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19"/>
  </p:notesMasterIdLst>
  <p:sldIdLst>
    <p:sldId id="666" r:id="rId2"/>
    <p:sldId id="667" r:id="rId3"/>
    <p:sldId id="668" r:id="rId4"/>
    <p:sldId id="669" r:id="rId5"/>
    <p:sldId id="694" r:id="rId6"/>
    <p:sldId id="692" r:id="rId7"/>
    <p:sldId id="693" r:id="rId8"/>
    <p:sldId id="695" r:id="rId9"/>
    <p:sldId id="691" r:id="rId10"/>
    <p:sldId id="696" r:id="rId11"/>
    <p:sldId id="698" r:id="rId12"/>
    <p:sldId id="699" r:id="rId13"/>
    <p:sldId id="700" r:id="rId14"/>
    <p:sldId id="697" r:id="rId15"/>
    <p:sldId id="701" r:id="rId16"/>
    <p:sldId id="702" r:id="rId17"/>
    <p:sldId id="690" r:id="rId1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2" pos="14830" userDrawn="1">
          <p15:clr>
            <a:srgbClr val="A4A3A4"/>
          </p15:clr>
        </p15:guide>
        <p15:guide id="3" pos="526" userDrawn="1">
          <p15:clr>
            <a:srgbClr val="A4A3A4"/>
          </p15:clr>
        </p15:guide>
        <p15:guide id="5" orient="horz" pos="528" userDrawn="1">
          <p15:clr>
            <a:srgbClr val="A4A3A4"/>
          </p15:clr>
        </p15:guide>
        <p15:guide id="41" pos="7678" userDrawn="1">
          <p15:clr>
            <a:srgbClr val="A4A3A4"/>
          </p15:clr>
        </p15:guide>
        <p15:guide id="46" orient="horz" pos="43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1DF87"/>
    <a:srgbClr val="1FB764"/>
    <a:srgbClr val="7F7F7F"/>
    <a:srgbClr val="54AEC9"/>
    <a:srgbClr val="06919A"/>
    <a:srgbClr val="242C35"/>
    <a:srgbClr val="B8B8B8"/>
    <a:srgbClr val="566A86"/>
    <a:srgbClr val="525252"/>
    <a:srgbClr val="0E80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7" autoAdjust="0"/>
    <p:restoredTop sz="95028" autoAdjust="0"/>
  </p:normalViewPr>
  <p:slideViewPr>
    <p:cSldViewPr snapToGrid="0" snapToObjects="1">
      <p:cViewPr varScale="1">
        <p:scale>
          <a:sx n="55" d="100"/>
          <a:sy n="55" d="100"/>
        </p:scale>
        <p:origin x="330" y="96"/>
      </p:cViewPr>
      <p:guideLst>
        <p:guide orient="horz" pos="8112"/>
        <p:guide pos="14830"/>
        <p:guide pos="526"/>
        <p:guide orient="horz" pos="528"/>
        <p:guide pos="7678"/>
        <p:guide orient="horz" pos="4344"/>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5/31/2019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a:t>
            </a:fld>
            <a:endParaRPr lang="en-US"/>
          </a:p>
        </p:txBody>
      </p:sp>
    </p:spTree>
    <p:extLst>
      <p:ext uri="{BB962C8B-B14F-4D97-AF65-F5344CB8AC3E}">
        <p14:creationId xmlns:p14="http://schemas.microsoft.com/office/powerpoint/2010/main" val="3877534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a:t>
            </a:fld>
            <a:endParaRPr lang="en-US"/>
          </a:p>
        </p:txBody>
      </p:sp>
    </p:spTree>
    <p:extLst>
      <p:ext uri="{BB962C8B-B14F-4D97-AF65-F5344CB8AC3E}">
        <p14:creationId xmlns:p14="http://schemas.microsoft.com/office/powerpoint/2010/main" val="3497794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3</a:t>
            </a:fld>
            <a:endParaRPr lang="en-US"/>
          </a:p>
        </p:txBody>
      </p:sp>
    </p:spTree>
    <p:extLst>
      <p:ext uri="{BB962C8B-B14F-4D97-AF65-F5344CB8AC3E}">
        <p14:creationId xmlns:p14="http://schemas.microsoft.com/office/powerpoint/2010/main" val="55344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4</a:t>
            </a:fld>
            <a:endParaRPr lang="en-US"/>
          </a:p>
        </p:txBody>
      </p:sp>
    </p:spTree>
    <p:extLst>
      <p:ext uri="{BB962C8B-B14F-4D97-AF65-F5344CB8AC3E}">
        <p14:creationId xmlns:p14="http://schemas.microsoft.com/office/powerpoint/2010/main" val="3934224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10</a:t>
            </a:fld>
            <a:endParaRPr lang="en-US"/>
          </a:p>
        </p:txBody>
      </p:sp>
    </p:spTree>
    <p:extLst>
      <p:ext uri="{BB962C8B-B14F-4D97-AF65-F5344CB8AC3E}">
        <p14:creationId xmlns:p14="http://schemas.microsoft.com/office/powerpoint/2010/main" val="2114631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14</a:t>
            </a:fld>
            <a:endParaRPr lang="en-US"/>
          </a:p>
        </p:txBody>
      </p:sp>
    </p:spTree>
    <p:extLst>
      <p:ext uri="{BB962C8B-B14F-4D97-AF65-F5344CB8AC3E}">
        <p14:creationId xmlns:p14="http://schemas.microsoft.com/office/powerpoint/2010/main" val="236991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17</a:t>
            </a:fld>
            <a:endParaRPr lang="en-US"/>
          </a:p>
        </p:txBody>
      </p:sp>
    </p:spTree>
    <p:extLst>
      <p:ext uri="{BB962C8B-B14F-4D97-AF65-F5344CB8AC3E}">
        <p14:creationId xmlns:p14="http://schemas.microsoft.com/office/powerpoint/2010/main" val="415563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43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ayout 01">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0" y="0"/>
            <a:ext cx="12188825" cy="13716000"/>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100523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642027" y="3964146"/>
            <a:ext cx="9459378" cy="8321639"/>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566875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03">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0162" y="5627077"/>
            <a:ext cx="24367486" cy="8088922"/>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2320186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04">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0162" y="0"/>
            <a:ext cx="24367486" cy="13715999"/>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226527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05">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2188248" y="6483929"/>
            <a:ext cx="4809877" cy="5600699"/>
          </a:xfrm>
          <a:prstGeom prst="rect">
            <a:avLst/>
          </a:prstGeom>
          <a:solidFill>
            <a:schemeClr val="bg1">
              <a:lumMod val="95000"/>
            </a:schemeClr>
          </a:solidFill>
        </p:spPr>
        <p:txBody>
          <a:bodyPr>
            <a:normAutofit/>
          </a:bodyPr>
          <a:lstStyle>
            <a:lvl1pPr>
              <a:defRPr sz="4000"/>
            </a:lvl1pPr>
          </a:lstStyle>
          <a:p>
            <a:endParaRPr lang="en-US"/>
          </a:p>
        </p:txBody>
      </p:sp>
      <p:sp>
        <p:nvSpPr>
          <p:cNvPr id="7" name="Picture Placeholder 4">
            <a:extLst>
              <a:ext uri="{FF2B5EF4-FFF2-40B4-BE49-F238E27FC236}">
                <a16:creationId xmlns:a16="http://schemas.microsoft.com/office/drawing/2014/main" id="{328D1FA9-A10E-284C-AFB0-D7FDFE695B09}"/>
              </a:ext>
            </a:extLst>
          </p:cNvPr>
          <p:cNvSpPr>
            <a:spLocks noGrp="1"/>
          </p:cNvSpPr>
          <p:nvPr>
            <p:ph type="pic" sz="quarter" idx="11"/>
          </p:nvPr>
        </p:nvSpPr>
        <p:spPr>
          <a:xfrm>
            <a:off x="7243327" y="6483929"/>
            <a:ext cx="4809877" cy="5600699"/>
          </a:xfrm>
          <a:prstGeom prst="rect">
            <a:avLst/>
          </a:prstGeom>
          <a:solidFill>
            <a:schemeClr val="bg1">
              <a:lumMod val="95000"/>
            </a:schemeClr>
          </a:solidFill>
        </p:spPr>
        <p:txBody>
          <a:bodyPr>
            <a:normAutofit/>
          </a:bodyPr>
          <a:lstStyle>
            <a:lvl1pPr>
              <a:defRPr sz="4000"/>
            </a:lvl1pPr>
          </a:lstStyle>
          <a:p>
            <a:endParaRPr lang="en-US"/>
          </a:p>
        </p:txBody>
      </p:sp>
      <p:sp>
        <p:nvSpPr>
          <p:cNvPr id="8" name="Picture Placeholder 4">
            <a:extLst>
              <a:ext uri="{FF2B5EF4-FFF2-40B4-BE49-F238E27FC236}">
                <a16:creationId xmlns:a16="http://schemas.microsoft.com/office/drawing/2014/main" id="{B7BF44CE-4448-F141-AD14-59D827B8C3E9}"/>
              </a:ext>
            </a:extLst>
          </p:cNvPr>
          <p:cNvSpPr>
            <a:spLocks noGrp="1"/>
          </p:cNvSpPr>
          <p:nvPr>
            <p:ph type="pic" sz="quarter" idx="12"/>
          </p:nvPr>
        </p:nvSpPr>
        <p:spPr>
          <a:xfrm>
            <a:off x="12332912" y="6483929"/>
            <a:ext cx="4809877" cy="5600699"/>
          </a:xfrm>
          <a:prstGeom prst="rect">
            <a:avLst/>
          </a:prstGeom>
          <a:solidFill>
            <a:schemeClr val="bg1">
              <a:lumMod val="95000"/>
            </a:schemeClr>
          </a:solidFill>
        </p:spPr>
        <p:txBody>
          <a:bodyPr>
            <a:normAutofit/>
          </a:bodyPr>
          <a:lstStyle>
            <a:lvl1pPr>
              <a:defRPr sz="4000"/>
            </a:lvl1pPr>
          </a:lstStyle>
          <a:p>
            <a:endParaRPr lang="en-US"/>
          </a:p>
        </p:txBody>
      </p:sp>
      <p:sp>
        <p:nvSpPr>
          <p:cNvPr id="9" name="Picture Placeholder 4">
            <a:extLst>
              <a:ext uri="{FF2B5EF4-FFF2-40B4-BE49-F238E27FC236}">
                <a16:creationId xmlns:a16="http://schemas.microsoft.com/office/drawing/2014/main" id="{D4D19E3C-213A-1342-AF6F-0D0C73A837D9}"/>
              </a:ext>
            </a:extLst>
          </p:cNvPr>
          <p:cNvSpPr>
            <a:spLocks noGrp="1"/>
          </p:cNvSpPr>
          <p:nvPr>
            <p:ph type="pic" sz="quarter" idx="13"/>
          </p:nvPr>
        </p:nvSpPr>
        <p:spPr>
          <a:xfrm>
            <a:off x="17405244" y="6483929"/>
            <a:ext cx="4809877" cy="5600699"/>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290557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6">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3923012" y="3841262"/>
            <a:ext cx="3385266" cy="6000431"/>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99807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7">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2744329" y="2994950"/>
            <a:ext cx="5816403" cy="7721965"/>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49883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08">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4572536" y="3093620"/>
            <a:ext cx="11573828" cy="7279827"/>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93904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A0C21A69-CE6F-2440-BAE4-5A4B3040CF2A}" type="datetimeFigureOut">
              <a:rPr lang="en-US" smtClean="0"/>
              <a:t>5/31/2019</a:t>
            </a:fld>
            <a:endParaRPr lang="en-US"/>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t>‹#›</a:t>
            </a:fld>
            <a:endParaRPr lang="en-US"/>
          </a:p>
        </p:txBody>
      </p:sp>
    </p:spTree>
    <p:extLst>
      <p:ext uri="{BB962C8B-B14F-4D97-AF65-F5344CB8AC3E}">
        <p14:creationId xmlns:p14="http://schemas.microsoft.com/office/powerpoint/2010/main" val="1928189300"/>
      </p:ext>
    </p:extLst>
  </p:cSld>
  <p:clrMap bg1="lt1" tx1="dk1" bg2="lt2" tx2="dk2" accent1="accent1" accent2="accent2" accent3="accent3" accent4="accent4" accent5="accent5" accent6="accent6" hlink="hlink" folHlink="folHlink"/>
  <p:sldLayoutIdLst>
    <p:sldLayoutId id="2147484074"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Lst>
  <p:hf hdr="0" ftr="0" dt="0"/>
  <p:txStyles>
    <p:titleStyle>
      <a:lvl1pPr algn="l" defTabSz="1828343" rtl="0" eaLnBrk="1" latinLnBrk="0" hangingPunct="1">
        <a:lnSpc>
          <a:spcPct val="90000"/>
        </a:lnSpc>
        <a:spcBef>
          <a:spcPct val="0"/>
        </a:spcBef>
        <a:buNone/>
        <a:defRPr sz="6000" b="0" i="0" kern="1200">
          <a:solidFill>
            <a:schemeClr val="tx1"/>
          </a:solidFill>
          <a:latin typeface="Lato Regular" charset="0"/>
          <a:ea typeface="Lato Regular" charset="0"/>
          <a:cs typeface="Lato Regular"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4000" b="0" i="0" kern="1200">
          <a:solidFill>
            <a:schemeClr val="tx1"/>
          </a:solidFill>
          <a:latin typeface="Lato Regular" charset="0"/>
          <a:ea typeface="Lato Regular" charset="0"/>
          <a:cs typeface="Lato Regular" charset="0"/>
        </a:defRPr>
      </a:lvl1pPr>
      <a:lvl2pPr marL="914171" indent="0" algn="l" defTabSz="1828343" rtl="0" eaLnBrk="1" latinLnBrk="0" hangingPunct="1">
        <a:lnSpc>
          <a:spcPct val="90000"/>
        </a:lnSpc>
        <a:spcBef>
          <a:spcPts val="1000"/>
        </a:spcBef>
        <a:buFont typeface="Arial" panose="020B0604020202020204" pitchFamily="34" charset="0"/>
        <a:buNone/>
        <a:defRPr sz="3200" b="0" i="0" kern="1200">
          <a:solidFill>
            <a:schemeClr val="tx1"/>
          </a:solidFill>
          <a:latin typeface="Lato Regular" charset="0"/>
          <a:ea typeface="Lato Regular" charset="0"/>
          <a:cs typeface="Lato Regular" charset="0"/>
        </a:defRPr>
      </a:lvl2pPr>
      <a:lvl3pPr marL="1828343" indent="0" algn="l" defTabSz="1828343" rtl="0" eaLnBrk="1" latinLnBrk="0" hangingPunct="1">
        <a:lnSpc>
          <a:spcPct val="90000"/>
        </a:lnSpc>
        <a:spcBef>
          <a:spcPts val="1000"/>
        </a:spcBef>
        <a:buFont typeface="Arial" panose="020B0604020202020204" pitchFamily="34" charset="0"/>
        <a:buNone/>
        <a:defRPr sz="2400" b="0" i="0" kern="1200">
          <a:solidFill>
            <a:schemeClr val="tx1"/>
          </a:solidFill>
          <a:latin typeface="Lato Regular" charset="0"/>
          <a:ea typeface="Lato Regular" charset="0"/>
          <a:cs typeface="Lato Regular" charset="0"/>
        </a:defRPr>
      </a:lvl3pPr>
      <a:lvl4pPr marL="2742514"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4pPr>
      <a:lvl5pPr marL="3656685"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4364D0-37E7-2945-AB5B-7CCC180FE771}"/>
              </a:ext>
            </a:extLst>
          </p:cNvPr>
          <p:cNvGrpSpPr/>
          <p:nvPr/>
        </p:nvGrpSpPr>
        <p:grpSpPr>
          <a:xfrm>
            <a:off x="3801703" y="5285887"/>
            <a:ext cx="17546020" cy="4543913"/>
            <a:chOff x="3801703" y="4931318"/>
            <a:chExt cx="10865273" cy="3882890"/>
          </a:xfrm>
        </p:grpSpPr>
        <p:sp>
          <p:nvSpPr>
            <p:cNvPr id="6" name="TextBox 5">
              <a:extLst>
                <a:ext uri="{FF2B5EF4-FFF2-40B4-BE49-F238E27FC236}">
                  <a16:creationId xmlns:a16="http://schemas.microsoft.com/office/drawing/2014/main" id="{E460B3D3-56C1-D04E-A5E3-75B695A5ECF7}"/>
                </a:ext>
              </a:extLst>
            </p:cNvPr>
            <p:cNvSpPr txBox="1"/>
            <p:nvPr/>
          </p:nvSpPr>
          <p:spPr>
            <a:xfrm>
              <a:off x="3801704" y="4931318"/>
              <a:ext cx="10865272" cy="1569660"/>
            </a:xfrm>
            <a:prstGeom prst="rect">
              <a:avLst/>
            </a:prstGeom>
            <a:noFill/>
          </p:spPr>
          <p:txBody>
            <a:bodyPr wrap="square" rtlCol="0">
              <a:spAutoFit/>
            </a:bodyPr>
            <a:lstStyle/>
            <a:p>
              <a:r>
                <a:rPr lang="tr-TR" sz="9600" b="1" i="1" dirty="0">
                  <a:solidFill>
                    <a:srgbClr val="41DF87"/>
                  </a:solidFill>
                  <a:latin typeface="Myriad Hebrew" panose="01010101010101010101" pitchFamily="50" charset="-79"/>
                  <a:ea typeface="Lato Black" panose="020F0502020204030203" pitchFamily="34" charset="0"/>
                  <a:cs typeface="Myriad Hebrew" panose="01010101010101010101" pitchFamily="50" charset="-79"/>
                </a:rPr>
                <a:t>CanTouchThis</a:t>
              </a:r>
              <a:endParaRPr lang="en-US" sz="9600" b="1" i="1" dirty="0">
                <a:solidFill>
                  <a:srgbClr val="41DF87"/>
                </a:solidFill>
                <a:latin typeface="Myriad Hebrew" panose="01010101010101010101" pitchFamily="50" charset="-79"/>
                <a:ea typeface="Lato Black" panose="020F0502020204030203" pitchFamily="34" charset="0"/>
                <a:cs typeface="Myriad Hebrew" panose="01010101010101010101" pitchFamily="50" charset="-79"/>
              </a:endParaRPr>
            </a:p>
          </p:txBody>
        </p:sp>
        <p:sp>
          <p:nvSpPr>
            <p:cNvPr id="19" name="TextBox 18">
              <a:extLst>
                <a:ext uri="{FF2B5EF4-FFF2-40B4-BE49-F238E27FC236}">
                  <a16:creationId xmlns:a16="http://schemas.microsoft.com/office/drawing/2014/main" id="{07BBFFF4-300A-4C48-98A5-5CFB74E762C0}"/>
                </a:ext>
              </a:extLst>
            </p:cNvPr>
            <p:cNvSpPr txBox="1"/>
            <p:nvPr/>
          </p:nvSpPr>
          <p:spPr>
            <a:xfrm>
              <a:off x="3801703" y="7613879"/>
              <a:ext cx="7259019" cy="1200329"/>
            </a:xfrm>
            <a:prstGeom prst="rect">
              <a:avLst/>
            </a:prstGeom>
            <a:noFill/>
          </p:spPr>
          <p:txBody>
            <a:bodyPr wrap="square" rtlCol="0">
              <a:spAutoFit/>
            </a:bodyPr>
            <a:lstStyle/>
            <a:p>
              <a:r>
                <a:rPr lang="tr-TR" b="1" spc="300" dirty="0">
                  <a:solidFill>
                    <a:schemeClr val="tx2"/>
                  </a:solidFill>
                  <a:latin typeface="Lato" panose="020F0502020204030203" pitchFamily="34" charset="0"/>
                  <a:ea typeface="Lato" panose="020F0502020204030203" pitchFamily="34" charset="0"/>
                  <a:cs typeface="Lato" panose="020F0502020204030203" pitchFamily="34" charset="0"/>
                </a:rPr>
                <a:t>Dokunarak Modelleme</a:t>
              </a:r>
            </a:p>
            <a:p>
              <a:endParaRPr lang="tr-TR" b="1" spc="300" dirty="0">
                <a:solidFill>
                  <a:schemeClr val="tx2"/>
                </a:solidFill>
                <a:latin typeface="Lato" panose="020F0502020204030203" pitchFamily="34" charset="0"/>
                <a:ea typeface="Lato" panose="020F0502020204030203" pitchFamily="34" charset="0"/>
                <a:cs typeface="Lato" panose="020F0502020204030203" pitchFamily="34" charset="0"/>
              </a:endParaRPr>
            </a:p>
            <a:p>
              <a:r>
                <a:rPr lang="tr-TR" b="1" spc="300" dirty="0">
                  <a:solidFill>
                    <a:schemeClr val="tx2"/>
                  </a:solidFill>
                  <a:latin typeface="Lato" panose="020F0502020204030203" pitchFamily="34" charset="0"/>
                  <a:ea typeface="Lato" panose="020F0502020204030203" pitchFamily="34" charset="0"/>
                  <a:cs typeface="Lato" panose="020F0502020204030203" pitchFamily="34" charset="0"/>
                </a:rPr>
                <a:t>Danışman: Prof. Dr. Erkan ZERGEROĞLU</a:t>
              </a:r>
              <a:endParaRPr lang="en-US" b="1" spc="3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grpSp>
      <p:sp>
        <p:nvSpPr>
          <p:cNvPr id="16" name="Rectangle 15">
            <a:extLst>
              <a:ext uri="{FF2B5EF4-FFF2-40B4-BE49-F238E27FC236}">
                <a16:creationId xmlns:a16="http://schemas.microsoft.com/office/drawing/2014/main" id="{AF796407-6634-1745-A653-79207DDE08AC}"/>
              </a:ext>
            </a:extLst>
          </p:cNvPr>
          <p:cNvSpPr/>
          <p:nvPr/>
        </p:nvSpPr>
        <p:spPr>
          <a:xfrm>
            <a:off x="3903801" y="4594069"/>
            <a:ext cx="1140721" cy="113445"/>
          </a:xfrm>
          <a:prstGeom prst="rect">
            <a:avLst/>
          </a:prstGeom>
          <a:solidFill>
            <a:srgbClr val="41DF8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5000"/>
                </a:schemeClr>
              </a:solidFill>
              <a:latin typeface="Montserrat Light" charset="0"/>
            </a:endParaRPr>
          </a:p>
        </p:txBody>
      </p:sp>
    </p:spTree>
    <p:extLst>
      <p:ext uri="{BB962C8B-B14F-4D97-AF65-F5344CB8AC3E}">
        <p14:creationId xmlns:p14="http://schemas.microsoft.com/office/powerpoint/2010/main" val="2107288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7A58BD1-E26C-1744-BE49-A8C94931E635}"/>
              </a:ext>
            </a:extLst>
          </p:cNvPr>
          <p:cNvGrpSpPr/>
          <p:nvPr/>
        </p:nvGrpSpPr>
        <p:grpSpPr>
          <a:xfrm>
            <a:off x="5016223" y="5153613"/>
            <a:ext cx="14345204" cy="3078688"/>
            <a:chOff x="5016223" y="4772613"/>
            <a:chExt cx="14345204" cy="3078688"/>
          </a:xfrm>
        </p:grpSpPr>
        <p:grpSp>
          <p:nvGrpSpPr>
            <p:cNvPr id="6" name="Group 5"/>
            <p:cNvGrpSpPr/>
            <p:nvPr/>
          </p:nvGrpSpPr>
          <p:grpSpPr>
            <a:xfrm>
              <a:off x="5016223" y="5433811"/>
              <a:ext cx="14345204" cy="2417490"/>
              <a:chOff x="5016223" y="6134725"/>
              <a:chExt cx="14345204" cy="2417490"/>
            </a:xfrm>
          </p:grpSpPr>
          <p:sp>
            <p:nvSpPr>
              <p:cNvPr id="21" name="TextBox 20"/>
              <p:cNvSpPr txBox="1"/>
              <p:nvPr/>
            </p:nvSpPr>
            <p:spPr>
              <a:xfrm>
                <a:off x="5016223" y="6134725"/>
                <a:ext cx="14345204" cy="1446550"/>
              </a:xfrm>
              <a:prstGeom prst="rect">
                <a:avLst/>
              </a:prstGeom>
              <a:noFill/>
            </p:spPr>
            <p:txBody>
              <a:bodyPr wrap="square" rtlCol="0">
                <a:spAutoFit/>
              </a:bodyPr>
              <a:lstStyle/>
              <a:p>
                <a:pPr algn="ctr"/>
                <a:r>
                  <a:rPr lang="tr-TR" sz="8800" b="1" dirty="0">
                    <a:solidFill>
                      <a:srgbClr val="41DF87"/>
                    </a:solidFill>
                    <a:latin typeface="Lato Black" panose="020F0502020204030203" pitchFamily="34" charset="0"/>
                    <a:ea typeface="Lato Black" panose="020F0502020204030203" pitchFamily="34" charset="0"/>
                    <a:cs typeface="Lato Black" panose="020F0502020204030203" pitchFamily="34" charset="0"/>
                  </a:rPr>
                  <a:t>GÖRSELLER</a:t>
                </a:r>
                <a:endParaRPr lang="en-US" sz="8800" b="1" dirty="0">
                  <a:solidFill>
                    <a:srgbClr val="41DF87"/>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Rectangle 4"/>
              <p:cNvSpPr/>
              <p:nvPr/>
            </p:nvSpPr>
            <p:spPr>
              <a:xfrm>
                <a:off x="6094413" y="7782774"/>
                <a:ext cx="12188825" cy="769441"/>
              </a:xfrm>
              <a:prstGeom prst="rect">
                <a:avLst/>
              </a:prstGeom>
            </p:spPr>
            <p:txBody>
              <a:bodyPr>
                <a:spAutoFit/>
              </a:bodyPr>
              <a:lstStyle/>
              <a:p>
                <a:pPr algn="ctr"/>
                <a:r>
                  <a:rPr lang="tr-TR" sz="4400" dirty="0">
                    <a:solidFill>
                      <a:srgbClr val="7F7F7F"/>
                    </a:solidFill>
                    <a:latin typeface="Lato" charset="0"/>
                    <a:ea typeface="Lato" charset="0"/>
                    <a:cs typeface="Lato" charset="0"/>
                  </a:rPr>
                  <a:t>CanTouchThis’in Donanımından Kareler</a:t>
                </a:r>
                <a:endParaRPr lang="en-US" sz="4400" dirty="0">
                  <a:solidFill>
                    <a:srgbClr val="7F7F7F"/>
                  </a:solidFill>
                </a:endParaRPr>
              </a:p>
            </p:txBody>
          </p:sp>
        </p:grpSp>
        <p:sp>
          <p:nvSpPr>
            <p:cNvPr id="10" name="Rectangle 9">
              <a:extLst>
                <a:ext uri="{FF2B5EF4-FFF2-40B4-BE49-F238E27FC236}">
                  <a16:creationId xmlns:a16="http://schemas.microsoft.com/office/drawing/2014/main" id="{319AF672-AC65-1A40-B4C1-FE71428E594A}"/>
                </a:ext>
              </a:extLst>
            </p:cNvPr>
            <p:cNvSpPr/>
            <p:nvPr/>
          </p:nvSpPr>
          <p:spPr>
            <a:xfrm>
              <a:off x="11618464" y="4772613"/>
              <a:ext cx="1140721"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Tree>
    <p:extLst>
      <p:ext uri="{BB962C8B-B14F-4D97-AF65-F5344CB8AC3E}">
        <p14:creationId xmlns:p14="http://schemas.microsoft.com/office/powerpoint/2010/main" val="173465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3D53D14-F0AC-4957-8AC9-F37EE1550BDD}"/>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02" b="7802"/>
          <a:stretch>
            <a:fillRect/>
          </a:stretch>
        </p:blipFill>
        <p:spPr>
          <a:xfrm>
            <a:off x="7237996" y="1286932"/>
            <a:ext cx="9901656" cy="11142134"/>
          </a:xfrm>
          <a:prstGeom prst="rect">
            <a:avLst/>
          </a:prstGeom>
        </p:spPr>
      </p:pic>
      <p:sp>
        <p:nvSpPr>
          <p:cNvPr id="5" name="TextBox 4">
            <a:extLst>
              <a:ext uri="{FF2B5EF4-FFF2-40B4-BE49-F238E27FC236}">
                <a16:creationId xmlns:a16="http://schemas.microsoft.com/office/drawing/2014/main" id="{478E3FC1-6F6E-4084-AD0F-FF932ABBD50D}"/>
              </a:ext>
            </a:extLst>
          </p:cNvPr>
          <p:cNvSpPr txBox="1"/>
          <p:nvPr/>
        </p:nvSpPr>
        <p:spPr>
          <a:xfrm>
            <a:off x="7902202" y="298939"/>
            <a:ext cx="8573244" cy="769441"/>
          </a:xfrm>
          <a:prstGeom prst="rect">
            <a:avLst/>
          </a:prstGeom>
          <a:noFill/>
        </p:spPr>
        <p:txBody>
          <a:bodyPr wrap="none" rtlCol="0">
            <a:spAutoFit/>
          </a:bodyPr>
          <a:lstStyle/>
          <a:p>
            <a:pPr algn="ctr"/>
            <a:r>
              <a:rPr lang="tr-TR" sz="4400" b="1" i="1" dirty="0">
                <a:latin typeface="Myriad Hebrew" panose="01010101010101010101" pitchFamily="50" charset="-79"/>
                <a:cs typeface="Myriad Hebrew" panose="01010101010101010101" pitchFamily="50" charset="-79"/>
              </a:rPr>
              <a:t>CanTouchThis</a:t>
            </a:r>
            <a:r>
              <a:rPr lang="tr-TR" sz="4400" dirty="0"/>
              <a:t>’in Yandan Görüntüsü</a:t>
            </a:r>
            <a:endParaRPr lang="en-US" sz="4400" dirty="0">
              <a:latin typeface="Lato Black" panose="020F0502020204030203"/>
            </a:endParaRPr>
          </a:p>
        </p:txBody>
      </p:sp>
      <p:pic>
        <p:nvPicPr>
          <p:cNvPr id="6" name="Picture 5">
            <a:extLst>
              <a:ext uri="{FF2B5EF4-FFF2-40B4-BE49-F238E27FC236}">
                <a16:creationId xmlns:a16="http://schemas.microsoft.com/office/drawing/2014/main" id="{CE433CA0-CFC4-43E6-8663-58455001473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5760" y="11521440"/>
            <a:ext cx="2906600" cy="1860224"/>
          </a:xfrm>
          <a:prstGeom prst="rect">
            <a:avLst/>
          </a:prstGeom>
        </p:spPr>
      </p:pic>
    </p:spTree>
    <p:extLst>
      <p:ext uri="{BB962C8B-B14F-4D97-AF65-F5344CB8AC3E}">
        <p14:creationId xmlns:p14="http://schemas.microsoft.com/office/powerpoint/2010/main" val="400306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3D53D14-F0AC-4957-8AC9-F37EE1550BDD}"/>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rot="16200000">
            <a:off x="7237996" y="3144878"/>
            <a:ext cx="9901656" cy="7426242"/>
          </a:xfrm>
          <a:prstGeom prst="rect">
            <a:avLst/>
          </a:prstGeom>
        </p:spPr>
      </p:pic>
      <p:sp>
        <p:nvSpPr>
          <p:cNvPr id="5" name="TextBox 4">
            <a:extLst>
              <a:ext uri="{FF2B5EF4-FFF2-40B4-BE49-F238E27FC236}">
                <a16:creationId xmlns:a16="http://schemas.microsoft.com/office/drawing/2014/main" id="{478E3FC1-6F6E-4084-AD0F-FF932ABBD50D}"/>
              </a:ext>
            </a:extLst>
          </p:cNvPr>
          <p:cNvSpPr txBox="1"/>
          <p:nvPr/>
        </p:nvSpPr>
        <p:spPr>
          <a:xfrm>
            <a:off x="7978120" y="255206"/>
            <a:ext cx="8421408" cy="769441"/>
          </a:xfrm>
          <a:prstGeom prst="rect">
            <a:avLst/>
          </a:prstGeom>
          <a:noFill/>
        </p:spPr>
        <p:txBody>
          <a:bodyPr wrap="none" rtlCol="0">
            <a:spAutoFit/>
          </a:bodyPr>
          <a:lstStyle/>
          <a:p>
            <a:pPr algn="ctr"/>
            <a:r>
              <a:rPr lang="tr-TR" sz="4400" b="1" i="1" dirty="0">
                <a:latin typeface="Myriad Hebrew" panose="01010101010101010101" pitchFamily="50" charset="-79"/>
                <a:cs typeface="Myriad Hebrew" panose="01010101010101010101" pitchFamily="50" charset="-79"/>
              </a:rPr>
              <a:t>CanTouchThis</a:t>
            </a:r>
            <a:r>
              <a:rPr lang="tr-TR" sz="4400" dirty="0"/>
              <a:t>’in Üstten Görüntüsü</a:t>
            </a:r>
            <a:endParaRPr lang="en-US" sz="4400" dirty="0">
              <a:latin typeface="Lato Black" panose="020F0502020204030203"/>
            </a:endParaRPr>
          </a:p>
        </p:txBody>
      </p:sp>
      <p:pic>
        <p:nvPicPr>
          <p:cNvPr id="6" name="Picture 5">
            <a:extLst>
              <a:ext uri="{FF2B5EF4-FFF2-40B4-BE49-F238E27FC236}">
                <a16:creationId xmlns:a16="http://schemas.microsoft.com/office/drawing/2014/main" id="{8BEA0040-D4DB-46D5-B07D-8889542A46F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5760" y="11521440"/>
            <a:ext cx="2906600" cy="1860224"/>
          </a:xfrm>
          <a:prstGeom prst="rect">
            <a:avLst/>
          </a:prstGeom>
        </p:spPr>
      </p:pic>
    </p:spTree>
    <p:extLst>
      <p:ext uri="{BB962C8B-B14F-4D97-AF65-F5344CB8AC3E}">
        <p14:creationId xmlns:p14="http://schemas.microsoft.com/office/powerpoint/2010/main" val="1328035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3D53D14-F0AC-4957-8AC9-F37EE1550BDD}"/>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4790221" y="1309047"/>
            <a:ext cx="14797207" cy="11097905"/>
          </a:xfrm>
          <a:prstGeom prst="rect">
            <a:avLst/>
          </a:prstGeom>
        </p:spPr>
      </p:pic>
      <p:sp>
        <p:nvSpPr>
          <p:cNvPr id="5" name="TextBox 4">
            <a:extLst>
              <a:ext uri="{FF2B5EF4-FFF2-40B4-BE49-F238E27FC236}">
                <a16:creationId xmlns:a16="http://schemas.microsoft.com/office/drawing/2014/main" id="{478E3FC1-6F6E-4084-AD0F-FF932ABBD50D}"/>
              </a:ext>
            </a:extLst>
          </p:cNvPr>
          <p:cNvSpPr txBox="1"/>
          <p:nvPr/>
        </p:nvSpPr>
        <p:spPr>
          <a:xfrm>
            <a:off x="8259639" y="255206"/>
            <a:ext cx="7858370" cy="769441"/>
          </a:xfrm>
          <a:prstGeom prst="rect">
            <a:avLst/>
          </a:prstGeom>
          <a:noFill/>
        </p:spPr>
        <p:txBody>
          <a:bodyPr wrap="none" rtlCol="0">
            <a:spAutoFit/>
          </a:bodyPr>
          <a:lstStyle/>
          <a:p>
            <a:pPr algn="ctr"/>
            <a:r>
              <a:rPr lang="tr-TR" sz="4400" b="1" i="1" dirty="0">
                <a:latin typeface="Myriad Hebrew" panose="01010101010101010101" pitchFamily="50" charset="-79"/>
                <a:cs typeface="Myriad Hebrew" panose="01010101010101010101" pitchFamily="50" charset="-79"/>
              </a:rPr>
              <a:t>CanTouchThis</a:t>
            </a:r>
            <a:r>
              <a:rPr lang="tr-TR" sz="4400" dirty="0"/>
              <a:t>’in Açılı Görüntüsü</a:t>
            </a:r>
            <a:endParaRPr lang="en-US" sz="4400" dirty="0">
              <a:latin typeface="Lato Black" panose="020F0502020204030203"/>
            </a:endParaRPr>
          </a:p>
        </p:txBody>
      </p:sp>
      <p:pic>
        <p:nvPicPr>
          <p:cNvPr id="6" name="Picture 5">
            <a:extLst>
              <a:ext uri="{FF2B5EF4-FFF2-40B4-BE49-F238E27FC236}">
                <a16:creationId xmlns:a16="http://schemas.microsoft.com/office/drawing/2014/main" id="{11E45CD8-9F32-4DA0-B0BB-8AD327D1EA2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5760" y="11521440"/>
            <a:ext cx="2906600" cy="1860224"/>
          </a:xfrm>
          <a:prstGeom prst="rect">
            <a:avLst/>
          </a:prstGeom>
        </p:spPr>
      </p:pic>
    </p:spTree>
    <p:extLst>
      <p:ext uri="{BB962C8B-B14F-4D97-AF65-F5344CB8AC3E}">
        <p14:creationId xmlns:p14="http://schemas.microsoft.com/office/powerpoint/2010/main" val="3154857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7A58BD1-E26C-1744-BE49-A8C94931E635}"/>
              </a:ext>
            </a:extLst>
          </p:cNvPr>
          <p:cNvGrpSpPr/>
          <p:nvPr/>
        </p:nvGrpSpPr>
        <p:grpSpPr>
          <a:xfrm>
            <a:off x="5016223" y="5153613"/>
            <a:ext cx="14345204" cy="3078688"/>
            <a:chOff x="5016223" y="4772613"/>
            <a:chExt cx="14345204" cy="3078688"/>
          </a:xfrm>
        </p:grpSpPr>
        <p:grpSp>
          <p:nvGrpSpPr>
            <p:cNvPr id="6" name="Group 5"/>
            <p:cNvGrpSpPr/>
            <p:nvPr/>
          </p:nvGrpSpPr>
          <p:grpSpPr>
            <a:xfrm>
              <a:off x="5016223" y="5433811"/>
              <a:ext cx="14345204" cy="2417490"/>
              <a:chOff x="5016223" y="6134725"/>
              <a:chExt cx="14345204" cy="2417490"/>
            </a:xfrm>
          </p:grpSpPr>
          <p:sp>
            <p:nvSpPr>
              <p:cNvPr id="21" name="TextBox 20"/>
              <p:cNvSpPr txBox="1"/>
              <p:nvPr/>
            </p:nvSpPr>
            <p:spPr>
              <a:xfrm>
                <a:off x="5016223" y="6134725"/>
                <a:ext cx="14345204" cy="1446550"/>
              </a:xfrm>
              <a:prstGeom prst="rect">
                <a:avLst/>
              </a:prstGeom>
              <a:noFill/>
            </p:spPr>
            <p:txBody>
              <a:bodyPr wrap="square" rtlCol="0">
                <a:spAutoFit/>
              </a:bodyPr>
              <a:lstStyle/>
              <a:p>
                <a:pPr algn="ctr"/>
                <a:r>
                  <a:rPr lang="tr-TR" sz="8800" b="1" dirty="0">
                    <a:solidFill>
                      <a:srgbClr val="41DF87"/>
                    </a:solidFill>
                    <a:latin typeface="Lato Black" panose="020F0502020204030203" pitchFamily="34" charset="0"/>
                    <a:ea typeface="Lato Black" panose="020F0502020204030203" pitchFamily="34" charset="0"/>
                    <a:cs typeface="Lato Black" panose="020F0502020204030203" pitchFamily="34" charset="0"/>
                  </a:rPr>
                  <a:t>TARAMA SONUÇLARI</a:t>
                </a:r>
                <a:endParaRPr lang="en-US" sz="8800" b="1" dirty="0">
                  <a:solidFill>
                    <a:srgbClr val="41DF87"/>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Rectangle 4"/>
              <p:cNvSpPr/>
              <p:nvPr/>
            </p:nvSpPr>
            <p:spPr>
              <a:xfrm>
                <a:off x="6094413" y="7782774"/>
                <a:ext cx="12188825" cy="769441"/>
              </a:xfrm>
              <a:prstGeom prst="rect">
                <a:avLst/>
              </a:prstGeom>
            </p:spPr>
            <p:txBody>
              <a:bodyPr>
                <a:spAutoFit/>
              </a:bodyPr>
              <a:lstStyle/>
              <a:p>
                <a:pPr algn="ctr"/>
                <a:r>
                  <a:rPr lang="tr-TR" sz="4400" dirty="0">
                    <a:solidFill>
                      <a:srgbClr val="7F7F7F"/>
                    </a:solidFill>
                    <a:latin typeface="Lato" charset="0"/>
                    <a:ea typeface="Lato" charset="0"/>
                    <a:cs typeface="Lato" charset="0"/>
                  </a:rPr>
                  <a:t>CanTouchThis’in Ürettikleri</a:t>
                </a:r>
                <a:endParaRPr lang="en-US" sz="4400" dirty="0">
                  <a:solidFill>
                    <a:srgbClr val="7F7F7F"/>
                  </a:solidFill>
                </a:endParaRPr>
              </a:p>
            </p:txBody>
          </p:sp>
        </p:grpSp>
        <p:sp>
          <p:nvSpPr>
            <p:cNvPr id="10" name="Rectangle 9">
              <a:extLst>
                <a:ext uri="{FF2B5EF4-FFF2-40B4-BE49-F238E27FC236}">
                  <a16:creationId xmlns:a16="http://schemas.microsoft.com/office/drawing/2014/main" id="{319AF672-AC65-1A40-B4C1-FE71428E594A}"/>
                </a:ext>
              </a:extLst>
            </p:cNvPr>
            <p:cNvSpPr/>
            <p:nvPr/>
          </p:nvSpPr>
          <p:spPr>
            <a:xfrm>
              <a:off x="11618464" y="4772613"/>
              <a:ext cx="1140721"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Tree>
    <p:extLst>
      <p:ext uri="{BB962C8B-B14F-4D97-AF65-F5344CB8AC3E}">
        <p14:creationId xmlns:p14="http://schemas.microsoft.com/office/powerpoint/2010/main" val="105461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3D53D14-F0AC-4957-8AC9-F37EE1550BDD}"/>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tretch>
            <a:fillRect/>
          </a:stretch>
        </p:blipFill>
        <p:spPr>
          <a:xfrm>
            <a:off x="838672" y="3278774"/>
            <a:ext cx="9901656" cy="7426242"/>
          </a:xfrm>
          <a:prstGeom prst="rect">
            <a:avLst/>
          </a:prstGeom>
        </p:spPr>
      </p:pic>
      <p:sp>
        <p:nvSpPr>
          <p:cNvPr id="5" name="TextBox 4">
            <a:extLst>
              <a:ext uri="{FF2B5EF4-FFF2-40B4-BE49-F238E27FC236}">
                <a16:creationId xmlns:a16="http://schemas.microsoft.com/office/drawing/2014/main" id="{478E3FC1-6F6E-4084-AD0F-FF932ABBD50D}"/>
              </a:ext>
            </a:extLst>
          </p:cNvPr>
          <p:cNvSpPr txBox="1"/>
          <p:nvPr/>
        </p:nvSpPr>
        <p:spPr>
          <a:xfrm>
            <a:off x="7420541" y="298939"/>
            <a:ext cx="9536585" cy="769441"/>
          </a:xfrm>
          <a:prstGeom prst="rect">
            <a:avLst/>
          </a:prstGeom>
          <a:noFill/>
        </p:spPr>
        <p:txBody>
          <a:bodyPr wrap="none" rtlCol="0">
            <a:spAutoFit/>
          </a:bodyPr>
          <a:lstStyle/>
          <a:p>
            <a:pPr algn="ctr"/>
            <a:r>
              <a:rPr lang="tr-TR" sz="4400" b="1" i="1" dirty="0">
                <a:latin typeface="Myriad Hebrew" panose="01010101010101010101" pitchFamily="50" charset="-79"/>
                <a:cs typeface="Myriad Hebrew" panose="01010101010101010101" pitchFamily="50" charset="-79"/>
              </a:rPr>
              <a:t>Taranacak Nesne ve Tarama Sonuçları</a:t>
            </a:r>
            <a:endParaRPr lang="en-US" sz="4400" dirty="0">
              <a:latin typeface="Lato Black" panose="020F0502020204030203"/>
            </a:endParaRPr>
          </a:p>
        </p:txBody>
      </p:sp>
      <p:pic>
        <p:nvPicPr>
          <p:cNvPr id="6" name="Picture Placeholder 3">
            <a:extLst>
              <a:ext uri="{FF2B5EF4-FFF2-40B4-BE49-F238E27FC236}">
                <a16:creationId xmlns:a16="http://schemas.microsoft.com/office/drawing/2014/main" id="{23E6A92C-03C1-4BFC-A81B-4359DAAC7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25" y="3419451"/>
            <a:ext cx="11350153" cy="7426242"/>
          </a:xfrm>
          <a:prstGeom prst="rect">
            <a:avLst/>
          </a:prstGeom>
          <a:solidFill>
            <a:schemeClr val="bg1">
              <a:lumMod val="95000"/>
            </a:schemeClr>
          </a:solidFill>
        </p:spPr>
      </p:pic>
      <p:pic>
        <p:nvPicPr>
          <p:cNvPr id="7" name="Picture 6">
            <a:extLst>
              <a:ext uri="{FF2B5EF4-FFF2-40B4-BE49-F238E27FC236}">
                <a16:creationId xmlns:a16="http://schemas.microsoft.com/office/drawing/2014/main" id="{525B88FF-45F5-4AAD-98B8-28DFE0F14D76}"/>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65760" y="11521440"/>
            <a:ext cx="2906600" cy="1860224"/>
          </a:xfrm>
          <a:prstGeom prst="rect">
            <a:avLst/>
          </a:prstGeom>
        </p:spPr>
      </p:pic>
    </p:spTree>
    <p:extLst>
      <p:ext uri="{BB962C8B-B14F-4D97-AF65-F5344CB8AC3E}">
        <p14:creationId xmlns:p14="http://schemas.microsoft.com/office/powerpoint/2010/main" val="3582840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3D53D14-F0AC-4957-8AC9-F37EE1550BD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54653" y="3419451"/>
            <a:ext cx="6799555" cy="7426242"/>
          </a:xfrm>
          <a:prstGeom prst="rect">
            <a:avLst/>
          </a:prstGeom>
        </p:spPr>
      </p:pic>
      <p:sp>
        <p:nvSpPr>
          <p:cNvPr id="5" name="TextBox 4">
            <a:extLst>
              <a:ext uri="{FF2B5EF4-FFF2-40B4-BE49-F238E27FC236}">
                <a16:creationId xmlns:a16="http://schemas.microsoft.com/office/drawing/2014/main" id="{478E3FC1-6F6E-4084-AD0F-FF932ABBD50D}"/>
              </a:ext>
            </a:extLst>
          </p:cNvPr>
          <p:cNvSpPr txBox="1"/>
          <p:nvPr/>
        </p:nvSpPr>
        <p:spPr>
          <a:xfrm>
            <a:off x="7420541" y="298939"/>
            <a:ext cx="9536585" cy="769441"/>
          </a:xfrm>
          <a:prstGeom prst="rect">
            <a:avLst/>
          </a:prstGeom>
          <a:noFill/>
        </p:spPr>
        <p:txBody>
          <a:bodyPr wrap="none" rtlCol="0">
            <a:spAutoFit/>
          </a:bodyPr>
          <a:lstStyle/>
          <a:p>
            <a:pPr algn="ctr"/>
            <a:r>
              <a:rPr lang="tr-TR" sz="4400" b="1" i="1" dirty="0">
                <a:latin typeface="Myriad Hebrew" panose="01010101010101010101" pitchFamily="50" charset="-79"/>
                <a:cs typeface="Myriad Hebrew" panose="01010101010101010101" pitchFamily="50" charset="-79"/>
              </a:rPr>
              <a:t>Taranacak Nesne ve Tarama Sonuçları</a:t>
            </a:r>
            <a:endParaRPr lang="en-US" sz="4400" dirty="0">
              <a:latin typeface="Lato Black" panose="020F0502020204030203"/>
            </a:endParaRPr>
          </a:p>
        </p:txBody>
      </p:sp>
      <p:pic>
        <p:nvPicPr>
          <p:cNvPr id="6" name="Picture Placeholder 3">
            <a:extLst>
              <a:ext uri="{FF2B5EF4-FFF2-40B4-BE49-F238E27FC236}">
                <a16:creationId xmlns:a16="http://schemas.microsoft.com/office/drawing/2014/main" id="{23E6A92C-03C1-4BFC-A81B-4359DAAC7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948" y="3419451"/>
            <a:ext cx="8047686" cy="7426242"/>
          </a:xfrm>
          <a:prstGeom prst="rect">
            <a:avLst/>
          </a:prstGeom>
          <a:solidFill>
            <a:schemeClr val="bg1">
              <a:lumMod val="95000"/>
            </a:schemeClr>
          </a:solidFill>
        </p:spPr>
      </p:pic>
      <p:pic>
        <p:nvPicPr>
          <p:cNvPr id="7" name="Picture Placeholder 3">
            <a:extLst>
              <a:ext uri="{FF2B5EF4-FFF2-40B4-BE49-F238E27FC236}">
                <a16:creationId xmlns:a16="http://schemas.microsoft.com/office/drawing/2014/main" id="{C6F34F39-A35D-4DE3-8CE7-836F43720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1375" y="3419451"/>
            <a:ext cx="7391622" cy="7426242"/>
          </a:xfrm>
          <a:prstGeom prst="rect">
            <a:avLst/>
          </a:prstGeom>
          <a:solidFill>
            <a:schemeClr val="bg1">
              <a:lumMod val="95000"/>
            </a:schemeClr>
          </a:solidFill>
        </p:spPr>
      </p:pic>
      <p:pic>
        <p:nvPicPr>
          <p:cNvPr id="8" name="Picture 7">
            <a:extLst>
              <a:ext uri="{FF2B5EF4-FFF2-40B4-BE49-F238E27FC236}">
                <a16:creationId xmlns:a16="http://schemas.microsoft.com/office/drawing/2014/main" id="{173F5523-BEA0-48CA-BCAA-F54FC4D7458A}"/>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65760" y="11521440"/>
            <a:ext cx="2906600" cy="1860224"/>
          </a:xfrm>
          <a:prstGeom prst="rect">
            <a:avLst/>
          </a:prstGeom>
        </p:spPr>
      </p:pic>
    </p:spTree>
    <p:extLst>
      <p:ext uri="{BB962C8B-B14F-4D97-AF65-F5344CB8AC3E}">
        <p14:creationId xmlns:p14="http://schemas.microsoft.com/office/powerpoint/2010/main" val="114250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4364D0-37E7-2945-AB5B-7CCC180FE771}"/>
              </a:ext>
            </a:extLst>
          </p:cNvPr>
          <p:cNvGrpSpPr/>
          <p:nvPr/>
        </p:nvGrpSpPr>
        <p:grpSpPr>
          <a:xfrm>
            <a:off x="3801704" y="5285887"/>
            <a:ext cx="10865272" cy="3144226"/>
            <a:chOff x="3801704" y="4931318"/>
            <a:chExt cx="10865272" cy="3144226"/>
          </a:xfrm>
        </p:grpSpPr>
        <p:sp>
          <p:nvSpPr>
            <p:cNvPr id="6" name="TextBox 5">
              <a:extLst>
                <a:ext uri="{FF2B5EF4-FFF2-40B4-BE49-F238E27FC236}">
                  <a16:creationId xmlns:a16="http://schemas.microsoft.com/office/drawing/2014/main" id="{E460B3D3-56C1-D04E-A5E3-75B695A5ECF7}"/>
                </a:ext>
              </a:extLst>
            </p:cNvPr>
            <p:cNvSpPr txBox="1"/>
            <p:nvPr/>
          </p:nvSpPr>
          <p:spPr>
            <a:xfrm>
              <a:off x="3801704" y="4931318"/>
              <a:ext cx="10865272" cy="2554545"/>
            </a:xfrm>
            <a:prstGeom prst="rect">
              <a:avLst/>
            </a:prstGeom>
            <a:noFill/>
          </p:spPr>
          <p:txBody>
            <a:bodyPr wrap="square" rtlCol="0">
              <a:spAutoFit/>
            </a:bodyPr>
            <a:lstStyle/>
            <a:p>
              <a:r>
                <a:rPr lang="tr-TR" sz="8000" b="1" dirty="0">
                  <a:solidFill>
                    <a:srgbClr val="41DF87"/>
                  </a:solidFill>
                  <a:latin typeface="Lato Black" panose="020F0502020204030203" pitchFamily="34" charset="0"/>
                  <a:ea typeface="Lato Black" panose="020F0502020204030203" pitchFamily="34" charset="0"/>
                  <a:cs typeface="Lato Black" panose="020F0502020204030203" pitchFamily="34" charset="0"/>
                </a:rPr>
                <a:t>TEŞEKKÜR</a:t>
              </a:r>
            </a:p>
            <a:p>
              <a:r>
                <a:rPr lang="tr-TR" sz="8000" b="1" dirty="0">
                  <a:solidFill>
                    <a:srgbClr val="41DF87"/>
                  </a:solidFill>
                  <a:latin typeface="Lato Black" panose="020F0502020204030203" pitchFamily="34" charset="0"/>
                  <a:ea typeface="Lato Black" panose="020F0502020204030203" pitchFamily="34" charset="0"/>
                  <a:cs typeface="Lato Black" panose="020F0502020204030203" pitchFamily="34" charset="0"/>
                </a:rPr>
                <a:t>EDERİZ!</a:t>
              </a:r>
              <a:endParaRPr lang="en-US" sz="8000" b="1" dirty="0">
                <a:solidFill>
                  <a:srgbClr val="41DF87"/>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9" name="TextBox 18">
              <a:extLst>
                <a:ext uri="{FF2B5EF4-FFF2-40B4-BE49-F238E27FC236}">
                  <a16:creationId xmlns:a16="http://schemas.microsoft.com/office/drawing/2014/main" id="{07BBFFF4-300A-4C48-98A5-5CFB74E762C0}"/>
                </a:ext>
              </a:extLst>
            </p:cNvPr>
            <p:cNvSpPr txBox="1"/>
            <p:nvPr/>
          </p:nvSpPr>
          <p:spPr>
            <a:xfrm>
              <a:off x="3801704" y="7613879"/>
              <a:ext cx="5426026" cy="461665"/>
            </a:xfrm>
            <a:prstGeom prst="rect">
              <a:avLst/>
            </a:prstGeom>
            <a:noFill/>
          </p:spPr>
          <p:txBody>
            <a:bodyPr wrap="square" rtlCol="0">
              <a:spAutoFit/>
            </a:bodyPr>
            <a:lstStyle/>
            <a:p>
              <a:r>
                <a:rPr lang="tr-TR" sz="2400" b="1" spc="300" dirty="0">
                  <a:solidFill>
                    <a:schemeClr val="tx2"/>
                  </a:solidFill>
                  <a:latin typeface="Lato" panose="020F0502020204030203" pitchFamily="34" charset="0"/>
                  <a:ea typeface="Lato" panose="020F0502020204030203" pitchFamily="34" charset="0"/>
                  <a:cs typeface="Lato" panose="020F0502020204030203" pitchFamily="34" charset="0"/>
                </a:rPr>
                <a:t>CanTouchThis – Grup 5</a:t>
              </a:r>
              <a:endParaRPr lang="en-US" sz="2400" b="1" spc="3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grpSp>
      <p:sp>
        <p:nvSpPr>
          <p:cNvPr id="16" name="Rectangle 15">
            <a:extLst>
              <a:ext uri="{FF2B5EF4-FFF2-40B4-BE49-F238E27FC236}">
                <a16:creationId xmlns:a16="http://schemas.microsoft.com/office/drawing/2014/main" id="{AF796407-6634-1745-A653-79207DDE08AC}"/>
              </a:ext>
            </a:extLst>
          </p:cNvPr>
          <p:cNvSpPr/>
          <p:nvPr/>
        </p:nvSpPr>
        <p:spPr>
          <a:xfrm>
            <a:off x="3903801" y="4594069"/>
            <a:ext cx="1140721"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Tree>
    <p:extLst>
      <p:ext uri="{BB962C8B-B14F-4D97-AF65-F5344CB8AC3E}">
        <p14:creationId xmlns:p14="http://schemas.microsoft.com/office/powerpoint/2010/main" val="231881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42027" y="1762299"/>
            <a:ext cx="10762406" cy="1323439"/>
          </a:xfrm>
          <a:prstGeom prst="rect">
            <a:avLst/>
          </a:prstGeom>
          <a:noFill/>
        </p:spPr>
        <p:txBody>
          <a:bodyPr wrap="square" rtlCol="0">
            <a:spAutoFit/>
          </a:bodyPr>
          <a:lstStyle/>
          <a:p>
            <a:r>
              <a:rPr lang="tr-TR" sz="8000" b="1" i="1" dirty="0">
                <a:solidFill>
                  <a:srgbClr val="41DF87"/>
                </a:solidFill>
                <a:latin typeface="Myriad Hebrew" panose="01010101010101010101" pitchFamily="50" charset="-79"/>
                <a:ea typeface="Lato Black" panose="020F0502020204030203" pitchFamily="34" charset="0"/>
                <a:cs typeface="Myriad Hebrew" panose="01010101010101010101" pitchFamily="50" charset="-79"/>
              </a:rPr>
              <a:t>CanTouchThis</a:t>
            </a:r>
            <a:endParaRPr lang="en-US" sz="8000" b="1" i="1" dirty="0">
              <a:solidFill>
                <a:srgbClr val="41DF87"/>
              </a:solidFill>
              <a:latin typeface="Myriad Hebrew" panose="01010101010101010101" pitchFamily="50" charset="-79"/>
              <a:ea typeface="Lato Black" panose="020F0502020204030203" pitchFamily="34" charset="0"/>
              <a:cs typeface="Myriad Hebrew" panose="01010101010101010101" pitchFamily="50" charset="-79"/>
            </a:endParaRPr>
          </a:p>
        </p:txBody>
      </p:sp>
      <p:sp>
        <p:nvSpPr>
          <p:cNvPr id="11" name="TextBox 10"/>
          <p:cNvSpPr txBox="1"/>
          <p:nvPr/>
        </p:nvSpPr>
        <p:spPr>
          <a:xfrm>
            <a:off x="2709915" y="3964146"/>
            <a:ext cx="6198953"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CanTouchThis Nedir?</a:t>
            </a:r>
            <a:endParaRPr lang="en-US" b="1" dirty="0">
              <a:solidFill>
                <a:schemeClr val="tx2"/>
              </a:solidFill>
              <a:latin typeface="Lato" charset="0"/>
              <a:ea typeface="Lato" charset="0"/>
              <a:cs typeface="Lato" charset="0"/>
            </a:endParaRPr>
          </a:p>
        </p:txBody>
      </p:sp>
      <p:sp>
        <p:nvSpPr>
          <p:cNvPr id="8" name="Rectangle 7">
            <a:extLst>
              <a:ext uri="{FF2B5EF4-FFF2-40B4-BE49-F238E27FC236}">
                <a16:creationId xmlns:a16="http://schemas.microsoft.com/office/drawing/2014/main" id="{7B8B1FF8-7A80-2941-A066-C1861DE42863}"/>
              </a:ext>
            </a:extLst>
          </p:cNvPr>
          <p:cNvSpPr/>
          <p:nvPr/>
        </p:nvSpPr>
        <p:spPr>
          <a:xfrm>
            <a:off x="1642028" y="4230588"/>
            <a:ext cx="695488" cy="113445"/>
          </a:xfrm>
          <a:prstGeom prst="rect">
            <a:avLst/>
          </a:prstGeom>
          <a:solidFill>
            <a:srgbClr val="41DF87"/>
          </a:solidFill>
          <a:ln>
            <a:solidFill>
              <a:srgbClr val="41DF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1DF87"/>
              </a:solidFill>
              <a:latin typeface="Montserrat Light" charset="0"/>
            </a:endParaRPr>
          </a:p>
        </p:txBody>
      </p:sp>
      <p:sp>
        <p:nvSpPr>
          <p:cNvPr id="9" name="Subtitle 2">
            <a:extLst>
              <a:ext uri="{FF2B5EF4-FFF2-40B4-BE49-F238E27FC236}">
                <a16:creationId xmlns:a16="http://schemas.microsoft.com/office/drawing/2014/main" id="{770C2297-9A06-4649-B8D8-6BF43BA716E3}"/>
              </a:ext>
            </a:extLst>
          </p:cNvPr>
          <p:cNvSpPr txBox="1">
            <a:spLocks/>
          </p:cNvSpPr>
          <p:nvPr/>
        </p:nvSpPr>
        <p:spPr>
          <a:xfrm>
            <a:off x="1480192" y="5113972"/>
            <a:ext cx="21196928" cy="427131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50000"/>
              </a:lnSpc>
            </a:pPr>
            <a:r>
              <a:rPr lang="tr-TR" sz="3600" dirty="0">
                <a:solidFill>
                  <a:srgbClr val="7F7F7F"/>
                </a:solidFill>
                <a:latin typeface="Lato" charset="0"/>
                <a:ea typeface="Lato" charset="0"/>
                <a:cs typeface="Lato" charset="0"/>
              </a:rPr>
              <a:t>Gerçek hayattaki bir nesneyi, dijital ortama üç boyutlu olarak aktarmak için kullanılan bir üründür. CanTouchThis bu aktarma işlemini geleneksel yöntemlerden farklı olarak nesneye dokunma yoluyla yapar. Bu ürün 20cm x 20cm lik bir alana konulan herhangi bir nesneyi dijital ortama aktarıp, bu aktarma işlemini gerçek zamanlı olarak kullanıcıya gösterir. Bu sayede kullanıcı sürekli taramanın en güncel durumunu takip edebilir.</a:t>
            </a:r>
            <a:endParaRPr lang="en-US" sz="3600" dirty="0">
              <a:solidFill>
                <a:srgbClr val="7F7F7F"/>
              </a:solidFill>
              <a:latin typeface="Lato" charset="0"/>
              <a:ea typeface="Lato" charset="0"/>
              <a:cs typeface="Lato" charset="0"/>
            </a:endParaRPr>
          </a:p>
        </p:txBody>
      </p:sp>
      <p:pic>
        <p:nvPicPr>
          <p:cNvPr id="6" name="Picture 5">
            <a:extLst>
              <a:ext uri="{FF2B5EF4-FFF2-40B4-BE49-F238E27FC236}">
                <a16:creationId xmlns:a16="http://schemas.microsoft.com/office/drawing/2014/main" id="{254FB237-AE22-48B9-89EF-A34F1826AA7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5760" y="11521440"/>
            <a:ext cx="2906600" cy="1860224"/>
          </a:xfrm>
          <a:prstGeom prst="rect">
            <a:avLst/>
          </a:prstGeom>
        </p:spPr>
      </p:pic>
    </p:spTree>
    <p:extLst>
      <p:ext uri="{BB962C8B-B14F-4D97-AF65-F5344CB8AC3E}">
        <p14:creationId xmlns:p14="http://schemas.microsoft.com/office/powerpoint/2010/main" val="262495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756BCB4-CBDE-B74E-B7E4-B4D4C6AF6629}"/>
              </a:ext>
            </a:extLst>
          </p:cNvPr>
          <p:cNvSpPr/>
          <p:nvPr/>
        </p:nvSpPr>
        <p:spPr>
          <a:xfrm>
            <a:off x="12188825" y="0"/>
            <a:ext cx="12188825" cy="13716000"/>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EA01E9-D48D-5049-A42C-5B95EA7CCD9E}"/>
              </a:ext>
            </a:extLst>
          </p:cNvPr>
          <p:cNvSpPr/>
          <p:nvPr/>
        </p:nvSpPr>
        <p:spPr>
          <a:xfrm>
            <a:off x="14294897" y="3902225"/>
            <a:ext cx="7976681" cy="4984179"/>
          </a:xfrm>
          <a:prstGeom prst="rect">
            <a:avLst/>
          </a:prstGeom>
          <a:solidFill>
            <a:srgbClr val="1FB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299698-17A3-1B4F-BCCA-F87D9CC4ACE7}"/>
              </a:ext>
            </a:extLst>
          </p:cNvPr>
          <p:cNvSpPr/>
          <p:nvPr/>
        </p:nvSpPr>
        <p:spPr>
          <a:xfrm>
            <a:off x="14758582" y="4365910"/>
            <a:ext cx="7976681" cy="49841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496554" y="5955341"/>
            <a:ext cx="3765552" cy="1015663"/>
          </a:xfrm>
          <a:prstGeom prst="rect">
            <a:avLst/>
          </a:prstGeom>
          <a:noFill/>
        </p:spPr>
        <p:txBody>
          <a:bodyPr wrap="square" rtlCol="0">
            <a:spAutoFit/>
          </a:bodyPr>
          <a:lstStyle/>
          <a:p>
            <a:r>
              <a:rPr lang="tr-TR"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EKİBİMİZ</a:t>
            </a:r>
            <a:endPar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8" name="Subtitle 2"/>
          <p:cNvSpPr txBox="1">
            <a:spLocks/>
          </p:cNvSpPr>
          <p:nvPr/>
        </p:nvSpPr>
        <p:spPr>
          <a:xfrm>
            <a:off x="15410780" y="7414791"/>
            <a:ext cx="6672284" cy="7144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tr-TR" sz="2800" dirty="0">
                <a:latin typeface="Lato" charset="0"/>
                <a:ea typeface="Lato" charset="0"/>
                <a:cs typeface="Lato" charset="0"/>
              </a:rPr>
              <a:t>CanTouchThis’in Arkasındaki Ekip</a:t>
            </a:r>
            <a:endParaRPr lang="en-US" sz="2800" dirty="0">
              <a:latin typeface="Lato" charset="0"/>
              <a:ea typeface="Lato" charset="0"/>
              <a:cs typeface="Lato" charset="0"/>
            </a:endParaRPr>
          </a:p>
        </p:txBody>
      </p:sp>
      <p:grpSp>
        <p:nvGrpSpPr>
          <p:cNvPr id="3" name="Group 2">
            <a:extLst>
              <a:ext uri="{FF2B5EF4-FFF2-40B4-BE49-F238E27FC236}">
                <a16:creationId xmlns:a16="http://schemas.microsoft.com/office/drawing/2014/main" id="{5691DEDD-0702-4803-9165-E5D20CAD4DA3}"/>
              </a:ext>
            </a:extLst>
          </p:cNvPr>
          <p:cNvGrpSpPr/>
          <p:nvPr/>
        </p:nvGrpSpPr>
        <p:grpSpPr>
          <a:xfrm>
            <a:off x="2106072" y="3010178"/>
            <a:ext cx="5741930" cy="646331"/>
            <a:chOff x="2866085" y="5400463"/>
            <a:chExt cx="5741930" cy="646331"/>
          </a:xfrm>
        </p:grpSpPr>
        <p:sp>
          <p:nvSpPr>
            <p:cNvPr id="16" name="TextBox 15"/>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Yavuz Selim ERDÖL</a:t>
              </a:r>
              <a:endParaRPr lang="en-US" b="1" dirty="0">
                <a:solidFill>
                  <a:schemeClr val="tx2"/>
                </a:solidFill>
                <a:latin typeface="Lato" charset="0"/>
                <a:ea typeface="Lato" charset="0"/>
                <a:cs typeface="Lato" charset="0"/>
              </a:endParaRPr>
            </a:p>
          </p:txBody>
        </p:sp>
        <p:sp>
          <p:nvSpPr>
            <p:cNvPr id="19" name="Rectangle 18">
              <a:extLst>
                <a:ext uri="{FF2B5EF4-FFF2-40B4-BE49-F238E27FC236}">
                  <a16:creationId xmlns:a16="http://schemas.microsoft.com/office/drawing/2014/main" id="{4819D254-0288-9340-8109-9C3EB6DA4EEF}"/>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14" name="Group 13">
            <a:extLst>
              <a:ext uri="{FF2B5EF4-FFF2-40B4-BE49-F238E27FC236}">
                <a16:creationId xmlns:a16="http://schemas.microsoft.com/office/drawing/2014/main" id="{1EF99291-7D5C-4208-ACAD-71FC5FB373B8}"/>
              </a:ext>
            </a:extLst>
          </p:cNvPr>
          <p:cNvGrpSpPr/>
          <p:nvPr/>
        </p:nvGrpSpPr>
        <p:grpSpPr>
          <a:xfrm>
            <a:off x="2106072" y="3896556"/>
            <a:ext cx="5741930" cy="646331"/>
            <a:chOff x="2866085" y="5400463"/>
            <a:chExt cx="5741930" cy="646331"/>
          </a:xfrm>
        </p:grpSpPr>
        <p:sp>
          <p:nvSpPr>
            <p:cNvPr id="20" name="TextBox 19">
              <a:extLst>
                <a:ext uri="{FF2B5EF4-FFF2-40B4-BE49-F238E27FC236}">
                  <a16:creationId xmlns:a16="http://schemas.microsoft.com/office/drawing/2014/main" id="{A97C3B4E-9FB7-4E6A-BA4E-F7D8C15AC816}"/>
                </a:ext>
              </a:extLst>
            </p:cNvPr>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Barış ŞAHİN</a:t>
              </a:r>
              <a:endParaRPr lang="en-US" b="1" dirty="0">
                <a:solidFill>
                  <a:schemeClr val="tx2"/>
                </a:solidFill>
                <a:latin typeface="Lato" charset="0"/>
                <a:ea typeface="Lato" charset="0"/>
                <a:cs typeface="Lato" charset="0"/>
              </a:endParaRPr>
            </a:p>
          </p:txBody>
        </p:sp>
        <p:sp>
          <p:nvSpPr>
            <p:cNvPr id="21" name="Rectangle 20">
              <a:extLst>
                <a:ext uri="{FF2B5EF4-FFF2-40B4-BE49-F238E27FC236}">
                  <a16:creationId xmlns:a16="http://schemas.microsoft.com/office/drawing/2014/main" id="{1E054236-A79C-4083-9E39-BF0783B734E2}"/>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22" name="Group 21">
            <a:extLst>
              <a:ext uri="{FF2B5EF4-FFF2-40B4-BE49-F238E27FC236}">
                <a16:creationId xmlns:a16="http://schemas.microsoft.com/office/drawing/2014/main" id="{6493ABCE-1A86-41C7-BD5B-8DDDE71F0250}"/>
              </a:ext>
            </a:extLst>
          </p:cNvPr>
          <p:cNvGrpSpPr/>
          <p:nvPr/>
        </p:nvGrpSpPr>
        <p:grpSpPr>
          <a:xfrm>
            <a:off x="2106072" y="4784275"/>
            <a:ext cx="5741930" cy="646331"/>
            <a:chOff x="2866085" y="5400463"/>
            <a:chExt cx="5741930" cy="646331"/>
          </a:xfrm>
        </p:grpSpPr>
        <p:sp>
          <p:nvSpPr>
            <p:cNvPr id="23" name="TextBox 22">
              <a:extLst>
                <a:ext uri="{FF2B5EF4-FFF2-40B4-BE49-F238E27FC236}">
                  <a16:creationId xmlns:a16="http://schemas.microsoft.com/office/drawing/2014/main" id="{019CBDA9-33E3-4DAC-8872-A2075443732D}"/>
                </a:ext>
              </a:extLst>
            </p:cNvPr>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Yusuf AKDAŞ</a:t>
              </a:r>
              <a:endParaRPr lang="en-US" b="1" dirty="0">
                <a:solidFill>
                  <a:schemeClr val="tx2"/>
                </a:solidFill>
                <a:latin typeface="Lato" charset="0"/>
                <a:ea typeface="Lato" charset="0"/>
                <a:cs typeface="Lato" charset="0"/>
              </a:endParaRPr>
            </a:p>
          </p:txBody>
        </p:sp>
        <p:sp>
          <p:nvSpPr>
            <p:cNvPr id="24" name="Rectangle 23">
              <a:extLst>
                <a:ext uri="{FF2B5EF4-FFF2-40B4-BE49-F238E27FC236}">
                  <a16:creationId xmlns:a16="http://schemas.microsoft.com/office/drawing/2014/main" id="{621D76AF-8A8E-48A7-A5F7-78FBFFD6B653}"/>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25" name="Group 24">
            <a:extLst>
              <a:ext uri="{FF2B5EF4-FFF2-40B4-BE49-F238E27FC236}">
                <a16:creationId xmlns:a16="http://schemas.microsoft.com/office/drawing/2014/main" id="{FDDC0BA5-42B7-4B84-BD0E-018848AFCBEA}"/>
              </a:ext>
            </a:extLst>
          </p:cNvPr>
          <p:cNvGrpSpPr/>
          <p:nvPr/>
        </p:nvGrpSpPr>
        <p:grpSpPr>
          <a:xfrm>
            <a:off x="2106072" y="5671994"/>
            <a:ext cx="5741930" cy="646331"/>
            <a:chOff x="2866085" y="5400463"/>
            <a:chExt cx="5741930" cy="646331"/>
          </a:xfrm>
        </p:grpSpPr>
        <p:sp>
          <p:nvSpPr>
            <p:cNvPr id="26" name="TextBox 25">
              <a:extLst>
                <a:ext uri="{FF2B5EF4-FFF2-40B4-BE49-F238E27FC236}">
                  <a16:creationId xmlns:a16="http://schemas.microsoft.com/office/drawing/2014/main" id="{0F87699B-A500-4D33-AE2C-2528D2F591E0}"/>
                </a:ext>
              </a:extLst>
            </p:cNvPr>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Ferhat SENCER</a:t>
              </a:r>
              <a:endParaRPr lang="en-US" b="1" dirty="0">
                <a:solidFill>
                  <a:schemeClr val="tx2"/>
                </a:solidFill>
                <a:latin typeface="Lato" charset="0"/>
                <a:ea typeface="Lato" charset="0"/>
                <a:cs typeface="Lato" charset="0"/>
              </a:endParaRPr>
            </a:p>
          </p:txBody>
        </p:sp>
        <p:sp>
          <p:nvSpPr>
            <p:cNvPr id="27" name="Rectangle 26">
              <a:extLst>
                <a:ext uri="{FF2B5EF4-FFF2-40B4-BE49-F238E27FC236}">
                  <a16:creationId xmlns:a16="http://schemas.microsoft.com/office/drawing/2014/main" id="{0197178B-A765-43F2-913A-E7AD353F362C}"/>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28" name="Group 27">
            <a:extLst>
              <a:ext uri="{FF2B5EF4-FFF2-40B4-BE49-F238E27FC236}">
                <a16:creationId xmlns:a16="http://schemas.microsoft.com/office/drawing/2014/main" id="{4F6DF4C3-1E53-41A4-AD60-C6B9283FC615}"/>
              </a:ext>
            </a:extLst>
          </p:cNvPr>
          <p:cNvGrpSpPr/>
          <p:nvPr/>
        </p:nvGrpSpPr>
        <p:grpSpPr>
          <a:xfrm>
            <a:off x="2106072" y="6559713"/>
            <a:ext cx="5741930" cy="646331"/>
            <a:chOff x="2866085" y="5400463"/>
            <a:chExt cx="5741930" cy="646331"/>
          </a:xfrm>
        </p:grpSpPr>
        <p:sp>
          <p:nvSpPr>
            <p:cNvPr id="29" name="TextBox 28">
              <a:extLst>
                <a:ext uri="{FF2B5EF4-FFF2-40B4-BE49-F238E27FC236}">
                  <a16:creationId xmlns:a16="http://schemas.microsoft.com/office/drawing/2014/main" id="{7BD7E586-3A0C-4FA4-BC39-CD8CB004631E}"/>
                </a:ext>
              </a:extLst>
            </p:cNvPr>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Ubeydullah ÇOBAN</a:t>
              </a:r>
              <a:endParaRPr lang="en-US" b="1" dirty="0">
                <a:solidFill>
                  <a:schemeClr val="tx2"/>
                </a:solidFill>
                <a:latin typeface="Lato" charset="0"/>
                <a:ea typeface="Lato" charset="0"/>
                <a:cs typeface="Lato" charset="0"/>
              </a:endParaRPr>
            </a:p>
          </p:txBody>
        </p:sp>
        <p:sp>
          <p:nvSpPr>
            <p:cNvPr id="30" name="Rectangle 29">
              <a:extLst>
                <a:ext uri="{FF2B5EF4-FFF2-40B4-BE49-F238E27FC236}">
                  <a16:creationId xmlns:a16="http://schemas.microsoft.com/office/drawing/2014/main" id="{B65C248E-ABAC-4094-BC3F-D3A838977025}"/>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1" name="Group 30">
            <a:extLst>
              <a:ext uri="{FF2B5EF4-FFF2-40B4-BE49-F238E27FC236}">
                <a16:creationId xmlns:a16="http://schemas.microsoft.com/office/drawing/2014/main" id="{BED07907-209D-4FEB-B9BE-D39EEDC18F49}"/>
              </a:ext>
            </a:extLst>
          </p:cNvPr>
          <p:cNvGrpSpPr/>
          <p:nvPr/>
        </p:nvGrpSpPr>
        <p:grpSpPr>
          <a:xfrm>
            <a:off x="2106072" y="7447432"/>
            <a:ext cx="5741930" cy="646331"/>
            <a:chOff x="2866085" y="5400463"/>
            <a:chExt cx="5741930" cy="646331"/>
          </a:xfrm>
        </p:grpSpPr>
        <p:sp>
          <p:nvSpPr>
            <p:cNvPr id="32" name="TextBox 31">
              <a:extLst>
                <a:ext uri="{FF2B5EF4-FFF2-40B4-BE49-F238E27FC236}">
                  <a16:creationId xmlns:a16="http://schemas.microsoft.com/office/drawing/2014/main" id="{AF31B611-2A1F-4F10-9332-3F7B226F49B5}"/>
                </a:ext>
              </a:extLst>
            </p:cNvPr>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Mustafa PASLI</a:t>
              </a:r>
              <a:endParaRPr lang="en-US" b="1" dirty="0">
                <a:solidFill>
                  <a:schemeClr val="tx2"/>
                </a:solidFill>
                <a:latin typeface="Lato" charset="0"/>
                <a:ea typeface="Lato" charset="0"/>
                <a:cs typeface="Lato" charset="0"/>
              </a:endParaRPr>
            </a:p>
          </p:txBody>
        </p:sp>
        <p:sp>
          <p:nvSpPr>
            <p:cNvPr id="33" name="Rectangle 32">
              <a:extLst>
                <a:ext uri="{FF2B5EF4-FFF2-40B4-BE49-F238E27FC236}">
                  <a16:creationId xmlns:a16="http://schemas.microsoft.com/office/drawing/2014/main" id="{3D39639E-538F-4B83-8EEB-F92D0000151A}"/>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4" name="Group 33">
            <a:extLst>
              <a:ext uri="{FF2B5EF4-FFF2-40B4-BE49-F238E27FC236}">
                <a16:creationId xmlns:a16="http://schemas.microsoft.com/office/drawing/2014/main" id="{E75EF8B6-FF46-4EF1-B8FE-EC862551F933}"/>
              </a:ext>
            </a:extLst>
          </p:cNvPr>
          <p:cNvGrpSpPr/>
          <p:nvPr/>
        </p:nvGrpSpPr>
        <p:grpSpPr>
          <a:xfrm>
            <a:off x="2106072" y="8335151"/>
            <a:ext cx="5741930" cy="646331"/>
            <a:chOff x="2866085" y="5400463"/>
            <a:chExt cx="5741930" cy="646331"/>
          </a:xfrm>
        </p:grpSpPr>
        <p:sp>
          <p:nvSpPr>
            <p:cNvPr id="35" name="TextBox 34">
              <a:extLst>
                <a:ext uri="{FF2B5EF4-FFF2-40B4-BE49-F238E27FC236}">
                  <a16:creationId xmlns:a16="http://schemas.microsoft.com/office/drawing/2014/main" id="{4BCC7E6E-7CA9-4A1F-AAD6-FF3BBBBC10B4}"/>
                </a:ext>
              </a:extLst>
            </p:cNvPr>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Emire KORKMAZ</a:t>
              </a:r>
              <a:endParaRPr lang="en-US" b="1" dirty="0">
                <a:solidFill>
                  <a:schemeClr val="tx2"/>
                </a:solidFill>
                <a:latin typeface="Lato" charset="0"/>
                <a:ea typeface="Lato" charset="0"/>
                <a:cs typeface="Lato" charset="0"/>
              </a:endParaRPr>
            </a:p>
          </p:txBody>
        </p:sp>
        <p:sp>
          <p:nvSpPr>
            <p:cNvPr id="36" name="Rectangle 35">
              <a:extLst>
                <a:ext uri="{FF2B5EF4-FFF2-40B4-BE49-F238E27FC236}">
                  <a16:creationId xmlns:a16="http://schemas.microsoft.com/office/drawing/2014/main" id="{40741B8E-A9E8-425D-B09D-AD24AA21F12F}"/>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8" name="Group 37">
            <a:extLst>
              <a:ext uri="{FF2B5EF4-FFF2-40B4-BE49-F238E27FC236}">
                <a16:creationId xmlns:a16="http://schemas.microsoft.com/office/drawing/2014/main" id="{BF732F0F-B390-47C5-A950-205078C8186C}"/>
              </a:ext>
            </a:extLst>
          </p:cNvPr>
          <p:cNvGrpSpPr/>
          <p:nvPr/>
        </p:nvGrpSpPr>
        <p:grpSpPr>
          <a:xfrm>
            <a:off x="2106072" y="9222870"/>
            <a:ext cx="5741930" cy="646331"/>
            <a:chOff x="2866085" y="5400463"/>
            <a:chExt cx="5741930" cy="646331"/>
          </a:xfrm>
        </p:grpSpPr>
        <p:sp>
          <p:nvSpPr>
            <p:cNvPr id="39" name="TextBox 38">
              <a:extLst>
                <a:ext uri="{FF2B5EF4-FFF2-40B4-BE49-F238E27FC236}">
                  <a16:creationId xmlns:a16="http://schemas.microsoft.com/office/drawing/2014/main" id="{E44007DD-70E1-46F9-A0AB-D583F24AB3A4}"/>
                </a:ext>
              </a:extLst>
            </p:cNvPr>
            <p:cNvSpPr txBox="1"/>
            <p:nvPr/>
          </p:nvSpPr>
          <p:spPr>
            <a:xfrm>
              <a:off x="4044495" y="5400463"/>
              <a:ext cx="4563520" cy="646331"/>
            </a:xfrm>
            <a:prstGeom prst="rect">
              <a:avLst/>
            </a:prstGeom>
            <a:noFill/>
          </p:spPr>
          <p:txBody>
            <a:bodyPr wrap="square" rtlCol="0">
              <a:spAutoFit/>
            </a:bodyPr>
            <a:lstStyle/>
            <a:p>
              <a:r>
                <a:rPr lang="tr-TR" b="1" dirty="0">
                  <a:solidFill>
                    <a:schemeClr val="tx2"/>
                  </a:solidFill>
                  <a:latin typeface="Lato" charset="0"/>
                  <a:ea typeface="Lato" charset="0"/>
                  <a:cs typeface="Lato" charset="0"/>
                </a:rPr>
                <a:t>Ahmet Yasir NACAK</a:t>
              </a:r>
              <a:endParaRPr lang="en-US" b="1" dirty="0">
                <a:solidFill>
                  <a:schemeClr val="tx2"/>
                </a:solidFill>
                <a:latin typeface="Lato" charset="0"/>
                <a:ea typeface="Lato" charset="0"/>
                <a:cs typeface="Lato" charset="0"/>
              </a:endParaRPr>
            </a:p>
          </p:txBody>
        </p:sp>
        <p:sp>
          <p:nvSpPr>
            <p:cNvPr id="40" name="Rectangle 39">
              <a:extLst>
                <a:ext uri="{FF2B5EF4-FFF2-40B4-BE49-F238E27FC236}">
                  <a16:creationId xmlns:a16="http://schemas.microsoft.com/office/drawing/2014/main" id="{36A83E9A-DEBB-40EB-829C-A8680F6B5977}"/>
                </a:ext>
              </a:extLst>
            </p:cNvPr>
            <p:cNvSpPr/>
            <p:nvPr/>
          </p:nvSpPr>
          <p:spPr>
            <a:xfrm>
              <a:off x="2866085" y="5663757"/>
              <a:ext cx="714725"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pic>
        <p:nvPicPr>
          <p:cNvPr id="4" name="Picture 3">
            <a:extLst>
              <a:ext uri="{FF2B5EF4-FFF2-40B4-BE49-F238E27FC236}">
                <a16:creationId xmlns:a16="http://schemas.microsoft.com/office/drawing/2014/main" id="{63AC86D4-85A0-4E44-A31E-6F660E855C6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5760" y="11521440"/>
            <a:ext cx="2906600" cy="1860224"/>
          </a:xfrm>
          <a:prstGeom prst="rect">
            <a:avLst/>
          </a:prstGeom>
        </p:spPr>
      </p:pic>
    </p:spTree>
    <p:extLst>
      <p:ext uri="{BB962C8B-B14F-4D97-AF65-F5344CB8AC3E}">
        <p14:creationId xmlns:p14="http://schemas.microsoft.com/office/powerpoint/2010/main" val="428279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7A58BD1-E26C-1744-BE49-A8C94931E635}"/>
              </a:ext>
            </a:extLst>
          </p:cNvPr>
          <p:cNvGrpSpPr/>
          <p:nvPr/>
        </p:nvGrpSpPr>
        <p:grpSpPr>
          <a:xfrm>
            <a:off x="5016223" y="5153613"/>
            <a:ext cx="14345204" cy="3078688"/>
            <a:chOff x="5016223" y="4772613"/>
            <a:chExt cx="14345204" cy="3078688"/>
          </a:xfrm>
        </p:grpSpPr>
        <p:grpSp>
          <p:nvGrpSpPr>
            <p:cNvPr id="6" name="Group 5"/>
            <p:cNvGrpSpPr/>
            <p:nvPr/>
          </p:nvGrpSpPr>
          <p:grpSpPr>
            <a:xfrm>
              <a:off x="5016223" y="5433811"/>
              <a:ext cx="14345204" cy="2417490"/>
              <a:chOff x="5016223" y="6134725"/>
              <a:chExt cx="14345204" cy="2417490"/>
            </a:xfrm>
          </p:grpSpPr>
          <p:sp>
            <p:nvSpPr>
              <p:cNvPr id="21" name="TextBox 20"/>
              <p:cNvSpPr txBox="1"/>
              <p:nvPr/>
            </p:nvSpPr>
            <p:spPr>
              <a:xfrm>
                <a:off x="5016223" y="6134725"/>
                <a:ext cx="14345204" cy="1446550"/>
              </a:xfrm>
              <a:prstGeom prst="rect">
                <a:avLst/>
              </a:prstGeom>
              <a:noFill/>
            </p:spPr>
            <p:txBody>
              <a:bodyPr wrap="square" rtlCol="0">
                <a:spAutoFit/>
              </a:bodyPr>
              <a:lstStyle/>
              <a:p>
                <a:pPr algn="ctr"/>
                <a:r>
                  <a:rPr lang="tr-TR" sz="8800" b="1" dirty="0">
                    <a:solidFill>
                      <a:srgbClr val="41DF87"/>
                    </a:solidFill>
                    <a:latin typeface="Lato Black" panose="020F0502020204030203" pitchFamily="34" charset="0"/>
                    <a:ea typeface="Lato Black" panose="020F0502020204030203" pitchFamily="34" charset="0"/>
                    <a:cs typeface="Lato Black" panose="020F0502020204030203" pitchFamily="34" charset="0"/>
                  </a:rPr>
                  <a:t>MODÜLLER</a:t>
                </a:r>
                <a:endParaRPr lang="en-US" sz="8800" b="1" dirty="0">
                  <a:solidFill>
                    <a:srgbClr val="41DF87"/>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Rectangle 4"/>
              <p:cNvSpPr/>
              <p:nvPr/>
            </p:nvSpPr>
            <p:spPr>
              <a:xfrm>
                <a:off x="6094413" y="7782774"/>
                <a:ext cx="12188825" cy="769441"/>
              </a:xfrm>
              <a:prstGeom prst="rect">
                <a:avLst/>
              </a:prstGeom>
            </p:spPr>
            <p:txBody>
              <a:bodyPr>
                <a:spAutoFit/>
              </a:bodyPr>
              <a:lstStyle/>
              <a:p>
                <a:pPr algn="ctr"/>
                <a:r>
                  <a:rPr lang="tr-TR" sz="4400" dirty="0">
                    <a:solidFill>
                      <a:srgbClr val="7F7F7F"/>
                    </a:solidFill>
                    <a:latin typeface="Lato" charset="0"/>
                    <a:ea typeface="Lato" charset="0"/>
                    <a:cs typeface="Lato" charset="0"/>
                  </a:rPr>
                  <a:t>CanTouchThis’i Oluşturan Parçalar</a:t>
                </a:r>
                <a:endParaRPr lang="en-US" sz="4400" dirty="0">
                  <a:solidFill>
                    <a:srgbClr val="7F7F7F"/>
                  </a:solidFill>
                </a:endParaRPr>
              </a:p>
            </p:txBody>
          </p:sp>
        </p:grpSp>
        <p:sp>
          <p:nvSpPr>
            <p:cNvPr id="10" name="Rectangle 9">
              <a:extLst>
                <a:ext uri="{FF2B5EF4-FFF2-40B4-BE49-F238E27FC236}">
                  <a16:creationId xmlns:a16="http://schemas.microsoft.com/office/drawing/2014/main" id="{319AF672-AC65-1A40-B4C1-FE71428E594A}"/>
                </a:ext>
              </a:extLst>
            </p:cNvPr>
            <p:cNvSpPr/>
            <p:nvPr/>
          </p:nvSpPr>
          <p:spPr>
            <a:xfrm>
              <a:off x="11618464" y="4772613"/>
              <a:ext cx="1140721" cy="113445"/>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Tree>
    <p:extLst>
      <p:ext uri="{BB962C8B-B14F-4D97-AF65-F5344CB8AC3E}">
        <p14:creationId xmlns:p14="http://schemas.microsoft.com/office/powerpoint/2010/main" val="418992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90DAA4-73C2-4F40-B450-98F4502947C5}"/>
              </a:ext>
            </a:extLst>
          </p:cNvPr>
          <p:cNvSpPr/>
          <p:nvPr/>
        </p:nvSpPr>
        <p:spPr>
          <a:xfrm>
            <a:off x="11789793" y="0"/>
            <a:ext cx="12587857" cy="13716000"/>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7C040B9-A722-2E42-9D08-0C04A83C48A0}"/>
              </a:ext>
            </a:extLst>
          </p:cNvPr>
          <p:cNvGrpSpPr/>
          <p:nvPr/>
        </p:nvGrpSpPr>
        <p:grpSpPr>
          <a:xfrm>
            <a:off x="13577382" y="4783789"/>
            <a:ext cx="8858075" cy="4610032"/>
            <a:chOff x="13577382" y="5387242"/>
            <a:chExt cx="8858075" cy="3508759"/>
          </a:xfrm>
        </p:grpSpPr>
        <p:sp>
          <p:nvSpPr>
            <p:cNvPr id="19" name="TextBox 18"/>
            <p:cNvSpPr txBox="1"/>
            <p:nvPr/>
          </p:nvSpPr>
          <p:spPr>
            <a:xfrm>
              <a:off x="13577382" y="6858000"/>
              <a:ext cx="8858075" cy="2038001"/>
            </a:xfrm>
            <a:prstGeom prst="rect">
              <a:avLst/>
            </a:prstGeom>
            <a:noFill/>
          </p:spPr>
          <p:txBody>
            <a:bodyPr wrap="square" rtlCol="0">
              <a:spAutoFit/>
            </a:bodyPr>
            <a:lstStyle/>
            <a:p>
              <a:pPr algn="just"/>
              <a:r>
                <a:rPr lang="tr-TR" sz="2800" dirty="0">
                  <a:solidFill>
                    <a:schemeClr val="bg1"/>
                  </a:solidFill>
                  <a:latin typeface="Lato" charset="0"/>
                  <a:ea typeface="Lato" charset="0"/>
                  <a:cs typeface="Lato" charset="0"/>
                </a:rPr>
                <a:t>Kontrol modülü, CanTouchThis’in tarama cihazı ile kullanıcının etkileşmesini ve aynı zamanda diğer modüllerin çalıştırmasını sağlayan arayüz modülüdür. Bu modül, kullanıcıya motorları test etme ve bir tarama başlatma/durdurma seçeneklerini sunar. Kontrol modülünün arayüzü QT5 ile tasarlanmıştır.</a:t>
              </a:r>
              <a:endParaRPr lang="en-US" sz="2800" dirty="0">
                <a:solidFill>
                  <a:schemeClr val="bg1"/>
                </a:solidFill>
                <a:latin typeface="Lato" charset="0"/>
                <a:ea typeface="Lato" charset="0"/>
                <a:cs typeface="Lato" charset="0"/>
              </a:endParaRPr>
            </a:p>
          </p:txBody>
        </p:sp>
        <p:sp>
          <p:nvSpPr>
            <p:cNvPr id="10" name="TextBox 9">
              <a:extLst>
                <a:ext uri="{FF2B5EF4-FFF2-40B4-BE49-F238E27FC236}">
                  <a16:creationId xmlns:a16="http://schemas.microsoft.com/office/drawing/2014/main" id="{38B8FFC4-2664-AC44-90F0-A34DF1140E86}"/>
                </a:ext>
              </a:extLst>
            </p:cNvPr>
            <p:cNvSpPr txBox="1"/>
            <p:nvPr/>
          </p:nvSpPr>
          <p:spPr>
            <a:xfrm>
              <a:off x="13589715" y="5387242"/>
              <a:ext cx="7094589" cy="1475794"/>
            </a:xfrm>
            <a:prstGeom prst="rect">
              <a:avLst/>
            </a:prstGeom>
            <a:noFill/>
          </p:spPr>
          <p:txBody>
            <a:bodyPr wrap="square" rtlCol="0">
              <a:spAutoFit/>
            </a:bodyPr>
            <a:lstStyle/>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KONTROL</a:t>
              </a:r>
            </a:p>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MODÜLÜ</a:t>
              </a:r>
              <a:endPar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grpSp>
      <p:sp>
        <p:nvSpPr>
          <p:cNvPr id="12" name="Shape 2556">
            <a:extLst>
              <a:ext uri="{FF2B5EF4-FFF2-40B4-BE49-F238E27FC236}">
                <a16:creationId xmlns:a16="http://schemas.microsoft.com/office/drawing/2014/main" id="{BE7DFA55-95D5-4562-BD9F-18373932D998}"/>
              </a:ext>
            </a:extLst>
          </p:cNvPr>
          <p:cNvSpPr/>
          <p:nvPr/>
        </p:nvSpPr>
        <p:spPr>
          <a:xfrm>
            <a:off x="4620023" y="532813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587">
            <a:extLst>
              <a:ext uri="{FF2B5EF4-FFF2-40B4-BE49-F238E27FC236}">
                <a16:creationId xmlns:a16="http://schemas.microsoft.com/office/drawing/2014/main" id="{72838581-F470-4A99-955E-D4B09AD3A314}"/>
              </a:ext>
            </a:extLst>
          </p:cNvPr>
          <p:cNvSpPr/>
          <p:nvPr/>
        </p:nvSpPr>
        <p:spPr>
          <a:xfrm>
            <a:off x="7422499" y="4902993"/>
            <a:ext cx="1072780" cy="107278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 name="Shape 2589">
            <a:extLst>
              <a:ext uri="{FF2B5EF4-FFF2-40B4-BE49-F238E27FC236}">
                <a16:creationId xmlns:a16="http://schemas.microsoft.com/office/drawing/2014/main" id="{22C4DBE5-FC26-4288-B6CF-53C15A7866A4}"/>
              </a:ext>
            </a:extLst>
          </p:cNvPr>
          <p:cNvSpPr/>
          <p:nvPr/>
        </p:nvSpPr>
        <p:spPr>
          <a:xfrm>
            <a:off x="5178678" y="5955562"/>
            <a:ext cx="1509896" cy="1372686"/>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5" name="Shape 2607">
            <a:extLst>
              <a:ext uri="{FF2B5EF4-FFF2-40B4-BE49-F238E27FC236}">
                <a16:creationId xmlns:a16="http://schemas.microsoft.com/office/drawing/2014/main" id="{C02A1054-BF02-4F65-A45F-A039E6EA7EA5}"/>
              </a:ext>
            </a:extLst>
          </p:cNvPr>
          <p:cNvSpPr/>
          <p:nvPr/>
        </p:nvSpPr>
        <p:spPr>
          <a:xfrm>
            <a:off x="6776208" y="6871185"/>
            <a:ext cx="558655" cy="457063"/>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 name="Shape 2609">
            <a:extLst>
              <a:ext uri="{FF2B5EF4-FFF2-40B4-BE49-F238E27FC236}">
                <a16:creationId xmlns:a16="http://schemas.microsoft.com/office/drawing/2014/main" id="{9CA7EDFF-59B4-4647-9BD7-9F7B67380B65}"/>
              </a:ext>
            </a:extLst>
          </p:cNvPr>
          <p:cNvSpPr/>
          <p:nvPr/>
        </p:nvSpPr>
        <p:spPr>
          <a:xfrm>
            <a:off x="6776209" y="5975772"/>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615">
            <a:extLst>
              <a:ext uri="{FF2B5EF4-FFF2-40B4-BE49-F238E27FC236}">
                <a16:creationId xmlns:a16="http://schemas.microsoft.com/office/drawing/2014/main" id="{97692567-AEF8-4BC9-915A-FC4D2E5AD01C}"/>
              </a:ext>
            </a:extLst>
          </p:cNvPr>
          <p:cNvSpPr/>
          <p:nvPr/>
        </p:nvSpPr>
        <p:spPr>
          <a:xfrm>
            <a:off x="5226914" y="7708451"/>
            <a:ext cx="1372686" cy="1372686"/>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Shape 2618">
            <a:extLst>
              <a:ext uri="{FF2B5EF4-FFF2-40B4-BE49-F238E27FC236}">
                <a16:creationId xmlns:a16="http://schemas.microsoft.com/office/drawing/2014/main" id="{E1431234-14FF-4DB0-B462-E678C98ECF49}"/>
              </a:ext>
            </a:extLst>
          </p:cNvPr>
          <p:cNvSpPr/>
          <p:nvPr/>
        </p:nvSpPr>
        <p:spPr>
          <a:xfrm rot="10800000">
            <a:off x="3713613" y="7328247"/>
            <a:ext cx="1289742" cy="1289924"/>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pic>
        <p:nvPicPr>
          <p:cNvPr id="20" name="Picture 19">
            <a:extLst>
              <a:ext uri="{FF2B5EF4-FFF2-40B4-BE49-F238E27FC236}">
                <a16:creationId xmlns:a16="http://schemas.microsoft.com/office/drawing/2014/main" id="{7346E3A6-7A03-496D-9DB4-BFA0BB1670C6}"/>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65760" y="11521440"/>
            <a:ext cx="2906600" cy="1860224"/>
          </a:xfrm>
          <a:prstGeom prst="rect">
            <a:avLst/>
          </a:prstGeom>
        </p:spPr>
      </p:pic>
    </p:spTree>
    <p:extLst>
      <p:ext uri="{BB962C8B-B14F-4D97-AF65-F5344CB8AC3E}">
        <p14:creationId xmlns:p14="http://schemas.microsoft.com/office/powerpoint/2010/main" val="194112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90DAA4-73C2-4F40-B450-98F4502947C5}"/>
              </a:ext>
            </a:extLst>
          </p:cNvPr>
          <p:cNvSpPr/>
          <p:nvPr/>
        </p:nvSpPr>
        <p:spPr>
          <a:xfrm>
            <a:off x="11789793" y="0"/>
            <a:ext cx="12587857" cy="13716000"/>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7C040B9-A722-2E42-9D08-0C04A83C48A0}"/>
              </a:ext>
            </a:extLst>
          </p:cNvPr>
          <p:cNvGrpSpPr/>
          <p:nvPr/>
        </p:nvGrpSpPr>
        <p:grpSpPr>
          <a:xfrm>
            <a:off x="13577382" y="4783790"/>
            <a:ext cx="8858075" cy="5902694"/>
            <a:chOff x="13577382" y="5387242"/>
            <a:chExt cx="8858075" cy="4492622"/>
          </a:xfrm>
        </p:grpSpPr>
        <p:sp>
          <p:nvSpPr>
            <p:cNvPr id="19" name="TextBox 18"/>
            <p:cNvSpPr txBox="1"/>
            <p:nvPr/>
          </p:nvSpPr>
          <p:spPr>
            <a:xfrm>
              <a:off x="13577382" y="6858000"/>
              <a:ext cx="8858075" cy="3021864"/>
            </a:xfrm>
            <a:prstGeom prst="rect">
              <a:avLst/>
            </a:prstGeom>
            <a:noFill/>
          </p:spPr>
          <p:txBody>
            <a:bodyPr wrap="square" rtlCol="0">
              <a:spAutoFit/>
            </a:bodyPr>
            <a:lstStyle/>
            <a:p>
              <a:pPr algn="just"/>
              <a:r>
                <a:rPr lang="tr-TR" sz="2800" dirty="0">
                  <a:solidFill>
                    <a:schemeClr val="bg1"/>
                  </a:solidFill>
                  <a:latin typeface="Lato" charset="0"/>
                  <a:ea typeface="Lato" charset="0"/>
                  <a:cs typeface="Lato" charset="0"/>
                </a:rPr>
                <a:t>Tarama modülü, CanTouchThis’in donanımı olup, bir nesnenin taramasını yapmakla sorumludur. Bir nesnenin taranabilmesi için bu modülde bir dokunma ucu vardır. Bu dokunma ucu tüm tarama alanını üç adet motor sayesinde X ve Y eksenlerinde dolaşırken, başka bir motor sayesinde de bulunduğu konumdan aşağı inerek taradığı nesnenin yüzeyine dokunur ve eski konumuna geri döner.</a:t>
              </a:r>
              <a:r>
                <a:rPr lang="en-US" sz="2800" dirty="0">
                  <a:solidFill>
                    <a:schemeClr val="bg1"/>
                  </a:solidFill>
                  <a:latin typeface="Lato" charset="0"/>
                  <a:ea typeface="Lato" charset="0"/>
                  <a:cs typeface="Lato" charset="0"/>
                </a:rPr>
                <a:t> Bu mod</a:t>
              </a:r>
              <a:r>
                <a:rPr lang="tr-TR" sz="2800" dirty="0">
                  <a:solidFill>
                    <a:schemeClr val="bg1"/>
                  </a:solidFill>
                  <a:latin typeface="Lato" charset="0"/>
                  <a:ea typeface="Lato" charset="0"/>
                  <a:cs typeface="Lato" charset="0"/>
                </a:rPr>
                <a:t>ülde parça olarak RaspberryPi 3B ve dört adet Stepper Motor kullanıldı.</a:t>
              </a:r>
              <a:endParaRPr lang="en-US" sz="2800" dirty="0">
                <a:solidFill>
                  <a:schemeClr val="bg1"/>
                </a:solidFill>
                <a:latin typeface="Lato" charset="0"/>
                <a:ea typeface="Lato" charset="0"/>
                <a:cs typeface="Lato" charset="0"/>
              </a:endParaRPr>
            </a:p>
          </p:txBody>
        </p:sp>
        <p:sp>
          <p:nvSpPr>
            <p:cNvPr id="10" name="TextBox 9">
              <a:extLst>
                <a:ext uri="{FF2B5EF4-FFF2-40B4-BE49-F238E27FC236}">
                  <a16:creationId xmlns:a16="http://schemas.microsoft.com/office/drawing/2014/main" id="{38B8FFC4-2664-AC44-90F0-A34DF1140E86}"/>
                </a:ext>
              </a:extLst>
            </p:cNvPr>
            <p:cNvSpPr txBox="1"/>
            <p:nvPr/>
          </p:nvSpPr>
          <p:spPr>
            <a:xfrm>
              <a:off x="13589715" y="5387242"/>
              <a:ext cx="7094589" cy="1475794"/>
            </a:xfrm>
            <a:prstGeom prst="rect">
              <a:avLst/>
            </a:prstGeom>
            <a:noFill/>
          </p:spPr>
          <p:txBody>
            <a:bodyPr wrap="square" rtlCol="0">
              <a:spAutoFit/>
            </a:bodyPr>
            <a:lstStyle/>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TARAMA</a:t>
              </a:r>
            </a:p>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MODÜLÜ</a:t>
              </a:r>
              <a:endPar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grpSp>
      <p:sp>
        <p:nvSpPr>
          <p:cNvPr id="26" name="Shape 2549">
            <a:extLst>
              <a:ext uri="{FF2B5EF4-FFF2-40B4-BE49-F238E27FC236}">
                <a16:creationId xmlns:a16="http://schemas.microsoft.com/office/drawing/2014/main" id="{407B9BE1-E156-4765-914A-C078B9EF9448}"/>
              </a:ext>
            </a:extLst>
          </p:cNvPr>
          <p:cNvSpPr/>
          <p:nvPr/>
        </p:nvSpPr>
        <p:spPr>
          <a:xfrm>
            <a:off x="3985750" y="5222632"/>
            <a:ext cx="865726" cy="86572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2" name="Shape 2550">
            <a:extLst>
              <a:ext uri="{FF2B5EF4-FFF2-40B4-BE49-F238E27FC236}">
                <a16:creationId xmlns:a16="http://schemas.microsoft.com/office/drawing/2014/main" id="{8B67B81D-962A-49F4-ABEB-B8518031C9A1}"/>
              </a:ext>
            </a:extLst>
          </p:cNvPr>
          <p:cNvSpPr/>
          <p:nvPr/>
        </p:nvSpPr>
        <p:spPr>
          <a:xfrm>
            <a:off x="4851475" y="6088357"/>
            <a:ext cx="2068712" cy="2068712"/>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8" name="Shape 2591">
            <a:extLst>
              <a:ext uri="{FF2B5EF4-FFF2-40B4-BE49-F238E27FC236}">
                <a16:creationId xmlns:a16="http://schemas.microsoft.com/office/drawing/2014/main" id="{A60C5D47-4FDB-4EED-8AF2-AF773005F6CB}"/>
              </a:ext>
            </a:extLst>
          </p:cNvPr>
          <p:cNvSpPr/>
          <p:nvPr/>
        </p:nvSpPr>
        <p:spPr>
          <a:xfrm>
            <a:off x="6766187" y="4739508"/>
            <a:ext cx="1506110" cy="1506110"/>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9" name="Shape 2630">
            <a:extLst>
              <a:ext uri="{FF2B5EF4-FFF2-40B4-BE49-F238E27FC236}">
                <a16:creationId xmlns:a16="http://schemas.microsoft.com/office/drawing/2014/main" id="{3C7BA454-68C5-4E4E-BD4C-57F1EDC532A2}"/>
              </a:ext>
            </a:extLst>
          </p:cNvPr>
          <p:cNvSpPr/>
          <p:nvPr/>
        </p:nvSpPr>
        <p:spPr>
          <a:xfrm>
            <a:off x="3801414" y="7946859"/>
            <a:ext cx="856631" cy="1570418"/>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0" name="Shape 2591">
            <a:extLst>
              <a:ext uri="{FF2B5EF4-FFF2-40B4-BE49-F238E27FC236}">
                <a16:creationId xmlns:a16="http://schemas.microsoft.com/office/drawing/2014/main" id="{21DA472A-9809-4D44-924F-60DD2409A1E5}"/>
              </a:ext>
            </a:extLst>
          </p:cNvPr>
          <p:cNvSpPr/>
          <p:nvPr/>
        </p:nvSpPr>
        <p:spPr>
          <a:xfrm rot="20644928">
            <a:off x="7478908" y="6123469"/>
            <a:ext cx="872121" cy="872121"/>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1" name="Shape 2591">
            <a:extLst>
              <a:ext uri="{FF2B5EF4-FFF2-40B4-BE49-F238E27FC236}">
                <a16:creationId xmlns:a16="http://schemas.microsoft.com/office/drawing/2014/main" id="{7294CD9B-08FC-4B65-9FEE-3EF54A0108DF}"/>
              </a:ext>
            </a:extLst>
          </p:cNvPr>
          <p:cNvSpPr/>
          <p:nvPr/>
        </p:nvSpPr>
        <p:spPr>
          <a:xfrm rot="20616616">
            <a:off x="7543384" y="4031200"/>
            <a:ext cx="872121" cy="872121"/>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pic>
        <p:nvPicPr>
          <p:cNvPr id="12" name="Picture 11">
            <a:extLst>
              <a:ext uri="{FF2B5EF4-FFF2-40B4-BE49-F238E27FC236}">
                <a16:creationId xmlns:a16="http://schemas.microsoft.com/office/drawing/2014/main" id="{4E184C0C-A219-40C1-9F7D-4B3996AD6CC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65760" y="11521440"/>
            <a:ext cx="2906600" cy="1860224"/>
          </a:xfrm>
          <a:prstGeom prst="rect">
            <a:avLst/>
          </a:prstGeom>
        </p:spPr>
      </p:pic>
    </p:spTree>
    <p:extLst>
      <p:ext uri="{BB962C8B-B14F-4D97-AF65-F5344CB8AC3E}">
        <p14:creationId xmlns:p14="http://schemas.microsoft.com/office/powerpoint/2010/main" val="179944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90DAA4-73C2-4F40-B450-98F4502947C5}"/>
              </a:ext>
            </a:extLst>
          </p:cNvPr>
          <p:cNvSpPr/>
          <p:nvPr/>
        </p:nvSpPr>
        <p:spPr>
          <a:xfrm>
            <a:off x="11789793" y="0"/>
            <a:ext cx="12587857" cy="13716000"/>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7C040B9-A722-2E42-9D08-0C04A83C48A0}"/>
              </a:ext>
            </a:extLst>
          </p:cNvPr>
          <p:cNvGrpSpPr/>
          <p:nvPr/>
        </p:nvGrpSpPr>
        <p:grpSpPr>
          <a:xfrm>
            <a:off x="13577382" y="4783790"/>
            <a:ext cx="9141941" cy="5902694"/>
            <a:chOff x="13577382" y="5387242"/>
            <a:chExt cx="9141941" cy="4492622"/>
          </a:xfrm>
        </p:grpSpPr>
        <p:sp>
          <p:nvSpPr>
            <p:cNvPr id="19" name="TextBox 18"/>
            <p:cNvSpPr txBox="1"/>
            <p:nvPr/>
          </p:nvSpPr>
          <p:spPr>
            <a:xfrm>
              <a:off x="13577382" y="6858000"/>
              <a:ext cx="8858075" cy="3021864"/>
            </a:xfrm>
            <a:prstGeom prst="rect">
              <a:avLst/>
            </a:prstGeom>
            <a:noFill/>
          </p:spPr>
          <p:txBody>
            <a:bodyPr wrap="square" rtlCol="0">
              <a:spAutoFit/>
            </a:bodyPr>
            <a:lstStyle/>
            <a:p>
              <a:pPr algn="just"/>
              <a:r>
                <a:rPr lang="tr-TR" sz="2800" dirty="0">
                  <a:solidFill>
                    <a:schemeClr val="bg1"/>
                  </a:solidFill>
                  <a:latin typeface="Lato" charset="0"/>
                </a:rPr>
                <a:t>Bu modülün amacı, tarama sonuçlarından gelen yükseklik bilgilerini bir yerde toplayıp, bunların bilgisayarın anlayabileceği bir üç boyutlu obje formatına dönüştürmektir. Bu modülün gerçeklenmesi için siyah-beyaz resimden yükseklik objesi çıkaran yazılımlar incelendi ve CanTouchThis’in ihtiyaçları doğrultusunda benzer bir yol </a:t>
              </a:r>
              <a:r>
                <a:rPr lang="en-US" sz="2800" dirty="0">
                  <a:solidFill>
                    <a:schemeClr val="bg1"/>
                  </a:solidFill>
                  <a:latin typeface="Lato" charset="0"/>
                </a:rPr>
                <a:t>izlendi.</a:t>
              </a:r>
              <a:r>
                <a:rPr lang="tr-TR" sz="2800" dirty="0">
                  <a:solidFill>
                    <a:schemeClr val="bg1"/>
                  </a:solidFill>
                  <a:latin typeface="Lato" charset="0"/>
                </a:rPr>
                <a:t> Elde edilen üç boyutlu objenin yumuşatılması ve isabetinin arttırılması için Bilinear Interpolation metodundan faydalanıldı.</a:t>
              </a:r>
              <a:endParaRPr lang="en-US" sz="2800" dirty="0">
                <a:solidFill>
                  <a:schemeClr val="bg1"/>
                </a:solidFill>
                <a:latin typeface="Lato" charset="0"/>
              </a:endParaRPr>
            </a:p>
          </p:txBody>
        </p:sp>
        <p:sp>
          <p:nvSpPr>
            <p:cNvPr id="10" name="TextBox 9">
              <a:extLst>
                <a:ext uri="{FF2B5EF4-FFF2-40B4-BE49-F238E27FC236}">
                  <a16:creationId xmlns:a16="http://schemas.microsoft.com/office/drawing/2014/main" id="{38B8FFC4-2664-AC44-90F0-A34DF1140E86}"/>
                </a:ext>
              </a:extLst>
            </p:cNvPr>
            <p:cNvSpPr txBox="1"/>
            <p:nvPr/>
          </p:nvSpPr>
          <p:spPr>
            <a:xfrm>
              <a:off x="13589715" y="5387242"/>
              <a:ext cx="9129608" cy="1475794"/>
            </a:xfrm>
            <a:prstGeom prst="rect">
              <a:avLst/>
            </a:prstGeom>
            <a:noFill/>
          </p:spPr>
          <p:txBody>
            <a:bodyPr wrap="square" rtlCol="0">
              <a:spAutoFit/>
            </a:bodyPr>
            <a:lstStyle/>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VERİ İŞLEME VE</a:t>
              </a:r>
            </a:p>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DÖNÜŞTÜRME MODÜLÜ</a:t>
              </a:r>
              <a:endPar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grpSp>
      <p:sp>
        <p:nvSpPr>
          <p:cNvPr id="12" name="Shape 2535">
            <a:extLst>
              <a:ext uri="{FF2B5EF4-FFF2-40B4-BE49-F238E27FC236}">
                <a16:creationId xmlns:a16="http://schemas.microsoft.com/office/drawing/2014/main" id="{8031B179-E452-4FA4-97FD-3D7F176B9521}"/>
              </a:ext>
            </a:extLst>
          </p:cNvPr>
          <p:cNvSpPr/>
          <p:nvPr/>
        </p:nvSpPr>
        <p:spPr>
          <a:xfrm>
            <a:off x="7864394" y="6425239"/>
            <a:ext cx="979521" cy="1197231"/>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548">
            <a:extLst>
              <a:ext uri="{FF2B5EF4-FFF2-40B4-BE49-F238E27FC236}">
                <a16:creationId xmlns:a16="http://schemas.microsoft.com/office/drawing/2014/main" id="{728A8F56-C607-4C52-A0B4-2AA93EFF3C18}"/>
              </a:ext>
            </a:extLst>
          </p:cNvPr>
          <p:cNvSpPr/>
          <p:nvPr/>
        </p:nvSpPr>
        <p:spPr>
          <a:xfrm>
            <a:off x="4326866" y="7023855"/>
            <a:ext cx="558655" cy="126968"/>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 name="Shape 2574">
            <a:extLst>
              <a:ext uri="{FF2B5EF4-FFF2-40B4-BE49-F238E27FC236}">
                <a16:creationId xmlns:a16="http://schemas.microsoft.com/office/drawing/2014/main" id="{E7A76510-940C-4C50-ADEA-E79538DE3C8C}"/>
              </a:ext>
            </a:extLst>
          </p:cNvPr>
          <p:cNvSpPr/>
          <p:nvPr/>
        </p:nvSpPr>
        <p:spPr>
          <a:xfrm>
            <a:off x="5240233" y="6488724"/>
            <a:ext cx="1203819" cy="132419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5" name="Shape 2593">
            <a:extLst>
              <a:ext uri="{FF2B5EF4-FFF2-40B4-BE49-F238E27FC236}">
                <a16:creationId xmlns:a16="http://schemas.microsoft.com/office/drawing/2014/main" id="{1932A166-C72B-402C-8AF2-78C0F3DBD60E}"/>
              </a:ext>
            </a:extLst>
          </p:cNvPr>
          <p:cNvSpPr/>
          <p:nvPr/>
        </p:nvSpPr>
        <p:spPr>
          <a:xfrm>
            <a:off x="5457370" y="4951474"/>
            <a:ext cx="906422" cy="906422"/>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 name="Shape 2597">
            <a:extLst>
              <a:ext uri="{FF2B5EF4-FFF2-40B4-BE49-F238E27FC236}">
                <a16:creationId xmlns:a16="http://schemas.microsoft.com/office/drawing/2014/main" id="{4F1CDADA-FC96-40FE-8374-33AD6A951F56}"/>
              </a:ext>
            </a:extLst>
          </p:cNvPr>
          <p:cNvSpPr/>
          <p:nvPr/>
        </p:nvSpPr>
        <p:spPr>
          <a:xfrm>
            <a:off x="2688126" y="6568889"/>
            <a:ext cx="1082066" cy="885328"/>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630">
            <a:extLst>
              <a:ext uri="{FF2B5EF4-FFF2-40B4-BE49-F238E27FC236}">
                <a16:creationId xmlns:a16="http://schemas.microsoft.com/office/drawing/2014/main" id="{47AB3166-098B-4C2A-B20C-DA40BB026862}"/>
              </a:ext>
            </a:extLst>
          </p:cNvPr>
          <p:cNvSpPr/>
          <p:nvPr/>
        </p:nvSpPr>
        <p:spPr>
          <a:xfrm>
            <a:off x="6444052" y="6133490"/>
            <a:ext cx="304735" cy="55865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Shape 2632">
            <a:extLst>
              <a:ext uri="{FF2B5EF4-FFF2-40B4-BE49-F238E27FC236}">
                <a16:creationId xmlns:a16="http://schemas.microsoft.com/office/drawing/2014/main" id="{00C04202-D795-4F10-819A-80EBF39F200D}"/>
              </a:ext>
            </a:extLst>
          </p:cNvPr>
          <p:cNvSpPr/>
          <p:nvPr/>
        </p:nvSpPr>
        <p:spPr>
          <a:xfrm>
            <a:off x="8600770" y="7347897"/>
            <a:ext cx="668225" cy="81671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0" name="Shape 2548">
            <a:extLst>
              <a:ext uri="{FF2B5EF4-FFF2-40B4-BE49-F238E27FC236}">
                <a16:creationId xmlns:a16="http://schemas.microsoft.com/office/drawing/2014/main" id="{42357FB4-D970-474E-B3A2-FDF96AF4D69B}"/>
              </a:ext>
            </a:extLst>
          </p:cNvPr>
          <p:cNvSpPr/>
          <p:nvPr/>
        </p:nvSpPr>
        <p:spPr>
          <a:xfrm>
            <a:off x="6743983" y="7023855"/>
            <a:ext cx="558655" cy="126968"/>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pic>
        <p:nvPicPr>
          <p:cNvPr id="21" name="Picture 20">
            <a:extLst>
              <a:ext uri="{FF2B5EF4-FFF2-40B4-BE49-F238E27FC236}">
                <a16:creationId xmlns:a16="http://schemas.microsoft.com/office/drawing/2014/main" id="{4D628734-F851-402B-8AEC-A8C03FECE79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65760" y="11521440"/>
            <a:ext cx="2906600" cy="1860224"/>
          </a:xfrm>
          <a:prstGeom prst="rect">
            <a:avLst/>
          </a:prstGeom>
        </p:spPr>
      </p:pic>
    </p:spTree>
    <p:extLst>
      <p:ext uri="{BB962C8B-B14F-4D97-AF65-F5344CB8AC3E}">
        <p14:creationId xmlns:p14="http://schemas.microsoft.com/office/powerpoint/2010/main" val="600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90DAA4-73C2-4F40-B450-98F4502947C5}"/>
              </a:ext>
            </a:extLst>
          </p:cNvPr>
          <p:cNvSpPr/>
          <p:nvPr/>
        </p:nvSpPr>
        <p:spPr>
          <a:xfrm>
            <a:off x="11789793" y="0"/>
            <a:ext cx="12587857" cy="13716000"/>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7C040B9-A722-2E42-9D08-0C04A83C48A0}"/>
              </a:ext>
            </a:extLst>
          </p:cNvPr>
          <p:cNvGrpSpPr/>
          <p:nvPr/>
        </p:nvGrpSpPr>
        <p:grpSpPr>
          <a:xfrm>
            <a:off x="13577382" y="4783789"/>
            <a:ext cx="9511217" cy="5902694"/>
            <a:chOff x="13577382" y="5387242"/>
            <a:chExt cx="9511217" cy="4492622"/>
          </a:xfrm>
        </p:grpSpPr>
        <p:sp>
          <p:nvSpPr>
            <p:cNvPr id="19" name="TextBox 18"/>
            <p:cNvSpPr txBox="1"/>
            <p:nvPr/>
          </p:nvSpPr>
          <p:spPr>
            <a:xfrm>
              <a:off x="13577382" y="6858000"/>
              <a:ext cx="8858075" cy="3021864"/>
            </a:xfrm>
            <a:prstGeom prst="rect">
              <a:avLst/>
            </a:prstGeom>
            <a:noFill/>
          </p:spPr>
          <p:txBody>
            <a:bodyPr wrap="square" rtlCol="0">
              <a:spAutoFit/>
            </a:bodyPr>
            <a:lstStyle/>
            <a:p>
              <a:pPr algn="just"/>
              <a:r>
                <a:rPr lang="tr-TR" sz="2800" dirty="0">
                  <a:solidFill>
                    <a:schemeClr val="bg1"/>
                  </a:solidFill>
                  <a:latin typeface="Lato" charset="0"/>
                </a:rPr>
                <a:t>Bu modülün amacı, işlenen ve dönüştürülen objeyi CanTouchThis’in kullanıcılarına göstererek tarama sonucundan gelen dosyanın çeşitli açılardan incelenmesini sağlamaktır. Bu modülde kullanıcı gerçek zamanlı olarak taramayı takip edebilir, isterse en güncel sonuca yeniler, isterse de en son yenilediği halindeki objeyi inceler. Bu modülün geliştirilmesinde OpenGL ve GLUT kütüphaneleri kullanılarak bir objenin render edilmesi ve bir pencerede gösterilmesi sağlanmıştır.</a:t>
              </a:r>
              <a:endParaRPr lang="en-US" sz="2800" dirty="0">
                <a:solidFill>
                  <a:schemeClr val="bg1"/>
                </a:solidFill>
                <a:latin typeface="Lato" charset="0"/>
              </a:endParaRPr>
            </a:p>
          </p:txBody>
        </p:sp>
        <p:sp>
          <p:nvSpPr>
            <p:cNvPr id="10" name="TextBox 9">
              <a:extLst>
                <a:ext uri="{FF2B5EF4-FFF2-40B4-BE49-F238E27FC236}">
                  <a16:creationId xmlns:a16="http://schemas.microsoft.com/office/drawing/2014/main" id="{38B8FFC4-2664-AC44-90F0-A34DF1140E86}"/>
                </a:ext>
              </a:extLst>
            </p:cNvPr>
            <p:cNvSpPr txBox="1"/>
            <p:nvPr/>
          </p:nvSpPr>
          <p:spPr>
            <a:xfrm>
              <a:off x="13589714" y="5387242"/>
              <a:ext cx="9498885" cy="1475794"/>
            </a:xfrm>
            <a:prstGeom prst="rect">
              <a:avLst/>
            </a:prstGeom>
            <a:noFill/>
          </p:spPr>
          <p:txBody>
            <a:bodyPr wrap="square" rtlCol="0">
              <a:spAutoFit/>
            </a:bodyPr>
            <a:lstStyle/>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ÜÇ BOYUTLU OBJE</a:t>
              </a:r>
            </a:p>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GÖRÜNTÜLEME MODÜLÜ</a:t>
              </a:r>
              <a:endPar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grpSp>
      <p:sp>
        <p:nvSpPr>
          <p:cNvPr id="21" name="Shape 2535">
            <a:extLst>
              <a:ext uri="{FF2B5EF4-FFF2-40B4-BE49-F238E27FC236}">
                <a16:creationId xmlns:a16="http://schemas.microsoft.com/office/drawing/2014/main" id="{F0148128-74FD-4003-B2A3-951F3457901A}"/>
              </a:ext>
            </a:extLst>
          </p:cNvPr>
          <p:cNvSpPr/>
          <p:nvPr/>
        </p:nvSpPr>
        <p:spPr>
          <a:xfrm>
            <a:off x="5609492" y="6182624"/>
            <a:ext cx="1528742" cy="1868524"/>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2" name="Shape 2544">
            <a:extLst>
              <a:ext uri="{FF2B5EF4-FFF2-40B4-BE49-F238E27FC236}">
                <a16:creationId xmlns:a16="http://schemas.microsoft.com/office/drawing/2014/main" id="{C7336853-BD38-46E4-A943-0D489DBD3C5C}"/>
              </a:ext>
            </a:extLst>
          </p:cNvPr>
          <p:cNvSpPr/>
          <p:nvPr/>
        </p:nvSpPr>
        <p:spPr>
          <a:xfrm>
            <a:off x="5810318" y="8398135"/>
            <a:ext cx="753188" cy="753188"/>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72">
            <a:extLst>
              <a:ext uri="{FF2B5EF4-FFF2-40B4-BE49-F238E27FC236}">
                <a16:creationId xmlns:a16="http://schemas.microsoft.com/office/drawing/2014/main" id="{3E293968-564D-4D34-882C-82FCDE76713D}"/>
              </a:ext>
            </a:extLst>
          </p:cNvPr>
          <p:cNvSpPr/>
          <p:nvPr/>
        </p:nvSpPr>
        <p:spPr>
          <a:xfrm>
            <a:off x="7484857" y="6196423"/>
            <a:ext cx="1023034" cy="1023034"/>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573">
            <a:extLst>
              <a:ext uri="{FF2B5EF4-FFF2-40B4-BE49-F238E27FC236}">
                <a16:creationId xmlns:a16="http://schemas.microsoft.com/office/drawing/2014/main" id="{F83FC541-C315-4FD9-84B0-D5E46F05D1C6}"/>
              </a:ext>
            </a:extLst>
          </p:cNvPr>
          <p:cNvSpPr/>
          <p:nvPr/>
        </p:nvSpPr>
        <p:spPr>
          <a:xfrm>
            <a:off x="7420412" y="7129013"/>
            <a:ext cx="753188" cy="75318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80">
            <a:extLst>
              <a:ext uri="{FF2B5EF4-FFF2-40B4-BE49-F238E27FC236}">
                <a16:creationId xmlns:a16="http://schemas.microsoft.com/office/drawing/2014/main" id="{47BA2636-F2C8-4DAE-AD02-8D18B4D88E85}"/>
              </a:ext>
            </a:extLst>
          </p:cNvPr>
          <p:cNvSpPr/>
          <p:nvPr/>
        </p:nvSpPr>
        <p:spPr>
          <a:xfrm>
            <a:off x="4360198" y="6093854"/>
            <a:ext cx="1023032" cy="1023032"/>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 name="Shape 2621">
            <a:extLst>
              <a:ext uri="{FF2B5EF4-FFF2-40B4-BE49-F238E27FC236}">
                <a16:creationId xmlns:a16="http://schemas.microsoft.com/office/drawing/2014/main" id="{6114AD5A-F0A0-451D-9FCB-6BC97E953A83}"/>
              </a:ext>
            </a:extLst>
          </p:cNvPr>
          <p:cNvSpPr/>
          <p:nvPr/>
        </p:nvSpPr>
        <p:spPr>
          <a:xfrm>
            <a:off x="5628684" y="4879268"/>
            <a:ext cx="1502865" cy="956369"/>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pic>
        <p:nvPicPr>
          <p:cNvPr id="12" name="Picture 11">
            <a:extLst>
              <a:ext uri="{FF2B5EF4-FFF2-40B4-BE49-F238E27FC236}">
                <a16:creationId xmlns:a16="http://schemas.microsoft.com/office/drawing/2014/main" id="{AAC94D81-D9B6-4C78-AB50-0498FD0DA42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65760" y="11521440"/>
            <a:ext cx="2906600" cy="1860224"/>
          </a:xfrm>
          <a:prstGeom prst="rect">
            <a:avLst/>
          </a:prstGeom>
        </p:spPr>
      </p:pic>
    </p:spTree>
    <p:extLst>
      <p:ext uri="{BB962C8B-B14F-4D97-AF65-F5344CB8AC3E}">
        <p14:creationId xmlns:p14="http://schemas.microsoft.com/office/powerpoint/2010/main" val="130416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90DAA4-73C2-4F40-B450-98F4502947C5}"/>
              </a:ext>
            </a:extLst>
          </p:cNvPr>
          <p:cNvSpPr/>
          <p:nvPr/>
        </p:nvSpPr>
        <p:spPr>
          <a:xfrm>
            <a:off x="11789793" y="0"/>
            <a:ext cx="12587857" cy="13716000"/>
          </a:xfrm>
          <a:prstGeom prst="rect">
            <a:avLst/>
          </a:prstGeom>
          <a:solidFill>
            <a:srgbClr val="41D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7C040B9-A722-2E42-9D08-0C04A83C48A0}"/>
              </a:ext>
            </a:extLst>
          </p:cNvPr>
          <p:cNvGrpSpPr/>
          <p:nvPr/>
        </p:nvGrpSpPr>
        <p:grpSpPr>
          <a:xfrm>
            <a:off x="13577382" y="4783792"/>
            <a:ext cx="8858075" cy="6405959"/>
            <a:chOff x="13577382" y="5387242"/>
            <a:chExt cx="8858075" cy="4699636"/>
          </a:xfrm>
        </p:grpSpPr>
        <p:sp>
          <p:nvSpPr>
            <p:cNvPr id="19" name="TextBox 18"/>
            <p:cNvSpPr txBox="1"/>
            <p:nvPr/>
          </p:nvSpPr>
          <p:spPr>
            <a:xfrm>
              <a:off x="13577382" y="6858000"/>
              <a:ext cx="8858075" cy="3228878"/>
            </a:xfrm>
            <a:prstGeom prst="rect">
              <a:avLst/>
            </a:prstGeom>
            <a:noFill/>
          </p:spPr>
          <p:txBody>
            <a:bodyPr wrap="square" rtlCol="0">
              <a:spAutoFit/>
            </a:bodyPr>
            <a:lstStyle/>
            <a:p>
              <a:pPr algn="just"/>
              <a:r>
                <a:rPr lang="tr-TR" sz="2800" dirty="0">
                  <a:solidFill>
                    <a:schemeClr val="bg1"/>
                  </a:solidFill>
                  <a:latin typeface="Lato" charset="0"/>
                  <a:ea typeface="Lato" charset="0"/>
                  <a:cs typeface="Lato" charset="0"/>
                </a:rPr>
                <a:t>CanTouchThis’in tüm modülleri, çeşitli girdi ve çıktı değerlerine sürekli bir şekilde ihtiyaç duymaktadır. Bundan dolayı iletişimi sağlamak için bir merkez noktası modülü geliştirdik. Bu modül sayesinde diğer tüm modüller direk birbirleriyle haberleşmek yerine çıktı değerlerini bu modüle aktarırken, ihtiyaç duydukları girdi değerlerini de bu modülden sağladı. Bu modülün geliştirilmesinde Boost Asio kütüphanelerinden faydalanılarak bir concurrent TCP server oluşturuldu.</a:t>
              </a:r>
              <a:endParaRPr lang="en-US" sz="2800" dirty="0">
                <a:solidFill>
                  <a:schemeClr val="bg1"/>
                </a:solidFill>
                <a:latin typeface="Lato" charset="0"/>
                <a:ea typeface="Lato" charset="0"/>
                <a:cs typeface="Lato" charset="0"/>
              </a:endParaRPr>
            </a:p>
          </p:txBody>
        </p:sp>
        <p:sp>
          <p:nvSpPr>
            <p:cNvPr id="10" name="TextBox 9">
              <a:extLst>
                <a:ext uri="{FF2B5EF4-FFF2-40B4-BE49-F238E27FC236}">
                  <a16:creationId xmlns:a16="http://schemas.microsoft.com/office/drawing/2014/main" id="{38B8FFC4-2664-AC44-90F0-A34DF1140E86}"/>
                </a:ext>
              </a:extLst>
            </p:cNvPr>
            <p:cNvSpPr txBox="1"/>
            <p:nvPr/>
          </p:nvSpPr>
          <p:spPr>
            <a:xfrm>
              <a:off x="13589715" y="5387242"/>
              <a:ext cx="7094589" cy="816190"/>
            </a:xfrm>
            <a:prstGeom prst="rect">
              <a:avLst/>
            </a:prstGeom>
            <a:noFill/>
          </p:spPr>
          <p:txBody>
            <a:bodyPr wrap="square" rtlCol="0">
              <a:spAutoFit/>
            </a:bodyPr>
            <a:lstStyle/>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HABERLEŞME</a:t>
              </a:r>
            </a:p>
            <a:p>
              <a:r>
                <a:rPr lang="tr-TR"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MODÜLÜ</a:t>
              </a:r>
              <a:endPar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grpSp>
      <p:sp>
        <p:nvSpPr>
          <p:cNvPr id="12" name="Shape 2539">
            <a:extLst>
              <a:ext uri="{FF2B5EF4-FFF2-40B4-BE49-F238E27FC236}">
                <a16:creationId xmlns:a16="http://schemas.microsoft.com/office/drawing/2014/main" id="{731F71E9-1D12-4F13-8FAE-D25F6CC4731B}"/>
              </a:ext>
            </a:extLst>
          </p:cNvPr>
          <p:cNvSpPr/>
          <p:nvPr/>
        </p:nvSpPr>
        <p:spPr>
          <a:xfrm>
            <a:off x="9356471" y="5888303"/>
            <a:ext cx="991632" cy="67611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541">
            <a:extLst>
              <a:ext uri="{FF2B5EF4-FFF2-40B4-BE49-F238E27FC236}">
                <a16:creationId xmlns:a16="http://schemas.microsoft.com/office/drawing/2014/main" id="{83431FC2-0AF9-46FB-ABEB-8C5E52F89850}"/>
              </a:ext>
            </a:extLst>
          </p:cNvPr>
          <p:cNvSpPr/>
          <p:nvPr/>
        </p:nvSpPr>
        <p:spPr>
          <a:xfrm>
            <a:off x="7074534" y="2430059"/>
            <a:ext cx="811336" cy="811336"/>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548">
            <a:extLst>
              <a:ext uri="{FF2B5EF4-FFF2-40B4-BE49-F238E27FC236}">
                <a16:creationId xmlns:a16="http://schemas.microsoft.com/office/drawing/2014/main" id="{C9613385-CB7B-4190-A414-ABD7B143F048}"/>
              </a:ext>
            </a:extLst>
          </p:cNvPr>
          <p:cNvSpPr/>
          <p:nvPr/>
        </p:nvSpPr>
        <p:spPr>
          <a:xfrm rot="13610198">
            <a:off x="4006206" y="5813813"/>
            <a:ext cx="991632" cy="225373"/>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Shape 2554">
            <a:extLst>
              <a:ext uri="{FF2B5EF4-FFF2-40B4-BE49-F238E27FC236}">
                <a16:creationId xmlns:a16="http://schemas.microsoft.com/office/drawing/2014/main" id="{880C0E70-BCC5-43EE-86DB-85386CCD8857}"/>
              </a:ext>
            </a:extLst>
          </p:cNvPr>
          <p:cNvSpPr/>
          <p:nvPr/>
        </p:nvSpPr>
        <p:spPr>
          <a:xfrm flipH="1">
            <a:off x="5968216" y="2905165"/>
            <a:ext cx="1227144" cy="125908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0" name="Shape 2567">
            <a:extLst>
              <a:ext uri="{FF2B5EF4-FFF2-40B4-BE49-F238E27FC236}">
                <a16:creationId xmlns:a16="http://schemas.microsoft.com/office/drawing/2014/main" id="{C6254BB4-B7D1-49C3-A0E1-B27E73EDC507}"/>
              </a:ext>
            </a:extLst>
          </p:cNvPr>
          <p:cNvSpPr/>
          <p:nvPr/>
        </p:nvSpPr>
        <p:spPr>
          <a:xfrm>
            <a:off x="5076910" y="6365237"/>
            <a:ext cx="985492" cy="985526"/>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1" name="Shape 2568">
            <a:extLst>
              <a:ext uri="{FF2B5EF4-FFF2-40B4-BE49-F238E27FC236}">
                <a16:creationId xmlns:a16="http://schemas.microsoft.com/office/drawing/2014/main" id="{952DBA4F-90B1-4901-8995-F2A4D0AD2ECB}"/>
              </a:ext>
            </a:extLst>
          </p:cNvPr>
          <p:cNvSpPr/>
          <p:nvPr/>
        </p:nvSpPr>
        <p:spPr>
          <a:xfrm>
            <a:off x="6089042" y="6365237"/>
            <a:ext cx="985492" cy="985526"/>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548">
            <a:extLst>
              <a:ext uri="{FF2B5EF4-FFF2-40B4-BE49-F238E27FC236}">
                <a16:creationId xmlns:a16="http://schemas.microsoft.com/office/drawing/2014/main" id="{6BF680D8-D4D5-4770-B394-2ACE94BBC010}"/>
              </a:ext>
            </a:extLst>
          </p:cNvPr>
          <p:cNvSpPr/>
          <p:nvPr/>
        </p:nvSpPr>
        <p:spPr>
          <a:xfrm rot="13610198">
            <a:off x="3246487" y="5001252"/>
            <a:ext cx="991632" cy="225373"/>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48">
            <a:extLst>
              <a:ext uri="{FF2B5EF4-FFF2-40B4-BE49-F238E27FC236}">
                <a16:creationId xmlns:a16="http://schemas.microsoft.com/office/drawing/2014/main" id="{B8941E93-B025-4796-AC47-6F498264662F}"/>
              </a:ext>
            </a:extLst>
          </p:cNvPr>
          <p:cNvSpPr/>
          <p:nvPr/>
        </p:nvSpPr>
        <p:spPr>
          <a:xfrm rot="16668601">
            <a:off x="5690251" y="5607143"/>
            <a:ext cx="991632" cy="225373"/>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7" name="Shape 2548">
            <a:extLst>
              <a:ext uri="{FF2B5EF4-FFF2-40B4-BE49-F238E27FC236}">
                <a16:creationId xmlns:a16="http://schemas.microsoft.com/office/drawing/2014/main" id="{B3D81249-3531-4CDB-9ED9-B7AEAF37CC03}"/>
              </a:ext>
            </a:extLst>
          </p:cNvPr>
          <p:cNvSpPr/>
          <p:nvPr/>
        </p:nvSpPr>
        <p:spPr>
          <a:xfrm rot="16668601">
            <a:off x="5842649" y="4524644"/>
            <a:ext cx="991632" cy="225373"/>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8" name="Shape 2554">
            <a:extLst>
              <a:ext uri="{FF2B5EF4-FFF2-40B4-BE49-F238E27FC236}">
                <a16:creationId xmlns:a16="http://schemas.microsoft.com/office/drawing/2014/main" id="{F4F98513-16A6-4317-8BCE-730FB24BF422}"/>
              </a:ext>
            </a:extLst>
          </p:cNvPr>
          <p:cNvSpPr/>
          <p:nvPr/>
        </p:nvSpPr>
        <p:spPr>
          <a:xfrm>
            <a:off x="2524344" y="3707083"/>
            <a:ext cx="1318847" cy="125908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9" name="Shape 2554">
            <a:extLst>
              <a:ext uri="{FF2B5EF4-FFF2-40B4-BE49-F238E27FC236}">
                <a16:creationId xmlns:a16="http://schemas.microsoft.com/office/drawing/2014/main" id="{7DFD1F1E-0011-4447-931E-E26AB3B9E51C}"/>
              </a:ext>
            </a:extLst>
          </p:cNvPr>
          <p:cNvSpPr/>
          <p:nvPr/>
        </p:nvSpPr>
        <p:spPr>
          <a:xfrm>
            <a:off x="4672855" y="9874540"/>
            <a:ext cx="1318847" cy="125908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0" name="Shape 2554">
            <a:extLst>
              <a:ext uri="{FF2B5EF4-FFF2-40B4-BE49-F238E27FC236}">
                <a16:creationId xmlns:a16="http://schemas.microsoft.com/office/drawing/2014/main" id="{B3CCFCA1-8832-4D04-9818-F83753390E23}"/>
              </a:ext>
            </a:extLst>
          </p:cNvPr>
          <p:cNvSpPr/>
          <p:nvPr/>
        </p:nvSpPr>
        <p:spPr>
          <a:xfrm flipH="1">
            <a:off x="8319499" y="6228459"/>
            <a:ext cx="1351075" cy="125908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1" name="Shape 2548">
            <a:extLst>
              <a:ext uri="{FF2B5EF4-FFF2-40B4-BE49-F238E27FC236}">
                <a16:creationId xmlns:a16="http://schemas.microsoft.com/office/drawing/2014/main" id="{47B79362-526E-47DC-8EB1-14279F299971}"/>
              </a:ext>
            </a:extLst>
          </p:cNvPr>
          <p:cNvSpPr/>
          <p:nvPr/>
        </p:nvSpPr>
        <p:spPr>
          <a:xfrm rot="10348869">
            <a:off x="7205843" y="6745313"/>
            <a:ext cx="991632" cy="225373"/>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3" name="Shape 2539">
            <a:extLst>
              <a:ext uri="{FF2B5EF4-FFF2-40B4-BE49-F238E27FC236}">
                <a16:creationId xmlns:a16="http://schemas.microsoft.com/office/drawing/2014/main" id="{4FD2F530-D9B2-46C3-896C-16FCB9D6C2DD}"/>
              </a:ext>
            </a:extLst>
          </p:cNvPr>
          <p:cNvSpPr/>
          <p:nvPr/>
        </p:nvSpPr>
        <p:spPr>
          <a:xfrm>
            <a:off x="2065796" y="3369026"/>
            <a:ext cx="991632" cy="67611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4" name="Shape 2548">
            <a:extLst>
              <a:ext uri="{FF2B5EF4-FFF2-40B4-BE49-F238E27FC236}">
                <a16:creationId xmlns:a16="http://schemas.microsoft.com/office/drawing/2014/main" id="{4B9661BB-53B7-480C-BBC1-50B76FFF336B}"/>
              </a:ext>
            </a:extLst>
          </p:cNvPr>
          <p:cNvSpPr/>
          <p:nvPr/>
        </p:nvSpPr>
        <p:spPr>
          <a:xfrm rot="16668601">
            <a:off x="5240460" y="7881382"/>
            <a:ext cx="991632" cy="225373"/>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5" name="Shape 2548">
            <a:extLst>
              <a:ext uri="{FF2B5EF4-FFF2-40B4-BE49-F238E27FC236}">
                <a16:creationId xmlns:a16="http://schemas.microsoft.com/office/drawing/2014/main" id="{0840FBA5-36A4-4493-8D85-D8651FBE08A8}"/>
              </a:ext>
            </a:extLst>
          </p:cNvPr>
          <p:cNvSpPr/>
          <p:nvPr/>
        </p:nvSpPr>
        <p:spPr>
          <a:xfrm rot="16668601">
            <a:off x="5034826" y="9031216"/>
            <a:ext cx="991632" cy="225373"/>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6" name="Shape 2539">
            <a:extLst>
              <a:ext uri="{FF2B5EF4-FFF2-40B4-BE49-F238E27FC236}">
                <a16:creationId xmlns:a16="http://schemas.microsoft.com/office/drawing/2014/main" id="{A3084AEF-3F94-435F-B54B-F99C9815C5E6}"/>
              </a:ext>
            </a:extLst>
          </p:cNvPr>
          <p:cNvSpPr/>
          <p:nvPr/>
        </p:nvSpPr>
        <p:spPr>
          <a:xfrm>
            <a:off x="4080649" y="9757235"/>
            <a:ext cx="991632" cy="67611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pic>
        <p:nvPicPr>
          <p:cNvPr id="23" name="Picture 22">
            <a:extLst>
              <a:ext uri="{FF2B5EF4-FFF2-40B4-BE49-F238E27FC236}">
                <a16:creationId xmlns:a16="http://schemas.microsoft.com/office/drawing/2014/main" id="{A2A8FB15-D2B6-49C5-8C43-DB4BC65DE5D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65760" y="11521440"/>
            <a:ext cx="2906600" cy="1860224"/>
          </a:xfrm>
          <a:prstGeom prst="rect">
            <a:avLst/>
          </a:prstGeom>
        </p:spPr>
      </p:pic>
    </p:spTree>
    <p:extLst>
      <p:ext uri="{BB962C8B-B14F-4D97-AF65-F5344CB8AC3E}">
        <p14:creationId xmlns:p14="http://schemas.microsoft.com/office/powerpoint/2010/main" val="2334352813"/>
      </p:ext>
    </p:extLst>
  </p:cSld>
  <p:clrMapOvr>
    <a:masterClrMapping/>
  </p:clrMapOvr>
</p:sld>
</file>

<file path=ppt/theme/theme1.xml><?xml version="1.0" encoding="utf-8"?>
<a:theme xmlns:a="http://schemas.openxmlformats.org/drawingml/2006/main" name="Office Theme">
  <a:themeElements>
    <a:clrScheme name="Custom 18 1">
      <a:dk1>
        <a:srgbClr val="000000"/>
      </a:dk1>
      <a:lt1>
        <a:srgbClr val="FFFFFF"/>
      </a:lt1>
      <a:dk2>
        <a:srgbClr val="323232"/>
      </a:dk2>
      <a:lt2>
        <a:srgbClr val="FEFFFE"/>
      </a:lt2>
      <a:accent1>
        <a:srgbClr val="145DE8"/>
      </a:accent1>
      <a:accent2>
        <a:srgbClr val="1837D1"/>
      </a:accent2>
      <a:accent3>
        <a:srgbClr val="1758D1"/>
      </a:accent3>
      <a:accent4>
        <a:srgbClr val="406E9D"/>
      </a:accent4>
      <a:accent5>
        <a:srgbClr val="22314D"/>
      </a:accent5>
      <a:accent6>
        <a:srgbClr val="C19859"/>
      </a:accent6>
      <a:hlink>
        <a:srgbClr val="6B9F25"/>
      </a:hlink>
      <a:folHlink>
        <a:srgbClr val="B26B0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463</Words>
  <Application>Microsoft Office PowerPoint</Application>
  <PresentationFormat>Custom</PresentationFormat>
  <Paragraphs>53</Paragraphs>
  <Slides>17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Gill Sans</vt:lpstr>
      <vt:lpstr>Lato</vt:lpstr>
      <vt:lpstr>Lato Black</vt:lpstr>
      <vt:lpstr>Lato Regular</vt:lpstr>
      <vt:lpstr>Montserrat Light</vt:lpstr>
      <vt:lpstr>Myriad Hebrew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Yasir</dc:creator>
  <cp:lastModifiedBy>Yasir</cp:lastModifiedBy>
  <cp:revision>9</cp:revision>
  <dcterms:created xsi:type="dcterms:W3CDTF">2019-05-31T15:31:42Z</dcterms:created>
  <dcterms:modified xsi:type="dcterms:W3CDTF">2019-05-31T16:14:16Z</dcterms:modified>
</cp:coreProperties>
</file>