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38" r:id="rId2"/>
  </p:sldMasterIdLst>
  <p:notesMasterIdLst>
    <p:notesMasterId r:id="rId14"/>
  </p:notesMasterIdLst>
  <p:sldIdLst>
    <p:sldId id="256" r:id="rId3"/>
    <p:sldId id="264" r:id="rId4"/>
    <p:sldId id="258" r:id="rId5"/>
    <p:sldId id="260" r:id="rId6"/>
    <p:sldId id="265" r:id="rId7"/>
    <p:sldId id="262" r:id="rId8"/>
    <p:sldId id="259" r:id="rId9"/>
    <p:sldId id="266" r:id="rId10"/>
    <p:sldId id="263" r:id="rId11"/>
    <p:sldId id="261"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86440" autoAdjust="0"/>
  </p:normalViewPr>
  <p:slideViewPr>
    <p:cSldViewPr snapToGrid="0" snapToObjects="1">
      <p:cViewPr varScale="1">
        <p:scale>
          <a:sx n="100" d="100"/>
          <a:sy n="100" d="100"/>
        </p:scale>
        <p:origin x="192" y="3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A18AA-2EC9-436D-8953-E0E702626391}"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95037-56B1-4087-899C-E44E2E2AC451}" type="slidenum">
              <a:rPr lang="en-US" smtClean="0"/>
              <a:t>‹#›</a:t>
            </a:fld>
            <a:endParaRPr lang="en-US"/>
          </a:p>
        </p:txBody>
      </p:sp>
    </p:spTree>
    <p:extLst>
      <p:ext uri="{BB962C8B-B14F-4D97-AF65-F5344CB8AC3E}">
        <p14:creationId xmlns:p14="http://schemas.microsoft.com/office/powerpoint/2010/main" val="136046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895037-56B1-4087-899C-E44E2E2AC451}" type="slidenum">
              <a:rPr lang="en-US" smtClean="0"/>
              <a:t>9</a:t>
            </a:fld>
            <a:endParaRPr lang="en-US"/>
          </a:p>
        </p:txBody>
      </p:sp>
    </p:spTree>
    <p:extLst>
      <p:ext uri="{BB962C8B-B14F-4D97-AF65-F5344CB8AC3E}">
        <p14:creationId xmlns:p14="http://schemas.microsoft.com/office/powerpoint/2010/main" val="253134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Pre-Tax Profit by Year for US Airlines</a:t>
            </a:r>
            <a:endParaRPr dirty="0"/>
          </a:p>
          <a:p>
            <a:r>
              <a:rPr b="0" dirty="0"/>
              <a:t>No alt text provided</a:t>
            </a:r>
            <a:endParaRPr dirty="0"/>
          </a:p>
          <a:p>
            <a:endParaRPr dirty="0"/>
          </a:p>
          <a:p>
            <a:r>
              <a:rPr b="1" dirty="0"/>
              <a:t> Fuel Expense by Year for US Airlines</a:t>
            </a:r>
            <a:endParaRPr dirty="0"/>
          </a:p>
          <a:p>
            <a:r>
              <a:rPr b="0" dirty="0"/>
              <a:t>No alt text provided</a:t>
            </a:r>
            <a:endParaRPr dirty="0"/>
          </a:p>
          <a:p>
            <a:endParaRPr dirty="0"/>
          </a:p>
          <a:p>
            <a:r>
              <a:rPr b="1" dirty="0"/>
              <a:t>Non US North American Airline Fatalities</a:t>
            </a:r>
            <a:endParaRPr dirty="0"/>
          </a:p>
          <a:p>
            <a:r>
              <a:rPr b="0" dirty="0"/>
              <a:t>No alt text provided</a:t>
            </a:r>
            <a:endParaRPr dirty="0"/>
          </a:p>
          <a:p>
            <a:endParaRPr dirty="0"/>
          </a:p>
          <a:p>
            <a:r>
              <a:rPr b="1" dirty="0"/>
              <a:t>Non US North American Airline Incidents</a:t>
            </a:r>
            <a:endParaRPr dirty="0"/>
          </a:p>
          <a:p>
            <a:r>
              <a:rPr b="0" dirty="0"/>
              <a:t>No alt text provided</a:t>
            </a:r>
            <a:endParaRPr dirty="0"/>
          </a:p>
          <a:p>
            <a:endParaRPr dirty="0"/>
          </a:p>
          <a:p>
            <a:r>
              <a:rPr b="1" dirty="0"/>
              <a:t>US Airline Fatalities </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37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23491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48417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1042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871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77837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44868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5868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488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4/16/24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05828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85777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837313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4448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1300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80081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30365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7765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7ED9C8-F09A-4D9E-BEC0-4725162E21FF}" type="datetimeFigureOut">
              <a:rPr lang="en-US" smtClean="0"/>
              <a:t>4/16/24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58533326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gov.us/groups/me/reports/0b66b480-6ab6-4f84-91c7-154eca97c238?pbi_source=PowerPoint" TargetMode="Externa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gov.us/groups/me/reports/0b66b480-6ab6-4f84-91c7-154eca97c23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8178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F3C910"/>
                </a:solidFill>
              </a:rPr>
              <a:t>Safety and Financial Outlook</a:t>
            </a:r>
            <a:br>
              <a:rPr lang="en-US" dirty="0">
                <a:solidFill>
                  <a:srgbClr val="F3C910"/>
                </a:solidFill>
              </a:rPr>
            </a:br>
            <a:r>
              <a:rPr lang="en-US" dirty="0">
                <a:solidFill>
                  <a:srgbClr val="F3C910"/>
                </a:solidFill>
              </a:rPr>
              <a:t>North American Airlines</a:t>
            </a:r>
            <a:br>
              <a:rPr lang="en-US" dirty="0">
                <a:solidFill>
                  <a:srgbClr val="F3C910"/>
                </a:solidFill>
              </a:rPr>
            </a:br>
            <a:r>
              <a:rPr lang="en-US" sz="3600" b="1" dirty="0">
                <a:solidFill>
                  <a:srgbClr val="00B0F0"/>
                </a:solidFill>
              </a:rPr>
              <a:t>United Airlines</a:t>
            </a:r>
            <a:endParaRPr kumimoji="0" lang="en-US" sz="3600" b="1" i="0" u="none" strike="noStrike" kern="1200" cap="none" spc="0" normalizeH="0" baseline="0" noProof="0" dirty="0">
              <a:ln>
                <a:noFill/>
              </a:ln>
              <a:solidFill>
                <a:srgbClr val="00B0F0"/>
              </a:solidFill>
              <a:effectLst/>
              <a:uLnTx/>
              <a:uFillTx/>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4/11/2024 8:15:59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4/11/2024 8:01:04 PM UTC</a:t>
            </a:r>
            <a:endParaRPr lang="en-US" sz="900" b="0" i="0" dirty="0">
              <a:solidFill>
                <a:schemeClr val="bg1"/>
              </a:solidFill>
              <a:latin typeface="Segoe UI" charset="0"/>
              <a:ea typeface="Segoe UI" charset="0"/>
              <a:cs typeface="Segoe UI" charset="0"/>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67ED-980A-441C-8EF5-F3720865EF45}"/>
              </a:ext>
            </a:extLst>
          </p:cNvPr>
          <p:cNvSpPr>
            <a:spLocks noGrp="1"/>
          </p:cNvSpPr>
          <p:nvPr>
            <p:ph type="title"/>
          </p:nvPr>
        </p:nvSpPr>
        <p:spPr/>
        <p:txBody>
          <a:bodyPr/>
          <a:lstStyle/>
          <a:p>
            <a:r>
              <a:rPr lang="en-US" dirty="0"/>
              <a:t>Fuel expense is all time high</a:t>
            </a:r>
          </a:p>
        </p:txBody>
      </p:sp>
      <p:pic>
        <p:nvPicPr>
          <p:cNvPr id="6" name="Content Placeholder 5">
            <a:extLst>
              <a:ext uri="{FF2B5EF4-FFF2-40B4-BE49-F238E27FC236}">
                <a16:creationId xmlns:a16="http://schemas.microsoft.com/office/drawing/2014/main" id="{47C6BB9E-8646-4AFE-8437-95B6AB3D168F}"/>
              </a:ext>
            </a:extLst>
          </p:cNvPr>
          <p:cNvPicPr>
            <a:picLocks noGrp="1" noChangeAspect="1"/>
          </p:cNvPicPr>
          <p:nvPr>
            <p:ph idx="1"/>
          </p:nvPr>
        </p:nvPicPr>
        <p:blipFill>
          <a:blip r:embed="rId2"/>
          <a:stretch>
            <a:fillRect/>
          </a:stretch>
        </p:blipFill>
        <p:spPr>
          <a:xfrm>
            <a:off x="1298246" y="1744440"/>
            <a:ext cx="4715533" cy="3191320"/>
          </a:xfrm>
        </p:spPr>
      </p:pic>
      <p:sp>
        <p:nvSpPr>
          <p:cNvPr id="4" name="Text Placeholder 3">
            <a:extLst>
              <a:ext uri="{FF2B5EF4-FFF2-40B4-BE49-F238E27FC236}">
                <a16:creationId xmlns:a16="http://schemas.microsoft.com/office/drawing/2014/main" id="{EF456138-53A0-4A2D-938D-0818BD72D787}"/>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solidFill>
                  <a:schemeClr val="tx1"/>
                </a:solidFill>
              </a:rPr>
              <a:t>U.S. airlines are experiencing fuel expenses at all time highs </a:t>
            </a:r>
          </a:p>
          <a:p>
            <a:pPr marL="285750" indent="-285750">
              <a:buFont typeface="Arial" panose="020B0604020202020204" pitchFamily="34" charset="0"/>
              <a:buChar char="•"/>
            </a:pPr>
            <a:r>
              <a:rPr lang="en-US" b="1" dirty="0">
                <a:solidFill>
                  <a:schemeClr val="tx1"/>
                </a:solidFill>
              </a:rPr>
              <a:t>This will drive ticket prices way up</a:t>
            </a:r>
          </a:p>
          <a:p>
            <a:pPr marL="285750" indent="-285750">
              <a:buFont typeface="Arial" panose="020B0604020202020204" pitchFamily="34" charset="0"/>
              <a:buChar char="•"/>
            </a:pPr>
            <a:r>
              <a:rPr lang="en-US" b="1" dirty="0">
                <a:solidFill>
                  <a:schemeClr val="tx1"/>
                </a:solidFill>
              </a:rPr>
              <a:t>Will affect recovery speeds </a:t>
            </a:r>
          </a:p>
          <a:p>
            <a:pPr marL="285750" indent="-285750">
              <a:buFont typeface="Arial" panose="020B0604020202020204" pitchFamily="34" charset="0"/>
              <a:buChar char="•"/>
            </a:pPr>
            <a:r>
              <a:rPr lang="en-US" b="1" dirty="0">
                <a:solidFill>
                  <a:schemeClr val="tx1"/>
                </a:solidFill>
              </a:rPr>
              <a:t>May hinder recovery </a:t>
            </a:r>
          </a:p>
          <a:p>
            <a:endParaRPr lang="en-US" dirty="0"/>
          </a:p>
        </p:txBody>
      </p:sp>
    </p:spTree>
    <p:extLst>
      <p:ext uri="{BB962C8B-B14F-4D97-AF65-F5344CB8AC3E}">
        <p14:creationId xmlns:p14="http://schemas.microsoft.com/office/powerpoint/2010/main" val="61887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title="This slide contains the following visuals:  Pre-Tax Profit by Year for US Airlines , Fuel Expense by Year for US Airlines ,Non US North American Airline Fatalities ,Non US North American Airline Incidents ,US Airline Fatalities  ,columnChart ,textbox. Please refer to the notes on this slide for details">
            <a:hlinkClick r:id="rId3"/>
          </p:cNvPr>
          <p:cNvPicPr>
            <a:picLocks noChangeAspect="1"/>
          </p:cNvPicPr>
          <p:nvPr/>
        </p:nvPicPr>
        <p:blipFill>
          <a:blip r:embed="rId4"/>
          <a:stretch>
            <a:fillRect/>
          </a:stretch>
        </p:blipFill>
        <p:spPr>
          <a:xfrm>
            <a:off x="311169" y="1496992"/>
            <a:ext cx="8615118" cy="4915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hidden="1"/>
          <p:cNvSpPr>
            <a:spLocks noGrp="1"/>
          </p:cNvSpPr>
          <p:nvPr>
            <p:ph type="title"/>
          </p:nvPr>
        </p:nvSpPr>
        <p:spPr/>
        <p:txBody>
          <a:bodyPr/>
          <a:lstStyle/>
          <a:p>
            <a:r>
              <a:t>Page 1</a:t>
            </a:r>
          </a:p>
        </p:txBody>
      </p:sp>
      <p:sp>
        <p:nvSpPr>
          <p:cNvPr id="2" name="TextBox 1">
            <a:extLst>
              <a:ext uri="{FF2B5EF4-FFF2-40B4-BE49-F238E27FC236}">
                <a16:creationId xmlns:a16="http://schemas.microsoft.com/office/drawing/2014/main" id="{891A1FF2-3A77-424E-A121-00C25E621A36}"/>
              </a:ext>
            </a:extLst>
          </p:cNvPr>
          <p:cNvSpPr txBox="1"/>
          <p:nvPr/>
        </p:nvSpPr>
        <p:spPr>
          <a:xfrm>
            <a:off x="5103222" y="445885"/>
            <a:ext cx="3309258" cy="830997"/>
          </a:xfrm>
          <a:prstGeom prst="rect">
            <a:avLst/>
          </a:prstGeom>
          <a:noFill/>
        </p:spPr>
        <p:txBody>
          <a:bodyPr wrap="square" rtlCol="0">
            <a:spAutoFit/>
          </a:bodyPr>
          <a:lstStyle/>
          <a:p>
            <a:r>
              <a:rPr lang="en-US" sz="4800" b="1" dirty="0"/>
              <a:t>Outlook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25D7-A4A4-47E2-AAE5-A90CAF0CDE01}"/>
              </a:ext>
            </a:extLst>
          </p:cNvPr>
          <p:cNvSpPr>
            <a:spLocks noGrp="1"/>
          </p:cNvSpPr>
          <p:nvPr>
            <p:ph type="ctrTitle"/>
          </p:nvPr>
        </p:nvSpPr>
        <p:spPr>
          <a:xfrm>
            <a:off x="1408497" y="1911635"/>
            <a:ext cx="9144000" cy="2387600"/>
          </a:xfrm>
        </p:spPr>
        <p:txBody>
          <a:bodyPr/>
          <a:lstStyle/>
          <a:p>
            <a:r>
              <a:rPr lang="en-US" b="1" dirty="0"/>
              <a:t>Neighbors</a:t>
            </a:r>
            <a:br>
              <a:rPr lang="en-US" b="1" dirty="0"/>
            </a:br>
            <a:r>
              <a:rPr lang="en-US" b="1" dirty="0"/>
              <a:t>Safety </a:t>
            </a:r>
          </a:p>
        </p:txBody>
      </p:sp>
    </p:spTree>
    <p:extLst>
      <p:ext uri="{BB962C8B-B14F-4D97-AF65-F5344CB8AC3E}">
        <p14:creationId xmlns:p14="http://schemas.microsoft.com/office/powerpoint/2010/main" val="416291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16C0-31EF-4624-8CD5-0333552FB27C}"/>
              </a:ext>
            </a:extLst>
          </p:cNvPr>
          <p:cNvSpPr>
            <a:spLocks noGrp="1"/>
          </p:cNvSpPr>
          <p:nvPr>
            <p:ph type="title"/>
          </p:nvPr>
        </p:nvSpPr>
        <p:spPr/>
        <p:txBody>
          <a:bodyPr/>
          <a:lstStyle/>
          <a:p>
            <a:r>
              <a:rPr lang="en-US" b="1" dirty="0"/>
              <a:t>Neighbors Incidents are Low </a:t>
            </a:r>
          </a:p>
        </p:txBody>
      </p:sp>
      <p:pic>
        <p:nvPicPr>
          <p:cNvPr id="9" name="Content Placeholder 8">
            <a:extLst>
              <a:ext uri="{FF2B5EF4-FFF2-40B4-BE49-F238E27FC236}">
                <a16:creationId xmlns:a16="http://schemas.microsoft.com/office/drawing/2014/main" id="{4894A921-01C5-4708-9C39-67D72A00C000}"/>
              </a:ext>
            </a:extLst>
          </p:cNvPr>
          <p:cNvPicPr>
            <a:picLocks noGrp="1" noChangeAspect="1"/>
          </p:cNvPicPr>
          <p:nvPr>
            <p:ph idx="1"/>
          </p:nvPr>
        </p:nvPicPr>
        <p:blipFill>
          <a:blip r:embed="rId2"/>
          <a:stretch>
            <a:fillRect/>
          </a:stretch>
        </p:blipFill>
        <p:spPr>
          <a:xfrm>
            <a:off x="881871" y="1245326"/>
            <a:ext cx="5394460" cy="3482777"/>
          </a:xfrm>
        </p:spPr>
      </p:pic>
      <p:sp>
        <p:nvSpPr>
          <p:cNvPr id="4" name="Text Placeholder 3">
            <a:extLst>
              <a:ext uri="{FF2B5EF4-FFF2-40B4-BE49-F238E27FC236}">
                <a16:creationId xmlns:a16="http://schemas.microsoft.com/office/drawing/2014/main" id="{0C750DC4-5931-4BCE-AE7A-5F73622B13F9}"/>
              </a:ext>
            </a:extLst>
          </p:cNvPr>
          <p:cNvSpPr>
            <a:spLocks noGrp="1"/>
          </p:cNvSpPr>
          <p:nvPr>
            <p:ph type="body" sz="half" idx="2"/>
          </p:nvPr>
        </p:nvSpPr>
        <p:spPr>
          <a:xfrm>
            <a:off x="6693125" y="3071948"/>
            <a:ext cx="4976360" cy="2091267"/>
          </a:xfrm>
        </p:spPr>
        <p:txBody>
          <a:bodyPr/>
          <a:lstStyle/>
          <a:p>
            <a:pPr marL="285750" indent="-285750">
              <a:buFont typeface="Arial" panose="020B0604020202020204" pitchFamily="34" charset="0"/>
              <a:buChar char="•"/>
            </a:pPr>
            <a:r>
              <a:rPr lang="en-US" b="1" dirty="0">
                <a:solidFill>
                  <a:schemeClr val="tx1"/>
                </a:solidFill>
              </a:rPr>
              <a:t>Canada experienced  4 major Incidents</a:t>
            </a:r>
            <a:r>
              <a:rPr lang="en-US" b="1" dirty="0"/>
              <a:t> </a:t>
            </a:r>
          </a:p>
          <a:p>
            <a:pPr marL="285750" indent="-285750">
              <a:buFont typeface="Arial" panose="020B0604020202020204" pitchFamily="34" charset="0"/>
              <a:buChar char="•"/>
            </a:pPr>
            <a:r>
              <a:rPr lang="en-US" b="1" dirty="0">
                <a:solidFill>
                  <a:schemeClr val="tx1"/>
                </a:solidFill>
              </a:rPr>
              <a:t>Mexico experienced 8 major incidents </a:t>
            </a:r>
          </a:p>
        </p:txBody>
      </p:sp>
    </p:spTree>
    <p:extLst>
      <p:ext uri="{BB962C8B-B14F-4D97-AF65-F5344CB8AC3E}">
        <p14:creationId xmlns:p14="http://schemas.microsoft.com/office/powerpoint/2010/main" val="377652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0C9D-B449-4426-813A-A0C8100957AA}"/>
              </a:ext>
            </a:extLst>
          </p:cNvPr>
          <p:cNvSpPr>
            <a:spLocks noGrp="1"/>
          </p:cNvSpPr>
          <p:nvPr>
            <p:ph type="title"/>
          </p:nvPr>
        </p:nvSpPr>
        <p:spPr/>
        <p:txBody>
          <a:bodyPr/>
          <a:lstStyle/>
          <a:p>
            <a:r>
              <a:rPr lang="en-US" b="1" dirty="0"/>
              <a:t>Neighbors Fatalities are Low </a:t>
            </a:r>
            <a:endParaRPr lang="en-US" dirty="0"/>
          </a:p>
        </p:txBody>
      </p:sp>
      <p:pic>
        <p:nvPicPr>
          <p:cNvPr id="6" name="Content Placeholder 5">
            <a:extLst>
              <a:ext uri="{FF2B5EF4-FFF2-40B4-BE49-F238E27FC236}">
                <a16:creationId xmlns:a16="http://schemas.microsoft.com/office/drawing/2014/main" id="{12D4852C-756F-4D78-AB70-2118824A23FB}"/>
              </a:ext>
            </a:extLst>
          </p:cNvPr>
          <p:cNvPicPr>
            <a:picLocks noGrp="1" noChangeAspect="1"/>
          </p:cNvPicPr>
          <p:nvPr>
            <p:ph idx="1"/>
          </p:nvPr>
        </p:nvPicPr>
        <p:blipFill rotWithShape="1">
          <a:blip r:embed="rId2"/>
          <a:srcRect t="2402" b="-1"/>
          <a:stretch/>
        </p:blipFill>
        <p:spPr>
          <a:xfrm>
            <a:off x="1139755" y="1445622"/>
            <a:ext cx="5245550" cy="3007443"/>
          </a:xfrm>
        </p:spPr>
      </p:pic>
      <p:sp>
        <p:nvSpPr>
          <p:cNvPr id="4" name="Text Placeholder 3">
            <a:extLst>
              <a:ext uri="{FF2B5EF4-FFF2-40B4-BE49-F238E27FC236}">
                <a16:creationId xmlns:a16="http://schemas.microsoft.com/office/drawing/2014/main" id="{A01C9732-01A0-47C2-88BA-F4A39D2F2F5C}"/>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solidFill>
                  <a:schemeClr val="tx1"/>
                </a:solidFill>
              </a:rPr>
              <a:t>Canada experienced 0 fatalities</a:t>
            </a:r>
            <a:endParaRPr lang="en-US" b="1" dirty="0"/>
          </a:p>
          <a:p>
            <a:pPr marL="285750" indent="-285750">
              <a:buFont typeface="Arial" panose="020B0604020202020204" pitchFamily="34" charset="0"/>
              <a:buChar char="•"/>
            </a:pPr>
            <a:r>
              <a:rPr lang="en-US" b="1" dirty="0">
                <a:solidFill>
                  <a:schemeClr val="tx1"/>
                </a:solidFill>
              </a:rPr>
              <a:t>Mexico experienced 64 fatalities</a:t>
            </a:r>
          </a:p>
          <a:p>
            <a:endParaRPr lang="en-US" dirty="0"/>
          </a:p>
        </p:txBody>
      </p:sp>
    </p:spTree>
    <p:extLst>
      <p:ext uri="{BB962C8B-B14F-4D97-AF65-F5344CB8AC3E}">
        <p14:creationId xmlns:p14="http://schemas.microsoft.com/office/powerpoint/2010/main" val="255353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737B-82FE-4E46-A4DF-FAD34AAEA948}"/>
              </a:ext>
            </a:extLst>
          </p:cNvPr>
          <p:cNvSpPr>
            <a:spLocks noGrp="1"/>
          </p:cNvSpPr>
          <p:nvPr>
            <p:ph type="ctrTitle"/>
          </p:nvPr>
        </p:nvSpPr>
        <p:spPr/>
        <p:txBody>
          <a:bodyPr/>
          <a:lstStyle/>
          <a:p>
            <a:r>
              <a:rPr lang="en-US" b="1" dirty="0"/>
              <a:t>U.S. safety </a:t>
            </a:r>
          </a:p>
        </p:txBody>
      </p:sp>
    </p:spTree>
    <p:extLst>
      <p:ext uri="{BB962C8B-B14F-4D97-AF65-F5344CB8AC3E}">
        <p14:creationId xmlns:p14="http://schemas.microsoft.com/office/powerpoint/2010/main" val="374283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82C-5138-456F-BA62-7ABF5EDF4ABC}"/>
              </a:ext>
            </a:extLst>
          </p:cNvPr>
          <p:cNvSpPr>
            <a:spLocks noGrp="1"/>
          </p:cNvSpPr>
          <p:nvPr>
            <p:ph type="title"/>
          </p:nvPr>
        </p:nvSpPr>
        <p:spPr/>
        <p:txBody>
          <a:bodyPr>
            <a:normAutofit fontScale="90000"/>
          </a:bodyPr>
          <a:lstStyle/>
          <a:p>
            <a:r>
              <a:rPr lang="en-US" b="1" dirty="0"/>
              <a:t>United Safety standards are working but need improvement</a:t>
            </a:r>
          </a:p>
        </p:txBody>
      </p:sp>
      <p:pic>
        <p:nvPicPr>
          <p:cNvPr id="6" name="Content Placeholder 5">
            <a:extLst>
              <a:ext uri="{FF2B5EF4-FFF2-40B4-BE49-F238E27FC236}">
                <a16:creationId xmlns:a16="http://schemas.microsoft.com/office/drawing/2014/main" id="{22FD976A-0457-4B62-A0A8-4264AD8FE6F2}"/>
              </a:ext>
            </a:extLst>
          </p:cNvPr>
          <p:cNvPicPr>
            <a:picLocks noGrp="1" noChangeAspect="1"/>
          </p:cNvPicPr>
          <p:nvPr>
            <p:ph idx="1"/>
          </p:nvPr>
        </p:nvPicPr>
        <p:blipFill>
          <a:blip r:embed="rId2"/>
          <a:stretch>
            <a:fillRect/>
          </a:stretch>
        </p:blipFill>
        <p:spPr>
          <a:xfrm>
            <a:off x="826746" y="1236617"/>
            <a:ext cx="5108633" cy="2950056"/>
          </a:xfrm>
        </p:spPr>
      </p:pic>
      <p:sp>
        <p:nvSpPr>
          <p:cNvPr id="4" name="Text Placeholder 3">
            <a:extLst>
              <a:ext uri="{FF2B5EF4-FFF2-40B4-BE49-F238E27FC236}">
                <a16:creationId xmlns:a16="http://schemas.microsoft.com/office/drawing/2014/main" id="{790799C7-9ED2-4CEE-9D2A-6F3EF1063EB6}"/>
              </a:ext>
            </a:extLst>
          </p:cNvPr>
          <p:cNvSpPr>
            <a:spLocks noGrp="1"/>
          </p:cNvSpPr>
          <p:nvPr>
            <p:ph type="body" sz="half" idx="2"/>
          </p:nvPr>
        </p:nvSpPr>
        <p:spPr>
          <a:xfrm>
            <a:off x="6667001" y="3028404"/>
            <a:ext cx="4314508" cy="2091267"/>
          </a:xfrm>
        </p:spPr>
        <p:txBody>
          <a:bodyPr/>
          <a:lstStyle/>
          <a:p>
            <a:pPr marL="285750" indent="-285750">
              <a:buFont typeface="Arial" panose="020B0604020202020204" pitchFamily="34" charset="0"/>
              <a:buChar char="•"/>
            </a:pPr>
            <a:r>
              <a:rPr lang="en-US" b="1" dirty="0">
                <a:solidFill>
                  <a:schemeClr val="tx1"/>
                </a:solidFill>
              </a:rPr>
              <a:t>United sits as the 3</a:t>
            </a:r>
            <a:r>
              <a:rPr lang="en-US" b="1" baseline="30000" dirty="0">
                <a:solidFill>
                  <a:schemeClr val="tx1"/>
                </a:solidFill>
              </a:rPr>
              <a:t>rd</a:t>
            </a:r>
            <a:r>
              <a:rPr lang="en-US" b="1" dirty="0">
                <a:solidFill>
                  <a:schemeClr val="tx1"/>
                </a:solidFill>
              </a:rPr>
              <a:t> major airline with major incidents</a:t>
            </a:r>
          </a:p>
          <a:p>
            <a:pPr marL="285750" indent="-285750">
              <a:buFont typeface="Arial" panose="020B0604020202020204" pitchFamily="34" charset="0"/>
              <a:buChar char="•"/>
            </a:pPr>
            <a:r>
              <a:rPr lang="en-US" b="1" dirty="0">
                <a:solidFill>
                  <a:schemeClr val="tx1"/>
                </a:solidFill>
              </a:rPr>
              <a:t>United has experienced 33 major incidents </a:t>
            </a:r>
          </a:p>
          <a:p>
            <a:pPr marL="285750" indent="-285750">
              <a:buFont typeface="Arial" panose="020B0604020202020204" pitchFamily="34" charset="0"/>
              <a:buChar char="•"/>
            </a:pPr>
            <a:r>
              <a:rPr lang="en-US" b="1" dirty="0">
                <a:solidFill>
                  <a:schemeClr val="tx1"/>
                </a:solidFill>
              </a:rPr>
              <a:t>Other airlines with better records are smaller airlines</a:t>
            </a:r>
          </a:p>
        </p:txBody>
      </p:sp>
    </p:spTree>
    <p:extLst>
      <p:ext uri="{BB962C8B-B14F-4D97-AF65-F5344CB8AC3E}">
        <p14:creationId xmlns:p14="http://schemas.microsoft.com/office/powerpoint/2010/main" val="229240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0D2E-8DC7-4784-81A7-0A0FF4364955}"/>
              </a:ext>
            </a:extLst>
          </p:cNvPr>
          <p:cNvSpPr>
            <a:spLocks noGrp="1"/>
          </p:cNvSpPr>
          <p:nvPr>
            <p:ph type="title"/>
          </p:nvPr>
        </p:nvSpPr>
        <p:spPr/>
        <p:txBody>
          <a:bodyPr/>
          <a:lstStyle/>
          <a:p>
            <a:r>
              <a:rPr lang="en-US" b="1" dirty="0"/>
              <a:t>U.S airlines  have experienced 1,738 fatalities</a:t>
            </a:r>
          </a:p>
        </p:txBody>
      </p:sp>
      <p:pic>
        <p:nvPicPr>
          <p:cNvPr id="6" name="Content Placeholder 5">
            <a:extLst>
              <a:ext uri="{FF2B5EF4-FFF2-40B4-BE49-F238E27FC236}">
                <a16:creationId xmlns:a16="http://schemas.microsoft.com/office/drawing/2014/main" id="{BB79778C-2545-4D20-8847-C86EE05D52CF}"/>
              </a:ext>
            </a:extLst>
          </p:cNvPr>
          <p:cNvPicPr>
            <a:picLocks noGrp="1" noChangeAspect="1"/>
          </p:cNvPicPr>
          <p:nvPr>
            <p:ph idx="1"/>
          </p:nvPr>
        </p:nvPicPr>
        <p:blipFill rotWithShape="1">
          <a:blip r:embed="rId2"/>
          <a:srcRect t="138" b="1"/>
          <a:stretch/>
        </p:blipFill>
        <p:spPr>
          <a:xfrm>
            <a:off x="833319" y="1213306"/>
            <a:ext cx="4583411" cy="3590477"/>
          </a:xfrm>
        </p:spPr>
      </p:pic>
      <p:sp>
        <p:nvSpPr>
          <p:cNvPr id="4" name="Text Placeholder 3">
            <a:extLst>
              <a:ext uri="{FF2B5EF4-FFF2-40B4-BE49-F238E27FC236}">
                <a16:creationId xmlns:a16="http://schemas.microsoft.com/office/drawing/2014/main" id="{A142AECE-B84E-4688-8BF8-644742DACBF4}"/>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solidFill>
                  <a:schemeClr val="tx1"/>
                </a:solidFill>
              </a:rPr>
              <a:t>United owns 24.63%  of all fatalities</a:t>
            </a:r>
          </a:p>
          <a:p>
            <a:pPr marL="285750" indent="-285750">
              <a:buFont typeface="Arial" panose="020B0604020202020204" pitchFamily="34" charset="0"/>
              <a:buChar char="•"/>
            </a:pPr>
            <a:r>
              <a:rPr lang="en-US" b="1" dirty="0">
                <a:solidFill>
                  <a:schemeClr val="tx1"/>
                </a:solidFill>
              </a:rPr>
              <a:t>American Airlines leads in fatalities 517 recorded</a:t>
            </a:r>
          </a:p>
          <a:p>
            <a:r>
              <a:rPr lang="en-US" dirty="0">
                <a:solidFill>
                  <a:schemeClr val="tx1"/>
                </a:solidFill>
              </a:rPr>
              <a:t> </a:t>
            </a:r>
          </a:p>
        </p:txBody>
      </p:sp>
    </p:spTree>
    <p:extLst>
      <p:ext uri="{BB962C8B-B14F-4D97-AF65-F5344CB8AC3E}">
        <p14:creationId xmlns:p14="http://schemas.microsoft.com/office/powerpoint/2010/main" val="325908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1B02-B8F7-4971-9FEC-045A0EEEA97E}"/>
              </a:ext>
            </a:extLst>
          </p:cNvPr>
          <p:cNvSpPr>
            <a:spLocks noGrp="1"/>
          </p:cNvSpPr>
          <p:nvPr>
            <p:ph type="ctrTitle"/>
          </p:nvPr>
        </p:nvSpPr>
        <p:spPr/>
        <p:txBody>
          <a:bodyPr/>
          <a:lstStyle/>
          <a:p>
            <a:r>
              <a:rPr lang="en-US" b="1" dirty="0"/>
              <a:t>Financial indicators </a:t>
            </a:r>
          </a:p>
        </p:txBody>
      </p:sp>
    </p:spTree>
    <p:extLst>
      <p:ext uri="{BB962C8B-B14F-4D97-AF65-F5344CB8AC3E}">
        <p14:creationId xmlns:p14="http://schemas.microsoft.com/office/powerpoint/2010/main" val="350551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ash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5CD8-81AB-4CC2-B5F1-D00009ADB669}"/>
              </a:ext>
            </a:extLst>
          </p:cNvPr>
          <p:cNvSpPr>
            <a:spLocks noGrp="1"/>
          </p:cNvSpPr>
          <p:nvPr>
            <p:ph type="title"/>
          </p:nvPr>
        </p:nvSpPr>
        <p:spPr/>
        <p:txBody>
          <a:bodyPr/>
          <a:lstStyle/>
          <a:p>
            <a:r>
              <a:rPr lang="en-US" b="1" dirty="0"/>
              <a:t>Profit </a:t>
            </a:r>
          </a:p>
        </p:txBody>
      </p:sp>
      <p:pic>
        <p:nvPicPr>
          <p:cNvPr id="6" name="Content Placeholder 5">
            <a:extLst>
              <a:ext uri="{FF2B5EF4-FFF2-40B4-BE49-F238E27FC236}">
                <a16:creationId xmlns:a16="http://schemas.microsoft.com/office/drawing/2014/main" id="{8B279B57-247F-4999-92CF-13DFF17838EA}"/>
              </a:ext>
            </a:extLst>
          </p:cNvPr>
          <p:cNvPicPr>
            <a:picLocks noGrp="1" noChangeAspect="1"/>
          </p:cNvPicPr>
          <p:nvPr>
            <p:ph idx="1"/>
          </p:nvPr>
        </p:nvPicPr>
        <p:blipFill>
          <a:blip r:embed="rId3"/>
          <a:stretch>
            <a:fillRect/>
          </a:stretch>
        </p:blipFill>
        <p:spPr>
          <a:xfrm>
            <a:off x="1607852" y="1776549"/>
            <a:ext cx="4803600" cy="2725763"/>
          </a:xfrm>
        </p:spPr>
      </p:pic>
      <p:sp>
        <p:nvSpPr>
          <p:cNvPr id="4" name="Text Placeholder 3">
            <a:extLst>
              <a:ext uri="{FF2B5EF4-FFF2-40B4-BE49-F238E27FC236}">
                <a16:creationId xmlns:a16="http://schemas.microsoft.com/office/drawing/2014/main" id="{D7B25837-2CC2-4D64-9FA9-28E67FAC02F2}"/>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solidFill>
                  <a:schemeClr val="tx1"/>
                </a:solidFill>
              </a:rPr>
              <a:t>Profit is increasing for airlines </a:t>
            </a:r>
          </a:p>
          <a:p>
            <a:pPr marL="285750" indent="-285750">
              <a:buFont typeface="Arial" panose="020B0604020202020204" pitchFamily="34" charset="0"/>
              <a:buChar char="•"/>
            </a:pPr>
            <a:r>
              <a:rPr lang="en-US" b="1" dirty="0">
                <a:solidFill>
                  <a:schemeClr val="tx1"/>
                </a:solidFill>
              </a:rPr>
              <a:t>COVID recovery is progressing </a:t>
            </a:r>
          </a:p>
          <a:p>
            <a:pPr marL="285750" indent="-285750">
              <a:buFont typeface="Arial" panose="020B0604020202020204" pitchFamily="34" charset="0"/>
              <a:buChar char="•"/>
            </a:pPr>
            <a:r>
              <a:rPr lang="en-US" b="1" dirty="0">
                <a:solidFill>
                  <a:schemeClr val="tx1"/>
                </a:solidFill>
              </a:rPr>
              <a:t>Way down from  pre-COVID</a:t>
            </a:r>
          </a:p>
          <a:p>
            <a:pPr marL="285750" indent="-285750">
              <a:buFont typeface="Arial" panose="020B0604020202020204" pitchFamily="34" charset="0"/>
              <a:buChar char="•"/>
            </a:pPr>
            <a:r>
              <a:rPr lang="en-US" b="1" dirty="0">
                <a:solidFill>
                  <a:schemeClr val="tx1"/>
                </a:solidFill>
              </a:rPr>
              <a:t>Expect a slow burn </a:t>
            </a:r>
          </a:p>
          <a:p>
            <a:r>
              <a:rPr lang="en-US" dirty="0"/>
              <a:t>  </a:t>
            </a:r>
          </a:p>
          <a:p>
            <a:endParaRPr lang="en-US" dirty="0"/>
          </a:p>
        </p:txBody>
      </p:sp>
    </p:spTree>
    <p:extLst>
      <p:ext uri="{BB962C8B-B14F-4D97-AF65-F5344CB8AC3E}">
        <p14:creationId xmlns:p14="http://schemas.microsoft.com/office/powerpoint/2010/main" val="3397886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6963</TotalTime>
  <Words>238</Words>
  <Application>Microsoft Macintosh PowerPoint</Application>
  <PresentationFormat>Widescreen</PresentationFormat>
  <Paragraphs>57</Paragraphs>
  <Slides>11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Century Gothic</vt:lpstr>
      <vt:lpstr>Segoe UI</vt:lpstr>
      <vt:lpstr>Segoe UI Semibold</vt:lpstr>
      <vt:lpstr>Wingdings 3</vt:lpstr>
      <vt:lpstr>Custom Design</vt:lpstr>
      <vt:lpstr>Slice</vt:lpstr>
      <vt:lpstr>Safety and Financial Outlook North American Airlines United Airlines</vt:lpstr>
      <vt:lpstr>Neighbors Safety </vt:lpstr>
      <vt:lpstr>Neighbors Incidents are Low </vt:lpstr>
      <vt:lpstr>Neighbors Fatalities are Low </vt:lpstr>
      <vt:lpstr>U.S. safety </vt:lpstr>
      <vt:lpstr>United Safety standards are working but need improvement</vt:lpstr>
      <vt:lpstr>U.S airlines  have experienced 1,738 fatalities</vt:lpstr>
      <vt:lpstr>Financial indicators </vt:lpstr>
      <vt:lpstr>Profit </vt:lpstr>
      <vt:lpstr>Fuel expense is all time high</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Carlos Cantu</cp:lastModifiedBy>
  <cp:revision>21</cp:revision>
  <dcterms:created xsi:type="dcterms:W3CDTF">2016-09-04T11:54:55Z</dcterms:created>
  <dcterms:modified xsi:type="dcterms:W3CDTF">2024-04-16T19:04:13Z</dcterms:modified>
</cp:coreProperties>
</file>