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0B2561C-3352-4E26-84E7-6209655ABE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70807E-9B4F-4C11-A85E-24923F7F2F0C}" type="slidenum">
              <a:rPr lang="en-IN" smtClean="0"/>
              <a:t>‹#›</a:t>
            </a:fld>
            <a:endParaRPr lang="en-IN"/>
          </a:p>
        </p:txBody>
      </p:sp>
    </p:spTree>
    <p:extLst>
      <p:ext uri="{BB962C8B-B14F-4D97-AF65-F5344CB8AC3E}">
        <p14:creationId xmlns:p14="http://schemas.microsoft.com/office/powerpoint/2010/main" val="245371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B2561C-3352-4E26-84E7-6209655ABE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70807E-9B4F-4C11-A85E-24923F7F2F0C}" type="slidenum">
              <a:rPr lang="en-IN" smtClean="0"/>
              <a:t>‹#›</a:t>
            </a:fld>
            <a:endParaRPr lang="en-IN"/>
          </a:p>
        </p:txBody>
      </p:sp>
    </p:spTree>
    <p:extLst>
      <p:ext uri="{BB962C8B-B14F-4D97-AF65-F5344CB8AC3E}">
        <p14:creationId xmlns:p14="http://schemas.microsoft.com/office/powerpoint/2010/main" val="227252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B2561C-3352-4E26-84E7-6209655ABE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70807E-9B4F-4C11-A85E-24923F7F2F0C}" type="slidenum">
              <a:rPr lang="en-IN" smtClean="0"/>
              <a:t>‹#›</a:t>
            </a:fld>
            <a:endParaRPr lang="en-IN"/>
          </a:p>
        </p:txBody>
      </p:sp>
    </p:spTree>
    <p:extLst>
      <p:ext uri="{BB962C8B-B14F-4D97-AF65-F5344CB8AC3E}">
        <p14:creationId xmlns:p14="http://schemas.microsoft.com/office/powerpoint/2010/main" val="289545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B2561C-3352-4E26-84E7-6209655ABE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70807E-9B4F-4C11-A85E-24923F7F2F0C}" type="slidenum">
              <a:rPr lang="en-IN" smtClean="0"/>
              <a:t>‹#›</a:t>
            </a:fld>
            <a:endParaRPr lang="en-IN"/>
          </a:p>
        </p:txBody>
      </p:sp>
    </p:spTree>
    <p:extLst>
      <p:ext uri="{BB962C8B-B14F-4D97-AF65-F5344CB8AC3E}">
        <p14:creationId xmlns:p14="http://schemas.microsoft.com/office/powerpoint/2010/main" val="418367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B2561C-3352-4E26-84E7-6209655ABEE9}"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70807E-9B4F-4C11-A85E-24923F7F2F0C}" type="slidenum">
              <a:rPr lang="en-IN" smtClean="0"/>
              <a:t>‹#›</a:t>
            </a:fld>
            <a:endParaRPr lang="en-IN"/>
          </a:p>
        </p:txBody>
      </p:sp>
    </p:spTree>
    <p:extLst>
      <p:ext uri="{BB962C8B-B14F-4D97-AF65-F5344CB8AC3E}">
        <p14:creationId xmlns:p14="http://schemas.microsoft.com/office/powerpoint/2010/main" val="363883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0B2561C-3352-4E26-84E7-6209655ABEE9}"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70807E-9B4F-4C11-A85E-24923F7F2F0C}" type="slidenum">
              <a:rPr lang="en-IN" smtClean="0"/>
              <a:t>‹#›</a:t>
            </a:fld>
            <a:endParaRPr lang="en-IN"/>
          </a:p>
        </p:txBody>
      </p:sp>
    </p:spTree>
    <p:extLst>
      <p:ext uri="{BB962C8B-B14F-4D97-AF65-F5344CB8AC3E}">
        <p14:creationId xmlns:p14="http://schemas.microsoft.com/office/powerpoint/2010/main" val="94515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0B2561C-3352-4E26-84E7-6209655ABEE9}"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70807E-9B4F-4C11-A85E-24923F7F2F0C}" type="slidenum">
              <a:rPr lang="en-IN" smtClean="0"/>
              <a:t>‹#›</a:t>
            </a:fld>
            <a:endParaRPr lang="en-IN"/>
          </a:p>
        </p:txBody>
      </p:sp>
    </p:spTree>
    <p:extLst>
      <p:ext uri="{BB962C8B-B14F-4D97-AF65-F5344CB8AC3E}">
        <p14:creationId xmlns:p14="http://schemas.microsoft.com/office/powerpoint/2010/main" val="70322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0B2561C-3352-4E26-84E7-6209655ABEE9}"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70807E-9B4F-4C11-A85E-24923F7F2F0C}" type="slidenum">
              <a:rPr lang="en-IN" smtClean="0"/>
              <a:t>‹#›</a:t>
            </a:fld>
            <a:endParaRPr lang="en-IN"/>
          </a:p>
        </p:txBody>
      </p:sp>
    </p:spTree>
    <p:extLst>
      <p:ext uri="{BB962C8B-B14F-4D97-AF65-F5344CB8AC3E}">
        <p14:creationId xmlns:p14="http://schemas.microsoft.com/office/powerpoint/2010/main" val="181262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2561C-3352-4E26-84E7-6209655ABEE9}"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70807E-9B4F-4C11-A85E-24923F7F2F0C}" type="slidenum">
              <a:rPr lang="en-IN" smtClean="0"/>
              <a:t>‹#›</a:t>
            </a:fld>
            <a:endParaRPr lang="en-IN"/>
          </a:p>
        </p:txBody>
      </p:sp>
    </p:spTree>
    <p:extLst>
      <p:ext uri="{BB962C8B-B14F-4D97-AF65-F5344CB8AC3E}">
        <p14:creationId xmlns:p14="http://schemas.microsoft.com/office/powerpoint/2010/main" val="250380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B2561C-3352-4E26-84E7-6209655ABEE9}"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70807E-9B4F-4C11-A85E-24923F7F2F0C}" type="slidenum">
              <a:rPr lang="en-IN" smtClean="0"/>
              <a:t>‹#›</a:t>
            </a:fld>
            <a:endParaRPr lang="en-IN"/>
          </a:p>
        </p:txBody>
      </p:sp>
    </p:spTree>
    <p:extLst>
      <p:ext uri="{BB962C8B-B14F-4D97-AF65-F5344CB8AC3E}">
        <p14:creationId xmlns:p14="http://schemas.microsoft.com/office/powerpoint/2010/main" val="137251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B2561C-3352-4E26-84E7-6209655ABEE9}"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70807E-9B4F-4C11-A85E-24923F7F2F0C}" type="slidenum">
              <a:rPr lang="en-IN" smtClean="0"/>
              <a:t>‹#›</a:t>
            </a:fld>
            <a:endParaRPr lang="en-IN"/>
          </a:p>
        </p:txBody>
      </p:sp>
    </p:spTree>
    <p:extLst>
      <p:ext uri="{BB962C8B-B14F-4D97-AF65-F5344CB8AC3E}">
        <p14:creationId xmlns:p14="http://schemas.microsoft.com/office/powerpoint/2010/main" val="244544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2561C-3352-4E26-84E7-6209655ABEE9}" type="datetimeFigureOut">
              <a:rPr lang="en-IN" smtClean="0"/>
              <a:t>20-05-2024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0807E-9B4F-4C11-A85E-24923F7F2F0C}" type="slidenum">
              <a:rPr lang="en-IN" smtClean="0"/>
              <a:t>‹#›</a:t>
            </a:fld>
            <a:endParaRPr lang="en-IN"/>
          </a:p>
        </p:txBody>
      </p:sp>
    </p:spTree>
    <p:extLst>
      <p:ext uri="{BB962C8B-B14F-4D97-AF65-F5344CB8AC3E}">
        <p14:creationId xmlns:p14="http://schemas.microsoft.com/office/powerpoint/2010/main" val="274809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Lending Club Case study</a:t>
            </a:r>
            <a:endParaRPr lang="en-IN" dirty="0"/>
          </a:p>
        </p:txBody>
      </p:sp>
      <p:sp>
        <p:nvSpPr>
          <p:cNvPr id="3" name="Subtitle 2"/>
          <p:cNvSpPr>
            <a:spLocks noGrp="1"/>
          </p:cNvSpPr>
          <p:nvPr>
            <p:ph type="subTitle" idx="1"/>
          </p:nvPr>
        </p:nvSpPr>
        <p:spPr/>
        <p:txBody>
          <a:bodyPr/>
          <a:lstStyle/>
          <a:p>
            <a:r>
              <a:rPr lang="en-US" dirty="0" smtClean="0"/>
              <a:t>Understanding </a:t>
            </a:r>
            <a:r>
              <a:rPr lang="en-US" dirty="0"/>
              <a:t>of risk analytics in banking and financial services and understand how data is used to </a:t>
            </a:r>
            <a:r>
              <a:rPr lang="en-US" dirty="0" smtClean="0"/>
              <a:t>minimize </a:t>
            </a:r>
            <a:r>
              <a:rPr lang="en-US" dirty="0"/>
              <a:t>the risk of losing money while lending to customers.</a:t>
            </a:r>
            <a:endParaRPr lang="en-IN" dirty="0"/>
          </a:p>
        </p:txBody>
      </p:sp>
    </p:spTree>
    <p:extLst>
      <p:ext uri="{BB962C8B-B14F-4D97-AF65-F5344CB8AC3E}">
        <p14:creationId xmlns:p14="http://schemas.microsoft.com/office/powerpoint/2010/main" val="21005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62300"/>
          </a:xfrm>
        </p:spPr>
        <p:txBody>
          <a:bodyPr>
            <a:normAutofit fontScale="90000"/>
          </a:bodyPr>
          <a:lstStyle/>
          <a:p>
            <a:pPr algn="l"/>
            <a:r>
              <a:rPr lang="en-US" dirty="0" smtClean="0"/>
              <a:t>Bivariate Analysis</a:t>
            </a:r>
            <a:endParaRPr lang="en-IN" dirty="0"/>
          </a:p>
        </p:txBody>
      </p:sp>
      <p:sp>
        <p:nvSpPr>
          <p:cNvPr id="3" name="Subtitle 2"/>
          <p:cNvSpPr>
            <a:spLocks noGrp="1"/>
          </p:cNvSpPr>
          <p:nvPr>
            <p:ph type="subTitle" idx="1"/>
          </p:nvPr>
        </p:nvSpPr>
        <p:spPr>
          <a:xfrm>
            <a:off x="1524000" y="1698171"/>
            <a:ext cx="9144000" cy="3559629"/>
          </a:xfrm>
        </p:spPr>
        <p:txBody>
          <a:bodyPr/>
          <a:lstStyle/>
          <a:p>
            <a:pPr marL="342900" indent="-342900" algn="l">
              <a:buFont typeface="Arial" panose="020B0604020202020204" pitchFamily="34" charset="0"/>
              <a:buChar char="•"/>
            </a:pPr>
            <a:r>
              <a:rPr lang="en-US" dirty="0"/>
              <a:t>The Grade represent risk factor thus we can say </a:t>
            </a:r>
            <a:r>
              <a:rPr lang="en-US" dirty="0" smtClean="0"/>
              <a:t>interest </a:t>
            </a:r>
            <a:r>
              <a:rPr lang="en-US" dirty="0"/>
              <a:t>rate increases with the risk.</a:t>
            </a:r>
          </a:p>
          <a:p>
            <a:pPr marL="342900" indent="-342900" algn="l">
              <a:buFont typeface="Arial" panose="020B0604020202020204" pitchFamily="34" charset="0"/>
              <a:buChar char="•"/>
            </a:pPr>
            <a:r>
              <a:rPr lang="en-US" dirty="0"/>
              <a:t>The Grade A which is lowest risk also has lowest DTI ratio which we can say that higher grade has lower rate of default.</a:t>
            </a:r>
          </a:p>
          <a:p>
            <a:pPr marL="342900" indent="-342900" algn="l">
              <a:buFont typeface="Arial" panose="020B0604020202020204" pitchFamily="34" charset="0"/>
              <a:buChar char="•"/>
            </a:pPr>
            <a:r>
              <a:rPr lang="en-US" dirty="0"/>
              <a:t>The </a:t>
            </a:r>
            <a:r>
              <a:rPr lang="en-US" dirty="0" smtClean="0"/>
              <a:t>borrowers </a:t>
            </a:r>
            <a:r>
              <a:rPr lang="en-US" dirty="0"/>
              <a:t>are mostly having no record of Public Recorded Bankruptcy and are safe choice for loan issue.</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1651325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228" y="1289300"/>
            <a:ext cx="7653543" cy="4279400"/>
          </a:xfrm>
          <a:prstGeom prst="rect">
            <a:avLst/>
          </a:prstGeom>
        </p:spPr>
      </p:pic>
      <p:sp>
        <p:nvSpPr>
          <p:cNvPr id="5" name="TextBox 4"/>
          <p:cNvSpPr txBox="1"/>
          <p:nvPr/>
        </p:nvSpPr>
        <p:spPr>
          <a:xfrm>
            <a:off x="2442753" y="6048103"/>
            <a:ext cx="7811589" cy="369332"/>
          </a:xfrm>
          <a:prstGeom prst="rect">
            <a:avLst/>
          </a:prstGeom>
          <a:noFill/>
        </p:spPr>
        <p:txBody>
          <a:bodyPr wrap="square" rtlCol="0">
            <a:spAutoFit/>
          </a:bodyPr>
          <a:lstStyle/>
          <a:p>
            <a:r>
              <a:rPr lang="en-US" dirty="0" smtClean="0"/>
              <a:t>Box plot for a bivariate analysis - Comparison of interest rate based on grade</a:t>
            </a:r>
            <a:endParaRPr lang="en-IN" dirty="0"/>
          </a:p>
        </p:txBody>
      </p:sp>
    </p:spTree>
    <p:extLst>
      <p:ext uri="{BB962C8B-B14F-4D97-AF65-F5344CB8AC3E}">
        <p14:creationId xmlns:p14="http://schemas.microsoft.com/office/powerpoint/2010/main" val="151736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0" y="1122363"/>
            <a:ext cx="9144000" cy="1019946"/>
          </a:xfrm>
        </p:spPr>
        <p:txBody>
          <a:bodyPr/>
          <a:lstStyle/>
          <a:p>
            <a:pPr algn="l"/>
            <a:r>
              <a:rPr lang="en-US" dirty="0" smtClean="0"/>
              <a:t>Conclusion</a:t>
            </a:r>
            <a:endParaRPr lang="en-IN" dirty="0"/>
          </a:p>
        </p:txBody>
      </p:sp>
      <p:sp>
        <p:nvSpPr>
          <p:cNvPr id="7" name="Subtitle 6"/>
          <p:cNvSpPr>
            <a:spLocks noGrp="1"/>
          </p:cNvSpPr>
          <p:nvPr>
            <p:ph type="subTitle" idx="1"/>
          </p:nvPr>
        </p:nvSpPr>
        <p:spPr>
          <a:xfrm>
            <a:off x="1524000" y="2142309"/>
            <a:ext cx="9144000" cy="4010297"/>
          </a:xfrm>
        </p:spPr>
        <p:txBody>
          <a:bodyPr>
            <a:normAutofit/>
          </a:bodyPr>
          <a:lstStyle/>
          <a:p>
            <a:pPr algn="l"/>
            <a:r>
              <a:rPr lang="en-US" dirty="0"/>
              <a:t>Major Driving factor which can be used to predict the chance of defaulting and avoiding Credit Loss:</a:t>
            </a:r>
          </a:p>
          <a:p>
            <a:pPr marL="800100" lvl="1" indent="-342900" algn="l">
              <a:buFont typeface="Arial" panose="020B0604020202020204" pitchFamily="34" charset="0"/>
              <a:buChar char="•"/>
            </a:pPr>
            <a:endParaRPr lang="en-US" dirty="0" smtClean="0"/>
          </a:p>
          <a:p>
            <a:pPr marL="800100" lvl="1" indent="-342900" algn="l">
              <a:buFont typeface="Arial" panose="020B0604020202020204" pitchFamily="34" charset="0"/>
              <a:buChar char="•"/>
            </a:pPr>
            <a:r>
              <a:rPr lang="en-US" dirty="0" smtClean="0"/>
              <a:t>DTI</a:t>
            </a:r>
            <a:endParaRPr lang="en-US" dirty="0"/>
          </a:p>
          <a:p>
            <a:pPr marL="800100" lvl="1" indent="-342900" algn="l">
              <a:buFont typeface="Arial" panose="020B0604020202020204" pitchFamily="34" charset="0"/>
              <a:buChar char="•"/>
            </a:pPr>
            <a:r>
              <a:rPr lang="en-US" dirty="0"/>
              <a:t>Grades</a:t>
            </a:r>
          </a:p>
          <a:p>
            <a:pPr marL="800100" lvl="1" indent="-342900" algn="l">
              <a:buFont typeface="Arial" panose="020B0604020202020204" pitchFamily="34" charset="0"/>
              <a:buChar char="•"/>
            </a:pPr>
            <a:r>
              <a:rPr lang="en-US" dirty="0"/>
              <a:t>Verification Status</a:t>
            </a:r>
          </a:p>
          <a:p>
            <a:pPr marL="800100" lvl="1" indent="-342900" algn="l">
              <a:buFont typeface="Arial" panose="020B0604020202020204" pitchFamily="34" charset="0"/>
              <a:buChar char="•"/>
            </a:pPr>
            <a:r>
              <a:rPr lang="en-US" dirty="0"/>
              <a:t>Annual income</a:t>
            </a:r>
          </a:p>
          <a:p>
            <a:pPr marL="800100" lvl="1" indent="-342900" algn="l">
              <a:buFont typeface="Arial" panose="020B0604020202020204" pitchFamily="34" charset="0"/>
              <a:buChar char="•"/>
            </a:pPr>
            <a:r>
              <a:rPr lang="en-US" dirty="0" err="1"/>
              <a:t>Pub_rec_bankruptcies</a:t>
            </a:r>
            <a:endParaRPr lang="en-US" dirty="0"/>
          </a:p>
          <a:p>
            <a:pPr algn="l"/>
            <a:r>
              <a:rPr lang="en-US" dirty="0" smtClean="0"/>
              <a:t/>
            </a:r>
            <a:br>
              <a:rPr lang="en-US" dirty="0" smtClean="0"/>
            </a:br>
            <a:endParaRPr lang="en-IN" dirty="0"/>
          </a:p>
        </p:txBody>
      </p:sp>
    </p:spTree>
    <p:extLst>
      <p:ext uri="{BB962C8B-B14F-4D97-AF65-F5344CB8AC3E}">
        <p14:creationId xmlns:p14="http://schemas.microsoft.com/office/powerpoint/2010/main" val="208461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Other considerations for 'defaults' :</a:t>
            </a:r>
          </a:p>
          <a:p>
            <a:pPr lvl="1"/>
            <a:r>
              <a:rPr lang="en-US" dirty="0"/>
              <a:t>Burrowers not from large urban cities like </a:t>
            </a:r>
            <a:r>
              <a:rPr lang="en-US" dirty="0" smtClean="0"/>
              <a:t>California, </a:t>
            </a:r>
            <a:r>
              <a:rPr lang="en-US" dirty="0"/>
              <a:t>new </a:t>
            </a:r>
            <a:r>
              <a:rPr lang="en-US" dirty="0" smtClean="0"/>
              <a:t>York, Texas, Florida </a:t>
            </a:r>
            <a:r>
              <a:rPr lang="en-US" dirty="0"/>
              <a:t>etc.</a:t>
            </a:r>
          </a:p>
          <a:p>
            <a:pPr lvl="1"/>
            <a:r>
              <a:rPr lang="en-US" dirty="0"/>
              <a:t>Burrowers having annual income in the range 50000-100000.</a:t>
            </a:r>
          </a:p>
          <a:p>
            <a:pPr lvl="1"/>
            <a:r>
              <a:rPr lang="en-US" dirty="0"/>
              <a:t>Burrowers having Public Recorded Bankruptcy.</a:t>
            </a:r>
          </a:p>
          <a:p>
            <a:pPr lvl="1"/>
            <a:r>
              <a:rPr lang="en-US" dirty="0"/>
              <a:t>Burrowers with least grades like E,F,G which indicates high risk.</a:t>
            </a:r>
          </a:p>
          <a:p>
            <a:pPr lvl="1"/>
            <a:r>
              <a:rPr lang="en-US" dirty="0"/>
              <a:t>Burrowers with very high Debt to Income value.</a:t>
            </a:r>
          </a:p>
          <a:p>
            <a:pPr lvl="1"/>
            <a:r>
              <a:rPr lang="en-US" dirty="0"/>
              <a:t>Burrowers with working experience 10+ years.</a:t>
            </a:r>
          </a:p>
          <a:p>
            <a:endParaRPr lang="en-IN" dirty="0"/>
          </a:p>
        </p:txBody>
      </p:sp>
    </p:spTree>
    <p:extLst>
      <p:ext uri="{BB962C8B-B14F-4D97-AF65-F5344CB8AC3E}">
        <p14:creationId xmlns:p14="http://schemas.microsoft.com/office/powerpoint/2010/main" val="279994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283869"/>
          </a:xfrm>
        </p:spPr>
        <p:txBody>
          <a:bodyPr/>
          <a:lstStyle/>
          <a:p>
            <a:r>
              <a:rPr lang="en-US" dirty="0" smtClean="0"/>
              <a:t>Thank you!</a:t>
            </a:r>
            <a:endParaRPr lang="en-IN" dirty="0"/>
          </a:p>
        </p:txBody>
      </p:sp>
    </p:spTree>
    <p:extLst>
      <p:ext uri="{BB962C8B-B14F-4D97-AF65-F5344CB8AC3E}">
        <p14:creationId xmlns:p14="http://schemas.microsoft.com/office/powerpoint/2010/main" val="146543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5005"/>
            <a:ext cx="10515600" cy="3344091"/>
          </a:xfrm>
        </p:spPr>
        <p:txBody>
          <a:bodyPr>
            <a:normAutofit fontScale="90000"/>
          </a:bodyPr>
          <a:lstStyle/>
          <a:p>
            <a:r>
              <a:rPr lang="en-US" sz="2800" dirty="0" smtClean="0">
                <a:latin typeface="+mn-lt"/>
              </a:rPr>
              <a:t>Lending loans to risky applicants is the largest source of financial loss which is called the credit loss, Credit loss is the amount of money lost by the lender when borrower refuses to pay or runs away with the money owed.</a:t>
            </a:r>
            <a:br>
              <a:rPr lang="en-US" sz="2800" dirty="0" smtClean="0">
                <a:latin typeface="+mn-lt"/>
              </a:rPr>
            </a:br>
            <a:r>
              <a:rPr lang="en-US" sz="2800" dirty="0" smtClean="0">
                <a:latin typeface="+mn-lt"/>
              </a:rPr>
              <a:t/>
            </a:r>
            <a:br>
              <a:rPr lang="en-US" sz="2800" dirty="0" smtClean="0">
                <a:latin typeface="+mn-lt"/>
              </a:rPr>
            </a:br>
            <a:r>
              <a:rPr lang="en-US" sz="2800" dirty="0" smtClean="0">
                <a:latin typeface="+mn-lt"/>
              </a:rPr>
              <a:t>The main objective is to be able to identify these risky applicants, then such loans can be reduced thereby cutting down the amount of credit loss. Identification of such applicants using EDA is the main aim of this case study.</a:t>
            </a:r>
            <a:br>
              <a:rPr lang="en-US" sz="2800" dirty="0" smtClean="0">
                <a:latin typeface="+mn-lt"/>
              </a:rPr>
            </a:br>
            <a:r>
              <a:rPr lang="en-US" sz="2800" dirty="0">
                <a:latin typeface="+mn-lt"/>
              </a:rPr>
              <a:t/>
            </a:r>
            <a:br>
              <a:rPr lang="en-US" sz="2800" dirty="0">
                <a:latin typeface="+mn-lt"/>
              </a:rPr>
            </a:br>
            <a:r>
              <a:rPr lang="en-US" sz="2800" dirty="0">
                <a:latin typeface="+mn-lt"/>
              </a:rPr>
              <a:t/>
            </a:r>
            <a:br>
              <a:rPr lang="en-US" sz="2800" dirty="0">
                <a:latin typeface="+mn-lt"/>
              </a:rPr>
            </a:br>
            <a:r>
              <a:rPr lang="en-US" sz="2800" dirty="0" smtClean="0">
                <a:latin typeface="+mn-lt"/>
              </a:rPr>
              <a:t/>
            </a:r>
            <a:br>
              <a:rPr lang="en-US" sz="2800" dirty="0" smtClean="0">
                <a:latin typeface="+mn-lt"/>
              </a:rPr>
            </a:br>
            <a:endParaRPr lang="en-IN" sz="2800" dirty="0">
              <a:latin typeface="+mn-lt"/>
            </a:endParaRPr>
          </a:p>
        </p:txBody>
      </p:sp>
    </p:spTree>
    <p:extLst>
      <p:ext uri="{BB962C8B-B14F-4D97-AF65-F5344CB8AC3E}">
        <p14:creationId xmlns:p14="http://schemas.microsoft.com/office/powerpoint/2010/main" val="112545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7664"/>
          </a:xfrm>
        </p:spPr>
        <p:txBody>
          <a:bodyPr/>
          <a:lstStyle/>
          <a:p>
            <a:r>
              <a:rPr lang="en-US" dirty="0" smtClean="0">
                <a:latin typeface="+mn-lt"/>
              </a:rPr>
              <a:t>Approach:</a:t>
            </a:r>
            <a:br>
              <a:rPr lang="en-US" dirty="0" smtClean="0">
                <a:latin typeface="+mn-lt"/>
              </a:rPr>
            </a:br>
            <a:r>
              <a:rPr lang="en-US" dirty="0" smtClean="0">
                <a:latin typeface="+mn-lt"/>
              </a:rPr>
              <a:t/>
            </a:r>
            <a:br>
              <a:rPr lang="en-US" dirty="0" smtClean="0">
                <a:latin typeface="+mn-lt"/>
              </a:rPr>
            </a:br>
            <a:r>
              <a:rPr lang="en-US" sz="3600" dirty="0" smtClean="0">
                <a:latin typeface="+mn-lt"/>
              </a:rPr>
              <a:t>-&gt; Data cleaning.</a:t>
            </a:r>
            <a:br>
              <a:rPr lang="en-US" sz="3600" dirty="0" smtClean="0">
                <a:latin typeface="+mn-lt"/>
              </a:rPr>
            </a:br>
            <a:r>
              <a:rPr lang="en-US" sz="3600" dirty="0" smtClean="0">
                <a:latin typeface="+mn-lt"/>
              </a:rPr>
              <a:t>-&gt; Univariate analysis.</a:t>
            </a:r>
            <a:br>
              <a:rPr lang="en-US" sz="3600" dirty="0" smtClean="0">
                <a:latin typeface="+mn-lt"/>
              </a:rPr>
            </a:br>
            <a:r>
              <a:rPr lang="en-US" sz="3600" dirty="0" smtClean="0">
                <a:latin typeface="+mn-lt"/>
              </a:rPr>
              <a:t>-&gt; Segmented univariate analysis.</a:t>
            </a:r>
            <a:br>
              <a:rPr lang="en-US" sz="3600" dirty="0" smtClean="0">
                <a:latin typeface="+mn-lt"/>
              </a:rPr>
            </a:br>
            <a:r>
              <a:rPr lang="en-US" sz="3600" dirty="0" smtClean="0">
                <a:latin typeface="+mn-lt"/>
              </a:rPr>
              <a:t>-&gt; Bivariate/Multivariate analysis.</a:t>
            </a:r>
            <a:br>
              <a:rPr lang="en-US" sz="3600" dirty="0" smtClean="0">
                <a:latin typeface="+mn-lt"/>
              </a:rPr>
            </a:br>
            <a:endParaRPr lang="en-IN" sz="3600" dirty="0">
              <a:latin typeface="+mn-lt"/>
            </a:endParaRPr>
          </a:p>
        </p:txBody>
      </p:sp>
    </p:spTree>
    <p:extLst>
      <p:ext uri="{BB962C8B-B14F-4D97-AF65-F5344CB8AC3E}">
        <p14:creationId xmlns:p14="http://schemas.microsoft.com/office/powerpoint/2010/main" val="252811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5943"/>
            <a:ext cx="9144000" cy="979713"/>
          </a:xfrm>
        </p:spPr>
        <p:txBody>
          <a:bodyPr>
            <a:normAutofit fontScale="90000"/>
          </a:bodyPr>
          <a:lstStyle/>
          <a:p>
            <a:pPr algn="l"/>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latin typeface="+mn-lt"/>
              </a:rPr>
              <a:t>Univariate Analysis</a:t>
            </a:r>
            <a:endParaRPr lang="en-IN" sz="2400" dirty="0">
              <a:latin typeface="+mn-lt"/>
            </a:endParaRPr>
          </a:p>
        </p:txBody>
      </p:sp>
      <p:sp>
        <p:nvSpPr>
          <p:cNvPr id="3" name="Subtitle 2"/>
          <p:cNvSpPr>
            <a:spLocks noGrp="1"/>
          </p:cNvSpPr>
          <p:nvPr>
            <p:ph type="subTitle" idx="1"/>
          </p:nvPr>
        </p:nvSpPr>
        <p:spPr>
          <a:xfrm>
            <a:off x="1524000" y="1280160"/>
            <a:ext cx="9144000" cy="4598126"/>
          </a:xfrm>
        </p:spPr>
        <p:txBody>
          <a:bodyPr>
            <a:noAutofit/>
          </a:bodyPr>
          <a:lstStyle/>
          <a:p>
            <a:pPr marL="342900" indent="-342900" algn="l">
              <a:lnSpc>
                <a:spcPct val="100000"/>
              </a:lnSpc>
              <a:buFont typeface="Arial" panose="020B0604020202020204" pitchFamily="34" charset="0"/>
              <a:buChar char="•"/>
            </a:pPr>
            <a:r>
              <a:rPr lang="en-US" sz="2200" dirty="0"/>
              <a:t>The number of defaulted loan is 7 times less than the number of fully paid loan.</a:t>
            </a:r>
          </a:p>
          <a:p>
            <a:pPr marL="342900" indent="-342900" algn="l">
              <a:lnSpc>
                <a:spcPct val="100000"/>
              </a:lnSpc>
              <a:buFont typeface="Arial" panose="020B0604020202020204" pitchFamily="34" charset="0"/>
              <a:buChar char="•"/>
            </a:pPr>
            <a:r>
              <a:rPr lang="en-US" sz="2200" dirty="0"/>
              <a:t>The majority of loan has a term of 36 months compared to 60 months.</a:t>
            </a:r>
          </a:p>
          <a:p>
            <a:pPr marL="342900" indent="-342900" algn="l">
              <a:lnSpc>
                <a:spcPct val="100000"/>
              </a:lnSpc>
              <a:buFont typeface="Arial" panose="020B0604020202020204" pitchFamily="34" charset="0"/>
              <a:buChar char="•"/>
            </a:pPr>
            <a:r>
              <a:rPr lang="en-US" sz="2200" dirty="0"/>
              <a:t>The interest rate is more crowded around 5-10 and 10-15 with a drop near 10.</a:t>
            </a:r>
          </a:p>
          <a:p>
            <a:pPr marL="342900" indent="-342900" algn="l">
              <a:lnSpc>
                <a:spcPct val="100000"/>
              </a:lnSpc>
              <a:buFont typeface="Arial" panose="020B0604020202020204" pitchFamily="34" charset="0"/>
              <a:buChar char="•"/>
            </a:pPr>
            <a:r>
              <a:rPr lang="en-US" sz="2200" dirty="0"/>
              <a:t>A large amount of loans are with grade 'A' and 'B' compared to rest showing most loans are high grade loans.</a:t>
            </a:r>
          </a:p>
          <a:p>
            <a:pPr marL="342900" indent="-342900" algn="l">
              <a:lnSpc>
                <a:spcPct val="100000"/>
              </a:lnSpc>
              <a:buFont typeface="Arial" panose="020B0604020202020204" pitchFamily="34" charset="0"/>
              <a:buChar char="•"/>
            </a:pPr>
            <a:r>
              <a:rPr lang="en-US" sz="2200" dirty="0"/>
              <a:t>Majority of borrowers have working experience greater than 10 years.</a:t>
            </a:r>
          </a:p>
          <a:p>
            <a:pPr marL="342900" indent="-342900" algn="l">
              <a:lnSpc>
                <a:spcPct val="100000"/>
              </a:lnSpc>
              <a:buFont typeface="Arial" panose="020B0604020202020204" pitchFamily="34" charset="0"/>
              <a:buChar char="•"/>
            </a:pPr>
            <a:r>
              <a:rPr lang="en-US" sz="2200" dirty="0"/>
              <a:t>Majority of borrowers don't posses property and are on mortgage or </a:t>
            </a:r>
            <a:r>
              <a:rPr lang="en-US" sz="2200" dirty="0" smtClean="0"/>
              <a:t>rent.</a:t>
            </a:r>
          </a:p>
          <a:p>
            <a:pPr marL="342900" indent="-342900" algn="l">
              <a:lnSpc>
                <a:spcPct val="100000"/>
              </a:lnSpc>
              <a:buFont typeface="Arial" panose="020B0604020202020204" pitchFamily="34" charset="0"/>
              <a:buChar char="•"/>
            </a:pPr>
            <a:r>
              <a:rPr lang="en-US" sz="2200" dirty="0" smtClean="0"/>
              <a:t>Annual </a:t>
            </a:r>
            <a:r>
              <a:rPr lang="en-US" sz="2200" dirty="0"/>
              <a:t>Income shows left skewed normal distribution thus we can say that the majority of burrowers have very low annual income compared to rest.</a:t>
            </a:r>
            <a:endParaRPr lang="en-IN" sz="2200" dirty="0"/>
          </a:p>
          <a:p>
            <a:pPr algn="l">
              <a:lnSpc>
                <a:spcPct val="100000"/>
              </a:lnSpc>
            </a:pPr>
            <a:endParaRPr lang="en-IN" dirty="0"/>
          </a:p>
        </p:txBody>
      </p:sp>
    </p:spTree>
    <p:extLst>
      <p:ext uri="{BB962C8B-B14F-4D97-AF65-F5344CB8AC3E}">
        <p14:creationId xmlns:p14="http://schemas.microsoft.com/office/powerpoint/2010/main" val="185481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0" y="1293223"/>
            <a:ext cx="9144000" cy="4924697"/>
          </a:xfrm>
        </p:spPr>
        <p:txBody>
          <a:bodyPr>
            <a:normAutofit lnSpcReduction="10000"/>
          </a:bodyPr>
          <a:lstStyle/>
          <a:p>
            <a:pPr marL="342900" indent="-342900" algn="l">
              <a:buFont typeface="Arial" panose="020B0604020202020204" pitchFamily="34" charset="0"/>
              <a:buChar char="•"/>
            </a:pPr>
            <a:r>
              <a:rPr lang="en-US" dirty="0"/>
              <a:t>A large percentage of loans are taken for debt consolidation followed by credit </a:t>
            </a:r>
            <a:r>
              <a:rPr lang="en-US" dirty="0" smtClean="0"/>
              <a:t>card.</a:t>
            </a:r>
          </a:p>
          <a:p>
            <a:pPr marL="342900" indent="-342900" algn="l">
              <a:buFont typeface="Arial" panose="020B0604020202020204" pitchFamily="34" charset="0"/>
              <a:buChar char="•"/>
            </a:pPr>
            <a:r>
              <a:rPr lang="en-US" dirty="0" smtClean="0"/>
              <a:t>Majority </a:t>
            </a:r>
            <a:r>
              <a:rPr lang="en-US" dirty="0"/>
              <a:t>of the borrowers are from the large urban cities like </a:t>
            </a:r>
            <a:r>
              <a:rPr lang="en-US" dirty="0" smtClean="0"/>
              <a:t>California, </a:t>
            </a:r>
            <a:r>
              <a:rPr lang="en-US" dirty="0"/>
              <a:t>new </a:t>
            </a:r>
            <a:r>
              <a:rPr lang="en-US" dirty="0" smtClean="0"/>
              <a:t>York, Texas, Florida etc.</a:t>
            </a:r>
          </a:p>
          <a:p>
            <a:pPr marL="342900" indent="-342900" algn="l">
              <a:buFont typeface="Arial" panose="020B0604020202020204" pitchFamily="34" charset="0"/>
              <a:buChar char="•"/>
            </a:pPr>
            <a:r>
              <a:rPr lang="en-US" dirty="0" smtClean="0"/>
              <a:t>Majority </a:t>
            </a:r>
            <a:r>
              <a:rPr lang="en-US" dirty="0"/>
              <a:t>of the borrowers have very large debt compared to the income </a:t>
            </a:r>
            <a:r>
              <a:rPr lang="en-US" dirty="0" smtClean="0"/>
              <a:t>registered, </a:t>
            </a:r>
            <a:r>
              <a:rPr lang="en-US" dirty="0"/>
              <a:t>concentrated in the 10-15 DTI </a:t>
            </a:r>
            <a:r>
              <a:rPr lang="en-US" dirty="0" smtClean="0"/>
              <a:t>ratio.</a:t>
            </a:r>
          </a:p>
          <a:p>
            <a:pPr marL="342900" indent="-342900" algn="l">
              <a:buFont typeface="Arial" panose="020B0604020202020204" pitchFamily="34" charset="0"/>
              <a:buChar char="•"/>
            </a:pPr>
            <a:r>
              <a:rPr lang="en-US" dirty="0" smtClean="0"/>
              <a:t>Majority </a:t>
            </a:r>
            <a:r>
              <a:rPr lang="en-US" dirty="0"/>
              <a:t>of the borrowers have no record of Public Recorded </a:t>
            </a:r>
            <a:r>
              <a:rPr lang="en-US" dirty="0" smtClean="0"/>
              <a:t>Bankruptcy.</a:t>
            </a:r>
          </a:p>
          <a:p>
            <a:pPr marL="342900" indent="-342900" algn="l">
              <a:buFont typeface="Arial" panose="020B0604020202020204" pitchFamily="34" charset="0"/>
              <a:buChar char="•"/>
            </a:pPr>
            <a:r>
              <a:rPr lang="en-US" dirty="0" smtClean="0"/>
              <a:t>Majority </a:t>
            </a:r>
            <a:r>
              <a:rPr lang="en-US" dirty="0"/>
              <a:t>of the loans are given in last quarter of the year.</a:t>
            </a:r>
            <a:br>
              <a:rPr lang="en-US" dirty="0"/>
            </a:br>
            <a:r>
              <a:rPr lang="en-US" dirty="0"/>
              <a:t>The number of loans approved increases with the time at </a:t>
            </a:r>
            <a:r>
              <a:rPr lang="en-US" dirty="0" smtClean="0"/>
              <a:t>exponential </a:t>
            </a:r>
            <a:r>
              <a:rPr lang="en-US" dirty="0"/>
              <a:t>rate, thus we can say that the loan approval rate is increasing with the time</a:t>
            </a:r>
            <a:r>
              <a:rPr lang="en-US" dirty="0" smtClean="0"/>
              <a:t>.</a:t>
            </a:r>
          </a:p>
          <a:p>
            <a:pPr marL="342900" indent="-342900" algn="l">
              <a:lnSpc>
                <a:spcPct val="100000"/>
              </a:lnSpc>
              <a:buFont typeface="Arial" panose="020B0604020202020204" pitchFamily="34" charset="0"/>
              <a:buChar char="•"/>
            </a:pPr>
            <a:r>
              <a:rPr lang="en-US" dirty="0" smtClean="0"/>
              <a:t>About 50% of the borrowers are verified by the company or have source verified.</a:t>
            </a:r>
          </a:p>
        </p:txBody>
      </p:sp>
    </p:spTree>
    <p:extLst>
      <p:ext uri="{BB962C8B-B14F-4D97-AF65-F5344CB8AC3E}">
        <p14:creationId xmlns:p14="http://schemas.microsoft.com/office/powerpoint/2010/main" val="256508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086" y="1449320"/>
            <a:ext cx="5385827" cy="3959360"/>
          </a:xfrm>
          <a:prstGeom prst="rect">
            <a:avLst/>
          </a:prstGeom>
        </p:spPr>
      </p:pic>
      <p:sp>
        <p:nvSpPr>
          <p:cNvPr id="8" name="TextBox 7"/>
          <p:cNvSpPr txBox="1"/>
          <p:nvPr/>
        </p:nvSpPr>
        <p:spPr>
          <a:xfrm>
            <a:off x="522515" y="1933303"/>
            <a:ext cx="3492796" cy="646331"/>
          </a:xfrm>
          <a:prstGeom prst="rect">
            <a:avLst/>
          </a:prstGeom>
          <a:noFill/>
        </p:spPr>
        <p:txBody>
          <a:bodyPr wrap="square" rtlCol="0">
            <a:spAutoFit/>
          </a:bodyPr>
          <a:lstStyle/>
          <a:p>
            <a:r>
              <a:rPr lang="en-US" dirty="0" smtClean="0"/>
              <a:t>Example for a univariate </a:t>
            </a:r>
          </a:p>
          <a:p>
            <a:r>
              <a:rPr lang="en-US" dirty="0" smtClean="0"/>
              <a:t>Analysis, plot for loan status</a:t>
            </a:r>
            <a:endParaRPr lang="en-IN" dirty="0"/>
          </a:p>
        </p:txBody>
      </p:sp>
    </p:spTree>
    <p:extLst>
      <p:ext uri="{BB962C8B-B14F-4D97-AF65-F5344CB8AC3E}">
        <p14:creationId xmlns:p14="http://schemas.microsoft.com/office/powerpoint/2010/main" val="332515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54186"/>
          </a:xfrm>
        </p:spPr>
        <p:txBody>
          <a:bodyPr>
            <a:normAutofit fontScale="90000"/>
          </a:bodyPr>
          <a:lstStyle/>
          <a:p>
            <a:pPr algn="l"/>
            <a:r>
              <a:rPr lang="en-IN" dirty="0"/>
              <a:t>Segmented Univariate Analysis</a:t>
            </a:r>
            <a:br>
              <a:rPr lang="en-IN" dirty="0"/>
            </a:br>
            <a:endParaRPr lang="en-IN" dirty="0"/>
          </a:p>
        </p:txBody>
      </p:sp>
      <p:sp>
        <p:nvSpPr>
          <p:cNvPr id="3" name="Subtitle 2"/>
          <p:cNvSpPr>
            <a:spLocks noGrp="1"/>
          </p:cNvSpPr>
          <p:nvPr>
            <p:ph type="subTitle" idx="1"/>
          </p:nvPr>
        </p:nvSpPr>
        <p:spPr>
          <a:xfrm>
            <a:off x="1524000" y="1384663"/>
            <a:ext cx="9144000" cy="5185954"/>
          </a:xfrm>
        </p:spPr>
        <p:txBody>
          <a:bodyPr>
            <a:normAutofit lnSpcReduction="10000"/>
          </a:bodyPr>
          <a:lstStyle/>
          <a:p>
            <a:pPr marL="342900" indent="-342900" algn="l">
              <a:buFont typeface="Arial" panose="020B0604020202020204" pitchFamily="34" charset="0"/>
              <a:buChar char="•"/>
            </a:pPr>
            <a:r>
              <a:rPr lang="en-US" dirty="0"/>
              <a:t>Debt Consolidation is the most popular loan purpose and has highest number of fully paid loan and defaulted loan.</a:t>
            </a:r>
          </a:p>
          <a:p>
            <a:pPr marL="342900" indent="-342900" algn="l">
              <a:buFont typeface="Arial" panose="020B0604020202020204" pitchFamily="34" charset="0"/>
              <a:buChar char="•"/>
            </a:pPr>
            <a:r>
              <a:rPr lang="en-US" dirty="0"/>
              <a:t>The mean and 25% are same for both but we see larger 75% in the defaulted loan which indicate large amount of loan has higher chance of defaulting.</a:t>
            </a:r>
          </a:p>
          <a:p>
            <a:pPr marL="342900" indent="-342900" algn="l">
              <a:buFont typeface="Arial" panose="020B0604020202020204" pitchFamily="34" charset="0"/>
              <a:buChar char="•"/>
            </a:pPr>
            <a:r>
              <a:rPr lang="en-US" dirty="0"/>
              <a:t>The 60 month term has higher chance of defaulting than 36 month term whereas the 36 month term has higher chance of fully paid loan.</a:t>
            </a:r>
          </a:p>
          <a:p>
            <a:pPr marL="342900" indent="-342900" algn="l">
              <a:buFont typeface="Arial" panose="020B0604020202020204" pitchFamily="34" charset="0"/>
              <a:buChar char="•"/>
            </a:pPr>
            <a:r>
              <a:rPr lang="en-US" dirty="0"/>
              <a:t>The loans in 36 month term </a:t>
            </a:r>
            <a:r>
              <a:rPr lang="en-US" dirty="0" smtClean="0"/>
              <a:t>majorly </a:t>
            </a:r>
            <a:r>
              <a:rPr lang="en-US" dirty="0"/>
              <a:t>consist of grade A and B loans whereas the loans in 60 month term mostly consist of grade B, C and D loans.</a:t>
            </a:r>
          </a:p>
          <a:p>
            <a:pPr marL="342900" indent="-342900" algn="l">
              <a:buFont typeface="Arial" panose="020B0604020202020204" pitchFamily="34" charset="0"/>
              <a:buChar char="•"/>
            </a:pPr>
            <a:r>
              <a:rPr lang="en-US" dirty="0"/>
              <a:t>The Loan Status varies with DTI ratio, we can see that the loans in DTI ratio 10-15 have higher number of defaulted loan but higher </a:t>
            </a:r>
            <a:r>
              <a:rPr lang="en-US" dirty="0" err="1"/>
              <a:t>dti</a:t>
            </a:r>
            <a:r>
              <a:rPr lang="en-US" dirty="0"/>
              <a:t> has higher chance of defaulting.</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2675321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4846"/>
            <a:ext cx="10515600" cy="4962117"/>
          </a:xfrm>
        </p:spPr>
        <p:txBody>
          <a:bodyPr>
            <a:normAutofit/>
          </a:bodyPr>
          <a:lstStyle/>
          <a:p>
            <a:r>
              <a:rPr lang="en-US" sz="2400" dirty="0" smtClean="0"/>
              <a:t>Borrowers </a:t>
            </a:r>
            <a:r>
              <a:rPr lang="en-US" sz="2400" dirty="0"/>
              <a:t>with less 50000 annual income are more likely to default and higher annual income are less likely to default.</a:t>
            </a:r>
          </a:p>
          <a:p>
            <a:r>
              <a:rPr lang="en-US" sz="2400" dirty="0"/>
              <a:t>The Fully paid loan are increasing exponentially with the time compared to defaulted loan.</a:t>
            </a:r>
          </a:p>
          <a:p>
            <a:r>
              <a:rPr lang="en-US" sz="2400" dirty="0"/>
              <a:t>The default loan amount increases with interest rate and shows are decline </a:t>
            </a:r>
            <a:r>
              <a:rPr lang="en-US" sz="2400" dirty="0" smtClean="0"/>
              <a:t>after </a:t>
            </a:r>
            <a:r>
              <a:rPr lang="en-US" sz="2400" dirty="0"/>
              <a:t>17.5 % interest rate.</a:t>
            </a:r>
          </a:p>
          <a:p>
            <a:r>
              <a:rPr lang="en-US" sz="2400" dirty="0"/>
              <a:t>The Employees with 10+ years of experience are likely to default and have higher chance of fully paying the </a:t>
            </a:r>
            <a:r>
              <a:rPr lang="en-US" sz="2400" dirty="0" smtClean="0"/>
              <a:t>loan.</a:t>
            </a:r>
          </a:p>
          <a:p>
            <a:r>
              <a:rPr lang="en-US" sz="2400" dirty="0" smtClean="0"/>
              <a:t>The Defaulted loan are lower for the burrowers which own their property compared to on mortgage or rent.</a:t>
            </a:r>
          </a:p>
          <a:p>
            <a:pPr marL="0" indent="0">
              <a:buNone/>
            </a:pPr>
            <a:endParaRPr lang="en-IN" dirty="0"/>
          </a:p>
        </p:txBody>
      </p:sp>
    </p:spTree>
    <p:extLst>
      <p:ext uri="{BB962C8B-B14F-4D97-AF65-F5344CB8AC3E}">
        <p14:creationId xmlns:p14="http://schemas.microsoft.com/office/powerpoint/2010/main" val="376671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496" y="1289300"/>
            <a:ext cx="7937008" cy="4279400"/>
          </a:xfrm>
          <a:prstGeom prst="rect">
            <a:avLst/>
          </a:prstGeom>
        </p:spPr>
      </p:pic>
      <p:sp>
        <p:nvSpPr>
          <p:cNvPr id="5" name="TextBox 4"/>
          <p:cNvSpPr txBox="1"/>
          <p:nvPr/>
        </p:nvSpPr>
        <p:spPr>
          <a:xfrm>
            <a:off x="391886" y="3762103"/>
            <a:ext cx="1618072" cy="923330"/>
          </a:xfrm>
          <a:prstGeom prst="rect">
            <a:avLst/>
          </a:prstGeom>
          <a:noFill/>
        </p:spPr>
        <p:txBody>
          <a:bodyPr wrap="none" rtlCol="0">
            <a:spAutoFit/>
          </a:bodyPr>
          <a:lstStyle/>
          <a:p>
            <a:r>
              <a:rPr lang="en-US" dirty="0" smtClean="0"/>
              <a:t>Distribution of </a:t>
            </a:r>
          </a:p>
          <a:p>
            <a:r>
              <a:rPr lang="en-US" dirty="0" smtClean="0"/>
              <a:t>Term based on </a:t>
            </a:r>
          </a:p>
          <a:p>
            <a:r>
              <a:rPr lang="en-US" dirty="0" err="1" smtClean="0"/>
              <a:t>loan_status</a:t>
            </a:r>
            <a:endParaRPr lang="en-IN" dirty="0"/>
          </a:p>
        </p:txBody>
      </p:sp>
    </p:spTree>
    <p:extLst>
      <p:ext uri="{BB962C8B-B14F-4D97-AF65-F5344CB8AC3E}">
        <p14:creationId xmlns:p14="http://schemas.microsoft.com/office/powerpoint/2010/main" val="1751342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703</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Lending Club Case study</vt:lpstr>
      <vt:lpstr>Lending loans to risky applicants is the largest source of financial loss which is called the credit loss, Credit loss is the amount of money lost by the lender when borrower refuses to pay or runs away with the money owed.  The main objective is to be able to identify these risky applicants, then such loans can be reduced thereby cutting down the amount of credit loss. Identification of such applicants using EDA is the main aim of this case study.    </vt:lpstr>
      <vt:lpstr>Approach:  -&gt; Data cleaning. -&gt; Univariate analysis. -&gt; Segmented univariate analysis. -&gt; Bivariate/Multivariate analysis. </vt:lpstr>
      <vt:lpstr>      Univariate Analysis</vt:lpstr>
      <vt:lpstr>PowerPoint Presentation</vt:lpstr>
      <vt:lpstr>PowerPoint Presentation</vt:lpstr>
      <vt:lpstr>Segmented Univariate Analysis </vt:lpstr>
      <vt:lpstr>PowerPoint Presentation</vt:lpstr>
      <vt:lpstr>PowerPoint Presentation</vt:lpstr>
      <vt:lpstr>Bivariate Analysis</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Dell</dc:creator>
  <cp:lastModifiedBy>Dell</cp:lastModifiedBy>
  <cp:revision>8</cp:revision>
  <dcterms:created xsi:type="dcterms:W3CDTF">2024-05-20T15:59:28Z</dcterms:created>
  <dcterms:modified xsi:type="dcterms:W3CDTF">2024-05-20T16:54:30Z</dcterms:modified>
</cp:coreProperties>
</file>