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430" r:id="rId4"/>
    <p:sldId id="431" r:id="rId5"/>
    <p:sldId id="432" r:id="rId6"/>
    <p:sldId id="433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引入" id="{8EB9838D-A314-407F-AB6D-9CB5D2FD1ECD}">
          <p14:sldIdLst>
            <p14:sldId id="256"/>
            <p14:sldId id="258"/>
            <p14:sldId id="430"/>
            <p14:sldId id="431"/>
            <p14:sldId id="432"/>
            <p14:sldId id="4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B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193" autoAdjust="0"/>
    <p:restoredTop sz="94649" autoAdjust="0"/>
  </p:normalViewPr>
  <p:slideViewPr>
    <p:cSldViewPr>
      <p:cViewPr varScale="1">
        <p:scale>
          <a:sx n="83" d="100"/>
          <a:sy n="83" d="100"/>
        </p:scale>
        <p:origin x="60" y="60"/>
      </p:cViewPr>
      <p:guideLst>
        <p:guide orient="horz" pos="2160"/>
        <p:guide pos="2834"/>
      </p:guideLst>
    </p:cSldViewPr>
  </p:slideViewPr>
  <p:outlineViewPr>
    <p:cViewPr>
      <p:scale>
        <a:sx n="33" d="100"/>
        <a:sy n="33" d="100"/>
      </p:scale>
      <p:origin x="96" y="2137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AA325-DB71-47EF-B2B6-BF13F4BFA7BA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69790-E37C-4E5E-9185-4C1D4DC86D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69790-E37C-4E5E-9185-4C1D4DC86DA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69790-E37C-4E5E-9185-4C1D4DC86DA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E69790-E37C-4E5E-9185-4C1D4DC86DA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591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E69790-E37C-4E5E-9185-4C1D4DC86DA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9030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E69790-E37C-4E5E-9185-4C1D4DC86DA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8223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 panose="05000000000000000000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90750" y="1704975"/>
            <a:ext cx="6796405" cy="1036320"/>
          </a:xfrm>
        </p:spPr>
        <p:txBody>
          <a:bodyPr>
            <a:noAutofit/>
          </a:bodyPr>
          <a:lstStyle/>
          <a:p>
            <a:r>
              <a:rPr lang="zh-CN" altLang="en-US" sz="5400" dirty="0">
                <a:latin typeface="华文隶书" panose="02010800040101010101" pitchFamily="2" charset="-122"/>
                <a:ea typeface="华文隶书" panose="02010800040101010101" pitchFamily="2" charset="-122"/>
              </a:rPr>
              <a:t>子空间与共轭梯度法 </a:t>
            </a:r>
            <a:endParaRPr lang="en-US" altLang="zh-CN" sz="5400" dirty="0">
              <a:latin typeface="Times New Roman" panose="02020603050405020304" charset="0"/>
              <a:ea typeface="华文隶书" panose="02010800040101010101" pitchFamily="2" charset="-122"/>
              <a:cs typeface="Times New Roman" panose="02020603050405020304" charset="0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90170" y="88900"/>
            <a:ext cx="4972050" cy="57023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sz="1800" dirty="0">
                <a:latin typeface="华文隶书" panose="02010800040101010101" pitchFamily="2" charset="-122"/>
                <a:ea typeface="华文隶书" panose="02010800040101010101" pitchFamily="2" charset="-122"/>
              </a:rPr>
              <a:t>湘潭大学 数学与计算科学学院</a:t>
            </a:r>
            <a:endParaRPr lang="en-US" altLang="zh-CN" sz="1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84095" y="2741295"/>
            <a:ext cx="6401435" cy="7607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i="1" dirty="0"/>
              <a:t>Subspace and Conjugate Gradient Method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5062220" y="4437112"/>
            <a:ext cx="3623310" cy="57023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—— 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隆征帆</a:t>
            </a:r>
            <a:endParaRPr lang="en-US" altLang="zh-CN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A4B5E98-6076-4799-BDD4-CC924E135BC7}"/>
              </a:ext>
            </a:extLst>
          </p:cNvPr>
          <p:cNvSpPr txBox="1"/>
          <p:nvPr/>
        </p:nvSpPr>
        <p:spPr>
          <a:xfrm>
            <a:off x="3923928" y="6093296"/>
            <a:ext cx="4972050" cy="57023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1800" dirty="0">
                <a:latin typeface="华文隶书" panose="02010800040101010101" pitchFamily="2" charset="-122"/>
                <a:ea typeface="华文隶书" panose="02010800040101010101" pitchFamily="2" charset="-122"/>
              </a:rPr>
              <a:t>个人主页：</a:t>
            </a:r>
            <a:r>
              <a:rPr lang="en-US" altLang="zh-CN" sz="1600" b="0" cap="none" dirty="0">
                <a:solidFill>
                  <a:prstClr val="black"/>
                </a:solidFill>
                <a:ea typeface="宋体" panose="02010600030101010101" pitchFamily="2" charset="-122"/>
                <a:cs typeface="+mn-cs"/>
              </a:rPr>
              <a:t>www.longzf.com</a:t>
            </a:r>
            <a:endParaRPr lang="en-US" altLang="zh-CN" sz="16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605" y="260350"/>
            <a:ext cx="8208645" cy="880110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隶书" panose="02010509060101010101" pitchFamily="49" charset="-122"/>
                <a:ea typeface="隶书" panose="02010509060101010101" pitchFamily="49" charset="-122"/>
              </a:rPr>
              <a:t>子空间</a:t>
            </a:r>
            <a:r>
              <a:rPr lang="en-US" altLang="zh-CN" sz="4400" b="1" dirty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en-US" altLang="zh-CN" sz="4400" i="1" dirty="0"/>
              <a:t>subspace</a:t>
            </a:r>
            <a:r>
              <a:rPr lang="en-US" altLang="zh-CN" sz="4400" b="1" dirty="0"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</a:p>
          <a:p>
            <a:pPr marL="0" indent="0">
              <a:lnSpc>
                <a:spcPts val="1000"/>
              </a:lnSpc>
              <a:buNone/>
            </a:pPr>
            <a:endParaRPr lang="en-US" altLang="zh-CN" sz="4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711200" y="1308735"/>
            <a:ext cx="7577455" cy="449834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所谓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空间</a:t>
            </a:r>
            <a:r>
              <a:rPr lang="zh-CN" altLang="en-US" sz="32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，就是满足一些特定规则的点（向量）构成的集合。比如我们常说的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线性空间</a:t>
            </a:r>
            <a:r>
              <a:rPr lang="zh-CN" altLang="en-US" sz="32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，就是对加法和数乘运算满足一些规则的点（向量）构成的集合，我们常说的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欧式空间</a:t>
            </a:r>
            <a:r>
              <a:rPr lang="zh-CN" altLang="en-US" sz="32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则是在线性空间的基础上又加上了内积运算。所谓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子空间</a:t>
            </a:r>
            <a:r>
              <a:rPr lang="zh-CN" altLang="en-US" sz="32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，顾名思义就是空间的子集，同样地，它也没啥神奇的地方，不过就是一堆点或者说是一堆向量的集合。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605" y="260350"/>
            <a:ext cx="8208645" cy="880110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隶书" panose="02010509060101010101" pitchFamily="49" charset="-122"/>
                <a:ea typeface="隶书" panose="02010509060101010101" pitchFamily="49" charset="-122"/>
              </a:rPr>
              <a:t>子空间与共轭梯度法</a:t>
            </a:r>
            <a:endParaRPr lang="en-US" altLang="zh-CN" sz="4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lnSpc>
                <a:spcPts val="1000"/>
              </a:lnSpc>
              <a:buNone/>
            </a:pPr>
            <a:endParaRPr lang="en-US" altLang="zh-CN" sz="4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2762920" y="3010049"/>
            <a:ext cx="7577455" cy="449834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32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70CA19-E515-4594-87F9-BC367E0F6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2060847"/>
            <a:ext cx="320752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AA98F526-E954-439D-955B-DA7545A59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162079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411C3EE4-5C58-429C-A765-366873D6D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59" y="1386731"/>
            <a:ext cx="188295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8CB09AE5-222E-4997-9D98-10EC8FFA07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467761"/>
              </p:ext>
            </p:extLst>
          </p:nvPr>
        </p:nvGraphicFramePr>
        <p:xfrm>
          <a:off x="830164" y="1455935"/>
          <a:ext cx="7702276" cy="35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4" imgW="2552700" imgH="1168400" progId="Equation.DSMT4">
                  <p:embed/>
                </p:oleObj>
              </mc:Choice>
              <mc:Fallback>
                <p:oleObj name="Equation" r:id="rId4" imgW="2552700" imgH="1168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164" y="1455935"/>
                        <a:ext cx="7702276" cy="3535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605" y="260350"/>
            <a:ext cx="8208645" cy="880110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隶书" panose="02010509060101010101" pitchFamily="49" charset="-122"/>
                <a:ea typeface="隶书" panose="02010509060101010101" pitchFamily="49" charset="-122"/>
              </a:rPr>
              <a:t>三项子空间共轭梯度法</a:t>
            </a:r>
            <a:endParaRPr lang="en-US" altLang="zh-CN" sz="4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lnSpc>
                <a:spcPts val="1000"/>
              </a:lnSpc>
              <a:buNone/>
            </a:pPr>
            <a:endParaRPr lang="en-US" altLang="zh-CN" sz="4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2762920" y="3010049"/>
            <a:ext cx="7577455" cy="449834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small" spc="0" normalizeH="0" baseline="0" noProof="0" dirty="0">
              <a:ln>
                <a:noFill/>
              </a:ln>
              <a:solidFill>
                <a:srgbClr val="424456"/>
              </a:solidFill>
              <a:effectLst/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70CA19-E515-4594-87F9-BC367E0F6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2060847"/>
            <a:ext cx="320752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514DD1-1297-48CA-8E55-5A5D1B0FA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1203306"/>
            <a:ext cx="3597873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CC83531-EFC0-4AA5-9C7A-73513EE0F6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065974"/>
              </p:ext>
            </p:extLst>
          </p:nvPr>
        </p:nvGraphicFramePr>
        <p:xfrm>
          <a:off x="1115616" y="1412776"/>
          <a:ext cx="6408712" cy="3597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4" imgW="1625600" imgH="914400" progId="Equation.DSMT4">
                  <p:embed/>
                </p:oleObj>
              </mc:Choice>
              <mc:Fallback>
                <p:oleObj name="Equation" r:id="rId4" imgW="1625600" imgH="914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412776"/>
                        <a:ext cx="6408712" cy="35978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436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605" y="260350"/>
            <a:ext cx="8208645" cy="880110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隶书" panose="02010509060101010101" pitchFamily="49" charset="-122"/>
                <a:ea typeface="隶书" panose="02010509060101010101" pitchFamily="49" charset="-122"/>
              </a:rPr>
              <a:t>子空间基系数的求解</a:t>
            </a:r>
            <a:endParaRPr lang="en-US" altLang="zh-CN" sz="4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2762920" y="3010049"/>
            <a:ext cx="7577455" cy="449834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small" spc="0" normalizeH="0" baseline="0" noProof="0" dirty="0">
              <a:ln>
                <a:noFill/>
              </a:ln>
              <a:solidFill>
                <a:srgbClr val="424456"/>
              </a:solidFill>
              <a:effectLst/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70CA19-E515-4594-87F9-BC367E0F6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2060847"/>
            <a:ext cx="320752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514DD1-1297-48CA-8E55-5A5D1B0FA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1203306"/>
            <a:ext cx="3597873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E48C8C7-69C9-4478-86AD-3F9EEF0F3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870" y="1730057"/>
            <a:ext cx="116863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61CC050-7F3D-4262-A09C-C7DEB93B79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377154"/>
              </p:ext>
            </p:extLst>
          </p:nvPr>
        </p:nvGraphicFramePr>
        <p:xfrm>
          <a:off x="602859" y="2523579"/>
          <a:ext cx="7996161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4" imgW="3327400" imgH="838200" progId="Equation.DSMT4">
                  <p:embed/>
                </p:oleObj>
              </mc:Choice>
              <mc:Fallback>
                <p:oleObj name="Equation" r:id="rId4" imgW="3327400" imgH="838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859" y="2523579"/>
                        <a:ext cx="7996161" cy="20162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标题 1">
            <a:extLst>
              <a:ext uri="{FF2B5EF4-FFF2-40B4-BE49-F238E27FC236}">
                <a16:creationId xmlns:a16="http://schemas.microsoft.com/office/drawing/2014/main" id="{388EA0A2-3AB4-4C8E-816E-8FE918533582}"/>
              </a:ext>
            </a:extLst>
          </p:cNvPr>
          <p:cNvSpPr txBox="1"/>
          <p:nvPr/>
        </p:nvSpPr>
        <p:spPr>
          <a:xfrm>
            <a:off x="602859" y="1674825"/>
            <a:ext cx="7533208" cy="643547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方法一：</a:t>
            </a:r>
          </a:p>
        </p:txBody>
      </p:sp>
    </p:spTree>
    <p:extLst>
      <p:ext uri="{BB962C8B-B14F-4D97-AF65-F5344CB8AC3E}">
        <p14:creationId xmlns:p14="http://schemas.microsoft.com/office/powerpoint/2010/main" val="259278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605" y="260350"/>
            <a:ext cx="8208645" cy="880110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隶书" panose="02010509060101010101" pitchFamily="49" charset="-122"/>
                <a:ea typeface="隶书" panose="02010509060101010101" pitchFamily="49" charset="-122"/>
              </a:rPr>
              <a:t>子空间基系数的求解</a:t>
            </a:r>
            <a:endParaRPr lang="en-US" altLang="zh-CN" sz="4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2762920" y="3010049"/>
            <a:ext cx="7577455" cy="449834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small" spc="0" normalizeH="0" baseline="0" noProof="0" dirty="0">
              <a:ln>
                <a:noFill/>
              </a:ln>
              <a:solidFill>
                <a:srgbClr val="424456"/>
              </a:solidFill>
              <a:effectLst/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70CA19-E515-4594-87F9-BC367E0F6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2060847"/>
            <a:ext cx="320752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514DD1-1297-48CA-8E55-5A5D1B0FA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1203306"/>
            <a:ext cx="3597873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E48C8C7-69C9-4478-86AD-3F9EEF0F3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870" y="1730057"/>
            <a:ext cx="116863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0C58822-8D21-4375-87F0-D960F003C5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679775"/>
              </p:ext>
            </p:extLst>
          </p:nvPr>
        </p:nvGraphicFramePr>
        <p:xfrm>
          <a:off x="699566" y="2624229"/>
          <a:ext cx="7436501" cy="1011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4" imgW="3009900" imgH="406400" progId="Equation.DSMT4">
                  <p:embed/>
                </p:oleObj>
              </mc:Choice>
              <mc:Fallback>
                <p:oleObj name="Equation" r:id="rId4" imgW="3009900" imgH="406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566" y="2624229"/>
                        <a:ext cx="7436501" cy="10119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标题 1">
            <a:extLst>
              <a:ext uri="{FF2B5EF4-FFF2-40B4-BE49-F238E27FC236}">
                <a16:creationId xmlns:a16="http://schemas.microsoft.com/office/drawing/2014/main" id="{63775CAE-E6E3-4235-A754-3584452597CC}"/>
              </a:ext>
            </a:extLst>
          </p:cNvPr>
          <p:cNvSpPr txBox="1"/>
          <p:nvPr/>
        </p:nvSpPr>
        <p:spPr>
          <a:xfrm>
            <a:off x="602859" y="1674825"/>
            <a:ext cx="7533208" cy="643547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方法二：</a:t>
            </a:r>
          </a:p>
        </p:txBody>
      </p:sp>
    </p:spTree>
    <p:extLst>
      <p:ext uri="{BB962C8B-B14F-4D97-AF65-F5344CB8AC3E}">
        <p14:creationId xmlns:p14="http://schemas.microsoft.com/office/powerpoint/2010/main" val="234487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149</Words>
  <Application>Microsoft Office PowerPoint</Application>
  <PresentationFormat>全屏显示(4:3)</PresentationFormat>
  <Paragraphs>18</Paragraphs>
  <Slides>6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华文楷体</vt:lpstr>
      <vt:lpstr>华文隶书</vt:lpstr>
      <vt:lpstr>隶书</vt:lpstr>
      <vt:lpstr>Calibri</vt:lpstr>
      <vt:lpstr>Century Schoolbook</vt:lpstr>
      <vt:lpstr>Times New Roman</vt:lpstr>
      <vt:lpstr>Wingdings</vt:lpstr>
      <vt:lpstr>Wingdings 2</vt:lpstr>
      <vt:lpstr>凸显</vt:lpstr>
      <vt:lpstr>MathType 6.0 Equation</vt:lpstr>
      <vt:lpstr>子空间与共轭梯度法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环</dc:title>
  <dc:creator/>
  <cp:lastModifiedBy>HelloMaster</cp:lastModifiedBy>
  <cp:revision>217</cp:revision>
  <dcterms:created xsi:type="dcterms:W3CDTF">2019-03-23T11:21:10Z</dcterms:created>
  <dcterms:modified xsi:type="dcterms:W3CDTF">2019-03-23T14:45:50Z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