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56" r:id="rId7"/>
    <p:sldId id="451" r:id="rId8"/>
    <p:sldId id="452" r:id="rId9"/>
    <p:sldId id="470" r:id="rId11"/>
    <p:sldId id="450" r:id="rId12"/>
    <p:sldId id="434" r:id="rId13"/>
    <p:sldId id="518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193"/>
    <p:restoredTop sz="94649"/>
  </p:normalViewPr>
  <p:slideViewPr>
    <p:cSldViewPr showGuides="1">
      <p:cViewPr varScale="1">
        <p:scale>
          <a:sx n="68" d="100"/>
          <a:sy n="68" d="100"/>
        </p:scale>
        <p:origin x="7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21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7E219-1C96-42BE-8882-7B31F85C69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8885FB-2565-424B-BFB3-D79E84282FC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61A0F0-87F2-48EF-A825-3EDB873966C7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806A23-6E6B-4C66-86B6-50A680217BE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89E3FB-9CC4-4205-96F2-3BB751898A0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5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7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43D256-9928-46E3-B27C-A12E19AD142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0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2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82242-D6AF-49C0-B4AC-8F4D72EC0F1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1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2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4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6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3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3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8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8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052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8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6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0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2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0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0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5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46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hyperlink" Target="https://www.longzf.com/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2854325" y="1050925"/>
            <a:ext cx="5075238" cy="288290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记住无偏有效相合性</a:t>
            </a: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那才是理想的估计</a:t>
            </a: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2447" y="281305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无偏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lang="en-US" altLang="zh-CN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有效 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(</a:t>
            </a:r>
            <a:r>
              <a:rPr lang="en-US" altLang="zh-CN" sz="2800" i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Efficient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  <a:endParaRPr lang="en-US" altLang="zh-CN" sz="28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en-US" altLang="zh-CN" sz="36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en-US" altLang="zh-CN" sz="36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lang="en-US" altLang="zh-CN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相合 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(</a:t>
            </a:r>
            <a:r>
              <a:rPr lang="en-US" altLang="zh-CN" sz="2800" i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Consistent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277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0685" y="1260009"/>
          <a:ext cx="2545255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900430" imgH="177800" progId="Equation.Ribbit">
                  <p:embed/>
                </p:oleObj>
              </mc:Choice>
              <mc:Fallback>
                <p:oleObj name="" r:id="rId6" imgW="900430" imgH="17780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685" y="1260009"/>
                        <a:ext cx="2545255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1972" y="3204023"/>
          <a:ext cx="3610312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1371600" imgH="177800" progId="Equation.Ribbit">
                  <p:embed/>
                </p:oleObj>
              </mc:Choice>
              <mc:Fallback>
                <p:oleObj name="" r:id="rId8" imgW="1371600" imgH="17780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1972" y="3204023"/>
                        <a:ext cx="3610312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72" y="5064067"/>
          <a:ext cx="3170608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0" imgW="1203960" imgH="177800" progId="Equation.Ribbit">
                  <p:embed/>
                </p:oleObj>
              </mc:Choice>
              <mc:Fallback>
                <p:oleObj name="" r:id="rId10" imgW="1203960" imgH="17780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472" y="5064067"/>
                        <a:ext cx="3170608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2447" y="281305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均方误差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Square Error, MSE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拥有一致最小均方误差的估计量存在吗？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277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7312" y="1257080"/>
          <a:ext cx="4784959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921510" imgH="217170" progId="Equation.Ribbit">
                  <p:embed/>
                </p:oleObj>
              </mc:Choice>
              <mc:Fallback>
                <p:oleObj name="" r:id="rId6" imgW="1921510" imgH="21717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7312" y="1257080"/>
                        <a:ext cx="4784959" cy="50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285" y="2122170"/>
          <a:ext cx="7885430" cy="142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5165090" imgH="934720" progId="Equation.Ribbit">
                  <p:embed/>
                </p:oleObj>
              </mc:Choice>
              <mc:Fallback>
                <p:oleObj name="" r:id="rId8" imgW="5165090" imgH="93472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9285" y="2122170"/>
                        <a:ext cx="7885430" cy="142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0377" y="3977813"/>
          <a:ext cx="6538818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2664460" imgH="204470" progId="Equation.Ribbit">
                  <p:embed/>
                </p:oleObj>
              </mc:Choice>
              <mc:Fallback>
                <p:oleObj name="" r:id="rId10" imgW="2664460" imgH="20447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0377" y="3977813"/>
                        <a:ext cx="6538818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8550" y="992505"/>
            <a:ext cx="6469380" cy="1584325"/>
          </a:xfr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寻找 </a:t>
            </a:r>
            <a:r>
              <a:rPr kumimoji="0" lang="en-US" altLang="zh-CN" sz="5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UMVUE</a:t>
            </a:r>
            <a:endParaRPr kumimoji="0" lang="en-US" altLang="zh-CN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576705" y="2858770"/>
            <a:ext cx="7368540" cy="114046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Find An Uniformly Minimum-Variance Unbiased Estimator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华文隶书" panose="02010800040101010101" pitchFamily="2" charset="-122"/>
              <a:cs typeface="+mn-lt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573020" y="3805555"/>
            <a:ext cx="6372225" cy="17754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</a:t>
            </a:r>
            <a:r>
              <a:rPr kumimoji="0" lang="zh-CN" altLang="en-US" sz="20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参考书目</a:t>
            </a:r>
            <a:endParaRPr kumimoji="0" lang="en-US" altLang="zh-CN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0" marR="0" lvl="0" indent="0" algn="just" defTabSz="914400" rtl="0" eaLnBrk="1" fontAlgn="auto" hangingPunct="1">
              <a:lnSpc>
                <a:spcPts val="1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王兆军</a:t>
            </a:r>
            <a:r>
              <a:rPr kumimoji="0" lang="en-US" altLang="zh-CN" sz="18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(2006) </a:t>
            </a:r>
            <a:r>
              <a:rPr kumimoji="0" lang="zh-CN" altLang="en-US" sz="18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数理统计讲义 南开大学统计系  </a:t>
            </a:r>
            <a:endParaRPr kumimoji="0" lang="zh-CN" altLang="en-US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800" b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陈希孺</a:t>
            </a:r>
            <a:r>
              <a:rPr lang="en-US" altLang="zh-CN" sz="1800" b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(1998) </a:t>
            </a:r>
            <a:r>
              <a:rPr lang="zh-CN" altLang="en-US" sz="1800" b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数理统计学简史  湖南教育出版社</a:t>
            </a:r>
            <a:endParaRPr kumimoji="0" lang="zh-CN" altLang="en-US" sz="1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altLang="zh-CN" sz="1400" b="0" i="1" cap="non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Alexander</a:t>
            </a:r>
            <a:r>
              <a:rPr lang="en-US" altLang="zh-CN" sz="1800" b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(1974)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the theory of Statistics  McGraw-Hill. </a:t>
            </a:r>
            <a:endParaRPr kumimoji="0" lang="en-US" altLang="zh-CN" sz="2000" b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000" b="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</a:rPr>
              <a:t>详情见隆征帆同学的博客：</a:t>
            </a:r>
            <a:r>
              <a:rPr lang="en-US" altLang="zh-CN" sz="2000" b="0" i="1" cap="none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  <a:hlinkClick r:id="rId1" action="ppaction://hlinkfile"/>
              </a:rPr>
              <a:t>www.longzf.com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寻找</a:t>
            </a:r>
            <a:r>
              <a:rPr lang="en-US" altLang="zh-CN" sz="2800" i="1" noProof="0" dirty="0">
                <a:ln>
                  <a:noFill/>
                </a:ln>
                <a:effectLst/>
                <a:uLnTx/>
                <a:uFillTx/>
                <a:sym typeface="+mn-ea"/>
              </a:rPr>
              <a:t> UMVUE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的三条定理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842" name="文本框 3"/>
          <p:cNvSpPr txBox="1"/>
          <p:nvPr/>
        </p:nvSpPr>
        <p:spPr>
          <a:xfrm>
            <a:off x="776288" y="1376363"/>
            <a:ext cx="7107237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1.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无偏估计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为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当且仅当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   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0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的所有无偏估计量不相关；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2.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作为完备充分统计量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函数的         的无偏估计量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en-US" altLang="zh-CN" sz="2800" b="1" i="1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中文标题" charset="0"/>
                <a:ea typeface="+mj-ea"/>
                <a:sym typeface="+mn-ea"/>
              </a:rPr>
              <a:t>*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(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)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3.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方差等于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C-R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下界的         的无偏估计量一定是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UMVUE.</a:t>
            </a:r>
            <a:endParaRPr lang="zh-CN" altLang="en-US" sz="2800" b="1" i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025" y="140081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0025" y="140081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012" y="4392032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012" y="4392032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4043" y="270002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30200" imgH="203200" progId="Equation.KSEE3">
                  <p:embed/>
                </p:oleObj>
              </mc:Choice>
              <mc:Fallback>
                <p:oleObj name="" r:id="rId6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4043" y="270002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329" y="3960029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7329" y="3960029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0030" y="3132023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30200" imgH="203200" progId="Equation.KSEE3">
                  <p:embed/>
                </p:oleObj>
              </mc:Choice>
              <mc:Fallback>
                <p:oleObj name="" r:id="rId8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030" y="3132023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9613" y="2205038"/>
            <a:ext cx="5113338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谢 谢！</a:t>
            </a:r>
            <a:endParaRPr kumimoji="0" lang="zh-CN" altLang="en-US" sz="96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凸显">
  <a:themeElements>
    <a:clrScheme name="自定义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00"/>
      </a:hlink>
      <a:folHlink>
        <a:srgbClr val="000000"/>
      </a:folHlink>
    </a:clrScheme>
    <a:fontScheme name="环">
      <a:majorFont>
        <a:latin typeface="Times New Roman"/>
        <a:ea typeface="华文楷体"/>
        <a:cs typeface=""/>
      </a:majorFont>
      <a:minorFont>
        <a:latin typeface="Times New Roman"/>
        <a:ea typeface="宋体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vert="horz" anchor="b">
        <a:noAutofit/>
      </a:bodyPr>
      <a:lstStyle>
        <a:defPPr marL="0" marR="0" lvl="0" indent="0" algn="just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defRPr/>
          <a:defRPr kumimoji="0" lang="en-US" altLang="zh-CN" sz="2000" b="1" i="0" u="none" strike="noStrike" kern="1200" cap="small" spc="0" normalizeH="0" baseline="0" noProof="0" dirty="0">
            <a:ln>
              <a:noFill/>
            </a:ln>
            <a:solidFill>
              <a:schemeClr val="tx2"/>
            </a:solidFill>
            <a:effectLst/>
            <a:uLnTx/>
            <a:uFillTx/>
            <a:latin typeface="华文楷体" panose="02010600040101010101" pitchFamily="2" charset="-122"/>
            <a:ea typeface="华文楷体" panose="02010600040101010101" pitchFamily="2" charset="-122"/>
            <a:cs typeface="+mj-cs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演示</Application>
  <PresentationFormat>全屏显示(4:3)</PresentationFormat>
  <Paragraphs>62</Paragraphs>
  <Slides>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7</vt:i4>
      </vt:variant>
    </vt:vector>
  </HeadingPairs>
  <TitlesOfParts>
    <vt:vector size="49" baseType="lpstr">
      <vt:lpstr>Arial</vt:lpstr>
      <vt:lpstr>宋体</vt:lpstr>
      <vt:lpstr>Wingdings</vt:lpstr>
      <vt:lpstr>Century Schoolbook</vt:lpstr>
      <vt:lpstr>华文楷体</vt:lpstr>
      <vt:lpstr>Wingdings 2</vt:lpstr>
      <vt:lpstr>Wingdings</vt:lpstr>
      <vt:lpstr>Times New Roman</vt:lpstr>
      <vt:lpstr>华文隶书</vt:lpstr>
      <vt:lpstr>隶书</vt:lpstr>
      <vt:lpstr>Calibri</vt:lpstr>
      <vt:lpstr>+中文标题</vt:lpstr>
      <vt:lpstr>微软雅黑</vt:lpstr>
      <vt:lpstr>Arial Unicode MS</vt:lpstr>
      <vt:lpstr>LaTeX</vt:lpstr>
      <vt:lpstr>华文中宋</vt:lpstr>
      <vt:lpstr>华文新魏</vt:lpstr>
      <vt:lpstr>华文行楷</vt:lpstr>
      <vt:lpstr>Wingdings</vt:lpstr>
      <vt:lpstr>凸显</vt:lpstr>
      <vt:lpstr>1_凸显</vt:lpstr>
      <vt:lpstr>2_凸显</vt:lpstr>
      <vt:lpstr>3_凸显</vt:lpstr>
      <vt:lpstr>4_凸显</vt:lpstr>
      <vt:lpstr>Equation.KSEE3</vt:lpstr>
      <vt:lpstr>Equation.Ribbit</vt:lpstr>
      <vt:lpstr>Equation.Ribbit</vt:lpstr>
      <vt:lpstr>Equation.Ribbit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Equation.Ribbit</vt:lpstr>
      <vt:lpstr>Equation.Ribbit</vt:lpstr>
      <vt:lpstr>Equation.Ribbit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寻找一致最小方差无偏估计量 (UMVUE)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</dc:title>
  <dc:creator>xiaozhou</dc:creator>
  <cp:lastModifiedBy>HelloMaster</cp:lastModifiedBy>
  <cp:revision>223</cp:revision>
  <dcterms:created xsi:type="dcterms:W3CDTF">2018-10-22T01:56:00Z</dcterms:created>
  <dcterms:modified xsi:type="dcterms:W3CDTF">2018-10-28T10:41:25Z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