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</p:sldMasterIdLst>
  <p:notesMasterIdLst>
    <p:notesMasterId r:id="rId10"/>
  </p:notesMasterIdLst>
  <p:sldIdLst>
    <p:sldId id="256" r:id="rId7"/>
    <p:sldId id="451" r:id="rId8"/>
    <p:sldId id="452" r:id="rId9"/>
    <p:sldId id="470" r:id="rId11"/>
    <p:sldId id="450" r:id="rId12"/>
    <p:sldId id="434" r:id="rId13"/>
    <p:sldId id="490" r:id="rId14"/>
    <p:sldId id="492" r:id="rId15"/>
    <p:sldId id="493" r:id="rId16"/>
    <p:sldId id="494" r:id="rId17"/>
    <p:sldId id="495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3" r:id="rId26"/>
    <p:sldId id="504" r:id="rId27"/>
    <p:sldId id="505" r:id="rId28"/>
    <p:sldId id="506" r:id="rId29"/>
    <p:sldId id="507" r:id="rId30"/>
    <p:sldId id="508" r:id="rId31"/>
    <p:sldId id="510" r:id="rId32"/>
    <p:sldId id="511" r:id="rId33"/>
    <p:sldId id="512" r:id="rId34"/>
    <p:sldId id="516" r:id="rId35"/>
    <p:sldId id="513" r:id="rId36"/>
    <p:sldId id="515" r:id="rId37"/>
    <p:sldId id="517" r:id="rId38"/>
    <p:sldId id="410" r:id="rId39"/>
    <p:sldId id="519" r:id="rId40"/>
    <p:sldId id="520" r:id="rId41"/>
    <p:sldId id="521" r:id="rId42"/>
    <p:sldId id="522" r:id="rId43"/>
    <p:sldId id="523" r:id="rId44"/>
    <p:sldId id="524" r:id="rId45"/>
    <p:sldId id="518" r:id="rId4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entury Schoolbook" panose="020406040505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B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7193"/>
    <p:restoredTop sz="94649"/>
  </p:normalViewPr>
  <p:slideViewPr>
    <p:cSldViewPr showGuides="1">
      <p:cViewPr varScale="1">
        <p:scale>
          <a:sx n="68" d="100"/>
          <a:sy n="68" d="100"/>
        </p:scale>
        <p:origin x="7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213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0" Type="http://schemas.openxmlformats.org/officeDocument/2006/relationships/slide" Target="slides/slide33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057E219-1C96-42BE-8882-7B31F85C69E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7B70D-3FFA-4E62-9A5F-883BA5668B4F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78885FB-2565-424B-BFB3-D79E84282FC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61A0F0-87F2-48EF-A825-3EDB873966C7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4806A23-6E6B-4C66-86B6-50A680217BE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889E3FB-9CC4-4205-96F2-3BB751898A0A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4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365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7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943D256-9928-46E3-B27C-A12E19AD1421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701CA9-83BE-4B4E-BA67-2E5C8F762B4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8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0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2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82242-D6AF-49C0-B4AC-8F4D72EC0F18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7B70D-3FFA-4E62-9A5F-883BA5668B4F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701CA9-83BE-4B4E-BA67-2E5C8F762B4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B209CA-3DBC-4EF1-A213-55D07868679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9E0C4A-F504-4224-B925-80670285E7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B209CA-3DBC-4EF1-A213-55D07868679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8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09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11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A29CE9-DB3F-4FCB-BC15-A235055E197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2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4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6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34501-A0A3-4CE4-97E8-9122CBBDAD1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7B70D-3FFA-4E62-9A5F-883BA5668B4F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701CA9-83BE-4B4E-BA67-2E5C8F762B4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B209CA-3DBC-4EF1-A213-55D07868679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9E0C4A-F504-4224-B925-80670285E7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3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5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A29CE9-DB3F-4FCB-BC15-A235055E197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6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8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0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34501-A0A3-4CE4-97E8-9122CBBDAD1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en-US" strike="noStrike" noProof="1"/>
          </a:p>
        </p:txBody>
      </p:sp>
      <p:sp>
        <p:nvSpPr>
          <p:cNvPr id="33" name="日期占位符 27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16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81475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28"/>
          <p:cNvSpPr>
            <a:spLocks noGrp="1"/>
          </p:cNvSpPr>
          <p:nvPr>
            <p:ph type="sldNum" sz="quarter" idx="4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7B70D-3FFA-4E62-9A5F-883BA5668B4F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日期占位符 6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D701CA9-83BE-4B4E-BA67-2E5C8F762B46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9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1141413" y="0"/>
            <a:ext cx="230188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" name="直接连接符 23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直接连接符 2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1090613" y="5500688"/>
            <a:ext cx="138113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直接连接符 31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3" name="日期占位符 3"/>
          <p:cNvSpPr>
            <a:spLocks noGrp="1"/>
          </p:cNvSpPr>
          <p:nvPr>
            <p:ph type="dt" sz="half" idx="2"/>
          </p:nvPr>
        </p:nvSpPr>
        <p:spPr bwMode="auto">
          <a:xfrm rot="5400000">
            <a:off x="7762875" y="1169988"/>
            <a:ext cx="2286000" cy="381000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页脚占位符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7077075" y="4178300"/>
            <a:ext cx="36576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1339850" y="4929188"/>
            <a:ext cx="609600" cy="517525"/>
          </a:xfrm>
          <a:prstGeom prst="rect">
            <a:avLst/>
          </a:prstGeom>
        </p:spPr>
        <p:txBody>
          <a:bodyPr vert="horz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0B209CA-3DBC-4EF1-A213-55D07868679D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9E0C4A-F504-4224-B925-80670285E7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2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653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5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A29CE9-DB3F-4FCB-BC15-A235055E197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6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8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80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34501-A0A3-4CE4-97E8-9122CBBDAD1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3" name="日期占位符 5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A9E0C4A-F504-4224-B925-80670285E78C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页脚占位符 7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直接连接符 17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直接连接符 1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" name="矩形 1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3" name="直接连接符 2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椭圆 2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en-US" strike="noStrike" noProof="1"/>
          </a:p>
        </p:txBody>
      </p:sp>
      <p:sp>
        <p:nvSpPr>
          <p:cNvPr id="24" name="日期占位符 20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9A29CE9-DB3F-4FCB-BC15-A235055E1974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4" name="直接连接符 17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" name="矩形 1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6" name="直接连接符 19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8" name="直接连接符 23"/>
          <p:cNvSpPr/>
          <p:nvPr/>
        </p:nvSpPr>
        <p:spPr>
          <a:xfrm>
            <a:off x="6192838" y="0"/>
            <a:ext cx="0" cy="6858000"/>
          </a:xfrm>
          <a:prstGeom prst="line">
            <a:avLst/>
          </a:prstGeom>
          <a:ln w="127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24" name="日期占位符 16"/>
          <p:cNvSpPr>
            <a:spLocks noGrp="1"/>
          </p:cNvSpPr>
          <p:nvPr>
            <p:ph type="dt" sz="half" idx="1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3434501-A0A3-4CE4-97E8-9122CBBDAD1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页脚占位符 20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rtlCol="0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1028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4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2052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8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8573B91-9E89-47FC-B45D-80C6594D4813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Times New Roman" panose="020206030504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3076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0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82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100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4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6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en-US" strike="noStrike" noProof="1"/>
          </a:p>
        </p:txBody>
      </p:sp>
      <p:sp>
        <p:nvSpPr>
          <p:cNvPr id="4100" name="文本占位符 12"/>
          <p:cNvSpPr>
            <a:spLocks noGrp="1"/>
          </p:cNvSpPr>
          <p:nvPr>
            <p:ph type="body"/>
          </p:nvPr>
        </p:nvSpPr>
        <p:spPr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27305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3050"/>
            <a:r>
              <a:rPr lang="zh-CN" altLang="en-US" dirty="0"/>
              <a:t>第二级</a:t>
            </a:r>
            <a:endParaRPr lang="zh-CN" altLang="en-US" dirty="0"/>
          </a:p>
          <a:p>
            <a:pPr lvl="2" indent="-182245"/>
            <a:r>
              <a:rPr lang="zh-CN" altLang="en-US" dirty="0"/>
              <a:t>第三级</a:t>
            </a:r>
            <a:endParaRPr lang="zh-CN" altLang="en-US" dirty="0"/>
          </a:p>
          <a:p>
            <a:pPr lvl="3" indent="-182245"/>
            <a:r>
              <a:rPr lang="zh-CN" altLang="en-US" dirty="0"/>
              <a:t>第四级</a:t>
            </a:r>
            <a:endParaRPr lang="zh-CN" altLang="en-US" dirty="0"/>
          </a:p>
          <a:p>
            <a:pPr lvl="4" indent="-182880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044" y="1081881"/>
            <a:ext cx="2011363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4" name="直接连接符 8"/>
          <p:cNvSpPr/>
          <p:nvPr/>
        </p:nvSpPr>
        <p:spPr>
          <a:xfrm>
            <a:off x="8991600" y="0"/>
            <a:ext cx="0" cy="685800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6" name="直接连接符 10"/>
          <p:cNvSpPr/>
          <p:nvPr/>
        </p:nvSpPr>
        <p:spPr>
          <a:xfrm>
            <a:off x="8915400" y="0"/>
            <a:ext cx="0" cy="6858000"/>
          </a:xfrm>
          <a:prstGeom prst="line">
            <a:avLst/>
          </a:prstGeom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" name="椭圆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CA12D1C-7157-4FDA-8FF6-44CB066AE12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anose="02040604050505020304" pitchFamily="18" charset="0"/>
          <a:ea typeface="华文楷体" panose="02010600040101010101" pitchFamily="2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0" fontAlgn="base" hangingPunct="0">
        <a:spcBef>
          <a:spcPct val="20000"/>
        </a:spcBef>
        <a:spcAft>
          <a:spcPct val="0"/>
        </a:spcAft>
        <a:buClr>
          <a:srgbClr val="484979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880" algn="l" rtl="0" eaLnBrk="0" fontAlgn="base" hangingPunct="0">
        <a:spcBef>
          <a:spcPct val="20000"/>
        </a:spcBef>
        <a:spcAft>
          <a:spcPct val="0"/>
        </a:spcAft>
        <a:buClr>
          <a:srgbClr val="B3B3C4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405" indent="-182880" algn="l" rtl="0" eaLnBrk="0" fontAlgn="base" hangingPunct="0">
        <a:spcBef>
          <a:spcPct val="20000"/>
        </a:spcBef>
        <a:spcAft>
          <a:spcPct val="0"/>
        </a:spcAft>
        <a:buClr>
          <a:srgbClr val="B0C0C3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20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Relationship Id="rId3" Type="http://schemas.openxmlformats.org/officeDocument/2006/relationships/image" Target="../media/image21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8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2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5.xml"/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24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4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vmlDrawing" Target="../drawings/vmlDrawing2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vmlDrawing" Target="../drawings/vmlDrawing2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6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8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45.bin"/><Relationship Id="rId7" Type="http://schemas.openxmlformats.org/officeDocument/2006/relationships/oleObject" Target="../embeddings/oleObject44.bin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2.wmf"/><Relationship Id="rId11" Type="http://schemas.openxmlformats.org/officeDocument/2006/relationships/notesSlide" Target="../notesSlides/notesSlide25.xml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4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oleObject" Target="../embeddings/oleObject5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4" Type="http://schemas.openxmlformats.org/officeDocument/2006/relationships/notesSlide" Target="../notesSlides/notesSlide1.xml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35.xml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47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vmlDrawing" Target="../drawings/vmlDrawing2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48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11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.wmf"/><Relationship Id="rId14" Type="http://schemas.openxmlformats.org/officeDocument/2006/relationships/notesSlide" Target="../notesSlides/notesSlide2.xml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46.xml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12.bin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hyperlink" Target="https://www.longzf.com/" TargetMode="Externa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oleObject" Target="../embeddings/oleObject18.bin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2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" y="1890395"/>
            <a:ext cx="7106920" cy="107759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" y="993775"/>
            <a:ext cx="7591425" cy="44386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" y="1114425"/>
            <a:ext cx="7477125" cy="46291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95" y="1066800"/>
            <a:ext cx="7496175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138045"/>
            <a:ext cx="7505700" cy="31718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189355"/>
            <a:ext cx="7886700" cy="4048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" y="1152525"/>
            <a:ext cx="8172450" cy="4552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152400"/>
            <a:ext cx="7496175" cy="8572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797050"/>
            <a:ext cx="8153400" cy="38862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b="81553"/>
          <a:stretch>
            <a:fillRect/>
          </a:stretch>
        </p:blipFill>
        <p:spPr>
          <a:xfrm>
            <a:off x="628650" y="971550"/>
            <a:ext cx="7886700" cy="7467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114300"/>
            <a:ext cx="7496175" cy="8572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95" y="2076450"/>
            <a:ext cx="8067675" cy="3295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76408"/>
          <a:stretch>
            <a:fillRect/>
          </a:stretch>
        </p:blipFill>
        <p:spPr>
          <a:xfrm>
            <a:off x="556895" y="891540"/>
            <a:ext cx="7886700" cy="95504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600835"/>
            <a:ext cx="8311515" cy="29267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15" y="1802130"/>
            <a:ext cx="8345805" cy="37636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b="81553"/>
          <a:stretch>
            <a:fillRect/>
          </a:stretch>
        </p:blipFill>
        <p:spPr>
          <a:xfrm>
            <a:off x="753110" y="971550"/>
            <a:ext cx="7639050" cy="72326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 txBox="1"/>
          <p:nvPr/>
        </p:nvSpPr>
        <p:spPr>
          <a:xfrm>
            <a:off x="2854325" y="1050925"/>
            <a:ext cx="5075238" cy="2882900"/>
          </a:xfrm>
          <a:prstGeom prst="rect">
            <a:avLst/>
          </a:prstGeom>
        </p:spPr>
        <p:txBody>
          <a:bodyPr anchor="b"/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+mn-ea"/>
              </a:rPr>
              <a:t>记住无偏有效相合性</a:t>
            </a:r>
            <a:endParaRPr kumimoji="0" lang="zh-CN" alt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  <a:sym typeface="+mn-ea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+mn-ea"/>
              </a:rPr>
              <a:t>那才是理想的估计</a:t>
            </a:r>
            <a:endParaRPr kumimoji="0" lang="zh-CN" altLang="en-US" sz="32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" y="1785620"/>
            <a:ext cx="8176895" cy="21520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定理二的证明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65" y="979170"/>
            <a:ext cx="7620000" cy="45529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" y="146050"/>
            <a:ext cx="7867650" cy="613410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" y="167640"/>
            <a:ext cx="8094980" cy="652335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寻找完备充分统计量的定理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1476375"/>
            <a:ext cx="8100695" cy="25431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定理二的应用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5" y="1890395"/>
            <a:ext cx="7106920" cy="107759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60350"/>
            <a:ext cx="7239000" cy="59747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定理二的应用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90" y="1069975"/>
            <a:ext cx="7733665" cy="439991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寻找</a:t>
            </a:r>
            <a:r>
              <a:rPr lang="en-US" altLang="zh-CN" sz="2800" i="1" noProof="0" dirty="0">
                <a:ln>
                  <a:noFill/>
                </a:ln>
                <a:effectLst/>
                <a:uLnTx/>
                <a:uFillTx/>
                <a:sym typeface="+mn-ea"/>
              </a:rPr>
              <a:t> UMVUE 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的三条定理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5842" name="文本框 3"/>
          <p:cNvSpPr txBox="1"/>
          <p:nvPr/>
        </p:nvSpPr>
        <p:spPr>
          <a:xfrm>
            <a:off x="776288" y="1376363"/>
            <a:ext cx="7107237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1.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无偏估计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T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为         的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UMVUE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当且仅当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T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   与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0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的所有无偏估计量不相关；</a:t>
            </a:r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2.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作为完备充分统计量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S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函数的         的无偏估计量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T </a:t>
            </a:r>
            <a:r>
              <a:rPr lang="en-US" altLang="zh-CN" sz="2800" b="1" i="1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中文标题" charset="0"/>
                <a:ea typeface="+mj-ea"/>
                <a:sym typeface="+mn-ea"/>
              </a:rPr>
              <a:t>*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(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S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)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一定是         的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UMVUE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</a:t>
            </a:r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3.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方差等于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C-R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下界的         的无偏估计量一定是         的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UMVUE.</a:t>
            </a:r>
            <a:endParaRPr lang="zh-CN" altLang="en-US" sz="2800" b="1" i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0025" y="1400810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0025" y="1400810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4012" y="4392032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330200" imgH="203200" progId="Equation.KSEE3">
                  <p:embed/>
                </p:oleObj>
              </mc:Choice>
              <mc:Fallback>
                <p:oleObj name="" r:id="rId5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4012" y="4392032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4043" y="2700020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30200" imgH="203200" progId="Equation.KSEE3">
                  <p:embed/>
                </p:oleObj>
              </mc:Choice>
              <mc:Fallback>
                <p:oleObj name="" r:id="rId6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4043" y="2700020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329" y="3960029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7329" y="3960029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0030" y="3132023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30200" imgH="203200" progId="Equation.KSEE3">
                  <p:embed/>
                </p:oleObj>
              </mc:Choice>
              <mc:Fallback>
                <p:oleObj name="" r:id="rId8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0030" y="3132023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C-R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下界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1280795"/>
            <a:ext cx="8385810" cy="41376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2447" y="281305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无偏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Unbiased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lang="en-US" altLang="zh-CN" sz="3600" b="1" strike="noStrike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sz="3600" b="1" strike="noStrike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有效 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(</a:t>
            </a:r>
            <a:r>
              <a:rPr lang="en-US" altLang="zh-CN" sz="2800" i="1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Efficient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)</a:t>
            </a:r>
            <a:endParaRPr lang="en-US" altLang="zh-CN" sz="2800" strike="noStrike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en-US" altLang="zh-CN" sz="3600" strike="noStrike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en-US" altLang="zh-CN" sz="3600" strike="noStrike" noProof="0" dirty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lang="en-US" altLang="zh-CN" sz="3600" b="1" strike="noStrike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sz="3600" b="1" strike="noStrike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相合 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(</a:t>
            </a:r>
            <a:r>
              <a:rPr lang="en-US" altLang="zh-CN" sz="2800" i="1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Consistent</a:t>
            </a:r>
            <a:r>
              <a:rPr lang="en-US" altLang="zh-CN" sz="2800" strike="noStrike" noProof="0" dirty="0">
                <a:ln>
                  <a:noFill/>
                </a:ln>
                <a:effectLst/>
                <a:uLnTx/>
                <a:uFillTx/>
                <a:sym typeface="+mn-ea"/>
              </a:rPr>
              <a:t>)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277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40685" y="1260009"/>
          <a:ext cx="2545255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900430" imgH="177800" progId="Equation.Ribbit">
                  <p:embed/>
                </p:oleObj>
              </mc:Choice>
              <mc:Fallback>
                <p:oleObj name="" r:id="rId6" imgW="900430" imgH="177800" progId="Equation.Ribbit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40685" y="1260009"/>
                        <a:ext cx="2545255" cy="46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1972" y="3204023"/>
          <a:ext cx="3610312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8" imgW="1371600" imgH="177800" progId="Equation.Ribbit">
                  <p:embed/>
                </p:oleObj>
              </mc:Choice>
              <mc:Fallback>
                <p:oleObj name="" r:id="rId8" imgW="1371600" imgH="177800" progId="Equation.Ribbit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591972" y="3204023"/>
                        <a:ext cx="3610312" cy="46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64472" y="5064067"/>
          <a:ext cx="3170608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0" imgW="1203960" imgH="177800" progId="Equation.Ribbit">
                  <p:embed/>
                </p:oleObj>
              </mc:Choice>
              <mc:Fallback>
                <p:oleObj name="" r:id="rId10" imgW="1203960" imgH="177800" progId="Equation.Ribbit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864472" y="5064067"/>
                        <a:ext cx="3170608" cy="46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C-R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下界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826770"/>
            <a:ext cx="8527415" cy="558546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C-R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下界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" y="809625"/>
            <a:ext cx="8489315" cy="564769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1776095"/>
            <a:ext cx="8258175" cy="2752725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275" y="1066800"/>
            <a:ext cx="8248650" cy="472440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820" y="333375"/>
            <a:ext cx="8258175" cy="529590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433070"/>
            <a:ext cx="8305800" cy="5172075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714375"/>
            <a:ext cx="8210550" cy="436245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1533525"/>
            <a:ext cx="8258175" cy="2724150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1176020"/>
            <a:ext cx="8229600" cy="3571875"/>
          </a:xfrm>
          <a:prstGeom prst="rect">
            <a:avLst/>
          </a:prstGeom>
        </p:spPr>
      </p:pic>
    </p:spTree>
  </p:cSld>
  <p:clrMapOvr>
    <a:masterClrMapping/>
  </p:clrMapOvr>
  <p:transition spd="slow">
    <p:dissolv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79613" y="2205038"/>
            <a:ext cx="5113338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600" b="0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  <a:sym typeface="+mn-ea"/>
              </a:rPr>
              <a:t>谢 谢！</a:t>
            </a:r>
            <a:endParaRPr kumimoji="0" lang="zh-CN" altLang="en-US" sz="9600" b="0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92447" y="281305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均方误差 </a:t>
            </a:r>
            <a:r>
              <a:rPr kumimoji="0" lang="en-US" altLang="zh-CN" sz="28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(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Mean Square Error, MSE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endParaRPr kumimoji="0" lang="en-US" altLang="zh-CN" sz="36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拥有一致最小均方误差的估计量存在吗？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2771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914400" imgH="215900" progId="Equation.KSEE3">
                  <p:embed/>
                </p:oleObj>
              </mc:Choice>
              <mc:Fallback>
                <p:oleObj name="" r:id="rId3" imgW="914400" imgH="2159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914400" imgH="215900" progId="Equation.KSEE3">
                  <p:embed/>
                </p:oleObj>
              </mc:Choice>
              <mc:Fallback>
                <p:oleObj name="" r:id="rId5" imgW="9144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7312" y="1257080"/>
          <a:ext cx="4784959" cy="504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921510" imgH="217170" progId="Equation.Ribbit">
                  <p:embed/>
                </p:oleObj>
              </mc:Choice>
              <mc:Fallback>
                <p:oleObj name="" r:id="rId6" imgW="1921510" imgH="217170" progId="Equation.Ribbit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27312" y="1257080"/>
                        <a:ext cx="4784959" cy="5040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285" y="2122170"/>
          <a:ext cx="7885430" cy="1427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8" imgW="5165090" imgH="934720" progId="Equation.Ribbit">
                  <p:embed/>
                </p:oleObj>
              </mc:Choice>
              <mc:Fallback>
                <p:oleObj name="" r:id="rId8" imgW="5165090" imgH="934720" progId="Equation.Ribbit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9285" y="2122170"/>
                        <a:ext cx="7885430" cy="1427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50377" y="3977813"/>
          <a:ext cx="6538818" cy="468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0" imgW="2664460" imgH="204470" progId="Equation.Ribbit">
                  <p:embed/>
                </p:oleObj>
              </mc:Choice>
              <mc:Fallback>
                <p:oleObj name="" r:id="rId10" imgW="2664460" imgH="204470" progId="Equation.Ribbit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0377" y="3977813"/>
                        <a:ext cx="6538818" cy="4680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char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68550" y="1186180"/>
            <a:ext cx="6469380" cy="1584325"/>
          </a:xfrm>
        </p:spPr>
        <p:txBody>
          <a:bodyPr vert="horz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寻找一致最小方差无偏估计量 </a:t>
            </a:r>
            <a:r>
              <a:rPr kumimoji="0" lang="en-US" altLang="zh-CN" sz="54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j-cs"/>
              </a:rPr>
              <a:t>(UMVUE)</a:t>
            </a:r>
            <a:endParaRPr kumimoji="0" lang="en-US" altLang="zh-CN" sz="54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j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1555115" y="3070225"/>
            <a:ext cx="7368540" cy="1140460"/>
          </a:xfrm>
          <a:prstGeom prst="rect">
            <a:avLst/>
          </a:prstGeom>
        </p:spPr>
        <p:txBody>
          <a:bodyPr anchor="b"/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Find An Uniformly Minimum-Variance Unbiased Estimator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 </a:t>
            </a:r>
            <a:endParaRPr kumimoji="0" lang="en-US" altLang="zh-CN" sz="2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1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华文隶书" panose="02010800040101010101" pitchFamily="2" charset="-122"/>
              <a:cs typeface="+mn-lt"/>
              <a:sym typeface="+mn-ea"/>
            </a:endParaRP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3855085" y="3963035"/>
            <a:ext cx="4533265" cy="177546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anose="02040604050505020304" pitchFamily="18" charset="0"/>
                <a:ea typeface="华文楷体" panose="02010600040101010101" pitchFamily="2" charset="-122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参考</a:t>
            </a:r>
            <a:r>
              <a:rPr kumimoji="0" lang="en-US" altLang="zh-CN" sz="2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:</a:t>
            </a:r>
            <a:r>
              <a:rPr kumimoji="0" lang="zh-CN" altLang="en-US" sz="2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《数理统计讲义》王兆军 编著；  </a:t>
            </a:r>
            <a:endParaRPr kumimoji="0" lang="zh-CN" altLang="en-US" sz="2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《数理统计简史》陈希孺 著</a:t>
            </a:r>
            <a:endParaRPr kumimoji="0" lang="zh-CN" altLang="en-US" sz="2000" b="1" i="0" u="none" strike="noStrike" kern="1200" cap="small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《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Introduction to the theory of Statistics</a:t>
            </a:r>
            <a:r>
              <a:rPr kumimoji="0" lang="en-US" altLang="zh-CN" sz="2000" b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》</a:t>
            </a:r>
            <a:r>
              <a:rPr kumimoji="0" lang="en-US" altLang="zh-CN" sz="20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Alexander </a:t>
            </a:r>
            <a:r>
              <a:rPr kumimoji="0" lang="zh-CN" altLang="en-US" sz="2000" u="none" strike="noStrike" kern="1200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等著；</a:t>
            </a:r>
            <a:endParaRPr kumimoji="0" lang="en-US" altLang="zh-CN" sz="200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u="none" strike="noStrike" kern="1200" spc="0" normalizeH="0" baseline="0" noProof="0" dirty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详情见我的博客：</a:t>
            </a:r>
            <a:r>
              <a:rPr lang="en-US" altLang="zh-CN" sz="2000" b="0" i="1" cap="none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  <a:hlinkClick r:id="rId1" action="ppaction://hlinkfile"/>
              </a:rPr>
              <a:t>www.longzf.com</a:t>
            </a:r>
            <a:endParaRPr kumimoji="0" lang="en-US" altLang="zh-CN" sz="2000" u="none" strike="noStrike" kern="1200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寻找</a:t>
            </a:r>
            <a:r>
              <a:rPr lang="en-US" altLang="zh-CN" sz="2800" i="1" noProof="0" dirty="0">
                <a:ln>
                  <a:noFill/>
                </a:ln>
                <a:effectLst/>
                <a:uLnTx/>
                <a:uFillTx/>
                <a:sym typeface="+mn-ea"/>
              </a:rPr>
              <a:t> UMVUE 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的三条定理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5842" name="文本框 3"/>
          <p:cNvSpPr txBox="1"/>
          <p:nvPr/>
        </p:nvSpPr>
        <p:spPr>
          <a:xfrm>
            <a:off x="776288" y="1376363"/>
            <a:ext cx="7107237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1.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无偏估计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T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为         的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UMVUE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当且仅当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T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   与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0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的所有无偏估计量不相关；</a:t>
            </a:r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2.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作为完备充分统计量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S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函数的         的无偏估计量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T </a:t>
            </a:r>
            <a:r>
              <a:rPr lang="en-US" altLang="zh-CN" sz="2800" b="1" i="1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中文标题" charset="0"/>
                <a:ea typeface="+mj-ea"/>
                <a:sym typeface="+mn-ea"/>
              </a:rPr>
              <a:t>*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(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S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)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一定是         的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UMVUE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</a:t>
            </a:r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endParaRPr lang="zh-CN" altLang="en-US" sz="2800" b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eaLnBrk="0" hangingPunct="0"/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3.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方差等于 </a:t>
            </a:r>
            <a:r>
              <a:rPr lang="en-US" altLang="zh-CN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C-R </a:t>
            </a:r>
            <a:r>
              <a:rPr lang="zh-CN" altLang="en-US" sz="2800" b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下界的         的无偏估计量一定是         的 </a:t>
            </a:r>
            <a:r>
              <a:rPr lang="en-US" altLang="zh-CN" sz="2800" b="1" i="1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UMVUE.</a:t>
            </a:r>
            <a:endParaRPr lang="zh-CN" altLang="en-US" sz="2800" b="1" i="1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0025" y="1400810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3" imgW="330200" imgH="203200" progId="Equation.KSEE3">
                  <p:embed/>
                </p:oleObj>
              </mc:Choice>
              <mc:Fallback>
                <p:oleObj name="" r:id="rId3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0025" y="1400810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74012" y="4392032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330200" imgH="203200" progId="Equation.KSEE3">
                  <p:embed/>
                </p:oleObj>
              </mc:Choice>
              <mc:Fallback>
                <p:oleObj name="" r:id="rId5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4012" y="4392032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04043" y="2700020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6" imgW="330200" imgH="203200" progId="Equation.KSEE3">
                  <p:embed/>
                </p:oleObj>
              </mc:Choice>
              <mc:Fallback>
                <p:oleObj name="" r:id="rId6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4043" y="2700020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329" y="3960029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330200" imgH="203200" progId="Equation.KSEE3">
                  <p:embed/>
                </p:oleObj>
              </mc:Choice>
              <mc:Fallback>
                <p:oleObj name="" r:id="rId7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27329" y="3960029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0030" y="3132023"/>
          <a:ext cx="686275" cy="422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8" imgW="330200" imgH="203200" progId="Equation.KSEE3">
                  <p:embed/>
                </p:oleObj>
              </mc:Choice>
              <mc:Fallback>
                <p:oleObj name="" r:id="rId8" imgW="3302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0030" y="3132023"/>
                        <a:ext cx="686275" cy="422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 descr="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379220"/>
            <a:ext cx="8107045" cy="245427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定理一充分性的证明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067435"/>
            <a:ext cx="8415655" cy="41452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95288" y="260350"/>
            <a:ext cx="8208963" cy="5905500"/>
          </a:xfr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3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27550" y="3308350"/>
          <a:ext cx="889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8265" imgH="241300" progId="Equation.KSEE3">
                  <p:embed/>
                </p:oleObj>
              </mc:Choice>
              <mc:Fallback>
                <p:oleObj name="" r:id="rId1" imgW="88265" imgH="2413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27550" y="3308350"/>
                        <a:ext cx="889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>
            <a:spLocks noGrp="1"/>
          </p:cNvSpPr>
          <p:nvPr/>
        </p:nvSpPr>
        <p:spPr>
          <a:xfrm>
            <a:off x="293053" y="130175"/>
            <a:ext cx="8208963" cy="5905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84979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3B3C4"/>
              </a:buClr>
              <a:buSzPct val="60000"/>
              <a:buFont typeface="Wingdings" panose="05000000000000000000" pitchFamily="2" charset="2"/>
              <a:buChar char="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405" indent="-182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0C0C3"/>
              </a:buClr>
              <a:buSzPct val="68000"/>
              <a:buFont typeface="Wingdings 2" panose="05020102010507070707" pitchFamily="18" charset="2"/>
              <a:buChar char="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 panose="05000000000000000000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Char char=""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定理一必要性的证明</a:t>
            </a: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lang="zh-CN" altLang="en-US" sz="3600" b="1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1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 panose="05000000000000000000"/>
              <a:buNone/>
              <a:defRPr/>
            </a:pP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1172845"/>
            <a:ext cx="7819390" cy="38195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凸显">
  <a:themeElements>
    <a:clrScheme name="自定义 1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0000"/>
      </a:hlink>
      <a:folHlink>
        <a:srgbClr val="000000"/>
      </a:folHlink>
    </a:clrScheme>
    <a:fontScheme name="环">
      <a:majorFont>
        <a:latin typeface="Times New Roman"/>
        <a:ea typeface="华文楷体"/>
        <a:cs typeface=""/>
      </a:majorFont>
      <a:minorFont>
        <a:latin typeface="Times New Roman"/>
        <a:ea typeface="宋体"/>
        <a:cs typeface="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凸显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813</Words>
  <Application>WPS 演示</Application>
  <PresentationFormat>全屏显示(4:3)</PresentationFormat>
  <Paragraphs>244</Paragraphs>
  <Slides>39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48</vt:i4>
      </vt:variant>
      <vt:variant>
        <vt:lpstr>幻灯片标题</vt:lpstr>
      </vt:variant>
      <vt:variant>
        <vt:i4>39</vt:i4>
      </vt:variant>
    </vt:vector>
  </HeadingPairs>
  <TitlesOfParts>
    <vt:vector size="107" baseType="lpstr">
      <vt:lpstr>Arial</vt:lpstr>
      <vt:lpstr>宋体</vt:lpstr>
      <vt:lpstr>Wingdings</vt:lpstr>
      <vt:lpstr>Century Schoolbook</vt:lpstr>
      <vt:lpstr>华文楷体</vt:lpstr>
      <vt:lpstr>Wingdings 2</vt:lpstr>
      <vt:lpstr>Wingdings</vt:lpstr>
      <vt:lpstr>Times New Roman</vt:lpstr>
      <vt:lpstr>华文隶书</vt:lpstr>
      <vt:lpstr>隶书</vt:lpstr>
      <vt:lpstr>Calibri</vt:lpstr>
      <vt:lpstr>+中文标题</vt:lpstr>
      <vt:lpstr>微软雅黑</vt:lpstr>
      <vt:lpstr>Arial Unicode MS</vt:lpstr>
      <vt:lpstr>LaTeX</vt:lpstr>
      <vt:lpstr>凸显</vt:lpstr>
      <vt:lpstr>1_凸显</vt:lpstr>
      <vt:lpstr>2_凸显</vt:lpstr>
      <vt:lpstr>3_凸显</vt:lpstr>
      <vt:lpstr>4_凸显</vt:lpstr>
      <vt:lpstr>Equation.KSEE3</vt:lpstr>
      <vt:lpstr>Equation.Ribbit</vt:lpstr>
      <vt:lpstr>Equation.Ribbit</vt:lpstr>
      <vt:lpstr>Equation.Ribbit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Equation.Ribbit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Equation.Ribbit</vt:lpstr>
      <vt:lpstr>Equation.Ribbit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寻找一致最小方差无偏估计量 (UMVUE)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</dc:title>
  <dc:creator>xiaozhou</dc:creator>
  <cp:lastModifiedBy>HelloMaster</cp:lastModifiedBy>
  <cp:revision>221</cp:revision>
  <dcterms:created xsi:type="dcterms:W3CDTF">2018-10-22T01:56:00Z</dcterms:created>
  <dcterms:modified xsi:type="dcterms:W3CDTF">2018-10-27T10:29:47Z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2052-11.1.0.7881</vt:lpwstr>
  </property>
</Properties>
</file>