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1" r:id="rId6"/>
    <p:sldId id="279" r:id="rId7"/>
    <p:sldId id="281" r:id="rId8"/>
    <p:sldId id="280" r:id="rId9"/>
    <p:sldId id="257" r:id="rId10"/>
    <p:sldId id="275" r:id="rId11"/>
    <p:sldId id="276" r:id="rId12"/>
    <p:sldId id="283" r:id="rId13"/>
    <p:sldId id="284" r:id="rId14"/>
    <p:sldId id="285" r:id="rId15"/>
    <p:sldId id="286" r:id="rId16"/>
    <p:sldId id="287" r:id="rId17"/>
    <p:sldId id="288" r:id="rId18"/>
    <p:sldId id="290" r:id="rId1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illkommen" id="{E75E278A-FF0E-49A4-B170-79828D63BBAD}">
          <p14:sldIdLst>
            <p14:sldId id="256"/>
          </p14:sldIdLst>
        </p14:section>
        <p14:section name="Entwerfen, Morphen, mit Anmerkungen versehen, zusammenarbeiten, &quot;Sie wünschen&quot;" id="{B9B51309-D148-4332-87C2-07BE32FBCA3B}">
          <p14:sldIdLst>
            <p14:sldId id="271"/>
            <p14:sldId id="279"/>
            <p14:sldId id="281"/>
            <p14:sldId id="280"/>
            <p14:sldId id="257"/>
            <p14:sldId id="275"/>
            <p14:sldId id="276"/>
            <p14:sldId id="283"/>
            <p14:sldId id="284"/>
            <p14:sldId id="285"/>
            <p14:sldId id="286"/>
            <p14:sldId id="287"/>
            <p14:sldId id="288"/>
            <p14:sldId id="290"/>
          </p14:sldIdLst>
        </p14:section>
        <p14:section name="Weitere Informationen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4026" y="1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2B4915E-0590-49DA-970F-1EF5B013EBE4}" type="datetime1">
              <a:rPr lang="de-DE" smtClean="0"/>
              <a:t>07.06.2021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B38DC-652E-4005-8AED-5AD26BEB2544}" type="datetime1">
              <a:rPr lang="de-DE" smtClean="0"/>
              <a:pPr/>
              <a:t>07.06.2021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219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606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676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009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342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441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201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de-DE" sz="1800" noProof="0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Textmasterformate durch Klicken bearbeiten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Zweite Ebene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Dritte Ebene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Vierte Ebene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Fünfte Ebene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3EBEB103-AD33-4173-83C1-72D65B12E924}" type="datetime1">
              <a:rPr lang="de-DE" noProof="0" smtClean="0"/>
              <a:t>07.06.2021</a:t>
            </a:fld>
            <a:endParaRPr lang="de-DE" noProof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noProof="0"/>
          </a:p>
        </p:txBody>
      </p:sp>
      <p:sp>
        <p:nvSpPr>
          <p:cNvPr id="10" name="Rechteck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Textmasterformat durch Klicken bearbeiten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Zweite Ebene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Dritte Ebene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Vierte Ebene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de-DE" sz="1800" noProof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1E631AE-9C9C-4876-AEEF-18EAF400C0F4}" type="datetime1">
              <a:rPr lang="de-DE" noProof="0" smtClean="0"/>
              <a:t>07.06.2021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de-DE" sz="4800" dirty="0">
                <a:solidFill>
                  <a:schemeClr val="bg1"/>
                </a:solidFill>
              </a:rPr>
              <a:t>First Project - EDA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Science using linear regression</a:t>
            </a:r>
            <a:endParaRPr lang="de-DE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11C4E48-1A0C-4D7E-B0F5-7A9787DF7D3A}"/>
              </a:ext>
            </a:extLst>
          </p:cNvPr>
          <p:cNvSpPr txBox="1"/>
          <p:nvPr/>
        </p:nvSpPr>
        <p:spPr>
          <a:xfrm>
            <a:off x="926642" y="583967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NeueFische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DD032-78C5-4B23-B5D8-19E4CA15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OLS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B4659BF-384B-4306-A12A-C9974AC298D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01894" y="1303256"/>
            <a:ext cx="5408289" cy="5106688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160116D-6BEC-42EC-A25B-0A590703EB00}"/>
              </a:ext>
            </a:extLst>
          </p:cNvPr>
          <p:cNvSpPr txBox="1"/>
          <p:nvPr/>
        </p:nvSpPr>
        <p:spPr>
          <a:xfrm>
            <a:off x="6480699" y="1526959"/>
            <a:ext cx="510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 Remove : „</a:t>
            </a:r>
            <a:r>
              <a:rPr lang="de-DE" dirty="0" err="1"/>
              <a:t>bathrooms</a:t>
            </a:r>
            <a:r>
              <a:rPr lang="de-DE" dirty="0"/>
              <a:t>“ and </a:t>
            </a:r>
            <a:r>
              <a:rPr lang="de-DE" dirty="0" err="1"/>
              <a:t>sqft_basement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6755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E1F67-6CD9-46D1-9C5F-47A7C8C45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OLS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BCCC5FD-3D1C-4606-857E-24CB0C2EC13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21207" y="1295357"/>
            <a:ext cx="5639896" cy="5194219"/>
          </a:xfrm>
        </p:spPr>
      </p:pic>
    </p:spTree>
    <p:extLst>
      <p:ext uri="{BB962C8B-B14F-4D97-AF65-F5344CB8AC3E}">
        <p14:creationId xmlns:p14="http://schemas.microsoft.com/office/powerpoint/2010/main" val="2770155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0098F8-DBA9-4C9D-9170-360CA13D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Prediction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4FD2CE8-023F-4A8D-BBA3-636DA027C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551" y="1395828"/>
            <a:ext cx="4188827" cy="238605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989552B-028C-4828-8660-D1CAA2146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059" y="1395828"/>
            <a:ext cx="4274613" cy="238605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31DA838-34DF-4472-B456-B2898CB40B89}"/>
              </a:ext>
            </a:extLst>
          </p:cNvPr>
          <p:cNvSpPr txBox="1"/>
          <p:nvPr/>
        </p:nvSpPr>
        <p:spPr>
          <a:xfrm>
            <a:off x="521207" y="1686757"/>
            <a:ext cx="43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6C73BBE-FE4B-4BF9-85E4-9BD85C8777C3}"/>
              </a:ext>
            </a:extLst>
          </p:cNvPr>
          <p:cNvSpPr txBox="1"/>
          <p:nvPr/>
        </p:nvSpPr>
        <p:spPr>
          <a:xfrm>
            <a:off x="5530788" y="1686757"/>
            <a:ext cx="56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2D37953-99BF-412E-B35A-B3B029131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87" y="4135567"/>
            <a:ext cx="10582183" cy="238605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9AC7D5BB-0B8B-41C4-959B-446FE03C7869}"/>
              </a:ext>
            </a:extLst>
          </p:cNvPr>
          <p:cNvSpPr txBox="1"/>
          <p:nvPr/>
        </p:nvSpPr>
        <p:spPr>
          <a:xfrm>
            <a:off x="452761" y="4589755"/>
            <a:ext cx="43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3966015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976AA6-7122-40BD-A655-DDFDD11C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Scikitlearn</a:t>
            </a:r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A1376860-CD42-4A37-8D4B-58C995473C7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97203" y="1607820"/>
            <a:ext cx="9802735" cy="4065011"/>
          </a:xfrm>
        </p:spPr>
      </p:pic>
    </p:spTree>
    <p:extLst>
      <p:ext uri="{BB962C8B-B14F-4D97-AF65-F5344CB8AC3E}">
        <p14:creationId xmlns:p14="http://schemas.microsoft.com/office/powerpoint/2010/main" val="3710954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4DCF6-AFA9-4A46-B214-9B7750257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Scikitlearn</a:t>
            </a:r>
            <a:r>
              <a:rPr lang="de-DE" dirty="0"/>
              <a:t>: Log-Lin-Modell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84BAB2DA-65C9-48DC-B05F-4D1B6AE7BC0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72357" y="1438183"/>
            <a:ext cx="8797771" cy="3693109"/>
          </a:xfrm>
        </p:spPr>
      </p:pic>
    </p:spTree>
    <p:extLst>
      <p:ext uri="{BB962C8B-B14F-4D97-AF65-F5344CB8AC3E}">
        <p14:creationId xmlns:p14="http://schemas.microsoft.com/office/powerpoint/2010/main" val="1324742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765F71-6618-4649-9CD0-6D3875AEE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6F26BD3-B90B-4B2B-8B76-1B540B316069}"/>
              </a:ext>
            </a:extLst>
          </p:cNvPr>
          <p:cNvSpPr txBox="1"/>
          <p:nvPr/>
        </p:nvSpPr>
        <p:spPr>
          <a:xfrm>
            <a:off x="3710866" y="3429000"/>
            <a:ext cx="657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Vielen Dank für 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156815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35113" cy="640080"/>
          </a:xfrm>
        </p:spPr>
        <p:txBody>
          <a:bodyPr rtlCol="0">
            <a:noAutofit/>
          </a:bodyPr>
          <a:lstStyle/>
          <a:p>
            <a:pPr rtl="0"/>
            <a:r>
              <a:rPr lang="de-D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Data – The King House Sale</a:t>
            </a:r>
          </a:p>
        </p:txBody>
      </p:sp>
      <p:sp>
        <p:nvSpPr>
          <p:cNvPr id="38" name="Inhaltsplatzhalter 17"/>
          <p:cNvSpPr txBox="1">
            <a:spLocks/>
          </p:cNvSpPr>
          <p:nvPr/>
        </p:nvSpPr>
        <p:spPr>
          <a:xfrm>
            <a:off x="541609" y="1524708"/>
            <a:ext cx="11097016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rtl="0">
              <a:spcAft>
                <a:spcPts val="600"/>
              </a:spcAft>
              <a:buFontTx/>
              <a:buChar char="-"/>
              <a:defRPr/>
            </a:pP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Data Set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as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Csv</a:t>
            </a:r>
            <a:endParaRPr 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rtl="0">
              <a:spcAft>
                <a:spcPts val="600"/>
              </a:spcAft>
              <a:buFontTx/>
              <a:buChar char="-"/>
              <a:defRPr/>
            </a:pP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21 „different“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varibales</a:t>
            </a:r>
            <a:endParaRPr 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  <a:buFontTx/>
              <a:buChar char="-"/>
              <a:defRPr/>
            </a:pP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21597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observation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„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each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“ variable</a:t>
            </a:r>
          </a:p>
          <a:p>
            <a:pPr lvl="1">
              <a:spcAft>
                <a:spcPts val="600"/>
              </a:spcAft>
              <a:buFontTx/>
              <a:buChar char="-"/>
              <a:defRPr/>
            </a:pP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Observation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over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390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days</a:t>
            </a:r>
            <a:endParaRPr 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                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</a:t>
            </a:r>
            <a:r>
              <a:rPr lang="de-DE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Goal Setting: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de-DE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predict</a:t>
            </a:r>
            <a:r>
              <a:rPr lang="de-DE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Price(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varibale</a:t>
            </a:r>
            <a:r>
              <a:rPr lang="de-DE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de-DE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be</a:t>
            </a:r>
            <a:r>
              <a:rPr lang="de-DE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explained</a:t>
            </a:r>
            <a:r>
              <a:rPr lang="de-DE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de-DE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a high R²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de-DE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s-ES" sz="2400" b="0" i="1" dirty="0">
                <a:solidFill>
                  <a:srgbClr val="222222"/>
                </a:solidFill>
                <a:effectLst/>
                <a:latin typeface="KaTeX_Math"/>
              </a:rPr>
              <a:t>                                             Ols- Regression:   y</a:t>
            </a:r>
            <a:r>
              <a:rPr lang="es-ES" sz="2400" b="0" i="0" dirty="0">
                <a:solidFill>
                  <a:srgbClr val="222222"/>
                </a:solidFill>
                <a:effectLst/>
                <a:latin typeface="KaTeX_Main"/>
              </a:rPr>
              <a:t>=</a:t>
            </a:r>
            <a:r>
              <a:rPr lang="es-ES" sz="2400" b="0" i="1" dirty="0">
                <a:solidFill>
                  <a:srgbClr val="222222"/>
                </a:solidFill>
                <a:effectLst/>
                <a:latin typeface="KaTeX_Math"/>
              </a:rPr>
              <a:t>α</a:t>
            </a:r>
            <a:r>
              <a:rPr lang="es-ES" sz="2400" b="0" i="0" dirty="0">
                <a:solidFill>
                  <a:srgbClr val="222222"/>
                </a:solidFill>
                <a:effectLst/>
                <a:latin typeface="KaTeX_Main"/>
              </a:rPr>
              <a:t>+</a:t>
            </a:r>
            <a:r>
              <a:rPr lang="es-ES" sz="2400" b="0" i="1" dirty="0">
                <a:solidFill>
                  <a:srgbClr val="222222"/>
                </a:solidFill>
                <a:effectLst/>
                <a:latin typeface="KaTeX_Math"/>
              </a:rPr>
              <a:t>β</a:t>
            </a:r>
            <a:r>
              <a:rPr lang="es-ES" sz="2400" b="0" i="0" dirty="0">
                <a:solidFill>
                  <a:srgbClr val="222222"/>
                </a:solidFill>
                <a:effectLst/>
                <a:latin typeface="KaTeX_Main"/>
              </a:rPr>
              <a:t>⋅</a:t>
            </a:r>
            <a:r>
              <a:rPr lang="es-ES" sz="2400" b="0" i="1" dirty="0">
                <a:solidFill>
                  <a:srgbClr val="222222"/>
                </a:solidFill>
                <a:effectLst/>
                <a:latin typeface="KaTeX_Math"/>
              </a:rPr>
              <a:t>x</a:t>
            </a:r>
            <a:r>
              <a:rPr lang="es-ES" sz="2400" b="0" i="0" dirty="0">
                <a:solidFill>
                  <a:srgbClr val="222222"/>
                </a:solidFill>
                <a:effectLst/>
                <a:latin typeface="KaTeX_Main"/>
              </a:rPr>
              <a:t>+</a:t>
            </a:r>
            <a:r>
              <a:rPr lang="es-ES" sz="2400" b="0" i="1" dirty="0">
                <a:solidFill>
                  <a:srgbClr val="222222"/>
                </a:solidFill>
                <a:effectLst/>
                <a:latin typeface="KaTeX_Math"/>
              </a:rPr>
              <a:t>e</a:t>
            </a:r>
            <a:endParaRPr lang="de-DE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557473" cy="640080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Visualize</a:t>
            </a:r>
            <a:r>
              <a:rPr lang="de-D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raw</a:t>
            </a:r>
            <a:r>
              <a:rPr lang="de-D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r>
              <a:rPr lang="de-D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to</a:t>
            </a:r>
            <a:r>
              <a:rPr lang="de-D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search</a:t>
            </a:r>
            <a:r>
              <a:rPr lang="de-D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for</a:t>
            </a:r>
            <a:r>
              <a:rPr lang="de-D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connections</a:t>
            </a:r>
            <a:r>
              <a:rPr lang="de-D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 Part 1</a:t>
            </a:r>
          </a:p>
        </p:txBody>
      </p:sp>
      <p:sp>
        <p:nvSpPr>
          <p:cNvPr id="25" name="Inhaltsplatzhalt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3F1C737-A4E6-4D57-B531-0D68D3429A2E}"/>
              </a:ext>
            </a:extLst>
          </p:cNvPr>
          <p:cNvSpPr txBox="1"/>
          <p:nvPr/>
        </p:nvSpPr>
        <p:spPr>
          <a:xfrm>
            <a:off x="754602" y="1864311"/>
            <a:ext cx="396831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Looks like a normal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distribution</a:t>
            </a:r>
            <a:endParaRPr 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Most in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demand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: 3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bedrooms</a:t>
            </a:r>
            <a:endParaRPr 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Write down: extreme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values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availabe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marL="285750" indent="-285750">
              <a:buFontTx/>
              <a:buChar char="-"/>
            </a:pP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D9A0DD5-DE02-4AFF-87F2-A69C75D77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181" y="1290304"/>
            <a:ext cx="5110161" cy="270464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7A0923D-9C69-4672-8ECF-B6D3D2A10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181" y="3994951"/>
            <a:ext cx="5110161" cy="283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8285442" cy="640080"/>
          </a:xfrm>
        </p:spPr>
        <p:txBody>
          <a:bodyPr rtlCol="0">
            <a:normAutofit/>
          </a:bodyPr>
          <a:lstStyle/>
          <a:p>
            <a:pPr rtl="0"/>
            <a:r>
              <a:rPr lang="de-DE" sz="25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Visualize</a:t>
            </a:r>
            <a:r>
              <a:rPr lang="de-DE" sz="25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25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raw</a:t>
            </a:r>
            <a:r>
              <a:rPr lang="de-DE" sz="25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25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r>
              <a:rPr lang="de-DE" sz="25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25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to</a:t>
            </a:r>
            <a:r>
              <a:rPr lang="de-DE" sz="25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25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search</a:t>
            </a:r>
            <a:r>
              <a:rPr lang="de-DE" sz="25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25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for</a:t>
            </a:r>
            <a:r>
              <a:rPr lang="de-DE" sz="25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25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connections</a:t>
            </a:r>
            <a:r>
              <a:rPr lang="de-DE" sz="25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 Part2</a:t>
            </a:r>
            <a:endParaRPr lang="de-DE" sz="2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A508BBE9-78BE-46E6-8905-3E7285E6B602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665829" y="1387738"/>
            <a:ext cx="5149045" cy="4054273"/>
          </a:xfr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AA25F60-87CA-4419-83BC-DC15A9EB8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125" y="1310399"/>
            <a:ext cx="5149046" cy="413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de-DE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Visualize</a:t>
            </a:r>
            <a:r>
              <a:rPr lang="de-DE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raw</a:t>
            </a:r>
            <a:r>
              <a:rPr lang="de-DE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r>
              <a:rPr lang="de-DE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to</a:t>
            </a:r>
            <a:r>
              <a:rPr lang="de-DE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search</a:t>
            </a:r>
            <a:r>
              <a:rPr lang="de-DE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for</a:t>
            </a:r>
            <a:r>
              <a:rPr lang="de-DE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connections</a:t>
            </a:r>
            <a:r>
              <a:rPr lang="de-DE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 Part3</a:t>
            </a:r>
            <a:endParaRPr lang="d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Inhaltsplatzhalter 17"/>
          <p:cNvSpPr txBox="1">
            <a:spLocks/>
          </p:cNvSpPr>
          <p:nvPr/>
        </p:nvSpPr>
        <p:spPr>
          <a:xfrm>
            <a:off x="557974" y="1363251"/>
            <a:ext cx="5321191" cy="4806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de" dirty="0"/>
              <a:t>-</a:t>
            </a:r>
            <a:r>
              <a:rPr lang="de" sz="1600" dirty="0"/>
              <a:t>more sales in summer as winter</a:t>
            </a:r>
            <a:endParaRPr lang="de" dirty="0"/>
          </a:p>
          <a:p>
            <a:pPr marL="0" indent="0" rtl="0">
              <a:spcAft>
                <a:spcPts val="2000"/>
              </a:spcAft>
              <a:buNone/>
            </a:pPr>
            <a:r>
              <a:rPr lang="de" dirty="0"/>
              <a:t>-</a:t>
            </a:r>
            <a:r>
              <a:rPr lang="de" sz="1600" dirty="0"/>
              <a:t>most sales in May (attention)</a:t>
            </a:r>
          </a:p>
          <a:p>
            <a:pPr rtl="0">
              <a:spcAft>
                <a:spcPts val="2000"/>
              </a:spcAft>
              <a:buFontTx/>
              <a:buChar char="-"/>
            </a:pPr>
            <a:r>
              <a:rPr lang="de-DE" sz="1600" dirty="0" err="1">
                <a:solidFill>
                  <a:schemeClr val="tx1"/>
                </a:solidFill>
              </a:rPr>
              <a:t>df</a:t>
            </a:r>
            <a:r>
              <a:rPr lang="de-DE" sz="1600" dirty="0">
                <a:solidFill>
                  <a:schemeClr val="tx1"/>
                </a:solidFill>
              </a:rPr>
              <a:t>["</a:t>
            </a:r>
            <a:r>
              <a:rPr lang="de-DE" sz="1600" dirty="0" err="1">
                <a:solidFill>
                  <a:schemeClr val="tx1"/>
                </a:solidFill>
              </a:rPr>
              <a:t>price</a:t>
            </a:r>
            <a:r>
              <a:rPr lang="de-DE" sz="1600" dirty="0">
                <a:solidFill>
                  <a:schemeClr val="tx1"/>
                </a:solidFill>
              </a:rPr>
              <a:t>"].min()</a:t>
            </a:r>
            <a:endParaRPr lang="de" sz="1600" dirty="0">
              <a:solidFill>
                <a:schemeClr val="tx1"/>
              </a:solidFill>
            </a:endParaRPr>
          </a:p>
          <a:p>
            <a:pPr marL="0" indent="0" rtl="0">
              <a:spcAft>
                <a:spcPts val="2000"/>
              </a:spcAft>
              <a:buNone/>
            </a:pPr>
            <a:r>
              <a:rPr lang="de" sz="1600" dirty="0"/>
              <a:t>         </a:t>
            </a:r>
            <a:r>
              <a:rPr lang="de" sz="1600" i="1" dirty="0">
                <a:solidFill>
                  <a:schemeClr val="accent1"/>
                </a:solidFill>
              </a:rPr>
              <a:t>#Output: 78000</a:t>
            </a:r>
          </a:p>
          <a:p>
            <a:pPr rtl="0">
              <a:spcAft>
                <a:spcPts val="2000"/>
              </a:spcAft>
              <a:buFontTx/>
              <a:buChar char="-"/>
            </a:pPr>
            <a:r>
              <a:rPr lang="de-DE" sz="1600" dirty="0" err="1"/>
              <a:t>df</a:t>
            </a:r>
            <a:r>
              <a:rPr lang="de-DE" sz="1600" dirty="0"/>
              <a:t>["</a:t>
            </a:r>
            <a:r>
              <a:rPr lang="de-DE" sz="1600" dirty="0" err="1"/>
              <a:t>price</a:t>
            </a:r>
            <a:r>
              <a:rPr lang="de-DE" sz="1600" dirty="0"/>
              <a:t>"].</a:t>
            </a:r>
            <a:r>
              <a:rPr lang="de-DE" sz="1600" dirty="0" err="1"/>
              <a:t>max</a:t>
            </a:r>
            <a:r>
              <a:rPr lang="de-DE" sz="1600" dirty="0"/>
              <a:t>()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de" sz="1600" i="1" dirty="0"/>
              <a:t>        </a:t>
            </a:r>
            <a:r>
              <a:rPr lang="de" sz="1600" i="1" dirty="0">
                <a:solidFill>
                  <a:schemeClr val="accent1"/>
                </a:solidFill>
              </a:rPr>
              <a:t>#Output: 770000</a:t>
            </a:r>
          </a:p>
          <a:p>
            <a:pPr marL="0" indent="0" rtl="0">
              <a:spcAft>
                <a:spcPts val="2000"/>
              </a:spcAft>
              <a:buNone/>
            </a:pPr>
            <a:r>
              <a:rPr lang="en-US" sz="1600" dirty="0"/>
              <a:t>-  </a:t>
            </a:r>
            <a:r>
              <a:rPr lang="en-US" sz="1600" dirty="0" err="1"/>
              <a:t>df.groupby</a:t>
            </a:r>
            <a:r>
              <a:rPr lang="en-US" sz="1600" dirty="0"/>
              <a:t>('months').describe()['price']['mean'].std()</a:t>
            </a:r>
            <a:endParaRPr lang="de" sz="1600" dirty="0"/>
          </a:p>
          <a:p>
            <a:pPr marL="0" indent="0" rtl="0">
              <a:spcAft>
                <a:spcPts val="2000"/>
              </a:spcAft>
              <a:buNone/>
            </a:pPr>
            <a:r>
              <a:rPr lang="de" sz="1600" dirty="0"/>
              <a:t>        </a:t>
            </a:r>
            <a:r>
              <a:rPr lang="de" sz="1600" i="1" dirty="0">
                <a:solidFill>
                  <a:schemeClr val="accent1"/>
                </a:solidFill>
              </a:rPr>
              <a:t>#Output: 150702,0528…</a:t>
            </a:r>
            <a:endParaRPr lang="de" sz="1600" dirty="0">
              <a:solidFill>
                <a:schemeClr val="accent1"/>
              </a:solidFill>
            </a:endParaRPr>
          </a:p>
        </p:txBody>
      </p:sp>
      <p:sp>
        <p:nvSpPr>
          <p:cNvPr id="16" name="Inhaltsplatzhalter 17"/>
          <p:cNvSpPr txBox="1">
            <a:spLocks/>
          </p:cNvSpPr>
          <p:nvPr/>
        </p:nvSpPr>
        <p:spPr>
          <a:xfrm>
            <a:off x="1066039" y="1958189"/>
            <a:ext cx="2844961" cy="102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endParaRPr lang="de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Inhaltsplatzhalter 17"/>
          <p:cNvSpPr txBox="1">
            <a:spLocks/>
          </p:cNvSpPr>
          <p:nvPr/>
        </p:nvSpPr>
        <p:spPr>
          <a:xfrm>
            <a:off x="1066038" y="2973503"/>
            <a:ext cx="2795363" cy="1447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endParaRPr lang="de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Inhaltsplatzhalter 17"/>
          <p:cNvSpPr txBox="1">
            <a:spLocks/>
          </p:cNvSpPr>
          <p:nvPr/>
        </p:nvSpPr>
        <p:spPr>
          <a:xfrm>
            <a:off x="1076798" y="4451961"/>
            <a:ext cx="2928807" cy="12630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endParaRPr lang="de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F1C38AA-1BA4-4BC7-B4EB-1F5BA6191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846" y="1289822"/>
            <a:ext cx="5327460" cy="256308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C41EA93-AAE6-4554-AD3C-7DABEC655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846" y="3901918"/>
            <a:ext cx="5321192" cy="269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Wrangling</a:t>
            </a:r>
            <a:endParaRPr lang="de-D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half" idx="4294967295"/>
          </p:nvPr>
        </p:nvSpPr>
        <p:spPr>
          <a:xfrm>
            <a:off x="541611" y="1431010"/>
            <a:ext cx="5184486" cy="512958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 rtl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FontTx/>
              <a:buChar char="-"/>
            </a:pPr>
            <a:r>
              <a:rPr lang="de-DE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df.dtypes</a:t>
            </a:r>
            <a:endParaRPr lang="de-DE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</a:pPr>
            <a:r>
              <a:rPr lang="de-DE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  - </a:t>
            </a:r>
            <a:r>
              <a:rPr lang="de-DE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</a:t>
            </a:r>
            <a:r>
              <a:rPr lang="de-DE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need</a:t>
            </a:r>
            <a:r>
              <a:rPr lang="de-DE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de-DE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</a:t>
            </a:r>
            <a:r>
              <a:rPr lang="de-DE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our</a:t>
            </a:r>
            <a:r>
              <a:rPr lang="de-DE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		       </a:t>
            </a:r>
            <a:r>
              <a:rPr lang="de-DE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datatypes</a:t>
            </a:r>
            <a:r>
              <a:rPr lang="de-DE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de-DE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</a:t>
            </a:r>
            <a:r>
              <a:rPr lang="de-DE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de-DE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			       integer </a:t>
            </a:r>
            <a:r>
              <a:rPr lang="de-DE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  <a:r>
              <a:rPr lang="de-DE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float</a:t>
            </a:r>
            <a:endParaRPr lang="de-DE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2BD5D13-084C-4EC2-A8BE-C8D398748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08" y="1984887"/>
            <a:ext cx="1935648" cy="272915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87AED94-8FBA-477A-9793-505622AD8CE1}"/>
              </a:ext>
            </a:extLst>
          </p:cNvPr>
          <p:cNvSpPr txBox="1"/>
          <p:nvPr/>
        </p:nvSpPr>
        <p:spPr>
          <a:xfrm>
            <a:off x="5702691" y="1431010"/>
            <a:ext cx="5858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- 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df.isnull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().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sum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C1C5682-378A-4261-82E0-09DCFE571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394" y="1984887"/>
            <a:ext cx="1935648" cy="272915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0B9F99FD-0306-4133-84F6-0E4FA4A66BC4}"/>
              </a:ext>
            </a:extLst>
          </p:cNvPr>
          <p:cNvSpPr txBox="1"/>
          <p:nvPr/>
        </p:nvSpPr>
        <p:spPr>
          <a:xfrm>
            <a:off x="7989903" y="1982533"/>
            <a:ext cx="3660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we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need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clean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our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set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nan‘s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and „?“ 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BD966CE-6780-4911-8BB1-945AD06D2710}"/>
              </a:ext>
            </a:extLst>
          </p:cNvPr>
          <p:cNvSpPr txBox="1"/>
          <p:nvPr/>
        </p:nvSpPr>
        <p:spPr>
          <a:xfrm>
            <a:off x="2925193" y="5332726"/>
            <a:ext cx="78656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Remove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yr_renovated</a:t>
            </a:r>
            <a:endParaRPr 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df.replace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("?",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np.nan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inplace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=True)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Replace 63 values in view with 0 (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view.mean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=0,007…)</a:t>
            </a:r>
            <a:endParaRPr 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df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df.fillna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521207" y="448056"/>
            <a:ext cx="7718553" cy="640080"/>
          </a:xfrm>
        </p:spPr>
        <p:txBody>
          <a:bodyPr rtlCol="0"/>
          <a:lstStyle/>
          <a:p>
            <a:pPr rtl="0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Wrangling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: Check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for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Price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Correlation</a:t>
            </a:r>
            <a:endParaRPr lang="de-D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nhaltsplatzhalter 17"/>
          <p:cNvSpPr txBox="1">
            <a:spLocks/>
          </p:cNvSpPr>
          <p:nvPr/>
        </p:nvSpPr>
        <p:spPr>
          <a:xfrm>
            <a:off x="541609" y="1296100"/>
            <a:ext cx="5338165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de-DE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5A9805B-9EC2-45EF-9B10-316C4AB4B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28" y="1211090"/>
            <a:ext cx="8398277" cy="564690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9ADF068-D9F7-4FFC-844B-3C3292C642EA}"/>
              </a:ext>
            </a:extLst>
          </p:cNvPr>
          <p:cNvSpPr txBox="1"/>
          <p:nvPr/>
        </p:nvSpPr>
        <p:spPr>
          <a:xfrm>
            <a:off x="8824404" y="1464816"/>
            <a:ext cx="30213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remove: "sqft_lot15",    		   "long",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   "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zipcode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",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   "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yr_built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",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  "condition",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  "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sqft_lot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endParaRPr 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324129" cy="640080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Wrangling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: Check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for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explanatory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variable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Correlation</a:t>
            </a:r>
            <a:endParaRPr lang="de-D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Inhaltsplatzhalter 17"/>
          <p:cNvSpPr txBox="1">
            <a:spLocks/>
          </p:cNvSpPr>
          <p:nvPr/>
        </p:nvSpPr>
        <p:spPr>
          <a:xfrm>
            <a:off x="541609" y="1296100"/>
            <a:ext cx="6093106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C32026-BDCC-4ACC-9C26-E511A57BD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46" y="1203470"/>
            <a:ext cx="8054041" cy="557019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EC79659-3DFE-48B6-A611-DD269E15FD0E}"/>
              </a:ext>
            </a:extLst>
          </p:cNvPr>
          <p:cNvSpPr txBox="1"/>
          <p:nvPr/>
        </p:nvSpPr>
        <p:spPr>
          <a:xfrm>
            <a:off x="8353887" y="1562469"/>
            <a:ext cx="346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remove:"sqft_above","sqft_living15</a:t>
            </a:r>
            <a:r>
              <a:rPr lang="de-DE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4069C-6DFA-4A61-96B9-8DBE48A0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Wrangling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F2CA8B4-8AFF-49AA-BA4E-9DB5702FD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39" y="1256815"/>
            <a:ext cx="7973538" cy="560118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B491EB2-BC23-4FED-B732-F4D1A6D953EF}"/>
              </a:ext>
            </a:extLst>
          </p:cNvPr>
          <p:cNvSpPr txBox="1"/>
          <p:nvPr/>
        </p:nvSpPr>
        <p:spPr>
          <a:xfrm>
            <a:off x="8318377" y="1544715"/>
            <a:ext cx="33113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ist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Price= </a:t>
            </a:r>
            <a:r>
              <a:rPr lang="de-DE" dirty="0" err="1"/>
              <a:t>bedrooms</a:t>
            </a:r>
            <a:r>
              <a:rPr lang="de-DE" dirty="0"/>
              <a:t>*x</a:t>
            </a:r>
          </a:p>
          <a:p>
            <a:r>
              <a:rPr lang="de-DE" dirty="0"/>
              <a:t>         +</a:t>
            </a:r>
            <a:r>
              <a:rPr lang="de-DE" dirty="0" err="1"/>
              <a:t>bathrooms</a:t>
            </a:r>
            <a:r>
              <a:rPr lang="de-DE" dirty="0"/>
              <a:t>*x</a:t>
            </a:r>
          </a:p>
          <a:p>
            <a:r>
              <a:rPr lang="de-DE" dirty="0"/>
              <a:t>         +</a:t>
            </a:r>
            <a:r>
              <a:rPr lang="de-DE" dirty="0" err="1"/>
              <a:t>sqft_living</a:t>
            </a:r>
            <a:r>
              <a:rPr lang="de-DE" dirty="0"/>
              <a:t>*x</a:t>
            </a:r>
          </a:p>
          <a:p>
            <a:r>
              <a:rPr lang="de-DE" dirty="0"/>
              <a:t>         +</a:t>
            </a:r>
            <a:r>
              <a:rPr lang="de-DE" dirty="0" err="1"/>
              <a:t>floors</a:t>
            </a:r>
            <a:r>
              <a:rPr lang="de-DE" dirty="0"/>
              <a:t>*x</a:t>
            </a:r>
          </a:p>
          <a:p>
            <a:r>
              <a:rPr lang="de-DE" dirty="0"/>
              <a:t>         +</a:t>
            </a:r>
            <a:r>
              <a:rPr lang="de-DE" dirty="0" err="1"/>
              <a:t>waterfront</a:t>
            </a:r>
            <a:r>
              <a:rPr lang="de-DE" dirty="0"/>
              <a:t>*x</a:t>
            </a:r>
          </a:p>
          <a:p>
            <a:r>
              <a:rPr lang="de-DE" dirty="0"/>
              <a:t>         +</a:t>
            </a:r>
            <a:r>
              <a:rPr lang="de-DE" dirty="0" err="1"/>
              <a:t>view</a:t>
            </a:r>
            <a:r>
              <a:rPr lang="de-DE" dirty="0"/>
              <a:t>*</a:t>
            </a:r>
            <a:r>
              <a:rPr lang="de-DE" dirty="0" err="1"/>
              <a:t>x+grade</a:t>
            </a:r>
            <a:r>
              <a:rPr lang="de-DE" dirty="0"/>
              <a:t>*x</a:t>
            </a:r>
          </a:p>
          <a:p>
            <a:r>
              <a:rPr lang="de-DE" dirty="0"/>
              <a:t>         +</a:t>
            </a:r>
            <a:r>
              <a:rPr lang="de-DE" dirty="0" err="1"/>
              <a:t>sqft_basement</a:t>
            </a:r>
            <a:r>
              <a:rPr lang="de-DE" dirty="0"/>
              <a:t>*x</a:t>
            </a:r>
          </a:p>
          <a:p>
            <a:r>
              <a:rPr lang="de-DE" dirty="0"/>
              <a:t>         +</a:t>
            </a:r>
            <a:r>
              <a:rPr lang="de-DE" dirty="0" err="1"/>
              <a:t>lat</a:t>
            </a:r>
            <a:r>
              <a:rPr lang="de-DE" dirty="0"/>
              <a:t>*x</a:t>
            </a:r>
          </a:p>
        </p:txBody>
      </p:sp>
    </p:spTree>
    <p:extLst>
      <p:ext uri="{BB962C8B-B14F-4D97-AF65-F5344CB8AC3E}">
        <p14:creationId xmlns:p14="http://schemas.microsoft.com/office/powerpoint/2010/main" val="3538202453"/>
      </p:ext>
    </p:extLst>
  </p:cSld>
  <p:clrMapOvr>
    <a:masterClrMapping/>
  </p:clrMapOvr>
</p:sld>
</file>

<file path=ppt/theme/theme1.xml><?xml version="1.0" encoding="utf-8"?>
<a:theme xmlns:a="http://schemas.openxmlformats.org/drawingml/2006/main" name="WillkommenDo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0_TF10001108.potx" id="{757FD0D8-8A59-4BC4-90CE-49F6654C71A8}" vid="{8DDB88D7-B477-4043-BB94-B17E4F46CA83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{612A5449-2C86-40F5-916D-6C708BFBDF38}tf10001108_win32</Template>
  <TotalTime>0</TotalTime>
  <Words>411</Words>
  <Application>Microsoft Office PowerPoint</Application>
  <PresentationFormat>Breitbild</PresentationFormat>
  <Paragraphs>76</Paragraphs>
  <Slides>15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Calibri</vt:lpstr>
      <vt:lpstr>KaTeX_Main</vt:lpstr>
      <vt:lpstr>KaTeX_Math</vt:lpstr>
      <vt:lpstr>Segoe UI</vt:lpstr>
      <vt:lpstr>Segoe UI Light</vt:lpstr>
      <vt:lpstr>WillkommenDok</vt:lpstr>
      <vt:lpstr>First Project - EDA</vt:lpstr>
      <vt:lpstr>The Data – The King House Sale</vt:lpstr>
      <vt:lpstr>Visualize raw data to search for connections. Part 1</vt:lpstr>
      <vt:lpstr>Visualize raw data to search for connections. Part2</vt:lpstr>
      <vt:lpstr>Visualize raw data to search for connections. Part3</vt:lpstr>
      <vt:lpstr>Data Wrangling</vt:lpstr>
      <vt:lpstr>Data Wrangling: Check for Price Correlation</vt:lpstr>
      <vt:lpstr>Data Wrangling: Check for explanatory variable Correlation</vt:lpstr>
      <vt:lpstr>Data Wrangling</vt:lpstr>
      <vt:lpstr>OLS</vt:lpstr>
      <vt:lpstr>OLS</vt:lpstr>
      <vt:lpstr>Prediction</vt:lpstr>
      <vt:lpstr>Scikitlearn</vt:lpstr>
      <vt:lpstr>Scikitlearn: Log-Lin-Modell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Project - EDA</dc:title>
  <dc:creator>Yusuf Can</dc:creator>
  <cp:keywords/>
  <cp:lastModifiedBy>Yusuf Can</cp:lastModifiedBy>
  <cp:revision>24</cp:revision>
  <dcterms:created xsi:type="dcterms:W3CDTF">2021-06-07T07:04:48Z</dcterms:created>
  <dcterms:modified xsi:type="dcterms:W3CDTF">2021-06-07T10:52:01Z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