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39"/>
    <p:restoredTop sz="60239"/>
  </p:normalViewPr>
  <p:slideViewPr>
    <p:cSldViewPr snapToGrid="0" snapToObjects="1">
      <p:cViewPr>
        <p:scale>
          <a:sx n="59" d="100"/>
          <a:sy n="59" d="100"/>
        </p:scale>
        <p:origin x="206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9DF3-6E17-9A40-B1C9-2C7C23E56BF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B2768-F516-4545-BFD7-27EF3C6F6EB8}" type="slidenum">
              <a:rPr lang="en-GB" smtClean="0"/>
              <a:t>‹#›</a:t>
            </a:fld>
            <a:endParaRPr lang="en-GB"/>
          </a:p>
        </p:txBody>
      </p:sp>
    </p:spTree>
    <p:extLst>
      <p:ext uri="{BB962C8B-B14F-4D97-AF65-F5344CB8AC3E}">
        <p14:creationId xmlns:p14="http://schemas.microsoft.com/office/powerpoint/2010/main" val="198611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baseline="0" dirty="0" smtClean="0"/>
              <a:t> My talk will be on supernova cosmology, it will be an overview of what I will be doing.</a:t>
            </a:r>
            <a:endParaRPr lang="en-GB" dirty="0"/>
          </a:p>
        </p:txBody>
      </p:sp>
      <p:sp>
        <p:nvSpPr>
          <p:cNvPr id="4" name="Slide Number Placeholder 3"/>
          <p:cNvSpPr>
            <a:spLocks noGrp="1"/>
          </p:cNvSpPr>
          <p:nvPr>
            <p:ph type="sldNum" sz="quarter" idx="10"/>
          </p:nvPr>
        </p:nvSpPr>
        <p:spPr/>
        <p:txBody>
          <a:bodyPr/>
          <a:lstStyle/>
          <a:p>
            <a:fld id="{6CAB2768-F516-4545-BFD7-27EF3C6F6EB8}" type="slidenum">
              <a:rPr lang="en-GB" smtClean="0"/>
              <a:t>1</a:t>
            </a:fld>
            <a:endParaRPr lang="en-GB"/>
          </a:p>
        </p:txBody>
      </p:sp>
    </p:spTree>
    <p:extLst>
      <p:ext uri="{BB962C8B-B14F-4D97-AF65-F5344CB8AC3E}">
        <p14:creationId xmlns:p14="http://schemas.microsoft.com/office/powerpoint/2010/main" val="16798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The </a:t>
            </a:r>
            <a:r>
              <a:rPr lang="en-GB" baseline="0" dirty="0" smtClean="0"/>
              <a:t>different topics that I would like to </a:t>
            </a:r>
            <a:r>
              <a:rPr lang="en-GB" baseline="0" dirty="0" smtClean="0"/>
              <a:t>cover</a:t>
            </a:r>
          </a:p>
          <a:p>
            <a:pPr marL="171450" indent="-171450">
              <a:buFontTx/>
              <a:buChar char="-"/>
            </a:pPr>
            <a:r>
              <a:rPr lang="en-GB" baseline="0" dirty="0" smtClean="0"/>
              <a:t>Basic theory of supernovae</a:t>
            </a:r>
          </a:p>
          <a:p>
            <a:pPr marL="171450" indent="-171450">
              <a:buFontTx/>
              <a:buChar char="-"/>
            </a:pPr>
            <a:r>
              <a:rPr lang="en-GB" baseline="0" dirty="0" smtClean="0"/>
              <a:t>The important of Type </a:t>
            </a:r>
            <a:r>
              <a:rPr lang="en-GB" baseline="0" dirty="0" err="1" smtClean="0"/>
              <a:t>Ia</a:t>
            </a:r>
            <a:r>
              <a:rPr lang="en-GB" baseline="0" dirty="0" smtClean="0"/>
              <a:t> </a:t>
            </a:r>
            <a:r>
              <a:rPr lang="en-GB" baseline="0" dirty="0" err="1" smtClean="0"/>
              <a:t>SNe</a:t>
            </a:r>
            <a:endParaRPr lang="en-GB" baseline="0" dirty="0" smtClean="0"/>
          </a:p>
          <a:p>
            <a:pPr marL="171450" indent="-171450">
              <a:buFontTx/>
              <a:buChar char="-"/>
            </a:pPr>
            <a:r>
              <a:rPr lang="en-GB" baseline="0" dirty="0" smtClean="0"/>
              <a:t>Usage of </a:t>
            </a:r>
            <a:r>
              <a:rPr lang="en-GB" baseline="0" dirty="0" err="1" smtClean="0"/>
              <a:t>SNe</a:t>
            </a:r>
            <a:r>
              <a:rPr lang="en-GB" baseline="0" dirty="0" smtClean="0"/>
              <a:t> data in trying to find the cosmological parameters of the Universe</a:t>
            </a:r>
            <a:endParaRPr lang="en-GB" dirty="0"/>
          </a:p>
        </p:txBody>
      </p:sp>
      <p:sp>
        <p:nvSpPr>
          <p:cNvPr id="4" name="Slide Number Placeholder 3"/>
          <p:cNvSpPr>
            <a:spLocks noGrp="1"/>
          </p:cNvSpPr>
          <p:nvPr>
            <p:ph type="sldNum" sz="quarter" idx="10"/>
          </p:nvPr>
        </p:nvSpPr>
        <p:spPr/>
        <p:txBody>
          <a:bodyPr/>
          <a:lstStyle/>
          <a:p>
            <a:fld id="{6CAB2768-F516-4545-BFD7-27EF3C6F6EB8}" type="slidenum">
              <a:rPr lang="en-GB" smtClean="0"/>
              <a:t>2</a:t>
            </a:fld>
            <a:endParaRPr lang="en-GB"/>
          </a:p>
        </p:txBody>
      </p:sp>
    </p:spTree>
    <p:extLst>
      <p:ext uri="{BB962C8B-B14F-4D97-AF65-F5344CB8AC3E}">
        <p14:creationId xmlns:p14="http://schemas.microsoft.com/office/powerpoint/2010/main" val="70006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These</a:t>
            </a:r>
            <a:r>
              <a:rPr lang="en-GB" baseline="0" dirty="0" smtClean="0"/>
              <a:t> are the basic distinctions between the two main groups of supernovae explosions, detail this, then go into more detail with Type </a:t>
            </a:r>
            <a:r>
              <a:rPr lang="en-GB" baseline="0" dirty="0" err="1" smtClean="0"/>
              <a:t>Ia</a:t>
            </a:r>
            <a:endParaRPr lang="en-GB" dirty="0" smtClean="0"/>
          </a:p>
          <a:p>
            <a:pPr marL="171450" indent="-171450">
              <a:buFontTx/>
              <a:buChar char="-"/>
            </a:pPr>
            <a:r>
              <a:rPr lang="en-GB" dirty="0" smtClean="0"/>
              <a:t>Type</a:t>
            </a:r>
            <a:r>
              <a:rPr lang="en-GB" baseline="0" dirty="0" smtClean="0"/>
              <a:t> I</a:t>
            </a:r>
          </a:p>
          <a:p>
            <a:pPr marL="628650" lvl="1" indent="-171450">
              <a:buFontTx/>
              <a:buChar char="-"/>
            </a:pPr>
            <a:r>
              <a:rPr lang="en-GB" baseline="0" dirty="0" smtClean="0"/>
              <a:t>Binary system: this is the most accepted theory on how Type I’s are formed, more discussion about this in Type Ia. Mass accretes onto the main white dwarf until it reaches a point where a mechanism can trigger the supernova explosion.</a:t>
            </a:r>
          </a:p>
          <a:p>
            <a:pPr marL="628650" lvl="1" indent="-171450">
              <a:buFontTx/>
              <a:buChar char="-"/>
            </a:pPr>
            <a:r>
              <a:rPr lang="en-GB" baseline="0" dirty="0" smtClean="0"/>
              <a:t>The Hydrogen line is not there as it is related to the initial system, the binary system leads to the absence as it is the heavier elements that are being fused and then the disruption causes an explosion</a:t>
            </a:r>
          </a:p>
          <a:p>
            <a:pPr marL="171450" lvl="0" indent="-171450">
              <a:buFontTx/>
              <a:buChar char="-"/>
            </a:pPr>
            <a:r>
              <a:rPr lang="en-GB" baseline="0" dirty="0" smtClean="0"/>
              <a:t>Type II</a:t>
            </a:r>
          </a:p>
          <a:p>
            <a:pPr marL="628650" lvl="1" indent="-171450">
              <a:buFontTx/>
              <a:buChar char="-"/>
            </a:pPr>
            <a:r>
              <a:rPr lang="en-GB" baseline="0" dirty="0" smtClean="0"/>
              <a:t>Core collapse due to the temperature from nuclear fusion burning increasing to a point where photodisintegration can occur, this leads to a runaway effect, and a loss of electron degeneracy pressure, thus the star explodes in a supernova</a:t>
            </a:r>
          </a:p>
          <a:p>
            <a:pPr marL="628650" lvl="1" indent="-171450">
              <a:buFontTx/>
              <a:buChar char="-"/>
            </a:pPr>
            <a:r>
              <a:rPr lang="en-GB" baseline="0" dirty="0" smtClean="0"/>
              <a:t>Balmer series present as there is still hydrogen when it explodes </a:t>
            </a:r>
          </a:p>
          <a:p>
            <a:pPr marL="171450" lvl="0" indent="-171450">
              <a:buFontTx/>
              <a:buChar char="-"/>
            </a:pPr>
            <a:endParaRPr lang="en-GB" baseline="0" dirty="0" smtClean="0"/>
          </a:p>
          <a:p>
            <a:pPr marL="171450" lvl="0" indent="-171450">
              <a:buFontTx/>
              <a:buChar char="-"/>
            </a:pPr>
            <a:r>
              <a:rPr lang="en-GB" baseline="0" dirty="0" smtClean="0"/>
              <a:t>Sub-classifications</a:t>
            </a:r>
          </a:p>
          <a:p>
            <a:pPr marL="628650" lvl="1" indent="-171450">
              <a:buFontTx/>
              <a:buChar char="-"/>
            </a:pPr>
            <a:r>
              <a:rPr lang="en-GB" baseline="0" dirty="0" smtClean="0"/>
              <a:t>Type </a:t>
            </a:r>
            <a:r>
              <a:rPr lang="en-GB" baseline="0" dirty="0" err="1" smtClean="0"/>
              <a:t>Ia</a:t>
            </a:r>
            <a:r>
              <a:rPr lang="en-GB" baseline="0" dirty="0" smtClean="0"/>
              <a:t> </a:t>
            </a:r>
          </a:p>
          <a:p>
            <a:pPr marL="1085850" lvl="2" indent="-171450">
              <a:buFontTx/>
              <a:buChar char="-"/>
            </a:pPr>
            <a:r>
              <a:rPr lang="en-GB" baseline="0" dirty="0" smtClean="0"/>
              <a:t>This is the most important type for our cosmology as Type I </a:t>
            </a:r>
            <a:r>
              <a:rPr lang="en-GB" baseline="0" dirty="0" err="1" smtClean="0"/>
              <a:t>SNe</a:t>
            </a:r>
            <a:r>
              <a:rPr lang="en-GB" baseline="0" dirty="0" smtClean="0"/>
              <a:t> are ’standardised’ in the way they explode, they produce standard light curves when their magnitude is measured over a period of time</a:t>
            </a:r>
          </a:p>
          <a:p>
            <a:pPr marL="628650" lvl="1" indent="-171450">
              <a:buFontTx/>
              <a:buChar char="-"/>
            </a:pPr>
            <a:r>
              <a:rPr lang="en-GB" baseline="0" dirty="0" smtClean="0"/>
              <a:t>Type IIP, Type IIL</a:t>
            </a:r>
          </a:p>
          <a:p>
            <a:pPr marL="1085850" lvl="2" indent="-171450">
              <a:buFontTx/>
              <a:buChar char="-"/>
            </a:pPr>
            <a:r>
              <a:rPr lang="en-GB" baseline="0" dirty="0" smtClean="0"/>
              <a:t>Type IIP has a plateau in it’s light curve after it’s peak</a:t>
            </a:r>
          </a:p>
          <a:p>
            <a:pPr marL="1085850" lvl="2" indent="-171450">
              <a:buFontTx/>
              <a:buChar char="-"/>
            </a:pPr>
            <a:r>
              <a:rPr lang="en-GB" baseline="0" dirty="0" smtClean="0"/>
              <a:t>Type IIL has a line in it’s light curve as it trails off after peak</a:t>
            </a:r>
          </a:p>
          <a:p>
            <a:pPr marL="1085850" lvl="2"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6CAB2768-F516-4545-BFD7-27EF3C6F6EB8}" type="slidenum">
              <a:rPr lang="en-GB" smtClean="0"/>
              <a:t>3</a:t>
            </a:fld>
            <a:endParaRPr lang="en-GB"/>
          </a:p>
        </p:txBody>
      </p:sp>
    </p:spTree>
    <p:extLst>
      <p:ext uri="{BB962C8B-B14F-4D97-AF65-F5344CB8AC3E}">
        <p14:creationId xmlns:p14="http://schemas.microsoft.com/office/powerpoint/2010/main" val="35480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The standardised way is due to the white dwarf accreting matter until it reaches the Chandrasekhar limit, 1.4M_solar, but it’s not the mass that’s the mechanism, it’s the fact there is extra thermonuclear energy being produced because of the fusion of the carbon and oxygen core, this creates a disruption and prevents a core-collapse into a neutron star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Observing the magnitude of Type </a:t>
            </a:r>
            <a:r>
              <a:rPr lang="en-GB" baseline="0" dirty="0" err="1" smtClean="0"/>
              <a:t>Ia</a:t>
            </a:r>
            <a:r>
              <a:rPr lang="en-GB" baseline="0" dirty="0" smtClean="0"/>
              <a:t> </a:t>
            </a:r>
            <a:r>
              <a:rPr lang="en-GB" baseline="0" dirty="0" err="1" smtClean="0"/>
              <a:t>SNe</a:t>
            </a:r>
            <a:r>
              <a:rPr lang="en-GB" baseline="0" dirty="0" smtClean="0"/>
              <a:t> over an extended period allows us to plot light curves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For multiple Type </a:t>
            </a:r>
            <a:r>
              <a:rPr lang="en-GB" baseline="0" dirty="0" err="1" smtClean="0"/>
              <a:t>Ia’s</a:t>
            </a:r>
            <a:r>
              <a:rPr lang="en-GB" baseline="0" dirty="0" smtClean="0"/>
              <a:t> we find that for the majority of </a:t>
            </a:r>
            <a:r>
              <a:rPr lang="en-GB" baseline="0" dirty="0" err="1" smtClean="0"/>
              <a:t>SNe</a:t>
            </a:r>
            <a:r>
              <a:rPr lang="en-GB" baseline="0" dirty="0" smtClean="0"/>
              <a:t> the standard curve is seen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There are some other classes of </a:t>
            </a:r>
            <a:r>
              <a:rPr lang="en-GB" baseline="0" dirty="0" err="1" smtClean="0"/>
              <a:t>SNe</a:t>
            </a:r>
            <a:r>
              <a:rPr lang="en-GB" baseline="0" dirty="0" smtClean="0"/>
              <a:t>, e.g. Type Ia-91bg </a:t>
            </a:r>
            <a:r>
              <a:rPr lang="mr-IN" baseline="0" dirty="0" smtClean="0"/>
              <a:t>–</a:t>
            </a:r>
            <a:r>
              <a:rPr lang="en-GB" baseline="0" dirty="0" smtClean="0"/>
              <a:t> these are the faintest class of </a:t>
            </a:r>
            <a:r>
              <a:rPr lang="en-GB" baseline="0" dirty="0" err="1" smtClean="0"/>
              <a:t>SNe</a:t>
            </a:r>
            <a:r>
              <a:rPr lang="en-GB"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Figure 1 is an example of the different light curves that can observed when using different image filters, same SN but each band has different information associated with it</a:t>
            </a:r>
          </a:p>
          <a:p>
            <a:pPr marL="628650" lvl="1" indent="-171450">
              <a:buFontTx/>
              <a:buChar char="-"/>
            </a:pPr>
            <a:endParaRPr lang="en-GB" baseline="0" dirty="0" smtClean="0"/>
          </a:p>
          <a:p>
            <a:pPr marL="628650" lvl="1" indent="-171450">
              <a:buFontTx/>
              <a:buChar char="-"/>
            </a:pPr>
            <a:r>
              <a:rPr lang="en-GB" baseline="0" dirty="0" smtClean="0"/>
              <a:t>Use in finding cosmological parameters:</a:t>
            </a:r>
          </a:p>
          <a:p>
            <a:pPr marL="1085850" lvl="2" indent="-171450">
              <a:buFontTx/>
              <a:buChar char="-"/>
            </a:pPr>
            <a:r>
              <a:rPr lang="en-GB" baseline="0" dirty="0" smtClean="0"/>
              <a:t>Type </a:t>
            </a:r>
            <a:r>
              <a:rPr lang="en-GB" baseline="0" dirty="0" err="1" smtClean="0"/>
              <a:t>Ia</a:t>
            </a:r>
            <a:r>
              <a:rPr lang="en-GB" baseline="0" dirty="0" smtClean="0"/>
              <a:t> </a:t>
            </a:r>
            <a:r>
              <a:rPr lang="en-GB" baseline="0" dirty="0" err="1" smtClean="0"/>
              <a:t>SNe</a:t>
            </a:r>
            <a:r>
              <a:rPr lang="en-GB" baseline="0" dirty="0" smtClean="0"/>
              <a:t> can be used as standard candles to calculate distances</a:t>
            </a:r>
          </a:p>
          <a:p>
            <a:pPr marL="1085850" lvl="2" indent="-171450">
              <a:buFontTx/>
              <a:buChar char="-"/>
            </a:pPr>
            <a:r>
              <a:rPr lang="en-GB" baseline="0" dirty="0" smtClean="0"/>
              <a:t>Through spectroscopic observations we can obtain the redshift of the SN, and it’s host galaxy</a:t>
            </a:r>
          </a:p>
          <a:p>
            <a:pPr marL="1085850" lvl="2" indent="-171450">
              <a:buFontTx/>
              <a:buChar char="-"/>
            </a:pPr>
            <a:r>
              <a:rPr lang="en-GB" baseline="0" dirty="0" smtClean="0"/>
              <a:t>We can also find the peak magnitude of the </a:t>
            </a:r>
            <a:r>
              <a:rPr lang="en-GB" baseline="0" dirty="0" err="1" smtClean="0"/>
              <a:t>SNe</a:t>
            </a:r>
            <a:r>
              <a:rPr lang="en-GB" baseline="0" dirty="0" smtClean="0"/>
              <a:t> from the light curves</a:t>
            </a:r>
          </a:p>
          <a:p>
            <a:pPr marL="628650" lvl="1" indent="-171450">
              <a:buFontTx/>
              <a:buChar char="-"/>
            </a:pPr>
            <a:r>
              <a:rPr lang="en-GB" baseline="0" dirty="0" smtClean="0"/>
              <a:t>Using this information we can use the Friedman equation to calculate cosmological parameters such as </a:t>
            </a:r>
            <a:r>
              <a:rPr lang="en-GB" baseline="0" dirty="0" err="1" smtClean="0"/>
              <a:t>Omega_Lambda</a:t>
            </a:r>
            <a:r>
              <a:rPr lang="en-GB" baseline="0" dirty="0" smtClean="0"/>
              <a:t> to determine the dark energy content of the universe.</a:t>
            </a:r>
          </a:p>
          <a:p>
            <a:pPr marL="628650" lvl="1" indent="-171450">
              <a:buFontTx/>
              <a:buChar char="-"/>
            </a:pPr>
            <a:endParaRPr lang="en-GB" baseline="0" dirty="0" smtClean="0"/>
          </a:p>
          <a:p>
            <a:pPr marL="628650" lvl="1" indent="-171450">
              <a:buFontTx/>
              <a:buChar char="-"/>
            </a:pPr>
            <a:r>
              <a:rPr lang="en-GB" baseline="0" dirty="0" smtClean="0"/>
              <a:t>We can use the Friedman equation to work out the expansion rate of the universe </a:t>
            </a:r>
          </a:p>
          <a:p>
            <a:pPr marL="628650" lvl="1" indent="-171450">
              <a:buFontTx/>
              <a:buChar char="-"/>
            </a:pPr>
            <a:r>
              <a:rPr lang="en-GB" baseline="0" dirty="0" smtClean="0"/>
              <a:t>Relating the rate of change of the scale factor to the energy density of the universe, solving for rho we can calculate the dark energy density of the universe </a:t>
            </a:r>
          </a:p>
          <a:p>
            <a:pPr marL="628650" lvl="1" indent="-171450">
              <a:buFontTx/>
              <a:buChar char="-"/>
            </a:pPr>
            <a:r>
              <a:rPr lang="en-GB" baseline="0" dirty="0" smtClean="0"/>
              <a:t>There are different variations but this allows us to see the link between them both.</a:t>
            </a:r>
          </a:p>
          <a:p>
            <a:pPr marL="628650" lvl="1" indent="-171450">
              <a:buFontTx/>
              <a:buChar char="-"/>
            </a:pPr>
            <a:r>
              <a:rPr lang="en-GB" baseline="0" dirty="0" smtClean="0"/>
              <a:t>The equation can be approximated to Hubble’s constant and then we can </a:t>
            </a:r>
          </a:p>
          <a:p>
            <a:pPr marL="628650" lvl="1" indent="-171450">
              <a:buFontTx/>
              <a:buChar char="-"/>
            </a:pPr>
            <a:endParaRPr lang="en-GB" baseline="0" dirty="0" smtClean="0"/>
          </a:p>
          <a:p>
            <a:pPr marL="628650" lvl="1" indent="-171450">
              <a:buFontTx/>
              <a:buChar char="-"/>
            </a:pPr>
            <a:r>
              <a:rPr lang="en-GB" baseline="0" dirty="0" smtClean="0"/>
              <a:t>When using the Friedman equation we make assumptions such as</a:t>
            </a:r>
          </a:p>
          <a:p>
            <a:pPr marL="1085850" lvl="2" indent="-171450">
              <a:buFontTx/>
              <a:buChar char="-"/>
            </a:pPr>
            <a:r>
              <a:rPr lang="en-GB" baseline="0" dirty="0" smtClean="0"/>
              <a:t>The Universe is flat for local distances so we can assume that the </a:t>
            </a:r>
            <a:r>
              <a:rPr lang="en-GB" baseline="0" dirty="0" err="1" smtClean="0"/>
              <a:t>comoving</a:t>
            </a:r>
            <a:r>
              <a:rPr lang="en-GB" baseline="0" dirty="0" smtClean="0"/>
              <a:t> distance can be approximated by a linear term</a:t>
            </a:r>
          </a:p>
        </p:txBody>
      </p:sp>
      <p:sp>
        <p:nvSpPr>
          <p:cNvPr id="4" name="Slide Number Placeholder 3"/>
          <p:cNvSpPr>
            <a:spLocks noGrp="1"/>
          </p:cNvSpPr>
          <p:nvPr>
            <p:ph type="sldNum" sz="quarter" idx="10"/>
          </p:nvPr>
        </p:nvSpPr>
        <p:spPr/>
        <p:txBody>
          <a:bodyPr/>
          <a:lstStyle/>
          <a:p>
            <a:fld id="{6CAB2768-F516-4545-BFD7-27EF3C6F6EB8}" type="slidenum">
              <a:rPr lang="en-GB" smtClean="0"/>
              <a:t>4</a:t>
            </a:fld>
            <a:endParaRPr lang="en-GB"/>
          </a:p>
        </p:txBody>
      </p:sp>
    </p:spTree>
    <p:extLst>
      <p:ext uri="{BB962C8B-B14F-4D97-AF65-F5344CB8AC3E}">
        <p14:creationId xmlns:p14="http://schemas.microsoft.com/office/powerpoint/2010/main" val="170085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Tx/>
                  <a:buChar char="-"/>
                </a:pPr>
                <a:r>
                  <a:rPr lang="en-GB" dirty="0" smtClean="0"/>
                  <a:t>With data that</a:t>
                </a:r>
                <a:r>
                  <a:rPr lang="en-GB" baseline="0" dirty="0" smtClean="0"/>
                  <a:t> is provided we must always be sceptical of how they obtained their </a:t>
                </a:r>
                <a:endParaRPr lang="en-GB" dirty="0" smtClean="0"/>
              </a:p>
              <a:p>
                <a:pPr marL="171450" indent="-171450">
                  <a:buFontTx/>
                  <a:buChar char="-"/>
                </a:pPr>
                <a:r>
                  <a:rPr lang="en-GB" dirty="0" smtClean="0"/>
                  <a:t>One of the key issues is</a:t>
                </a:r>
                <a:r>
                  <a:rPr lang="en-GB" baseline="0" dirty="0" smtClean="0"/>
                  <a:t> trying to find the uncertainties in our values </a:t>
                </a:r>
                <a:endParaRPr lang="en-GB" dirty="0" smtClean="0"/>
              </a:p>
              <a:p>
                <a:pPr marL="628650" lvl="1" indent="-171450">
                  <a:buFontTx/>
                  <a:buChar char="-"/>
                </a:pPr>
                <a:r>
                  <a:rPr lang="en-GB" dirty="0" smtClean="0"/>
                  <a:t>There is no point having values for cosmological</a:t>
                </a:r>
                <a:r>
                  <a:rPr lang="en-GB" baseline="0" dirty="0" smtClean="0"/>
                  <a:t> parameters if we cannot say to what uncertainty it is in, it provides no reasonable amount of information. It could be an extremely bad value</a:t>
                </a:r>
              </a:p>
              <a:p>
                <a:pPr marL="171450" lvl="0" indent="-171450">
                  <a:buFontTx/>
                  <a:buChar char="-"/>
                </a:pPr>
                <a:r>
                  <a:rPr lang="en-GB" baseline="0" dirty="0" smtClean="0"/>
                  <a:t>Using larger data sets we can produce a smoother set of data so that when finding the uncertainties in our values for </a:t>
                </a:r>
                <a14:m>
                  <m:oMath xmlns:m="http://schemas.openxmlformats.org/officeDocument/2006/math">
                    <m:sSub>
                      <m:sSubPr>
                        <m:ctrlPr>
                          <a:rPr lang="en-US" i="1" baseline="0" smtClean="0">
                            <a:latin typeface="Cambria Math" charset="0"/>
                          </a:rPr>
                        </m:ctrlPr>
                      </m:sSubPr>
                      <m:e>
                        <m:r>
                          <m:rPr>
                            <m:sty m:val="p"/>
                          </m:rPr>
                          <a:rPr lang="el-GR" i="1" baseline="0" smtClean="0">
                            <a:latin typeface="Cambria Math" charset="0"/>
                            <a:ea typeface="Cambria Math" charset="0"/>
                            <a:cs typeface="Cambria Math" charset="0"/>
                          </a:rPr>
                          <m:t>Ω</m:t>
                        </m:r>
                      </m:e>
                      <m:sub>
                        <m:r>
                          <m:rPr>
                            <m:sty m:val="p"/>
                          </m:rPr>
                          <a:rPr lang="el-GR" i="1" baseline="0" smtClean="0">
                            <a:latin typeface="Cambria Math" charset="0"/>
                            <a:ea typeface="Cambria Math" charset="0"/>
                            <a:cs typeface="Cambria Math" charset="0"/>
                          </a:rPr>
                          <m:t>Λ</m:t>
                        </m:r>
                      </m:sub>
                    </m:sSub>
                  </m:oMath>
                </a14:m>
                <a:r>
                  <a:rPr lang="en-GB" baseline="0" dirty="0" smtClean="0"/>
                  <a:t>, so that we can be more certain that our uncertainties found are more accurate than if we have a less complete data set (???) is that correct?</a:t>
                </a:r>
              </a:p>
              <a:p>
                <a:pPr marL="171450" lvl="0" indent="-171450">
                  <a:buFontTx/>
                  <a:buChar char="-"/>
                </a:pPr>
                <a:r>
                  <a:rPr lang="en-GB" baseline="0" dirty="0" smtClean="0"/>
                  <a:t>Plus we could investigate how SN type affects the uncertainties, or how galaxy type/host galaxy morphology affects it as well </a:t>
                </a:r>
                <a:r>
                  <a:rPr lang="mr-IN" baseline="0" dirty="0" smtClean="0"/>
                  <a:t>–</a:t>
                </a:r>
                <a:r>
                  <a:rPr lang="en-GB" baseline="0" dirty="0" smtClean="0"/>
                  <a:t> a form of ‘jack knife’ method in trying to see what range of uncertainties we can obtain</a:t>
                </a:r>
              </a:p>
              <a:p>
                <a:pPr marL="171450" lvl="0" indent="-171450">
                  <a:buFontTx/>
                  <a:buChar char="-"/>
                </a:pPr>
                <a:endParaRPr lang="en-GB" baseline="0" dirty="0" smtClean="0"/>
              </a:p>
              <a:p>
                <a:pPr marL="171450" lvl="0" indent="-171450">
                  <a:buFontTx/>
                  <a:buChar char="-"/>
                </a:pPr>
                <a:r>
                  <a:rPr lang="en-GB" baseline="0" dirty="0" smtClean="0"/>
                  <a:t>Investigate another method as opposed to the </a:t>
                </a:r>
                <a14:m>
                  <m:oMath xmlns:m="http://schemas.openxmlformats.org/officeDocument/2006/math">
                    <m:sSup>
                      <m:sSupPr>
                        <m:ctrlPr>
                          <a:rPr lang="en-GB" i="1" baseline="0" smtClean="0">
                            <a:latin typeface="Cambria Math" charset="0"/>
                          </a:rPr>
                        </m:ctrlPr>
                      </m:sSupPr>
                      <m:e>
                        <m:r>
                          <a:rPr lang="en-GB" i="1" baseline="0" smtClean="0">
                            <a:latin typeface="Cambria Math" charset="0"/>
                            <a:ea typeface="Cambria Math" charset="0"/>
                            <a:cs typeface="Cambria Math" charset="0"/>
                          </a:rPr>
                          <m:t>𝜒</m:t>
                        </m:r>
                      </m:e>
                      <m:sup>
                        <m:r>
                          <a:rPr lang="en-GB" b="0" i="1" baseline="0" smtClean="0">
                            <a:latin typeface="Cambria Math" charset="0"/>
                          </a:rPr>
                          <m:t>2</m:t>
                        </m:r>
                      </m:sup>
                    </m:sSup>
                  </m:oMath>
                </a14:m>
                <a:r>
                  <a:rPr lang="en-GB" baseline="0" dirty="0" smtClean="0"/>
                  <a:t> method which determines the error bars on the model parameters as well as the best fit values</a:t>
                </a:r>
              </a:p>
              <a:p>
                <a:pPr marL="171450" lvl="0" indent="-171450">
                  <a:buFontTx/>
                  <a:buChar char="-"/>
                </a:pPr>
                <a:r>
                  <a:rPr lang="en-GB" baseline="0" dirty="0" smtClean="0"/>
                  <a:t>Using the Markov Chain Monte Carlo method we can explore the fit of the data to other general cosmological models </a:t>
                </a:r>
                <a:r>
                  <a:rPr lang="mr-IN" baseline="0" dirty="0" smtClean="0"/>
                  <a:t>–</a:t>
                </a:r>
                <a:r>
                  <a:rPr lang="en-GB" baseline="0" dirty="0" smtClean="0"/>
                  <a:t> other cosmological methods will need to be researched but with the MCMC method, it is a method which is as follows:</a:t>
                </a:r>
              </a:p>
              <a:p>
                <a:pPr marL="628650" lvl="1" indent="-171450">
                  <a:buFontTx/>
                  <a:buChar char="-"/>
                </a:pPr>
                <a:r>
                  <a:rPr lang="en-GB" baseline="0" dirty="0" smtClean="0"/>
                  <a:t>We have a dataset, and we can calculate the probability of the dataset given the values of the parameters of our model, then from this we can then find a distribution function. </a:t>
                </a:r>
              </a:p>
              <a:p>
                <a:pPr marL="628650" lvl="1" indent="-171450">
                  <a:buFontTx/>
                  <a:buChar char="-"/>
                </a:pPr>
                <a:r>
                  <a:rPr lang="en-GB" baseline="0" dirty="0" smtClean="0"/>
                  <a:t>The advantage of MCMC is that it automatically puts the sample points where the distribution function is large</a:t>
                </a:r>
              </a:p>
              <a:p>
                <a:pPr marL="628650" lvl="1" indent="-171450">
                  <a:buFontTx/>
                  <a:buChar char="-"/>
                </a:pPr>
                <a:r>
                  <a:rPr lang="en-GB" baseline="0" dirty="0" smtClean="0"/>
                  <a:t>MCMC uses the principle of random walks to sample the data </a:t>
                </a:r>
                <a:r>
                  <a:rPr lang="mr-IN" baseline="0" dirty="0" smtClean="0"/>
                  <a:t>–</a:t>
                </a:r>
                <a:r>
                  <a:rPr lang="en-GB" baseline="0" dirty="0" smtClean="0"/>
                  <a:t> state of the chain after a number of steps is then used as a sample of the desired distribution </a:t>
                </a:r>
                <a:r>
                  <a:rPr lang="mr-IN" baseline="0" dirty="0" smtClean="0"/>
                  <a:t>–</a:t>
                </a:r>
                <a:r>
                  <a:rPr lang="en-GB" baseline="0" dirty="0" smtClean="0"/>
                  <a:t> quality of sample improves as a function of the number of steps</a:t>
                </a:r>
              </a:p>
              <a:p>
                <a:pPr marL="171450" lvl="0" indent="-171450">
                  <a:buFontTx/>
                  <a:buChar char="-"/>
                </a:pPr>
                <a:r>
                  <a:rPr lang="en-GB" baseline="0" dirty="0" smtClean="0"/>
                  <a:t>Exploring Bayesian statistics, we find a result from Bayes’ theorem that data changes probability </a:t>
                </a:r>
              </a:p>
              <a:p>
                <a:pPr marL="171450" lvl="0" indent="-171450">
                  <a:buFontTx/>
                  <a:buChar char="-"/>
                </a:pPr>
                <a:r>
                  <a:rPr lang="en-GB" baseline="0" dirty="0" smtClean="0"/>
                  <a:t>We want to improve our best fit parameters and using the MCMC method will allow us to do that</a:t>
                </a:r>
              </a:p>
            </p:txBody>
          </p:sp>
        </mc:Choice>
        <mc:Fallback>
          <p:sp>
            <p:nvSpPr>
              <p:cNvPr id="3" name="Notes Placeholder 2"/>
              <p:cNvSpPr>
                <a:spLocks noGrp="1"/>
              </p:cNvSpPr>
              <p:nvPr>
                <p:ph type="body" idx="1"/>
              </p:nvPr>
            </p:nvSpPr>
            <p:spPr/>
            <p:txBody>
              <a:bodyPr/>
              <a:lstStyle/>
              <a:p>
                <a:pPr marL="171450" indent="-171450">
                  <a:buFontTx/>
                  <a:buChar char="-"/>
                </a:pPr>
                <a:r>
                  <a:rPr lang="en-GB" dirty="0" smtClean="0"/>
                  <a:t>With data that</a:t>
                </a:r>
                <a:r>
                  <a:rPr lang="en-GB" baseline="0" dirty="0" smtClean="0"/>
                  <a:t> is provided we must always be sceptical of how they obtained their </a:t>
                </a:r>
                <a:endParaRPr lang="en-GB" dirty="0" smtClean="0"/>
              </a:p>
              <a:p>
                <a:pPr marL="171450" indent="-171450">
                  <a:buFontTx/>
                  <a:buChar char="-"/>
                </a:pPr>
                <a:r>
                  <a:rPr lang="en-GB" dirty="0" smtClean="0"/>
                  <a:t>One of the key issues is</a:t>
                </a:r>
                <a:r>
                  <a:rPr lang="en-GB" baseline="0" dirty="0" smtClean="0"/>
                  <a:t> trying to find the uncertainties in our values </a:t>
                </a:r>
                <a:endParaRPr lang="en-GB" dirty="0" smtClean="0"/>
              </a:p>
              <a:p>
                <a:pPr marL="628650" lvl="1" indent="-171450">
                  <a:buFontTx/>
                  <a:buChar char="-"/>
                </a:pPr>
                <a:r>
                  <a:rPr lang="en-GB" dirty="0" smtClean="0"/>
                  <a:t>There is no point having values for cosmological</a:t>
                </a:r>
                <a:r>
                  <a:rPr lang="en-GB" baseline="0" dirty="0" smtClean="0"/>
                  <a:t> parameters if we cannot say to what uncertainty it is in, it provides no reasonable amount of information. It could be an extremely bad value</a:t>
                </a:r>
              </a:p>
              <a:p>
                <a:pPr marL="171450" lvl="0" indent="-171450">
                  <a:buFontTx/>
                  <a:buChar char="-"/>
                </a:pPr>
                <a:r>
                  <a:rPr lang="en-GB" baseline="0" dirty="0" smtClean="0"/>
                  <a:t>Using larger data sets we can produce a smoother set of data so that when finding the uncertainties in our values for </a:t>
                </a:r>
                <a:r>
                  <a:rPr lang="el-GR" i="0" baseline="0" smtClean="0">
                    <a:latin typeface="Cambria Math" charset="0"/>
                    <a:ea typeface="Cambria Math" charset="0"/>
                    <a:cs typeface="Cambria Math" charset="0"/>
                  </a:rPr>
                  <a:t>Ω</a:t>
                </a:r>
                <a:r>
                  <a:rPr lang="en-US" i="0" baseline="0" smtClean="0">
                    <a:latin typeface="Cambria Math" charset="0"/>
                    <a:ea typeface="Cambria Math" charset="0"/>
                    <a:cs typeface="Cambria Math" charset="0"/>
                  </a:rPr>
                  <a:t>_</a:t>
                </a:r>
                <a:r>
                  <a:rPr lang="el-GR" i="0" baseline="0" smtClean="0">
                    <a:latin typeface="Cambria Math" charset="0"/>
                    <a:ea typeface="Cambria Math" charset="0"/>
                    <a:cs typeface="Cambria Math" charset="0"/>
                  </a:rPr>
                  <a:t>Λ</a:t>
                </a:r>
                <a:r>
                  <a:rPr lang="en-GB" baseline="0" dirty="0" smtClean="0"/>
                  <a:t>, so that we can be more certain that our uncertainties found are more accurate than if we have a less complete data set (???) is that correct?</a:t>
                </a:r>
              </a:p>
              <a:p>
                <a:pPr marL="171450" lvl="0" indent="-171450">
                  <a:buFontTx/>
                  <a:buChar char="-"/>
                </a:pPr>
                <a:r>
                  <a:rPr lang="en-GB" baseline="0" dirty="0" smtClean="0"/>
                  <a:t>Plus we could investigate how SN type affects the uncertainties, or how galaxy type/host galaxy morphology affects it as well </a:t>
                </a:r>
                <a:r>
                  <a:rPr lang="mr-IN" baseline="0" dirty="0" smtClean="0"/>
                  <a:t>–</a:t>
                </a:r>
                <a:r>
                  <a:rPr lang="en-GB" baseline="0" dirty="0" smtClean="0"/>
                  <a:t> a form of ‘jack knife’ method in trying to see what range of uncertainties we can obtain</a:t>
                </a:r>
              </a:p>
              <a:p>
                <a:pPr marL="171450" lvl="0" indent="-171450">
                  <a:buFontTx/>
                  <a:buChar char="-"/>
                </a:pPr>
                <a:endParaRPr lang="en-GB" baseline="0" dirty="0" smtClean="0"/>
              </a:p>
              <a:p>
                <a:pPr marL="171450" lvl="0" indent="-171450">
                  <a:buFontTx/>
                  <a:buChar char="-"/>
                </a:pPr>
                <a:r>
                  <a:rPr lang="en-GB" baseline="0" dirty="0" smtClean="0"/>
                  <a:t>Investigate another method as opposed to the </a:t>
                </a:r>
                <a:r>
                  <a:rPr lang="en-GB" i="0" baseline="0" smtClean="0">
                    <a:latin typeface="Cambria Math" charset="0"/>
                    <a:ea typeface="Cambria Math" charset="0"/>
                    <a:cs typeface="Cambria Math" charset="0"/>
                  </a:rPr>
                  <a:t>𝜒^</a:t>
                </a:r>
                <a:r>
                  <a:rPr lang="en-GB" b="0" i="0" baseline="0" smtClean="0">
                    <a:latin typeface="Cambria Math" charset="0"/>
                  </a:rPr>
                  <a:t>2</a:t>
                </a:r>
                <a:r>
                  <a:rPr lang="en-GB" baseline="0" dirty="0" smtClean="0"/>
                  <a:t> method which determines the error bars on the model parameters as well as the best fit values</a:t>
                </a:r>
              </a:p>
              <a:p>
                <a:pPr marL="171450" lvl="0" indent="-171450">
                  <a:buFontTx/>
                  <a:buChar char="-"/>
                </a:pPr>
                <a:r>
                  <a:rPr lang="en-GB" baseline="0" dirty="0" smtClean="0"/>
                  <a:t>Using the Markov Chain Monte Carlo method we can explore the fit of the data to other general cosmological models </a:t>
                </a:r>
                <a:r>
                  <a:rPr lang="mr-IN" baseline="0" dirty="0" smtClean="0"/>
                  <a:t>–</a:t>
                </a:r>
                <a:r>
                  <a:rPr lang="en-GB" baseline="0" dirty="0" smtClean="0"/>
                  <a:t> other cosmological methods will need to be researched but with the MCMC method, it is a method which is as follows:</a:t>
                </a:r>
              </a:p>
              <a:p>
                <a:pPr marL="628650" lvl="1" indent="-171450">
                  <a:buFontTx/>
                  <a:buChar char="-"/>
                </a:pPr>
                <a:r>
                  <a:rPr lang="en-GB" baseline="0" dirty="0" smtClean="0"/>
                  <a:t>We have a dataset, and we can calculate the probability of the dataset given the values of the parameters of our model, then from this we can then find a distribution function. </a:t>
                </a:r>
              </a:p>
              <a:p>
                <a:pPr marL="628650" lvl="1" indent="-171450">
                  <a:buFontTx/>
                  <a:buChar char="-"/>
                </a:pPr>
                <a:r>
                  <a:rPr lang="en-GB" baseline="0" dirty="0" smtClean="0"/>
                  <a:t>The advantage of MCMC is that it automatically puts the sample points where the distribution function is large</a:t>
                </a:r>
              </a:p>
              <a:p>
                <a:pPr marL="628650" lvl="1" indent="-171450">
                  <a:buFontTx/>
                  <a:buChar char="-"/>
                </a:pPr>
                <a:r>
                  <a:rPr lang="en-GB" baseline="0" dirty="0" smtClean="0"/>
                  <a:t>MCMC uses the principle of random walks to sample the data </a:t>
                </a:r>
                <a:r>
                  <a:rPr lang="mr-IN" baseline="0" dirty="0" smtClean="0"/>
                  <a:t>–</a:t>
                </a:r>
                <a:r>
                  <a:rPr lang="en-GB" baseline="0" dirty="0" smtClean="0"/>
                  <a:t> state of the chain after a number of steps is then used as a sample of the desired distribution </a:t>
                </a:r>
                <a:r>
                  <a:rPr lang="mr-IN" baseline="0" dirty="0" smtClean="0"/>
                  <a:t>–</a:t>
                </a:r>
                <a:r>
                  <a:rPr lang="en-GB" baseline="0" dirty="0" smtClean="0"/>
                  <a:t> quality of sample improves as a function of the number of steps</a:t>
                </a:r>
              </a:p>
              <a:p>
                <a:pPr marL="171450" lvl="0" indent="-171450">
                  <a:buFontTx/>
                  <a:buChar char="-"/>
                </a:pPr>
                <a:r>
                  <a:rPr lang="en-GB" baseline="0" dirty="0" smtClean="0"/>
                  <a:t>Exploring Bayesian statistics, we find a result from Bayes’ theorem that data changes probability </a:t>
                </a:r>
              </a:p>
              <a:p>
                <a:pPr marL="171450" lvl="0" indent="-171450">
                  <a:buFontTx/>
                  <a:buChar char="-"/>
                </a:pPr>
                <a:r>
                  <a:rPr lang="en-GB" baseline="0" dirty="0" smtClean="0"/>
                  <a:t>We want to improve our best fit parameters and using the MCMC method will allow us to do that</a:t>
                </a:r>
              </a:p>
            </p:txBody>
          </p:sp>
        </mc:Fallback>
      </mc:AlternateContent>
      <p:sp>
        <p:nvSpPr>
          <p:cNvPr id="4" name="Slide Number Placeholder 3"/>
          <p:cNvSpPr>
            <a:spLocks noGrp="1"/>
          </p:cNvSpPr>
          <p:nvPr>
            <p:ph type="sldNum" sz="quarter" idx="10"/>
          </p:nvPr>
        </p:nvSpPr>
        <p:spPr/>
        <p:txBody>
          <a:bodyPr/>
          <a:lstStyle/>
          <a:p>
            <a:fld id="{6CAB2768-F516-4545-BFD7-27EF3C6F6EB8}" type="slidenum">
              <a:rPr lang="en-GB" smtClean="0"/>
              <a:t>5</a:t>
            </a:fld>
            <a:endParaRPr lang="en-GB"/>
          </a:p>
        </p:txBody>
      </p:sp>
    </p:spTree>
    <p:extLst>
      <p:ext uri="{BB962C8B-B14F-4D97-AF65-F5344CB8AC3E}">
        <p14:creationId xmlns:p14="http://schemas.microsoft.com/office/powerpoint/2010/main" val="189814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Tx/>
                  <a:buChar char="-"/>
                </a:pPr>
                <a:r>
                  <a:rPr lang="en-GB" dirty="0" smtClean="0"/>
                  <a:t>Using Type</a:t>
                </a:r>
                <a:r>
                  <a:rPr lang="en-GB" baseline="0" dirty="0" smtClean="0"/>
                  <a:t> </a:t>
                </a:r>
                <a:r>
                  <a:rPr lang="en-GB" baseline="0" dirty="0" err="1" smtClean="0"/>
                  <a:t>Ia</a:t>
                </a:r>
                <a:r>
                  <a:rPr lang="en-GB" baseline="0" dirty="0" smtClean="0"/>
                  <a:t> </a:t>
                </a:r>
                <a:r>
                  <a:rPr lang="en-GB" baseline="0" dirty="0" err="1" smtClean="0"/>
                  <a:t>SNe</a:t>
                </a:r>
                <a:r>
                  <a:rPr lang="en-GB" baseline="0" dirty="0" smtClean="0"/>
                  <a:t> as standard candles allows us to collect data and then produce distance information</a:t>
                </a:r>
              </a:p>
              <a:p>
                <a:pPr marL="171450" indent="-171450">
                  <a:buFontTx/>
                  <a:buChar char="-"/>
                </a:pPr>
                <a:r>
                  <a:rPr lang="en-GB" baseline="0" dirty="0" smtClean="0"/>
                  <a:t>With this we can then calculate cosmological parameters using the Friedman equation as a simple model, and also using </a:t>
                </a:r>
                <a14:m>
                  <m:oMath xmlns:m="http://schemas.openxmlformats.org/officeDocument/2006/math">
                    <m:sSup>
                      <m:sSupPr>
                        <m:ctrlPr>
                          <a:rPr lang="en-GB" i="1" baseline="0" smtClean="0">
                            <a:latin typeface="Cambria Math" charset="0"/>
                          </a:rPr>
                        </m:ctrlPr>
                      </m:sSupPr>
                      <m:e>
                        <m:r>
                          <a:rPr lang="en-GB" i="1" baseline="0" smtClean="0">
                            <a:latin typeface="Cambria Math" charset="0"/>
                            <a:ea typeface="Cambria Math" charset="0"/>
                            <a:cs typeface="Cambria Math" charset="0"/>
                          </a:rPr>
                          <m:t>𝜒</m:t>
                        </m:r>
                      </m:e>
                      <m:sup>
                        <m:r>
                          <a:rPr lang="en-GB" b="0" i="1" baseline="0" smtClean="0">
                            <a:latin typeface="Cambria Math" charset="0"/>
                          </a:rPr>
                          <m:t>2</m:t>
                        </m:r>
                      </m:sup>
                    </m:sSup>
                  </m:oMath>
                </a14:m>
                <a:r>
                  <a:rPr lang="en-GB" baseline="0" dirty="0" smtClean="0"/>
                  <a:t> </a:t>
                </a:r>
                <a:r>
                  <a:rPr lang="en-GB" baseline="0" dirty="0" smtClean="0"/>
                  <a:t>method/tests</a:t>
                </a:r>
              </a:p>
              <a:p>
                <a:pPr marL="171450" indent="-171450">
                  <a:buFontTx/>
                  <a:buChar char="-"/>
                </a:pPr>
                <a:r>
                  <a:rPr lang="en-GB" baseline="0" dirty="0" smtClean="0"/>
                  <a:t>Through using larger data sets we can constrain what parameters are affecting what </a:t>
                </a:r>
                <a:r>
                  <a:rPr lang="mr-IN" baseline="0" dirty="0" smtClean="0"/>
                  <a:t>–</a:t>
                </a:r>
                <a:r>
                  <a:rPr lang="en-GB" baseline="0" dirty="0" smtClean="0"/>
                  <a:t> separate into SN type, galaxy types. It is important how the uncertainties are being affected as we want to be as accurate as possible! </a:t>
                </a:r>
              </a:p>
              <a:p>
                <a:pPr marL="171450" indent="-171450">
                  <a:buFontTx/>
                  <a:buChar char="-"/>
                </a:pPr>
                <a:r>
                  <a:rPr lang="en-GB" baseline="0" dirty="0" smtClean="0"/>
                  <a:t>Then we can try and obtain another measure for the quality of fit for the data to the model as opposed to the </a:t>
                </a:r>
                <a14:m>
                  <m:oMath xmlns:m="http://schemas.openxmlformats.org/officeDocument/2006/math">
                    <m:sSup>
                      <m:sSupPr>
                        <m:ctrlPr>
                          <a:rPr lang="en-GB" i="1" baseline="0" smtClean="0">
                            <a:latin typeface="Cambria Math" charset="0"/>
                          </a:rPr>
                        </m:ctrlPr>
                      </m:sSupPr>
                      <m:e>
                        <m:r>
                          <a:rPr lang="en-GB" i="1" baseline="0" smtClean="0">
                            <a:latin typeface="Cambria Math" charset="0"/>
                            <a:ea typeface="Cambria Math" charset="0"/>
                            <a:cs typeface="Cambria Math" charset="0"/>
                          </a:rPr>
                          <m:t>𝜒</m:t>
                        </m:r>
                      </m:e>
                      <m:sup>
                        <m:r>
                          <a:rPr lang="en-GB" b="0" i="1" baseline="0" smtClean="0">
                            <a:latin typeface="Cambria Math" charset="0"/>
                          </a:rPr>
                          <m:t>2</m:t>
                        </m:r>
                      </m:sup>
                    </m:sSup>
                  </m:oMath>
                </a14:m>
                <a:r>
                  <a:rPr lang="en-GB" dirty="0" smtClean="0"/>
                  <a:t> approach </a:t>
                </a:r>
                <a:r>
                  <a:rPr lang="mr-IN" dirty="0" smtClean="0"/>
                  <a:t>–</a:t>
                </a:r>
                <a:r>
                  <a:rPr lang="en-GB" dirty="0" smtClean="0"/>
                  <a:t> MCMC approach</a:t>
                </a:r>
                <a:r>
                  <a:rPr lang="en-GB" baseline="0" dirty="0" smtClean="0"/>
                  <a:t> will allow us to sample the parameter space with a probability that depends on the likelihood that the model is a good fit to the data</a:t>
                </a:r>
                <a:endParaRPr lang="en-GB" dirty="0"/>
              </a:p>
            </p:txBody>
          </p:sp>
        </mc:Choice>
        <mc:Fallback>
          <p:sp>
            <p:nvSpPr>
              <p:cNvPr id="3" name="Notes Placeholder 2"/>
              <p:cNvSpPr>
                <a:spLocks noGrp="1"/>
              </p:cNvSpPr>
              <p:nvPr>
                <p:ph type="body" idx="1"/>
              </p:nvPr>
            </p:nvSpPr>
            <p:spPr/>
            <p:txBody>
              <a:bodyPr/>
              <a:lstStyle/>
              <a:p>
                <a:pPr marL="171450" indent="-171450">
                  <a:buFontTx/>
                  <a:buChar char="-"/>
                </a:pPr>
                <a:r>
                  <a:rPr lang="en-GB" dirty="0" smtClean="0"/>
                  <a:t>Using Type</a:t>
                </a:r>
                <a:r>
                  <a:rPr lang="en-GB" baseline="0" dirty="0" smtClean="0"/>
                  <a:t> </a:t>
                </a:r>
                <a:r>
                  <a:rPr lang="en-GB" baseline="0" dirty="0" err="1" smtClean="0"/>
                  <a:t>Ia</a:t>
                </a:r>
                <a:r>
                  <a:rPr lang="en-GB" baseline="0" dirty="0" smtClean="0"/>
                  <a:t> </a:t>
                </a:r>
                <a:r>
                  <a:rPr lang="en-GB" baseline="0" dirty="0" err="1" smtClean="0"/>
                  <a:t>SNe</a:t>
                </a:r>
                <a:r>
                  <a:rPr lang="en-GB" baseline="0" dirty="0" smtClean="0"/>
                  <a:t> as standard candles allows us to collect data and then produce distance information</a:t>
                </a:r>
              </a:p>
              <a:p>
                <a:pPr marL="171450" indent="-171450">
                  <a:buFontTx/>
                  <a:buChar char="-"/>
                </a:pPr>
                <a:r>
                  <a:rPr lang="en-GB" baseline="0" dirty="0" smtClean="0"/>
                  <a:t>With this we can then calculate cosmological parameters using the Friedman equation as a simple model, and also using </a:t>
                </a:r>
                <a:r>
                  <a:rPr lang="en-GB" i="0" baseline="0" smtClean="0">
                    <a:latin typeface="Cambria Math" charset="0"/>
                    <a:ea typeface="Cambria Math" charset="0"/>
                    <a:cs typeface="Cambria Math" charset="0"/>
                  </a:rPr>
                  <a:t>𝜒</a:t>
                </a:r>
                <a:r>
                  <a:rPr lang="en-GB" i="0" baseline="0" smtClean="0">
                    <a:latin typeface="Cambria Math" charset="0"/>
                    <a:ea typeface="Cambria Math" charset="0"/>
                    <a:cs typeface="Cambria Math" charset="0"/>
                  </a:rPr>
                  <a:t>^</a:t>
                </a:r>
                <a:r>
                  <a:rPr lang="en-GB" b="0" i="0" baseline="0" smtClean="0">
                    <a:latin typeface="Cambria Math" charset="0"/>
                  </a:rPr>
                  <a:t>2</a:t>
                </a:r>
                <a:r>
                  <a:rPr lang="en-GB" baseline="0" dirty="0" smtClean="0"/>
                  <a:t> </a:t>
                </a:r>
                <a:r>
                  <a:rPr lang="en-GB" baseline="0" dirty="0" smtClean="0"/>
                  <a:t>method/tests</a:t>
                </a:r>
              </a:p>
              <a:p>
                <a:pPr marL="171450" indent="-171450">
                  <a:buFontTx/>
                  <a:buChar char="-"/>
                </a:pPr>
                <a:r>
                  <a:rPr lang="en-GB" baseline="0" dirty="0" smtClean="0"/>
                  <a:t>Through using larger data sets we can constrain what parameters are affecting what </a:t>
                </a:r>
                <a:r>
                  <a:rPr lang="mr-IN" baseline="0" dirty="0" smtClean="0"/>
                  <a:t>–</a:t>
                </a:r>
                <a:r>
                  <a:rPr lang="en-GB" baseline="0" dirty="0" smtClean="0"/>
                  <a:t> separate into SN type, galaxy types. It is important how the uncertainties are being affected as we want to be as accurate as possible! </a:t>
                </a:r>
              </a:p>
              <a:p>
                <a:pPr marL="171450" indent="-171450">
                  <a:buFontTx/>
                  <a:buChar char="-"/>
                </a:pPr>
                <a:r>
                  <a:rPr lang="en-GB" baseline="0" dirty="0" smtClean="0"/>
                  <a:t>Then we can try and obtain another measure for the quality of fit for the data to the model as opposed to the </a:t>
                </a:r>
                <a:r>
                  <a:rPr lang="en-GB" i="0" baseline="0" smtClean="0">
                    <a:latin typeface="Cambria Math" charset="0"/>
                    <a:ea typeface="Cambria Math" charset="0"/>
                    <a:cs typeface="Cambria Math" charset="0"/>
                  </a:rPr>
                  <a:t>𝜒</a:t>
                </a:r>
                <a:r>
                  <a:rPr lang="en-GB" i="0" baseline="0" smtClean="0">
                    <a:latin typeface="Cambria Math" charset="0"/>
                    <a:ea typeface="Cambria Math" charset="0"/>
                    <a:cs typeface="Cambria Math" charset="0"/>
                  </a:rPr>
                  <a:t>^</a:t>
                </a:r>
                <a:r>
                  <a:rPr lang="en-GB" b="0" i="0" baseline="0" smtClean="0">
                    <a:latin typeface="Cambria Math" charset="0"/>
                  </a:rPr>
                  <a:t>2</a:t>
                </a:r>
                <a:r>
                  <a:rPr lang="en-GB" dirty="0" smtClean="0"/>
                  <a:t> approach </a:t>
                </a:r>
                <a:r>
                  <a:rPr lang="mr-IN" dirty="0" smtClean="0"/>
                  <a:t>–</a:t>
                </a:r>
                <a:r>
                  <a:rPr lang="en-GB" dirty="0" smtClean="0"/>
                  <a:t> MCMC approach</a:t>
                </a:r>
                <a:r>
                  <a:rPr lang="en-GB" baseline="0" dirty="0" smtClean="0"/>
                  <a:t> will allow us to sample the parameter space with a probability that depends on the likelihood that the model is a good fit to the data</a:t>
                </a:r>
                <a:endParaRPr lang="en-GB" dirty="0"/>
              </a:p>
            </p:txBody>
          </p:sp>
        </mc:Fallback>
      </mc:AlternateContent>
      <p:sp>
        <p:nvSpPr>
          <p:cNvPr id="4" name="Slide Number Placeholder 3"/>
          <p:cNvSpPr>
            <a:spLocks noGrp="1"/>
          </p:cNvSpPr>
          <p:nvPr>
            <p:ph type="sldNum" sz="quarter" idx="10"/>
          </p:nvPr>
        </p:nvSpPr>
        <p:spPr/>
        <p:txBody>
          <a:bodyPr/>
          <a:lstStyle/>
          <a:p>
            <a:fld id="{6CAB2768-F516-4545-BFD7-27EF3C6F6EB8}" type="slidenum">
              <a:rPr lang="en-GB" smtClean="0"/>
              <a:t>6</a:t>
            </a:fld>
            <a:endParaRPr lang="en-GB"/>
          </a:p>
        </p:txBody>
      </p:sp>
    </p:spTree>
    <p:extLst>
      <p:ext uri="{BB962C8B-B14F-4D97-AF65-F5344CB8AC3E}">
        <p14:creationId xmlns:p14="http://schemas.microsoft.com/office/powerpoint/2010/main" val="129778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7377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58586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41209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80367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177439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887D90-663E-4645-B9F0-D58A2107F2CC}" type="datetimeFigureOut">
              <a:rPr lang="en-GB" smtClean="0"/>
              <a:t>18/11/2017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16225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887D90-663E-4645-B9F0-D58A2107F2CC}" type="datetimeFigureOut">
              <a:rPr lang="en-GB" smtClean="0"/>
              <a:t>18/11/2017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177979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887D90-663E-4645-B9F0-D58A2107F2CC}" type="datetimeFigureOut">
              <a:rPr lang="en-GB" smtClean="0"/>
              <a:t>18/11/2017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66250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87D90-663E-4645-B9F0-D58A2107F2CC}" type="datetimeFigureOut">
              <a:rPr lang="en-GB" smtClean="0"/>
              <a:t>18/11/2017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8502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87D90-663E-4645-B9F0-D58A2107F2CC}" type="datetimeFigureOut">
              <a:rPr lang="en-GB" smtClean="0"/>
              <a:t>18/11/2017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99028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87D90-663E-4645-B9F0-D58A2107F2CC}" type="datetimeFigureOut">
              <a:rPr lang="en-GB" smtClean="0"/>
              <a:t>18/11/2017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6661163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87D90-663E-4645-B9F0-D58A2107F2CC}" type="datetimeFigureOut">
              <a:rPr lang="en-GB" smtClean="0"/>
              <a:t>18/11/2017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6F5CA-70FB-C34F-AD4D-65F6BA555AC8}" type="slidenum">
              <a:rPr lang="en-GB" smtClean="0"/>
              <a:t>‹#›</a:t>
            </a:fld>
            <a:endParaRPr lang="en-GB"/>
          </a:p>
        </p:txBody>
      </p:sp>
    </p:spTree>
    <p:extLst>
      <p:ext uri="{BB962C8B-B14F-4D97-AF65-F5344CB8AC3E}">
        <p14:creationId xmlns:p14="http://schemas.microsoft.com/office/powerpoint/2010/main" val="5648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Times New Roman" charset="0"/>
                <a:ea typeface="Times New Roman" charset="0"/>
                <a:cs typeface="Times New Roman" charset="0"/>
              </a:rPr>
              <a:t>Supernova Cosmology</a:t>
            </a:r>
            <a:endParaRPr lang="en-GB" dirty="0">
              <a:latin typeface="Times New Roman" charset="0"/>
              <a:ea typeface="Times New Roman" charset="0"/>
              <a:cs typeface="Times New Roman" charset="0"/>
            </a:endParaRPr>
          </a:p>
        </p:txBody>
      </p:sp>
      <p:sp>
        <p:nvSpPr>
          <p:cNvPr id="3" name="Subtitle 2"/>
          <p:cNvSpPr>
            <a:spLocks noGrp="1"/>
          </p:cNvSpPr>
          <p:nvPr>
            <p:ph type="subTitle" idx="1"/>
          </p:nvPr>
        </p:nvSpPr>
        <p:spPr/>
        <p:txBody>
          <a:bodyPr/>
          <a:lstStyle/>
          <a:p>
            <a:r>
              <a:rPr lang="en-GB" dirty="0" smtClean="0">
                <a:latin typeface="Times New Roman" charset="0"/>
                <a:ea typeface="Times New Roman" charset="0"/>
                <a:cs typeface="Times New Roman" charset="0"/>
              </a:rPr>
              <a:t>Jacky Cao</a:t>
            </a:r>
            <a:endParaRPr lang="en-GB"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9281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Summary</a:t>
            </a:r>
            <a:endParaRPr lang="en-GB"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Supernovae</a:t>
            </a:r>
          </a:p>
          <a:p>
            <a:r>
              <a:rPr lang="en-GB" dirty="0" smtClean="0">
                <a:latin typeface="Times New Roman" charset="0"/>
                <a:ea typeface="Times New Roman" charset="0"/>
                <a:cs typeface="Times New Roman" charset="0"/>
              </a:rPr>
              <a:t>Type </a:t>
            </a:r>
            <a:r>
              <a:rPr lang="en-GB" dirty="0" err="1" smtClean="0">
                <a:latin typeface="Times New Roman" charset="0"/>
                <a:ea typeface="Times New Roman" charset="0"/>
                <a:cs typeface="Times New Roman" charset="0"/>
              </a:rPr>
              <a:t>Ia</a:t>
            </a:r>
            <a:r>
              <a:rPr lang="en-GB" dirty="0" smtClean="0">
                <a:latin typeface="Times New Roman" charset="0"/>
                <a:ea typeface="Times New Roman" charset="0"/>
                <a:cs typeface="Times New Roman" charset="0"/>
              </a:rPr>
              <a:t> supernovae</a:t>
            </a:r>
          </a:p>
          <a:p>
            <a:r>
              <a:rPr lang="en-GB" dirty="0" smtClean="0">
                <a:latin typeface="Times New Roman" charset="0"/>
                <a:ea typeface="Times New Roman" charset="0"/>
                <a:cs typeface="Times New Roman" charset="0"/>
              </a:rPr>
              <a:t>Constraining cosmological parameters</a:t>
            </a:r>
            <a:endParaRPr lang="en-GB" dirty="0">
              <a:latin typeface="Times New Roman" charset="0"/>
              <a:ea typeface="Times New Roman" charset="0"/>
              <a:cs typeface="Times New Roman" charset="0"/>
            </a:endParaRPr>
          </a:p>
          <a:p>
            <a:endParaRPr lang="en-GB"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35158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Supernovae</a:t>
            </a:r>
            <a:endParaRPr lang="en-GB"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Type I</a:t>
            </a:r>
          </a:p>
          <a:p>
            <a:pPr lvl="1"/>
            <a:r>
              <a:rPr lang="en-GB" dirty="0" smtClean="0">
                <a:latin typeface="Times New Roman" charset="0"/>
                <a:ea typeface="Times New Roman" charset="0"/>
                <a:cs typeface="Times New Roman" charset="0"/>
              </a:rPr>
              <a:t>Binary system with a white dwarf and a donor star</a:t>
            </a:r>
          </a:p>
          <a:p>
            <a:pPr lvl="1"/>
            <a:r>
              <a:rPr lang="en-GB" dirty="0" smtClean="0">
                <a:latin typeface="Times New Roman" charset="0"/>
                <a:ea typeface="Times New Roman" charset="0"/>
                <a:cs typeface="Times New Roman" charset="0"/>
              </a:rPr>
              <a:t>An absence of </a:t>
            </a:r>
            <a:r>
              <a:rPr lang="en-GB" dirty="0" smtClean="0">
                <a:latin typeface="Times New Roman" charset="0"/>
                <a:ea typeface="Times New Roman" charset="0"/>
                <a:cs typeface="Times New Roman" charset="0"/>
              </a:rPr>
              <a:t>the Balmer series of Hydrogen </a:t>
            </a:r>
            <a:r>
              <a:rPr lang="en-GB" dirty="0" smtClean="0">
                <a:latin typeface="Times New Roman" charset="0"/>
                <a:ea typeface="Times New Roman" charset="0"/>
                <a:cs typeface="Times New Roman" charset="0"/>
              </a:rPr>
              <a:t>in it’s </a:t>
            </a:r>
            <a:r>
              <a:rPr lang="en-GB" dirty="0" smtClean="0">
                <a:latin typeface="Times New Roman" charset="0"/>
                <a:ea typeface="Times New Roman" charset="0"/>
                <a:cs typeface="Times New Roman" charset="0"/>
              </a:rPr>
              <a:t>spectrum</a:t>
            </a:r>
            <a:endParaRPr lang="en-GB" dirty="0">
              <a:latin typeface="Times New Roman" charset="0"/>
              <a:ea typeface="Times New Roman" charset="0"/>
              <a:cs typeface="Times New Roman" charset="0"/>
            </a:endParaRPr>
          </a:p>
          <a:p>
            <a:r>
              <a:rPr lang="en-GB" dirty="0" smtClean="0">
                <a:latin typeface="Times New Roman" charset="0"/>
                <a:ea typeface="Times New Roman" charset="0"/>
                <a:cs typeface="Times New Roman" charset="0"/>
              </a:rPr>
              <a:t>Type II</a:t>
            </a:r>
          </a:p>
          <a:p>
            <a:pPr lvl="1"/>
            <a:r>
              <a:rPr lang="en-GB" dirty="0" smtClean="0">
                <a:latin typeface="Times New Roman" charset="0"/>
                <a:ea typeface="Times New Roman" charset="0"/>
                <a:cs typeface="Times New Roman" charset="0"/>
              </a:rPr>
              <a:t>A massive star </a:t>
            </a:r>
            <a:r>
              <a:rPr lang="en-GB" dirty="0" smtClean="0">
                <a:latin typeface="Times New Roman" charset="0"/>
                <a:ea typeface="Times New Roman" charset="0"/>
                <a:cs typeface="Times New Roman" charset="0"/>
              </a:rPr>
              <a:t>which features a core-collapse</a:t>
            </a:r>
            <a:endParaRPr lang="en-GB" dirty="0" smtClean="0">
              <a:latin typeface="Times New Roman" charset="0"/>
              <a:ea typeface="Times New Roman" charset="0"/>
              <a:cs typeface="Times New Roman" charset="0"/>
            </a:endParaRPr>
          </a:p>
          <a:p>
            <a:pPr lvl="1"/>
            <a:r>
              <a:rPr lang="en-GB" dirty="0" smtClean="0">
                <a:latin typeface="Times New Roman" charset="0"/>
                <a:ea typeface="Times New Roman" charset="0"/>
                <a:cs typeface="Times New Roman" charset="0"/>
              </a:rPr>
              <a:t>Balmer series of Hydrogen present</a:t>
            </a:r>
            <a:endParaRPr lang="en-GB" dirty="0">
              <a:latin typeface="Times New Roman" charset="0"/>
              <a:ea typeface="Times New Roman" charset="0"/>
              <a:cs typeface="Times New Roman" charset="0"/>
            </a:endParaRPr>
          </a:p>
          <a:p>
            <a:pPr lvl="1"/>
            <a:endParaRPr lang="en-GB" dirty="0" smtClean="0">
              <a:latin typeface="Times New Roman" charset="0"/>
              <a:ea typeface="Times New Roman" charset="0"/>
              <a:cs typeface="Times New Roman" charset="0"/>
            </a:endParaRPr>
          </a:p>
          <a:p>
            <a:r>
              <a:rPr lang="en-GB" dirty="0" smtClean="0">
                <a:latin typeface="Times New Roman" charset="0"/>
                <a:ea typeface="Times New Roman" charset="0"/>
                <a:cs typeface="Times New Roman" charset="0"/>
              </a:rPr>
              <a:t>More sub-classifications within Type I and Type II </a:t>
            </a:r>
          </a:p>
        </p:txBody>
      </p:sp>
      <p:sp>
        <p:nvSpPr>
          <p:cNvPr id="4" name="TextBox 3"/>
          <p:cNvSpPr txBox="1"/>
          <p:nvPr/>
        </p:nvSpPr>
        <p:spPr>
          <a:xfrm>
            <a:off x="282387" y="6311900"/>
            <a:ext cx="12277165" cy="584775"/>
          </a:xfrm>
          <a:prstGeom prst="rect">
            <a:avLst/>
          </a:prstGeom>
          <a:noFill/>
        </p:spPr>
        <p:txBody>
          <a:bodyPr wrap="square" rtlCol="0">
            <a:spAutoFit/>
          </a:bodyPr>
          <a:lstStyle/>
          <a:p>
            <a:r>
              <a:rPr lang="en-US" sz="1600" dirty="0">
                <a:latin typeface="Times New Roman" charset="0"/>
                <a:ea typeface="Times New Roman" charset="0"/>
                <a:cs typeface="Times New Roman" charset="0"/>
              </a:rPr>
              <a:t>S. E. </a:t>
            </a:r>
            <a:r>
              <a:rPr lang="en-US" sz="1600" dirty="0" err="1">
                <a:latin typeface="Times New Roman" charset="0"/>
                <a:ea typeface="Times New Roman" charset="0"/>
                <a:cs typeface="Times New Roman" charset="0"/>
              </a:rPr>
              <a:t>Woosley</a:t>
            </a:r>
            <a:r>
              <a:rPr lang="en-US" sz="1600" dirty="0">
                <a:latin typeface="Times New Roman" charset="0"/>
                <a:ea typeface="Times New Roman" charset="0"/>
                <a:cs typeface="Times New Roman" charset="0"/>
              </a:rPr>
              <a:t> and T. A. Weaver. The Physics of </a:t>
            </a:r>
            <a:r>
              <a:rPr lang="en-US" sz="1600" dirty="0" smtClean="0">
                <a:latin typeface="Times New Roman" charset="0"/>
                <a:ea typeface="Times New Roman" charset="0"/>
                <a:cs typeface="Times New Roman" charset="0"/>
              </a:rPr>
              <a:t>Supernova </a:t>
            </a:r>
            <a:r>
              <a:rPr lang="en-US" sz="1600" dirty="0">
                <a:latin typeface="Times New Roman" charset="0"/>
                <a:ea typeface="Times New Roman" charset="0"/>
                <a:cs typeface="Times New Roman" charset="0"/>
              </a:rPr>
              <a:t>Explosions. Annual Review of Astronomy and </a:t>
            </a:r>
            <a:r>
              <a:rPr lang="en-US" sz="1600" dirty="0" smtClean="0">
                <a:latin typeface="Times New Roman" charset="0"/>
                <a:ea typeface="Times New Roman" charset="0"/>
                <a:cs typeface="Times New Roman" charset="0"/>
              </a:rPr>
              <a:t>Astrophysics</a:t>
            </a:r>
            <a:r>
              <a:rPr lang="en-US" sz="1600" dirty="0">
                <a:latin typeface="Times New Roman" charset="0"/>
                <a:ea typeface="Times New Roman" charset="0"/>
                <a:cs typeface="Times New Roman" charset="0"/>
              </a:rPr>
              <a:t>, 24:205–253, 1986. </a:t>
            </a:r>
            <a:endParaRPr lang="en-US" sz="1600" dirty="0">
              <a:latin typeface="Times New Roman" charset="0"/>
              <a:ea typeface="Times New Roman" charset="0"/>
              <a:cs typeface="Times New Roman" charset="0"/>
            </a:endParaRPr>
          </a:p>
          <a:p>
            <a:endParaRPr lang="en-GB"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07778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Type </a:t>
            </a:r>
            <a:r>
              <a:rPr lang="en-GB" dirty="0" err="1" smtClean="0">
                <a:latin typeface="Times New Roman" charset="0"/>
                <a:ea typeface="Times New Roman" charset="0"/>
                <a:cs typeface="Times New Roman" charset="0"/>
              </a:rPr>
              <a:t>Ia</a:t>
            </a:r>
            <a:r>
              <a:rPr lang="en-GB" dirty="0" smtClean="0">
                <a:latin typeface="Times New Roman" charset="0"/>
                <a:ea typeface="Times New Roman" charset="0"/>
                <a:cs typeface="Times New Roman" charset="0"/>
              </a:rPr>
              <a:t> Supernovae</a:t>
            </a:r>
            <a:endParaRPr lang="en-GB"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Standardised explosion mechanism</a:t>
                </a:r>
              </a:p>
              <a:p>
                <a:r>
                  <a:rPr lang="en-GB" dirty="0" smtClean="0">
                    <a:latin typeface="Times New Roman" charset="0"/>
                    <a:ea typeface="Times New Roman" charset="0"/>
                    <a:cs typeface="Times New Roman" charset="0"/>
                  </a:rPr>
                  <a:t>Usage in finding cosmological parameters</a:t>
                </a:r>
              </a:p>
              <a:p>
                <a:r>
                  <a:rPr lang="en-GB" dirty="0" smtClean="0">
                    <a:latin typeface="Times New Roman" charset="0"/>
                    <a:ea typeface="Times New Roman" charset="0"/>
                    <a:cs typeface="Times New Roman" charset="0"/>
                  </a:rPr>
                  <a:t>The Friedman equation</a:t>
                </a:r>
                <a:r>
                  <a:rPr lang="en-GB" baseline="30000" dirty="0" smtClean="0">
                    <a:latin typeface="Times New Roman" charset="0"/>
                    <a:ea typeface="Times New Roman" charset="0"/>
                    <a:cs typeface="Times New Roman" charset="0"/>
                  </a:rPr>
                  <a:t>1</a:t>
                </a:r>
                <a:r>
                  <a:rPr lang="en-GB" dirty="0" smtClean="0">
                    <a:latin typeface="Times New Roman" charset="0"/>
                    <a:ea typeface="Times New Roman" charset="0"/>
                    <a:cs typeface="Times New Roman" charset="0"/>
                  </a:rPr>
                  <a:t> </a:t>
                </a:r>
                <a:r>
                  <a:rPr lang="en-GB" dirty="0">
                    <a:latin typeface="Times New Roman" charset="0"/>
                    <a:ea typeface="Times New Roman" charset="0"/>
                    <a:cs typeface="Times New Roman" charset="0"/>
                  </a:rPr>
                  <a:t/>
                </a:r>
                <a:br>
                  <a:rPr lang="en-GB" dirty="0">
                    <a:latin typeface="Times New Roman" charset="0"/>
                    <a:ea typeface="Times New Roman" charset="0"/>
                    <a:cs typeface="Times New Roman" charset="0"/>
                  </a:rPr>
                </a:br>
                <a:r>
                  <a:rPr lang="en-GB" dirty="0" smtClean="0">
                    <a:latin typeface="Times New Roman" charset="0"/>
                    <a:ea typeface="Times New Roman" charset="0"/>
                    <a:cs typeface="Times New Roman" charset="0"/>
                  </a:rPr>
                  <a:t/>
                </a:r>
                <a:br>
                  <a:rPr lang="en-GB" dirty="0" smtClean="0">
                    <a:latin typeface="Times New Roman" charset="0"/>
                    <a:ea typeface="Times New Roman" charset="0"/>
                    <a:cs typeface="Times New Roman" charset="0"/>
                  </a:rPr>
                </a:br>
                <a:r>
                  <a:rPr lang="en-GB" dirty="0" smtClean="0">
                    <a:latin typeface="Times New Roman" charset="0"/>
                    <a:ea typeface="Times New Roman" charset="0"/>
                    <a:cs typeface="Times New Roman" charset="0"/>
                  </a:rPr>
                  <a:t>	</a:t>
                </a:r>
                <a14:m>
                  <m:oMath xmlns:m="http://schemas.openxmlformats.org/officeDocument/2006/math">
                    <m:sSup>
                      <m:sSupPr>
                        <m:ctrlPr>
                          <a:rPr lang="en-GB" b="0" i="1" smtClean="0">
                            <a:latin typeface="Cambria Math" charset="0"/>
                            <a:ea typeface="Times New Roman" charset="0"/>
                            <a:cs typeface="Times New Roman" charset="0"/>
                          </a:rPr>
                        </m:ctrlPr>
                      </m:sSupPr>
                      <m:e>
                        <m:d>
                          <m:dPr>
                            <m:ctrlPr>
                              <a:rPr lang="mr-IN" i="1">
                                <a:latin typeface="Cambria Math" charset="0"/>
                                <a:ea typeface="Times New Roman" charset="0"/>
                                <a:cs typeface="Times New Roman" charset="0"/>
                              </a:rPr>
                            </m:ctrlPr>
                          </m:dPr>
                          <m:e>
                            <m:f>
                              <m:fPr>
                                <m:ctrlPr>
                                  <a:rPr lang="mr-IN" i="1">
                                    <a:latin typeface="Cambria Math" charset="0"/>
                                    <a:ea typeface="Times New Roman" charset="0"/>
                                    <a:cs typeface="Times New Roman" charset="0"/>
                                  </a:rPr>
                                </m:ctrlPr>
                              </m:fPr>
                              <m:num>
                                <m:acc>
                                  <m:accPr>
                                    <m:chr m:val="̇"/>
                                    <m:ctrlPr>
                                      <a:rPr lang="mr-IN" i="1">
                                        <a:latin typeface="Cambria Math" charset="0"/>
                                        <a:ea typeface="Times New Roman" charset="0"/>
                                        <a:cs typeface="Times New Roman" charset="0"/>
                                      </a:rPr>
                                    </m:ctrlPr>
                                  </m:accPr>
                                  <m:e>
                                    <m:r>
                                      <a:rPr lang="en-GB" i="1">
                                        <a:latin typeface="Cambria Math" charset="0"/>
                                        <a:ea typeface="Times New Roman" charset="0"/>
                                        <a:cs typeface="Times New Roman" charset="0"/>
                                      </a:rPr>
                                      <m:t>𝑎</m:t>
                                    </m:r>
                                  </m:e>
                                </m:acc>
                                <m:r>
                                  <a:rPr lang="en-GB" i="1">
                                    <a:latin typeface="Cambria Math" charset="0"/>
                                    <a:ea typeface="Times New Roman" charset="0"/>
                                    <a:cs typeface="Times New Roman" charset="0"/>
                                  </a:rPr>
                                  <m:t>(</m:t>
                                </m:r>
                                <m:r>
                                  <a:rPr lang="en-GB" i="1">
                                    <a:latin typeface="Cambria Math" charset="0"/>
                                    <a:ea typeface="Times New Roman" charset="0"/>
                                    <a:cs typeface="Times New Roman" charset="0"/>
                                  </a:rPr>
                                  <m:t>𝑡</m:t>
                                </m:r>
                                <m:r>
                                  <a:rPr lang="en-GB" i="1">
                                    <a:latin typeface="Cambria Math" charset="0"/>
                                    <a:ea typeface="Times New Roman" charset="0"/>
                                    <a:cs typeface="Times New Roman" charset="0"/>
                                  </a:rPr>
                                  <m:t>)</m:t>
                                </m:r>
                              </m:num>
                              <m:den>
                                <m:r>
                                  <a:rPr lang="en-GB" i="1">
                                    <a:latin typeface="Cambria Math" charset="0"/>
                                    <a:ea typeface="Times New Roman" charset="0"/>
                                    <a:cs typeface="Times New Roman" charset="0"/>
                                  </a:rPr>
                                  <m:t>𝑎</m:t>
                                </m:r>
                                <m:r>
                                  <a:rPr lang="en-GB" i="1">
                                    <a:latin typeface="Cambria Math" charset="0"/>
                                    <a:ea typeface="Times New Roman" charset="0"/>
                                    <a:cs typeface="Times New Roman" charset="0"/>
                                  </a:rPr>
                                  <m:t>(</m:t>
                                </m:r>
                                <m:r>
                                  <a:rPr lang="en-GB" i="1">
                                    <a:latin typeface="Cambria Math" charset="0"/>
                                    <a:ea typeface="Times New Roman" charset="0"/>
                                    <a:cs typeface="Times New Roman" charset="0"/>
                                  </a:rPr>
                                  <m:t>𝑡</m:t>
                                </m:r>
                                <m:r>
                                  <a:rPr lang="en-GB" i="1">
                                    <a:latin typeface="Cambria Math" charset="0"/>
                                    <a:ea typeface="Times New Roman" charset="0"/>
                                    <a:cs typeface="Times New Roman" charset="0"/>
                                  </a:rPr>
                                  <m:t>)</m:t>
                                </m:r>
                              </m:den>
                            </m:f>
                          </m:e>
                        </m:d>
                      </m:e>
                      <m:sup>
                        <m:r>
                          <a:rPr lang="en-GB" b="0" i="1" smtClean="0">
                            <a:latin typeface="Cambria Math" charset="0"/>
                            <a:ea typeface="Times New Roman" charset="0"/>
                            <a:cs typeface="Times New Roman" charset="0"/>
                          </a:rPr>
                          <m:t>2</m:t>
                        </m:r>
                      </m:sup>
                    </m:sSup>
                    <m:r>
                      <a:rPr lang="en-GB" b="0" i="1" smtClean="0">
                        <a:latin typeface="Cambria Math" charset="0"/>
                        <a:ea typeface="Times New Roman" charset="0"/>
                        <a:cs typeface="Times New Roman" charset="0"/>
                      </a:rPr>
                      <m:t>= </m:t>
                    </m:r>
                    <m:f>
                      <m:fPr>
                        <m:ctrlPr>
                          <a:rPr lang="mr-IN" b="0" i="1" smtClean="0">
                            <a:latin typeface="Cambria Math" charset="0"/>
                            <a:ea typeface="Times New Roman" charset="0"/>
                            <a:cs typeface="Times New Roman" charset="0"/>
                          </a:rPr>
                        </m:ctrlPr>
                      </m:fPr>
                      <m:num>
                        <m:r>
                          <a:rPr lang="en-GB" b="0" i="1" smtClean="0">
                            <a:latin typeface="Cambria Math" charset="0"/>
                            <a:ea typeface="Times New Roman" charset="0"/>
                            <a:cs typeface="Times New Roman" charset="0"/>
                          </a:rPr>
                          <m:t>8</m:t>
                        </m:r>
                        <m:r>
                          <a:rPr lang="en-GB" b="0" i="1" smtClean="0">
                            <a:latin typeface="Cambria Math" charset="0"/>
                            <a:ea typeface="Cambria Math" charset="0"/>
                            <a:cs typeface="Cambria Math" charset="0"/>
                          </a:rPr>
                          <m:t>𝜋</m:t>
                        </m:r>
                        <m:r>
                          <a:rPr lang="en-GB" b="0" i="1" smtClean="0">
                            <a:latin typeface="Cambria Math" charset="0"/>
                            <a:ea typeface="Cambria Math" charset="0"/>
                            <a:cs typeface="Cambria Math" charset="0"/>
                          </a:rPr>
                          <m:t>𝐺</m:t>
                        </m:r>
                      </m:num>
                      <m:den>
                        <m:r>
                          <a:rPr lang="en-GB" b="0" i="1" smtClean="0">
                            <a:latin typeface="Cambria Math" charset="0"/>
                            <a:ea typeface="Times New Roman" charset="0"/>
                            <a:cs typeface="Times New Roman" charset="0"/>
                          </a:rPr>
                          <m:t>3</m:t>
                        </m:r>
                      </m:den>
                    </m:f>
                    <m:r>
                      <a:rPr lang="mr-IN" b="0" i="1" smtClean="0">
                        <a:latin typeface="Cambria Math" charset="0"/>
                        <a:ea typeface="Cambria Math" charset="0"/>
                        <a:cs typeface="Cambria Math" charset="0"/>
                      </a:rPr>
                      <m:t>𝜌</m:t>
                    </m:r>
                    <m:d>
                      <m:dPr>
                        <m:ctrlPr>
                          <a:rPr lang="en-GB" b="0" i="1" smtClean="0">
                            <a:latin typeface="Cambria Math" charset="0"/>
                            <a:ea typeface="Cambria Math" charset="0"/>
                            <a:cs typeface="Cambria Math" charset="0"/>
                          </a:rPr>
                        </m:ctrlPr>
                      </m:dPr>
                      <m:e>
                        <m:r>
                          <a:rPr lang="en-GB" b="0" i="1" smtClean="0">
                            <a:latin typeface="Cambria Math" charset="0"/>
                            <a:ea typeface="Cambria Math" charset="0"/>
                            <a:cs typeface="Cambria Math" charset="0"/>
                          </a:rPr>
                          <m:t>𝑡</m:t>
                        </m:r>
                      </m:e>
                    </m:d>
                    <m:r>
                      <a:rPr lang="en-GB"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GB" b="0" i="1" smtClean="0">
                            <a:latin typeface="Cambria Math" charset="0"/>
                            <a:ea typeface="Cambria Math" charset="0"/>
                            <a:cs typeface="Cambria Math" charset="0"/>
                          </a:rPr>
                          <m:t>𝑘</m:t>
                        </m:r>
                        <m:sSup>
                          <m:sSupPr>
                            <m:ctrlPr>
                              <a:rPr lang="en-GB" b="0" i="1" smtClean="0">
                                <a:latin typeface="Cambria Math" charset="0"/>
                                <a:ea typeface="Cambria Math" charset="0"/>
                                <a:cs typeface="Cambria Math" charset="0"/>
                              </a:rPr>
                            </m:ctrlPr>
                          </m:sSupPr>
                          <m:e>
                            <m:r>
                              <a:rPr lang="en-GB" b="0" i="1" smtClean="0">
                                <a:latin typeface="Cambria Math" charset="0"/>
                                <a:ea typeface="Cambria Math" charset="0"/>
                                <a:cs typeface="Cambria Math" charset="0"/>
                              </a:rPr>
                              <m:t>𝑐</m:t>
                            </m:r>
                          </m:e>
                          <m:sup>
                            <m:r>
                              <a:rPr lang="en-GB" b="0" i="1" smtClean="0">
                                <a:latin typeface="Cambria Math" charset="0"/>
                                <a:ea typeface="Cambria Math" charset="0"/>
                                <a:cs typeface="Cambria Math" charset="0"/>
                              </a:rPr>
                              <m:t>2</m:t>
                            </m:r>
                          </m:sup>
                        </m:sSup>
                      </m:num>
                      <m:den>
                        <m:sSup>
                          <m:sSupPr>
                            <m:ctrlPr>
                              <a:rPr lang="mr-IN" b="0" i="1" smtClean="0">
                                <a:latin typeface="Cambria Math" charset="0"/>
                                <a:ea typeface="Cambria Math" charset="0"/>
                                <a:cs typeface="Cambria Math" charset="0"/>
                              </a:rPr>
                            </m:ctrlPr>
                          </m:sSupPr>
                          <m:e>
                            <m:r>
                              <a:rPr lang="en-GB" b="0" i="1" smtClean="0">
                                <a:latin typeface="Cambria Math" charset="0"/>
                                <a:ea typeface="Cambria Math" charset="0"/>
                                <a:cs typeface="Cambria Math" charset="0"/>
                              </a:rPr>
                              <m:t>𝑎</m:t>
                            </m:r>
                          </m:e>
                          <m:sup>
                            <m:r>
                              <a:rPr lang="en-GB" b="0" i="1" smtClean="0">
                                <a:latin typeface="Cambria Math" charset="0"/>
                                <a:ea typeface="Cambria Math" charset="0"/>
                                <a:cs typeface="Cambria Math" charset="0"/>
                              </a:rPr>
                              <m:t>2</m:t>
                            </m:r>
                          </m:sup>
                        </m:sSup>
                        <m:r>
                          <a:rPr lang="en-GB" b="0" i="1" smtClean="0">
                            <a:latin typeface="Cambria Math" charset="0"/>
                            <a:ea typeface="Cambria Math" charset="0"/>
                            <a:cs typeface="Cambria Math" charset="0"/>
                          </a:rPr>
                          <m:t>(</m:t>
                        </m:r>
                        <m:r>
                          <a:rPr lang="en-GB" b="0" i="1" smtClean="0">
                            <a:latin typeface="Cambria Math" charset="0"/>
                            <a:ea typeface="Cambria Math" charset="0"/>
                            <a:cs typeface="Cambria Math" charset="0"/>
                          </a:rPr>
                          <m:t>𝑡</m:t>
                        </m:r>
                        <m:r>
                          <a:rPr lang="en-GB" b="0" i="1" smtClean="0">
                            <a:latin typeface="Cambria Math" charset="0"/>
                            <a:ea typeface="Cambria Math" charset="0"/>
                            <a:cs typeface="Cambria Math" charset="0"/>
                          </a:rPr>
                          <m:t>)</m:t>
                        </m:r>
                      </m:den>
                    </m:f>
                  </m:oMath>
                </a14:m>
                <a:endParaRPr lang="en-GB" dirty="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381"/>
                </a:stretch>
              </a:blipFill>
            </p:spPr>
            <p:txBody>
              <a:bodyPr/>
              <a:lstStyle/>
              <a:p>
                <a:r>
                  <a:rPr lang="en-GB">
                    <a:noFill/>
                  </a:rPr>
                  <a:t> </a:t>
                </a:r>
              </a:p>
            </p:txBody>
          </p:sp>
        </mc:Fallback>
      </mc:AlternateContent>
      <p:sp>
        <p:nvSpPr>
          <p:cNvPr id="4" name="TextBox 3"/>
          <p:cNvSpPr txBox="1"/>
          <p:nvPr/>
        </p:nvSpPr>
        <p:spPr>
          <a:xfrm>
            <a:off x="282387" y="6111872"/>
            <a:ext cx="12277165" cy="584775"/>
          </a:xfrm>
          <a:prstGeom prst="rect">
            <a:avLst/>
          </a:prstGeom>
          <a:noFill/>
        </p:spPr>
        <p:txBody>
          <a:bodyPr wrap="square" rtlCol="0">
            <a:spAutoFit/>
          </a:bodyPr>
          <a:lstStyle/>
          <a:p>
            <a:r>
              <a:rPr lang="en-US" sz="1600" dirty="0">
                <a:latin typeface="Times New Roman" charset="0"/>
                <a:ea typeface="Times New Roman" charset="0"/>
                <a:cs typeface="Times New Roman" charset="0"/>
              </a:rPr>
              <a:t>S. E. </a:t>
            </a:r>
            <a:r>
              <a:rPr lang="en-US" sz="1600" dirty="0" err="1">
                <a:latin typeface="Times New Roman" charset="0"/>
                <a:ea typeface="Times New Roman" charset="0"/>
                <a:cs typeface="Times New Roman" charset="0"/>
              </a:rPr>
              <a:t>Woosley</a:t>
            </a:r>
            <a:r>
              <a:rPr lang="en-US" sz="1600" dirty="0">
                <a:latin typeface="Times New Roman" charset="0"/>
                <a:ea typeface="Times New Roman" charset="0"/>
                <a:cs typeface="Times New Roman" charset="0"/>
              </a:rPr>
              <a:t> and T. A. Weaver. The Physics of </a:t>
            </a:r>
            <a:r>
              <a:rPr lang="en-US" sz="1600" dirty="0" smtClean="0">
                <a:latin typeface="Times New Roman" charset="0"/>
                <a:ea typeface="Times New Roman" charset="0"/>
                <a:cs typeface="Times New Roman" charset="0"/>
              </a:rPr>
              <a:t>Supernova </a:t>
            </a:r>
            <a:r>
              <a:rPr lang="en-US" sz="1600" dirty="0">
                <a:latin typeface="Times New Roman" charset="0"/>
                <a:ea typeface="Times New Roman" charset="0"/>
                <a:cs typeface="Times New Roman" charset="0"/>
              </a:rPr>
              <a:t>Explosions. Annual Review of Astronomy and </a:t>
            </a:r>
            <a:r>
              <a:rPr lang="en-US" sz="1600" dirty="0" smtClean="0">
                <a:latin typeface="Times New Roman" charset="0"/>
                <a:ea typeface="Times New Roman" charset="0"/>
                <a:cs typeface="Times New Roman" charset="0"/>
              </a:rPr>
              <a:t>Astrophysics</a:t>
            </a:r>
            <a:r>
              <a:rPr lang="en-US" sz="1600" dirty="0">
                <a:latin typeface="Times New Roman" charset="0"/>
                <a:ea typeface="Times New Roman" charset="0"/>
                <a:cs typeface="Times New Roman" charset="0"/>
              </a:rPr>
              <a:t>, 24:205–253, 1986. </a:t>
            </a:r>
            <a:endParaRPr lang="en-US" sz="1600" dirty="0">
              <a:latin typeface="Times New Roman" charset="0"/>
              <a:ea typeface="Times New Roman" charset="0"/>
              <a:cs typeface="Times New Roman" charset="0"/>
            </a:endParaRPr>
          </a:p>
          <a:p>
            <a:r>
              <a:rPr lang="en-GB" sz="1600" dirty="0" smtClean="0">
                <a:latin typeface="Times New Roman" charset="0"/>
                <a:ea typeface="Times New Roman" charset="0"/>
                <a:cs typeface="Times New Roman" charset="0"/>
              </a:rPr>
              <a:t>Figure 1. Adapted from S. E. </a:t>
            </a:r>
            <a:r>
              <a:rPr lang="en-GB" sz="1600" dirty="0" err="1" smtClean="0">
                <a:latin typeface="Times New Roman" charset="0"/>
                <a:ea typeface="Times New Roman" charset="0"/>
                <a:cs typeface="Times New Roman" charset="0"/>
              </a:rPr>
              <a:t>Woosley</a:t>
            </a:r>
            <a:r>
              <a:rPr lang="en-GB" sz="1600" dirty="0" smtClean="0">
                <a:latin typeface="Times New Roman" charset="0"/>
                <a:ea typeface="Times New Roman" charset="0"/>
                <a:cs typeface="Times New Roman" charset="0"/>
              </a:rPr>
              <a:t> et al. Type </a:t>
            </a:r>
            <a:r>
              <a:rPr lang="en-GB" sz="1600" dirty="0" err="1" smtClean="0">
                <a:latin typeface="Times New Roman" charset="0"/>
                <a:ea typeface="Times New Roman" charset="0"/>
                <a:cs typeface="Times New Roman" charset="0"/>
              </a:rPr>
              <a:t>Ia</a:t>
            </a:r>
            <a:r>
              <a:rPr lang="en-GB" sz="1600" dirty="0" smtClean="0">
                <a:latin typeface="Times New Roman" charset="0"/>
                <a:ea typeface="Times New Roman" charset="0"/>
                <a:cs typeface="Times New Roman" charset="0"/>
              </a:rPr>
              <a:t> Supernova Light Curves. The Astrophysical Journal, 662:487-503, 2007.</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3821" y="365125"/>
            <a:ext cx="3632566" cy="5120480"/>
          </a:xfrm>
          <a:prstGeom prst="rect">
            <a:avLst/>
          </a:prstGeom>
        </p:spPr>
      </p:pic>
      <p:sp>
        <p:nvSpPr>
          <p:cNvPr id="6" name="TextBox 5"/>
          <p:cNvSpPr txBox="1"/>
          <p:nvPr/>
        </p:nvSpPr>
        <p:spPr>
          <a:xfrm>
            <a:off x="8191424" y="5453688"/>
            <a:ext cx="3867918" cy="461665"/>
          </a:xfrm>
          <a:prstGeom prst="rect">
            <a:avLst/>
          </a:prstGeom>
          <a:noFill/>
        </p:spPr>
        <p:txBody>
          <a:bodyPr wrap="none" rtlCol="0">
            <a:spAutoFit/>
          </a:bodyPr>
          <a:lstStyle/>
          <a:p>
            <a:r>
              <a:rPr lang="en-GB" sz="1200" b="1" dirty="0" smtClean="0">
                <a:latin typeface="Times New Roman" charset="0"/>
                <a:ea typeface="Times New Roman" charset="0"/>
                <a:cs typeface="Times New Roman" charset="0"/>
              </a:rPr>
              <a:t>Figure 1. Type </a:t>
            </a:r>
            <a:r>
              <a:rPr lang="en-GB" sz="1200" b="1" dirty="0" err="1" smtClean="0">
                <a:latin typeface="Times New Roman" charset="0"/>
                <a:ea typeface="Times New Roman" charset="0"/>
                <a:cs typeface="Times New Roman" charset="0"/>
              </a:rPr>
              <a:t>Ia</a:t>
            </a:r>
            <a:r>
              <a:rPr lang="en-GB" sz="1200" b="1" dirty="0" smtClean="0">
                <a:latin typeface="Times New Roman" charset="0"/>
                <a:ea typeface="Times New Roman" charset="0"/>
                <a:cs typeface="Times New Roman" charset="0"/>
              </a:rPr>
              <a:t> SN light curves in five different bands.</a:t>
            </a:r>
          </a:p>
          <a:p>
            <a:r>
              <a:rPr lang="en-GB" sz="1200" b="1" dirty="0" smtClean="0">
                <a:latin typeface="Times New Roman" charset="0"/>
                <a:ea typeface="Times New Roman" charset="0"/>
                <a:cs typeface="Times New Roman" charset="0"/>
              </a:rPr>
              <a:t>Data and model offset to produce a clearer image.</a:t>
            </a:r>
            <a:endParaRPr lang="en-GB" sz="1200" b="1" dirty="0">
              <a:latin typeface="Times New Roman" charset="0"/>
              <a:ea typeface="Times New Roman" charset="0"/>
              <a:cs typeface="Times New Roman" charset="0"/>
            </a:endParaRPr>
          </a:p>
        </p:txBody>
      </p:sp>
      <p:sp>
        <p:nvSpPr>
          <p:cNvPr id="7" name="Rectangle 6"/>
          <p:cNvSpPr/>
          <p:nvPr/>
        </p:nvSpPr>
        <p:spPr>
          <a:xfrm>
            <a:off x="282387" y="5588652"/>
            <a:ext cx="6800079" cy="523220"/>
          </a:xfrm>
          <a:prstGeom prst="rect">
            <a:avLst/>
          </a:prstGeom>
        </p:spPr>
        <p:txBody>
          <a:bodyPr wrap="square">
            <a:spAutoFit/>
          </a:bodyPr>
          <a:lstStyle/>
          <a:p>
            <a:r>
              <a:rPr lang="en-GB" sz="1400" baseline="30000" dirty="0" smtClean="0">
                <a:latin typeface="Times New Roman" charset="0"/>
                <a:ea typeface="Times New Roman" charset="0"/>
                <a:cs typeface="Times New Roman" charset="0"/>
              </a:rPr>
              <a:t>1</a:t>
            </a:r>
            <a:r>
              <a:rPr lang="en-GB" sz="1400" dirty="0" smtClean="0">
                <a:latin typeface="Times New Roman" charset="0"/>
                <a:ea typeface="Times New Roman" charset="0"/>
                <a:cs typeface="Times New Roman" charset="0"/>
              </a:rPr>
              <a:t> C</a:t>
            </a:r>
            <a:r>
              <a:rPr lang="en-GB" sz="1400" dirty="0">
                <a:latin typeface="Times New Roman" charset="0"/>
                <a:ea typeface="Times New Roman" charset="0"/>
                <a:cs typeface="Times New Roman" charset="0"/>
              </a:rPr>
              <a:t>. R. Genovese et al. Inference for the dark energy equation of </a:t>
            </a:r>
            <a:r>
              <a:rPr lang="en-GB" sz="1400" dirty="0" smtClean="0">
                <a:latin typeface="Times New Roman" charset="0"/>
                <a:ea typeface="Times New Roman" charset="0"/>
                <a:cs typeface="Times New Roman" charset="0"/>
              </a:rPr>
              <a:t> state </a:t>
            </a:r>
            <a:r>
              <a:rPr lang="en-GB" sz="1400" dirty="0">
                <a:latin typeface="Times New Roman" charset="0"/>
                <a:ea typeface="Times New Roman" charset="0"/>
                <a:cs typeface="Times New Roman" charset="0"/>
              </a:rPr>
              <a:t>using </a:t>
            </a:r>
            <a:r>
              <a:rPr lang="en-GB" sz="1400" dirty="0" smtClean="0">
                <a:latin typeface="Times New Roman" charset="0"/>
                <a:ea typeface="Times New Roman" charset="0"/>
                <a:cs typeface="Times New Roman" charset="0"/>
              </a:rPr>
              <a:t>Type </a:t>
            </a:r>
            <a:r>
              <a:rPr lang="en-GB" sz="1400" dirty="0" err="1">
                <a:latin typeface="Times New Roman" charset="0"/>
                <a:ea typeface="Times New Roman" charset="0"/>
                <a:cs typeface="Times New Roman" charset="0"/>
              </a:rPr>
              <a:t>Ia</a:t>
            </a:r>
            <a:r>
              <a:rPr lang="en-GB" sz="1400" dirty="0">
                <a:latin typeface="Times New Roman" charset="0"/>
                <a:ea typeface="Times New Roman" charset="0"/>
                <a:cs typeface="Times New Roman" charset="0"/>
              </a:rPr>
              <a:t> supernova data. The </a:t>
            </a:r>
            <a:r>
              <a:rPr lang="en-GB" sz="1400" dirty="0" smtClean="0">
                <a:latin typeface="Times New Roman" charset="0"/>
                <a:ea typeface="Times New Roman" charset="0"/>
                <a:cs typeface="Times New Roman" charset="0"/>
              </a:rPr>
              <a:t>Annals of </a:t>
            </a:r>
            <a:r>
              <a:rPr lang="en-GB" sz="1400" dirty="0">
                <a:latin typeface="Times New Roman" charset="0"/>
                <a:ea typeface="Times New Roman" charset="0"/>
                <a:cs typeface="Times New Roman" charset="0"/>
              </a:rPr>
              <a:t>Statistics, 3:144-178, 2009.</a:t>
            </a:r>
          </a:p>
        </p:txBody>
      </p:sp>
    </p:spTree>
    <p:extLst>
      <p:ext uri="{BB962C8B-B14F-4D97-AF65-F5344CB8AC3E}">
        <p14:creationId xmlns:p14="http://schemas.microsoft.com/office/powerpoint/2010/main" val="170413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Constraining cosmological parameters</a:t>
            </a:r>
            <a:endParaRPr lang="en-GB"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Uncertainties in data sets</a:t>
                </a:r>
              </a:p>
              <a:p>
                <a:r>
                  <a:rPr lang="en-GB" dirty="0" smtClean="0">
                    <a:latin typeface="Times New Roman" charset="0"/>
                    <a:ea typeface="Times New Roman" charset="0"/>
                    <a:cs typeface="Times New Roman" charset="0"/>
                  </a:rPr>
                  <a:t>Larger data sets of </a:t>
                </a:r>
                <a:r>
                  <a:rPr lang="en-GB" dirty="0" err="1" smtClean="0">
                    <a:latin typeface="Times New Roman" charset="0"/>
                    <a:ea typeface="Times New Roman" charset="0"/>
                    <a:cs typeface="Times New Roman" charset="0"/>
                  </a:rPr>
                  <a:t>SNe</a:t>
                </a:r>
                <a:r>
                  <a:rPr lang="en-GB" dirty="0" smtClean="0">
                    <a:latin typeface="Times New Roman" charset="0"/>
                    <a:ea typeface="Times New Roman" charset="0"/>
                    <a:cs typeface="Times New Roman" charset="0"/>
                  </a:rPr>
                  <a:t> </a:t>
                </a:r>
                <a:r>
                  <a:rPr lang="mr-IN" dirty="0" smtClean="0">
                    <a:latin typeface="Times New Roman" charset="0"/>
                    <a:ea typeface="Times New Roman" charset="0"/>
                    <a:cs typeface="Times New Roman" charset="0"/>
                  </a:rPr>
                  <a:t>–</a:t>
                </a:r>
                <a:r>
                  <a:rPr lang="en-GB" dirty="0" smtClean="0">
                    <a:latin typeface="Times New Roman" charset="0"/>
                    <a:ea typeface="Times New Roman" charset="0"/>
                    <a:cs typeface="Times New Roman" charset="0"/>
                  </a:rPr>
                  <a:t> investigating the uncertainties on </a:t>
                </a:r>
                <a14:m>
                  <m:oMath xmlns:m="http://schemas.openxmlformats.org/officeDocument/2006/math">
                    <m:sSub>
                      <m:sSubPr>
                        <m:ctrlPr>
                          <a:rPr lang="en-US" i="1" smtClean="0">
                            <a:latin typeface="Cambria Math" charset="0"/>
                            <a:ea typeface="Cambria Math" charset="0"/>
                            <a:cs typeface="Cambria Math" charset="0"/>
                          </a:rPr>
                        </m:ctrlPr>
                      </m:sSubPr>
                      <m:e>
                        <m:r>
                          <m:rPr>
                            <m:sty m:val="p"/>
                          </m:rPr>
                          <a:rPr lang="el-GR" i="1" smtClean="0">
                            <a:latin typeface="Cambria Math" charset="0"/>
                            <a:ea typeface="Cambria Math" charset="0"/>
                            <a:cs typeface="Cambria Math" charset="0"/>
                          </a:rPr>
                          <m:t>Ω</m:t>
                        </m:r>
                      </m:e>
                      <m:sub>
                        <m:r>
                          <m:rPr>
                            <m:sty m:val="p"/>
                          </m:rPr>
                          <a:rPr lang="el-GR" i="1" smtClean="0">
                            <a:latin typeface="Cambria Math" charset="0"/>
                            <a:ea typeface="Cambria Math" charset="0"/>
                            <a:cs typeface="Cambria Math" charset="0"/>
                          </a:rPr>
                          <m:t>Λ</m:t>
                        </m:r>
                      </m:sub>
                    </m:sSub>
                  </m:oMath>
                </a14:m>
                <a:endParaRPr lang="en-GB" dirty="0" smtClean="0">
                  <a:latin typeface="Times New Roman" charset="0"/>
                  <a:ea typeface="Times New Roman" charset="0"/>
                  <a:cs typeface="Times New Roman" charset="0"/>
                </a:endParaRPr>
              </a:p>
              <a:p>
                <a:r>
                  <a:rPr lang="en-GB" dirty="0" smtClean="0">
                    <a:latin typeface="Times New Roman" charset="0"/>
                    <a:ea typeface="Times New Roman" charset="0"/>
                    <a:cs typeface="Times New Roman" charset="0"/>
                  </a:rPr>
                  <a:t>Obtaining another measure for the quality of fit for the models to the data, </a:t>
                </a:r>
                <a14:m>
                  <m:oMath xmlns:m="http://schemas.openxmlformats.org/officeDocument/2006/math">
                    <m:sSup>
                      <m:sSupPr>
                        <m:ctrlPr>
                          <a:rPr lang="en-GB" i="1">
                            <a:latin typeface="Cambria Math" charset="0"/>
                          </a:rPr>
                        </m:ctrlPr>
                      </m:sSupPr>
                      <m:e>
                        <m:r>
                          <a:rPr lang="en-GB" i="1">
                            <a:latin typeface="Cambria Math" charset="0"/>
                            <a:ea typeface="Cambria Math" charset="0"/>
                            <a:cs typeface="Cambria Math" charset="0"/>
                          </a:rPr>
                          <m:t>𝜒</m:t>
                        </m:r>
                      </m:e>
                      <m:sup>
                        <m:r>
                          <a:rPr lang="en-GB" i="1">
                            <a:latin typeface="Cambria Math" charset="0"/>
                          </a:rPr>
                          <m:t>2</m:t>
                        </m:r>
                      </m:sup>
                    </m:sSup>
                  </m:oMath>
                </a14:m>
                <a:r>
                  <a:rPr lang="en-GB" dirty="0" smtClean="0">
                    <a:latin typeface="Times New Roman" charset="0"/>
                    <a:ea typeface="Times New Roman" charset="0"/>
                    <a:cs typeface="Times New Roman" charset="0"/>
                  </a:rPr>
                  <a:t> to MCMC.</a:t>
                </a:r>
                <a:endParaRPr lang="en-GB" dirty="0" smtClean="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381"/>
                </a:stretch>
              </a:blipFill>
            </p:spPr>
            <p:txBody>
              <a:bodyPr/>
              <a:lstStyle/>
              <a:p>
                <a:r>
                  <a:rPr lang="en-GB">
                    <a:noFill/>
                  </a:rPr>
                  <a:t> </a:t>
                </a:r>
              </a:p>
            </p:txBody>
          </p:sp>
        </mc:Fallback>
      </mc:AlternateContent>
      <p:sp>
        <p:nvSpPr>
          <p:cNvPr id="4" name="TextBox 3"/>
          <p:cNvSpPr txBox="1"/>
          <p:nvPr/>
        </p:nvSpPr>
        <p:spPr>
          <a:xfrm>
            <a:off x="282387" y="6311900"/>
            <a:ext cx="12277165" cy="584775"/>
          </a:xfrm>
          <a:prstGeom prst="rect">
            <a:avLst/>
          </a:prstGeom>
          <a:noFill/>
        </p:spPr>
        <p:txBody>
          <a:bodyPr wrap="square" rtlCol="0">
            <a:spAutoFit/>
          </a:bodyPr>
          <a:lstStyle/>
          <a:p>
            <a:r>
              <a:rPr lang="en-US" sz="1600" dirty="0" smtClean="0">
                <a:latin typeface="Times New Roman" charset="0"/>
                <a:ea typeface="Times New Roman" charset="0"/>
                <a:cs typeface="Times New Roman" charset="0"/>
              </a:rPr>
              <a:t>T. A. </a:t>
            </a:r>
            <a:r>
              <a:rPr lang="en-US" sz="1600" dirty="0" err="1" smtClean="0">
                <a:latin typeface="Times New Roman" charset="0"/>
                <a:ea typeface="Times New Roman" charset="0"/>
                <a:cs typeface="Times New Roman" charset="0"/>
              </a:rPr>
              <a:t>Ottosen</a:t>
            </a:r>
            <a:r>
              <a:rPr lang="en-US" sz="1600" dirty="0" smtClean="0">
                <a:latin typeface="Times New Roman" charset="0"/>
                <a:ea typeface="Times New Roman" charset="0"/>
                <a:cs typeface="Times New Roman" charset="0"/>
              </a:rPr>
              <a:t>. A Bayesian Approach to Statistical Mechanics. </a:t>
            </a:r>
            <a:r>
              <a:rPr lang="en-US" sz="1600" dirty="0" err="1" smtClean="0">
                <a:latin typeface="Times New Roman" charset="0"/>
                <a:ea typeface="Times New Roman" charset="0"/>
                <a:cs typeface="Times New Roman" charset="0"/>
              </a:rPr>
              <a:t>arXiv</a:t>
            </a:r>
            <a:r>
              <a:rPr lang="en-US" sz="1600" dirty="0" smtClean="0">
                <a:latin typeface="Times New Roman" charset="0"/>
                <a:ea typeface="Times New Roman" charset="0"/>
                <a:cs typeface="Times New Roman" charset="0"/>
              </a:rPr>
              <a:t>, 2012. </a:t>
            </a:r>
            <a:endParaRPr lang="en-US" sz="1600" dirty="0">
              <a:latin typeface="Times New Roman" charset="0"/>
              <a:ea typeface="Times New Roman" charset="0"/>
              <a:cs typeface="Times New Roman" charset="0"/>
            </a:endParaRPr>
          </a:p>
          <a:p>
            <a:endParaRPr lang="en-GB"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7331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Conclusions</a:t>
            </a:r>
            <a:endParaRPr lang="en-GB"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Type </a:t>
            </a:r>
            <a:r>
              <a:rPr lang="en-GB" dirty="0" err="1" smtClean="0">
                <a:latin typeface="Times New Roman" charset="0"/>
                <a:ea typeface="Times New Roman" charset="0"/>
                <a:cs typeface="Times New Roman" charset="0"/>
              </a:rPr>
              <a:t>Ia</a:t>
            </a:r>
            <a:r>
              <a:rPr lang="en-GB" dirty="0" smtClean="0">
                <a:latin typeface="Times New Roman" charset="0"/>
                <a:ea typeface="Times New Roman" charset="0"/>
                <a:cs typeface="Times New Roman" charset="0"/>
              </a:rPr>
              <a:t> Supernova Explosions as Standard Candles</a:t>
            </a:r>
          </a:p>
          <a:p>
            <a:r>
              <a:rPr lang="en-GB" dirty="0" smtClean="0">
                <a:latin typeface="Times New Roman" charset="0"/>
                <a:ea typeface="Times New Roman" charset="0"/>
                <a:cs typeface="Times New Roman" charset="0"/>
              </a:rPr>
              <a:t>Constraining cosmological parameters </a:t>
            </a:r>
          </a:p>
          <a:p>
            <a:pPr lvl="1"/>
            <a:r>
              <a:rPr lang="en-GB" dirty="0" smtClean="0">
                <a:latin typeface="Times New Roman" charset="0"/>
                <a:ea typeface="Times New Roman" charset="0"/>
                <a:cs typeface="Times New Roman" charset="0"/>
              </a:rPr>
              <a:t>Using larger data sets</a:t>
            </a:r>
          </a:p>
          <a:p>
            <a:pPr lvl="1"/>
            <a:r>
              <a:rPr lang="en-GB" dirty="0" smtClean="0">
                <a:latin typeface="Times New Roman" charset="0"/>
                <a:ea typeface="Times New Roman" charset="0"/>
                <a:cs typeface="Times New Roman" charset="0"/>
              </a:rPr>
              <a:t>Obtaining another measure for the quality of fit for the data to the model</a:t>
            </a:r>
            <a:endParaRPr lang="en-GB"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576123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4469</TotalTime>
  <Words>1433</Words>
  <Application>Microsoft Macintosh PowerPoint</Application>
  <PresentationFormat>Widescreen</PresentationFormat>
  <Paragraphs>96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Calibri Light</vt:lpstr>
      <vt:lpstr>Cambria Math</vt:lpstr>
      <vt:lpstr>Mangal</vt:lpstr>
      <vt:lpstr>Times New Roman</vt:lpstr>
      <vt:lpstr>Arial</vt:lpstr>
      <vt:lpstr>Office Theme</vt:lpstr>
      <vt:lpstr>Supernova Cosmology</vt:lpstr>
      <vt:lpstr>Summary</vt:lpstr>
      <vt:lpstr>Supernovae</vt:lpstr>
      <vt:lpstr>Type Ia Supernovae</vt:lpstr>
      <vt:lpstr>Constraining cosmological parameters</vt:lpstr>
      <vt:lpstr>Conclusions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84</cp:revision>
  <cp:lastPrinted>2017-11-20T11:24:02Z</cp:lastPrinted>
  <dcterms:created xsi:type="dcterms:W3CDTF">2017-11-06T21:59:40Z</dcterms:created>
  <dcterms:modified xsi:type="dcterms:W3CDTF">2017-11-20T15:25:29Z</dcterms:modified>
</cp:coreProperties>
</file>