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39"/>
    <p:restoredTop sz="60239"/>
  </p:normalViewPr>
  <p:slideViewPr>
    <p:cSldViewPr snapToGrid="0" snapToObjects="1">
      <p:cViewPr>
        <p:scale>
          <a:sx n="59" d="100"/>
          <a:sy n="59" d="100"/>
        </p:scale>
        <p:origin x="2064" y="152"/>
      </p:cViewPr>
      <p:guideLst/>
    </p:cSldViewPr>
  </p:slideViewPr>
  <p:notesTextViewPr>
    <p:cViewPr>
      <p:scale>
        <a:sx n="1" d="1"/>
        <a:sy n="1" d="1"/>
      </p:scale>
      <p:origin x="0" y="-41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69DF3-6E17-9A40-B1C9-2C7C23E56BFA}" type="datetimeFigureOut">
              <a:rPr lang="en-GB" smtClean="0"/>
              <a:t>18/11/2017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AB2768-F516-4545-BFD7-27EF3C6F6E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116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-</a:t>
            </a:r>
            <a:r>
              <a:rPr lang="en-GB" baseline="0" dirty="0" smtClean="0"/>
              <a:t> My talk will be on supernova cosmology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AB2768-F516-4545-BFD7-27EF3C6F6EB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87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-</a:t>
            </a:r>
            <a:r>
              <a:rPr lang="en-GB" baseline="0" dirty="0" smtClean="0"/>
              <a:t> </a:t>
            </a:r>
            <a:r>
              <a:rPr lang="en-GB" baseline="0" dirty="0" smtClean="0"/>
              <a:t>The </a:t>
            </a:r>
            <a:r>
              <a:rPr lang="en-GB" baseline="0" dirty="0" smtClean="0"/>
              <a:t>different topics that I would like to cover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AB2768-F516-4545-BFD7-27EF3C6F6EB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0060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 smtClean="0"/>
              <a:t>These</a:t>
            </a:r>
            <a:r>
              <a:rPr lang="en-GB" baseline="0" dirty="0" smtClean="0"/>
              <a:t> are the basic distinctions between the two main groups of supernovae explosions, detail this, then go into more detail with Type </a:t>
            </a:r>
            <a:r>
              <a:rPr lang="en-GB" baseline="0" dirty="0" err="1" smtClean="0"/>
              <a:t>Ia</a:t>
            </a:r>
            <a:endParaRPr lang="en-GB" dirty="0" smtClean="0"/>
          </a:p>
          <a:p>
            <a:pPr marL="171450" indent="-171450">
              <a:buFontTx/>
              <a:buChar char="-"/>
            </a:pPr>
            <a:r>
              <a:rPr lang="en-GB" dirty="0" smtClean="0"/>
              <a:t>Type</a:t>
            </a:r>
            <a:r>
              <a:rPr lang="en-GB" baseline="0" dirty="0" smtClean="0"/>
              <a:t> I</a:t>
            </a:r>
          </a:p>
          <a:p>
            <a:pPr marL="628650" lvl="1" indent="-171450">
              <a:buFontTx/>
              <a:buChar char="-"/>
            </a:pPr>
            <a:r>
              <a:rPr lang="en-GB" baseline="0" dirty="0" smtClean="0"/>
              <a:t>Binary system: this is the most accepted theory on how Type I’s are formed, discuss more about this in Type Ia. Mass accretes onto the main white dwarf until it reaches a point where a mechanism can trigger an explosion.</a:t>
            </a:r>
          </a:p>
          <a:p>
            <a:pPr marL="628650" lvl="1" indent="-171450">
              <a:buFontTx/>
              <a:buChar char="-"/>
            </a:pPr>
            <a:r>
              <a:rPr lang="en-GB" baseline="0" dirty="0" smtClean="0"/>
              <a:t>The Hydrogen line is not there as it is related to the initial system, the binary system leads to the absence. The way the supernova explodes within that system</a:t>
            </a:r>
          </a:p>
          <a:p>
            <a:pPr marL="171450" lvl="0" indent="-171450">
              <a:buFontTx/>
              <a:buChar char="-"/>
            </a:pPr>
            <a:r>
              <a:rPr lang="en-GB" baseline="0" dirty="0" smtClean="0"/>
              <a:t>Type II</a:t>
            </a:r>
          </a:p>
          <a:p>
            <a:pPr marL="628650" lvl="1" indent="-171450">
              <a:buFontTx/>
              <a:buChar char="-"/>
            </a:pPr>
            <a:r>
              <a:rPr lang="en-GB" baseline="0" dirty="0" smtClean="0"/>
              <a:t>Core collapse due to the mass increasing to a point where photodisintegration can occur, this leads to a runaway effect, and a loss of electron degeneracy pressure, thus the star explodes in a supernova</a:t>
            </a:r>
          </a:p>
          <a:p>
            <a:pPr marL="628650" lvl="1" indent="-171450">
              <a:buFontTx/>
              <a:buChar char="-"/>
            </a:pPr>
            <a:r>
              <a:rPr lang="en-GB" baseline="0" dirty="0" smtClean="0"/>
              <a:t>Balmer series present as there is still hydrogen when it explodes </a:t>
            </a:r>
          </a:p>
          <a:p>
            <a:pPr marL="171450" lvl="0" indent="-171450">
              <a:buFontTx/>
              <a:buChar char="-"/>
            </a:pPr>
            <a:endParaRPr lang="en-GB" baseline="0" dirty="0" smtClean="0"/>
          </a:p>
          <a:p>
            <a:pPr marL="171450" lvl="0" indent="-171450">
              <a:buFontTx/>
              <a:buChar char="-"/>
            </a:pPr>
            <a:r>
              <a:rPr lang="en-GB" baseline="0" dirty="0" smtClean="0"/>
              <a:t>Sub-classifications</a:t>
            </a:r>
          </a:p>
          <a:p>
            <a:pPr marL="628650" lvl="1" indent="-171450">
              <a:buFontTx/>
              <a:buChar char="-"/>
            </a:pPr>
            <a:r>
              <a:rPr lang="en-GB" baseline="0" dirty="0" smtClean="0"/>
              <a:t>Type </a:t>
            </a:r>
            <a:r>
              <a:rPr lang="en-GB" baseline="0" dirty="0" err="1" smtClean="0"/>
              <a:t>Ia</a:t>
            </a:r>
            <a:r>
              <a:rPr lang="en-GB" baseline="0" dirty="0" smtClean="0"/>
              <a:t> </a:t>
            </a:r>
          </a:p>
          <a:p>
            <a:pPr marL="1085850" lvl="2" indent="-171450">
              <a:buFontTx/>
              <a:buChar char="-"/>
            </a:pPr>
            <a:r>
              <a:rPr lang="en-GB" baseline="0" dirty="0" smtClean="0"/>
              <a:t>This is the most important type for our cosmology as Type I </a:t>
            </a:r>
            <a:r>
              <a:rPr lang="en-GB" baseline="0" dirty="0" err="1" smtClean="0"/>
              <a:t>SNe</a:t>
            </a:r>
            <a:r>
              <a:rPr lang="en-GB" baseline="0" dirty="0" smtClean="0"/>
              <a:t> are ’standardised’ in the way they explode, they produce standard light curves when their magnitude is measured over a period of time</a:t>
            </a:r>
          </a:p>
          <a:p>
            <a:pPr marL="628650" lvl="1" indent="-171450">
              <a:buFontTx/>
              <a:buChar char="-"/>
            </a:pPr>
            <a:r>
              <a:rPr lang="en-GB" baseline="0" dirty="0" smtClean="0"/>
              <a:t>Type IIP, Type IIL</a:t>
            </a:r>
          </a:p>
          <a:p>
            <a:pPr marL="1085850" lvl="2" indent="-171450">
              <a:buFontTx/>
              <a:buChar char="-"/>
            </a:pPr>
            <a:r>
              <a:rPr lang="en-GB" baseline="0" dirty="0" smtClean="0"/>
              <a:t>Type IIP has a plateau in it’s light curve after it’s peak</a:t>
            </a:r>
          </a:p>
          <a:p>
            <a:pPr marL="1085850" lvl="2" indent="-171450">
              <a:buFontTx/>
              <a:buChar char="-"/>
            </a:pPr>
            <a:r>
              <a:rPr lang="en-GB" baseline="0" dirty="0" smtClean="0"/>
              <a:t>Type IIL has a line in it’s light curve as it trails off after peak</a:t>
            </a:r>
          </a:p>
          <a:p>
            <a:pPr marL="1085850" lvl="2" indent="-171450">
              <a:buFontTx/>
              <a:buChar char="-"/>
            </a:pP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AB2768-F516-4545-BFD7-27EF3C6F6EB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01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baseline="0" dirty="0" smtClean="0"/>
              <a:t>The standardised way is due to the white dwarf accreting matter until it reaches the Chandrasekhar limit, 1.4M_solar, but it’s not the mass that’s the mechanism, it’s the fact there is extra thermonuclear energy being produced because of the fusion of the carbon and oxygen core, this creates a disruption and prevents a collapse into a neutron star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baseline="0" dirty="0" smtClean="0"/>
              <a:t>Observing the magnitude of Type </a:t>
            </a:r>
            <a:r>
              <a:rPr lang="en-GB" baseline="0" dirty="0" err="1" smtClean="0"/>
              <a:t>Ia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SNe</a:t>
            </a:r>
            <a:r>
              <a:rPr lang="en-GB" baseline="0" dirty="0" smtClean="0"/>
              <a:t> over an extended period allows us to plot light curves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baseline="0" dirty="0" smtClean="0"/>
              <a:t>For multiple Type </a:t>
            </a:r>
            <a:r>
              <a:rPr lang="en-GB" baseline="0" dirty="0" err="1" smtClean="0"/>
              <a:t>Ia’s</a:t>
            </a:r>
            <a:r>
              <a:rPr lang="en-GB" baseline="0" dirty="0" smtClean="0"/>
              <a:t> we find that for the majority of </a:t>
            </a:r>
            <a:r>
              <a:rPr lang="en-GB" baseline="0" dirty="0" err="1" smtClean="0"/>
              <a:t>SNe</a:t>
            </a:r>
            <a:r>
              <a:rPr lang="en-GB" baseline="0" dirty="0" smtClean="0"/>
              <a:t> the standard curve is seen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baseline="0" dirty="0" smtClean="0"/>
              <a:t>There are some other classes of </a:t>
            </a:r>
            <a:r>
              <a:rPr lang="en-GB" baseline="0" dirty="0" err="1" smtClean="0"/>
              <a:t>SNe</a:t>
            </a:r>
            <a:r>
              <a:rPr lang="en-GB" baseline="0" dirty="0" smtClean="0"/>
              <a:t>, e.g. Type Ia-91bg </a:t>
            </a:r>
            <a:r>
              <a:rPr lang="mr-IN" baseline="0" dirty="0" smtClean="0"/>
              <a:t>–</a:t>
            </a:r>
            <a:r>
              <a:rPr lang="en-GB" baseline="0" dirty="0" smtClean="0"/>
              <a:t> these are the faintest class of </a:t>
            </a:r>
            <a:r>
              <a:rPr lang="en-GB" baseline="0" dirty="0" err="1" smtClean="0"/>
              <a:t>SNe</a:t>
            </a:r>
            <a:r>
              <a:rPr lang="en-GB" baseline="0" dirty="0" smtClean="0"/>
              <a:t>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baseline="0" dirty="0" smtClean="0"/>
              <a:t>Figure 1 is an example of the different light curves that can observed when using different image filters, same SN but each band has different information associated with it</a:t>
            </a:r>
          </a:p>
          <a:p>
            <a:pPr marL="628650" lvl="1" indent="-171450">
              <a:buFontTx/>
              <a:buChar char="-"/>
            </a:pPr>
            <a:endParaRPr lang="en-GB" baseline="0" dirty="0" smtClean="0"/>
          </a:p>
          <a:p>
            <a:pPr marL="628650" lvl="1" indent="-171450">
              <a:buFontTx/>
              <a:buChar char="-"/>
            </a:pPr>
            <a:r>
              <a:rPr lang="en-GB" baseline="0" dirty="0" smtClean="0"/>
              <a:t>Use in finding cosmological parameters:</a:t>
            </a:r>
          </a:p>
          <a:p>
            <a:pPr marL="1085850" lvl="2" indent="-171450">
              <a:buFontTx/>
              <a:buChar char="-"/>
            </a:pPr>
            <a:r>
              <a:rPr lang="en-GB" baseline="0" dirty="0" smtClean="0"/>
              <a:t>Type </a:t>
            </a:r>
            <a:r>
              <a:rPr lang="en-GB" baseline="0" dirty="0" err="1" smtClean="0"/>
              <a:t>Ia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SNe</a:t>
            </a:r>
            <a:r>
              <a:rPr lang="en-GB" baseline="0" dirty="0" smtClean="0"/>
              <a:t> can be used as standard candles to calculate distances</a:t>
            </a:r>
          </a:p>
          <a:p>
            <a:pPr marL="1085850" lvl="2" indent="-171450">
              <a:buFontTx/>
              <a:buChar char="-"/>
            </a:pPr>
            <a:r>
              <a:rPr lang="en-GB" baseline="0" dirty="0" smtClean="0"/>
              <a:t>Through spectroscopic observations we can obtain the redshift of the SN, and it’s host galaxy</a:t>
            </a:r>
          </a:p>
          <a:p>
            <a:pPr marL="1085850" lvl="2" indent="-171450">
              <a:buFontTx/>
              <a:buChar char="-"/>
            </a:pPr>
            <a:r>
              <a:rPr lang="en-GB" baseline="0" dirty="0" smtClean="0"/>
              <a:t>We can also find the peak magnitude of the </a:t>
            </a:r>
            <a:r>
              <a:rPr lang="en-GB" baseline="0" dirty="0" err="1" smtClean="0"/>
              <a:t>SNe</a:t>
            </a:r>
            <a:r>
              <a:rPr lang="en-GB" baseline="0" dirty="0" smtClean="0"/>
              <a:t> from the light curves</a:t>
            </a:r>
          </a:p>
          <a:p>
            <a:pPr marL="628650" lvl="1" indent="-171450">
              <a:buFontTx/>
              <a:buChar char="-"/>
            </a:pPr>
            <a:r>
              <a:rPr lang="en-GB" baseline="0" dirty="0" smtClean="0"/>
              <a:t>Using this information we can use the Friedman equation to calculate cosmological parameters such as </a:t>
            </a:r>
            <a:r>
              <a:rPr lang="en-GB" baseline="0" dirty="0" err="1" smtClean="0"/>
              <a:t>Omega_Lambda</a:t>
            </a:r>
            <a:r>
              <a:rPr lang="en-GB" baseline="0" dirty="0" smtClean="0"/>
              <a:t> to determine the dark energy content of the universe.</a:t>
            </a:r>
          </a:p>
          <a:p>
            <a:pPr marL="628650" lvl="1" indent="-171450">
              <a:buFontTx/>
              <a:buChar char="-"/>
            </a:pPr>
            <a:endParaRPr lang="en-GB" baseline="0" dirty="0" smtClean="0"/>
          </a:p>
          <a:p>
            <a:pPr marL="628650" lvl="1" indent="-171450">
              <a:buFontTx/>
              <a:buChar char="-"/>
            </a:pPr>
            <a:r>
              <a:rPr lang="en-GB" baseline="0" dirty="0" smtClean="0"/>
              <a:t>We can use the Friedman equation to work out the expansion rate of the universe </a:t>
            </a:r>
          </a:p>
          <a:p>
            <a:pPr marL="628650" lvl="1" indent="-171450">
              <a:buFontTx/>
              <a:buChar char="-"/>
            </a:pPr>
            <a:r>
              <a:rPr lang="en-GB" baseline="0" dirty="0" smtClean="0"/>
              <a:t>Relating the rate of change of the scale factor to the energy density of the universe, solving for rho we can calculate the dark energy density of the universe </a:t>
            </a:r>
          </a:p>
          <a:p>
            <a:pPr marL="628650" lvl="1" indent="-171450">
              <a:buFontTx/>
              <a:buChar char="-"/>
            </a:pPr>
            <a:r>
              <a:rPr lang="en-GB" baseline="0" dirty="0" smtClean="0"/>
              <a:t>The equation can be approximated to </a:t>
            </a:r>
            <a:r>
              <a:rPr lang="en-GB" baseline="0" smtClean="0"/>
              <a:t>Hubble’s constant and then we can </a:t>
            </a:r>
          </a:p>
          <a:p>
            <a:pPr marL="628650" lvl="1" indent="-171450">
              <a:buFontTx/>
              <a:buChar char="-"/>
            </a:pPr>
            <a:endParaRPr lang="en-GB" baseline="0" dirty="0" smtClean="0"/>
          </a:p>
          <a:p>
            <a:pPr marL="628650" lvl="1" indent="-171450">
              <a:buFontTx/>
              <a:buChar char="-"/>
            </a:pPr>
            <a:r>
              <a:rPr lang="en-GB" baseline="0" dirty="0" smtClean="0"/>
              <a:t>When using the Friedman equation we make assumptions such as</a:t>
            </a:r>
          </a:p>
          <a:p>
            <a:pPr marL="1085850" lvl="2" indent="-171450">
              <a:buFontTx/>
              <a:buChar char="-"/>
            </a:pPr>
            <a:r>
              <a:rPr lang="en-GB" baseline="0" dirty="0" smtClean="0"/>
              <a:t>The Universe is flat for local distances so we can assume that the </a:t>
            </a:r>
            <a:r>
              <a:rPr lang="en-GB" baseline="0" dirty="0" err="1" smtClean="0"/>
              <a:t>comoving</a:t>
            </a:r>
            <a:r>
              <a:rPr lang="en-GB" baseline="0" dirty="0" smtClean="0"/>
              <a:t> distance can be approximated by a linear term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AB2768-F516-4545-BFD7-27EF3C6F6EB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859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Tx/>
                  <a:buChar char="-"/>
                </a:pPr>
                <a:r>
                  <a:rPr lang="en-GB" dirty="0" smtClean="0"/>
                  <a:t>With data that</a:t>
                </a:r>
                <a:r>
                  <a:rPr lang="en-GB" baseline="0" dirty="0" smtClean="0"/>
                  <a:t> is provided we must always be sceptical of how they obtained their </a:t>
                </a:r>
                <a:endParaRPr lang="en-GB" dirty="0" smtClean="0"/>
              </a:p>
              <a:p>
                <a:pPr marL="171450" indent="-171450">
                  <a:buFontTx/>
                  <a:buChar char="-"/>
                </a:pPr>
                <a:r>
                  <a:rPr lang="en-GB" dirty="0" smtClean="0"/>
                  <a:t>One of the key issues is</a:t>
                </a:r>
                <a:r>
                  <a:rPr lang="en-GB" baseline="0" dirty="0" smtClean="0"/>
                  <a:t> trying to find the uncertainties in our values </a:t>
                </a:r>
                <a:endParaRPr lang="en-GB" dirty="0" smtClean="0"/>
              </a:p>
              <a:p>
                <a:pPr marL="628650" lvl="1" indent="-171450">
                  <a:buFontTx/>
                  <a:buChar char="-"/>
                </a:pPr>
                <a:r>
                  <a:rPr lang="en-GB" dirty="0" smtClean="0"/>
                  <a:t>There is no point having values for cosmological</a:t>
                </a:r>
                <a:r>
                  <a:rPr lang="en-GB" baseline="0" dirty="0" smtClean="0"/>
                  <a:t> parameters if we cannot say to what uncertainty it is in, it provides no reasonable amount of information. It could be an extremely bad value</a:t>
                </a:r>
              </a:p>
              <a:p>
                <a:pPr marL="171450" lvl="0" indent="-171450">
                  <a:buFontTx/>
                  <a:buChar char="-"/>
                </a:pPr>
                <a:r>
                  <a:rPr lang="en-GB" baseline="0" dirty="0" smtClean="0"/>
                  <a:t>Using larger data sets we can produce a smoother set of data so that when finding the uncertainties in our values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baseline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baseline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i="1" baseline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Λ</m:t>
                        </m:r>
                      </m:sub>
                    </m:sSub>
                  </m:oMath>
                </a14:m>
                <a:r>
                  <a:rPr lang="en-GB" baseline="0" dirty="0" smtClean="0"/>
                  <a:t>, so that we can be more certain that our uncertainties found are more accurate than if we have a less complete data set (???) is that correct?</a:t>
                </a:r>
              </a:p>
              <a:p>
                <a:pPr marL="171450" lvl="0" indent="-171450">
                  <a:buFontTx/>
                  <a:buChar char="-"/>
                </a:pPr>
                <a:r>
                  <a:rPr lang="en-GB" baseline="0" dirty="0" smtClean="0"/>
                  <a:t>Plus we could investigate how SN type affects the uncertainties, or how galaxy type/host galaxy morphology affects it as well </a:t>
                </a:r>
                <a:r>
                  <a:rPr lang="mr-IN" baseline="0" dirty="0" smtClean="0"/>
                  <a:t>–</a:t>
                </a:r>
                <a:r>
                  <a:rPr lang="en-GB" baseline="0" dirty="0" smtClean="0"/>
                  <a:t> a form of ‘jack knife’ method in trying to see what range of uncertainties we can obtain</a:t>
                </a:r>
              </a:p>
              <a:p>
                <a:pPr marL="171450" lvl="0" indent="-171450">
                  <a:buFontTx/>
                  <a:buChar char="-"/>
                </a:pPr>
                <a:endParaRPr lang="en-GB" baseline="0" dirty="0" smtClean="0"/>
              </a:p>
              <a:p>
                <a:pPr marL="171450" lvl="0" indent="-171450">
                  <a:buFontTx/>
                  <a:buChar char="-"/>
                </a:pPr>
                <a:r>
                  <a:rPr lang="en-GB" baseline="0" dirty="0" smtClean="0"/>
                  <a:t>Investigate another method as opposed to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baseline="0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GB" i="1" baseline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𝜒</m:t>
                        </m:r>
                      </m:e>
                      <m:sup>
                        <m:r>
                          <a:rPr lang="en-GB" b="0" i="1" baseline="0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baseline="0" dirty="0" smtClean="0"/>
                  <a:t> method which determines the error bars on the model parameters as well as the best fit values</a:t>
                </a:r>
              </a:p>
              <a:p>
                <a:pPr marL="171450" lvl="0" indent="-171450">
                  <a:buFontTx/>
                  <a:buChar char="-"/>
                </a:pPr>
                <a:r>
                  <a:rPr lang="en-GB" baseline="0" dirty="0" smtClean="0"/>
                  <a:t>Using the Markov Chain Monte Carlo method we can explore the fit of the data to other general cosmological models </a:t>
                </a:r>
                <a:r>
                  <a:rPr lang="mr-IN" baseline="0" dirty="0" smtClean="0"/>
                  <a:t>–</a:t>
                </a:r>
                <a:r>
                  <a:rPr lang="en-GB" baseline="0" dirty="0" smtClean="0"/>
                  <a:t> other cosmological methods will need to be researched but with the MCMC method, it is a method which is as follows:</a:t>
                </a:r>
              </a:p>
              <a:p>
                <a:pPr marL="628650" lvl="1" indent="-171450">
                  <a:buFontTx/>
                  <a:buChar char="-"/>
                </a:pPr>
                <a:r>
                  <a:rPr lang="en-GB" baseline="0" dirty="0" smtClean="0"/>
                  <a:t>We have a dataset, and we can calculate the probability of the dataset given the values of the parameters of our model, then from this we can then find a distribution function. </a:t>
                </a:r>
              </a:p>
              <a:p>
                <a:pPr marL="628650" lvl="1" indent="-171450">
                  <a:buFontTx/>
                  <a:buChar char="-"/>
                </a:pPr>
                <a:r>
                  <a:rPr lang="en-GB" baseline="0" dirty="0" smtClean="0"/>
                  <a:t>The advantage of MCMC is that it automatically puts the sample points where the distribution function is large</a:t>
                </a:r>
              </a:p>
              <a:p>
                <a:pPr marL="628650" lvl="1" indent="-171450">
                  <a:buFontTx/>
                  <a:buChar char="-"/>
                </a:pPr>
                <a:r>
                  <a:rPr lang="en-GB" baseline="0" dirty="0" smtClean="0"/>
                  <a:t>MCMC uses the principle of random walks to sample the data </a:t>
                </a:r>
                <a:r>
                  <a:rPr lang="mr-IN" baseline="0" dirty="0" smtClean="0"/>
                  <a:t>–</a:t>
                </a:r>
                <a:r>
                  <a:rPr lang="en-GB" baseline="0" dirty="0" smtClean="0"/>
                  <a:t> state of the chain after a number of steps is then used as a sample of the desired distribution </a:t>
                </a:r>
                <a:r>
                  <a:rPr lang="mr-IN" baseline="0" dirty="0" smtClean="0"/>
                  <a:t>–</a:t>
                </a:r>
                <a:r>
                  <a:rPr lang="en-GB" baseline="0" dirty="0" smtClean="0"/>
                  <a:t> quality of sample improves as a function of the number of steps</a:t>
                </a:r>
              </a:p>
              <a:p>
                <a:pPr marL="171450" lvl="0" indent="-171450">
                  <a:buFontTx/>
                  <a:buChar char="-"/>
                </a:pPr>
                <a:r>
                  <a:rPr lang="en-GB" baseline="0" dirty="0" smtClean="0"/>
                  <a:t>Exploring Bayesian statistics, we find a result from Bayes’ theorem that data changes probability </a:t>
                </a:r>
              </a:p>
              <a:p>
                <a:pPr marL="171450" lvl="0" indent="-171450">
                  <a:buFontTx/>
                  <a:buChar char="-"/>
                </a:pPr>
                <a:r>
                  <a:rPr lang="en-GB" baseline="0" dirty="0" smtClean="0"/>
                  <a:t>We want to improve our best fit parameters and using the MCMC method will allow us to do that</a:t>
                </a:r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Tx/>
                  <a:buChar char="-"/>
                </a:pPr>
                <a:r>
                  <a:rPr lang="en-GB" dirty="0" smtClean="0"/>
                  <a:t>With data that</a:t>
                </a:r>
                <a:r>
                  <a:rPr lang="en-GB" baseline="0" dirty="0" smtClean="0"/>
                  <a:t> is provided we must always be sceptical of how they obtained their </a:t>
                </a:r>
                <a:endParaRPr lang="en-GB" dirty="0" smtClean="0"/>
              </a:p>
              <a:p>
                <a:pPr marL="171450" indent="-171450">
                  <a:buFontTx/>
                  <a:buChar char="-"/>
                </a:pPr>
                <a:r>
                  <a:rPr lang="en-GB" dirty="0" smtClean="0"/>
                  <a:t>One of the key issues is</a:t>
                </a:r>
                <a:r>
                  <a:rPr lang="en-GB" baseline="0" dirty="0" smtClean="0"/>
                  <a:t> trying to find the uncertainties in our values </a:t>
                </a:r>
                <a:endParaRPr lang="en-GB" dirty="0" smtClean="0"/>
              </a:p>
              <a:p>
                <a:pPr marL="628650" lvl="1" indent="-171450">
                  <a:buFontTx/>
                  <a:buChar char="-"/>
                </a:pPr>
                <a:r>
                  <a:rPr lang="en-GB" dirty="0" smtClean="0"/>
                  <a:t>There is no point having values for cosmological</a:t>
                </a:r>
                <a:r>
                  <a:rPr lang="en-GB" baseline="0" dirty="0" smtClean="0"/>
                  <a:t> parameters if we cannot say to what uncertainty it is in, it provides no reasonable amount of information. It could be an extremely bad value</a:t>
                </a:r>
              </a:p>
              <a:p>
                <a:pPr marL="171450" lvl="0" indent="-171450">
                  <a:buFontTx/>
                  <a:buChar char="-"/>
                </a:pPr>
                <a:r>
                  <a:rPr lang="en-GB" baseline="0" dirty="0" smtClean="0"/>
                  <a:t>Using larger data sets we can produce a smoother set of data so that when finding the uncertainties in our values for </a:t>
                </a:r>
                <a:r>
                  <a:rPr lang="el-GR" i="0" baseline="0" smtClean="0">
                    <a:latin typeface="Cambria Math" charset="0"/>
                    <a:ea typeface="Cambria Math" charset="0"/>
                    <a:cs typeface="Cambria Math" charset="0"/>
                  </a:rPr>
                  <a:t>Ω</a:t>
                </a:r>
                <a:r>
                  <a:rPr lang="en-US" i="0" baseline="0" smtClean="0">
                    <a:latin typeface="Cambria Math" charset="0"/>
                    <a:ea typeface="Cambria Math" charset="0"/>
                    <a:cs typeface="Cambria Math" charset="0"/>
                  </a:rPr>
                  <a:t>_</a:t>
                </a:r>
                <a:r>
                  <a:rPr lang="el-GR" i="0" baseline="0" smtClean="0">
                    <a:latin typeface="Cambria Math" charset="0"/>
                    <a:ea typeface="Cambria Math" charset="0"/>
                    <a:cs typeface="Cambria Math" charset="0"/>
                  </a:rPr>
                  <a:t>Λ</a:t>
                </a:r>
                <a:r>
                  <a:rPr lang="en-GB" baseline="0" dirty="0" smtClean="0"/>
                  <a:t>, so that we can be more certain that our uncertainties found are more accurate than if we have a less complete data set (???) is that correct?</a:t>
                </a:r>
              </a:p>
              <a:p>
                <a:pPr marL="171450" lvl="0" indent="-171450">
                  <a:buFontTx/>
                  <a:buChar char="-"/>
                </a:pPr>
                <a:r>
                  <a:rPr lang="en-GB" baseline="0" dirty="0" smtClean="0"/>
                  <a:t>Plus we could investigate how SN type affects the uncertainties, or how galaxy type/host galaxy morphology affects it as well </a:t>
                </a:r>
                <a:r>
                  <a:rPr lang="mr-IN" baseline="0" dirty="0" smtClean="0"/>
                  <a:t>–</a:t>
                </a:r>
                <a:r>
                  <a:rPr lang="en-GB" baseline="0" dirty="0" smtClean="0"/>
                  <a:t> a form of ‘jack knife’ method in trying to see what range of uncertainties we can obtain</a:t>
                </a:r>
              </a:p>
              <a:p>
                <a:pPr marL="171450" lvl="0" indent="-171450">
                  <a:buFontTx/>
                  <a:buChar char="-"/>
                </a:pPr>
                <a:endParaRPr lang="en-GB" baseline="0" dirty="0" smtClean="0"/>
              </a:p>
              <a:p>
                <a:pPr marL="171450" lvl="0" indent="-171450">
                  <a:buFontTx/>
                  <a:buChar char="-"/>
                </a:pPr>
                <a:r>
                  <a:rPr lang="en-GB" baseline="0" dirty="0" smtClean="0"/>
                  <a:t>Investigate another method as opposed to the </a:t>
                </a:r>
                <a:r>
                  <a:rPr lang="en-GB" i="0" baseline="0" smtClean="0">
                    <a:latin typeface="Cambria Math" charset="0"/>
                    <a:ea typeface="Cambria Math" charset="0"/>
                    <a:cs typeface="Cambria Math" charset="0"/>
                  </a:rPr>
                  <a:t>𝜒^</a:t>
                </a:r>
                <a:r>
                  <a:rPr lang="en-GB" b="0" i="0" baseline="0" smtClean="0">
                    <a:latin typeface="Cambria Math" charset="0"/>
                  </a:rPr>
                  <a:t>2</a:t>
                </a:r>
                <a:r>
                  <a:rPr lang="en-GB" baseline="0" dirty="0" smtClean="0"/>
                  <a:t> method which determines the error bars on the model parameters as well as the best fit values</a:t>
                </a:r>
              </a:p>
              <a:p>
                <a:pPr marL="171450" lvl="0" indent="-171450">
                  <a:buFontTx/>
                  <a:buChar char="-"/>
                </a:pPr>
                <a:r>
                  <a:rPr lang="en-GB" baseline="0" dirty="0" smtClean="0"/>
                  <a:t>Using the Markov Chain Monte Carlo method we can explore the fit of the data to other general cosmological models </a:t>
                </a:r>
                <a:r>
                  <a:rPr lang="mr-IN" baseline="0" dirty="0" smtClean="0"/>
                  <a:t>–</a:t>
                </a:r>
                <a:r>
                  <a:rPr lang="en-GB" baseline="0" dirty="0" smtClean="0"/>
                  <a:t> other cosmological methods will need to be researched but with the MCMC method, it is a method which is as follows:</a:t>
                </a:r>
              </a:p>
              <a:p>
                <a:pPr marL="628650" lvl="1" indent="-171450">
                  <a:buFontTx/>
                  <a:buChar char="-"/>
                </a:pPr>
                <a:r>
                  <a:rPr lang="en-GB" baseline="0" dirty="0" smtClean="0"/>
                  <a:t>We have a dataset, and we can calculate the probability of the dataset given the values of the parameters of our model, then from this we can then find a distribution function. </a:t>
                </a:r>
              </a:p>
              <a:p>
                <a:pPr marL="628650" lvl="1" indent="-171450">
                  <a:buFontTx/>
                  <a:buChar char="-"/>
                </a:pPr>
                <a:r>
                  <a:rPr lang="en-GB" baseline="0" dirty="0" smtClean="0"/>
                  <a:t>The advantage of MCMC is that it automatically puts the sample points where the distribution function is large</a:t>
                </a:r>
              </a:p>
              <a:p>
                <a:pPr marL="628650" lvl="1" indent="-171450">
                  <a:buFontTx/>
                  <a:buChar char="-"/>
                </a:pPr>
                <a:r>
                  <a:rPr lang="en-GB" baseline="0" dirty="0" smtClean="0"/>
                  <a:t>MCMC uses the principle of random walks to sample the data </a:t>
                </a:r>
                <a:r>
                  <a:rPr lang="mr-IN" baseline="0" dirty="0" smtClean="0"/>
                  <a:t>–</a:t>
                </a:r>
                <a:r>
                  <a:rPr lang="en-GB" baseline="0" dirty="0" smtClean="0"/>
                  <a:t> state of the chain after a number of steps is then used as a sample of the desired distribution </a:t>
                </a:r>
                <a:r>
                  <a:rPr lang="mr-IN" baseline="0" dirty="0" smtClean="0"/>
                  <a:t>–</a:t>
                </a:r>
                <a:r>
                  <a:rPr lang="en-GB" baseline="0" dirty="0" smtClean="0"/>
                  <a:t> quality of sample improves as a function of the number of steps</a:t>
                </a:r>
              </a:p>
              <a:p>
                <a:pPr marL="171450" lvl="0" indent="-171450">
                  <a:buFontTx/>
                  <a:buChar char="-"/>
                </a:pPr>
                <a:r>
                  <a:rPr lang="en-GB" baseline="0" dirty="0" smtClean="0"/>
                  <a:t>Exploring Bayesian statistics, we find a result from Bayes’ theorem that data changes probability </a:t>
                </a:r>
              </a:p>
              <a:p>
                <a:pPr marL="171450" lvl="0" indent="-171450">
                  <a:buFontTx/>
                  <a:buChar char="-"/>
                </a:pPr>
                <a:r>
                  <a:rPr lang="en-GB" baseline="0" dirty="0" smtClean="0"/>
                  <a:t>We want to improve our best fit parameters and using the MCMC method will allow us to do that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AB2768-F516-4545-BFD7-27EF3C6F6EB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143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Tx/>
                  <a:buChar char="-"/>
                </a:pPr>
                <a:r>
                  <a:rPr lang="en-GB" dirty="0" smtClean="0"/>
                  <a:t>Using Type</a:t>
                </a:r>
                <a:r>
                  <a:rPr lang="en-GB" baseline="0" dirty="0" smtClean="0"/>
                  <a:t> </a:t>
                </a:r>
                <a:r>
                  <a:rPr lang="en-GB" baseline="0" dirty="0" err="1" smtClean="0"/>
                  <a:t>Ia</a:t>
                </a:r>
                <a:r>
                  <a:rPr lang="en-GB" baseline="0" dirty="0" smtClean="0"/>
                  <a:t> </a:t>
                </a:r>
                <a:r>
                  <a:rPr lang="en-GB" baseline="0" dirty="0" err="1" smtClean="0"/>
                  <a:t>SNe</a:t>
                </a:r>
                <a:r>
                  <a:rPr lang="en-GB" baseline="0" dirty="0" smtClean="0"/>
                  <a:t> as standard candles allows us to collect data and then produce distance information</a:t>
                </a:r>
              </a:p>
              <a:p>
                <a:pPr marL="171450" indent="-171450">
                  <a:buFontTx/>
                  <a:buChar char="-"/>
                </a:pPr>
                <a:r>
                  <a:rPr lang="en-GB" baseline="0" dirty="0" smtClean="0"/>
                  <a:t>With this we can then calculate cosmological parameters using the Friedman equation as a simple model, and also using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baseline="0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GB" i="1" baseline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𝜒</m:t>
                        </m:r>
                      </m:e>
                      <m:sup>
                        <m:r>
                          <a:rPr lang="en-GB" b="0" i="1" baseline="0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baseline="0" dirty="0" smtClean="0"/>
                  <a:t> </a:t>
                </a:r>
                <a:r>
                  <a:rPr lang="en-GB" baseline="0" dirty="0" smtClean="0"/>
                  <a:t>method/tests</a:t>
                </a:r>
              </a:p>
              <a:p>
                <a:pPr marL="171450" indent="-171450">
                  <a:buFontTx/>
                  <a:buChar char="-"/>
                </a:pPr>
                <a:r>
                  <a:rPr lang="en-GB" baseline="0" dirty="0" smtClean="0"/>
                  <a:t>Through using larger data sets we can constrain what parameters are affecting what </a:t>
                </a:r>
                <a:r>
                  <a:rPr lang="mr-IN" baseline="0" dirty="0" smtClean="0"/>
                  <a:t>–</a:t>
                </a:r>
                <a:r>
                  <a:rPr lang="en-GB" baseline="0" dirty="0" smtClean="0"/>
                  <a:t> separate into SN type, galaxy types. It is important how the uncertainties are being affected as we want to be as accurate as possible! </a:t>
                </a:r>
              </a:p>
              <a:p>
                <a:pPr marL="171450" indent="-171450">
                  <a:buFontTx/>
                  <a:buChar char="-"/>
                </a:pPr>
                <a:r>
                  <a:rPr lang="en-GB" baseline="0" dirty="0" smtClean="0"/>
                  <a:t>Then we can try and obtain another measure for the quality of fit for the data to the model as opposed to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baseline="0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GB" i="1" baseline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𝜒</m:t>
                        </m:r>
                      </m:e>
                      <m:sup>
                        <m:r>
                          <a:rPr lang="en-GB" b="0" i="1" baseline="0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 smtClean="0"/>
                  <a:t> approach </a:t>
                </a:r>
                <a:r>
                  <a:rPr lang="mr-IN" dirty="0" smtClean="0"/>
                  <a:t>–</a:t>
                </a:r>
                <a:r>
                  <a:rPr lang="en-GB" dirty="0" smtClean="0"/>
                  <a:t> MCMC approach</a:t>
                </a:r>
                <a:r>
                  <a:rPr lang="en-GB" baseline="0" dirty="0" smtClean="0"/>
                  <a:t> will allow us to sample the parameter space with a probability that depends on the likelihood that the model is a good fit to the data</a:t>
                </a:r>
                <a:endParaRPr lang="en-GB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Tx/>
                  <a:buChar char="-"/>
                </a:pPr>
                <a:r>
                  <a:rPr lang="en-GB" dirty="0" smtClean="0"/>
                  <a:t>Using Type</a:t>
                </a:r>
                <a:r>
                  <a:rPr lang="en-GB" baseline="0" dirty="0" smtClean="0"/>
                  <a:t> </a:t>
                </a:r>
                <a:r>
                  <a:rPr lang="en-GB" baseline="0" dirty="0" err="1" smtClean="0"/>
                  <a:t>Ia</a:t>
                </a:r>
                <a:r>
                  <a:rPr lang="en-GB" baseline="0" dirty="0" smtClean="0"/>
                  <a:t> </a:t>
                </a:r>
                <a:r>
                  <a:rPr lang="en-GB" baseline="0" dirty="0" err="1" smtClean="0"/>
                  <a:t>SNe</a:t>
                </a:r>
                <a:r>
                  <a:rPr lang="en-GB" baseline="0" dirty="0" smtClean="0"/>
                  <a:t> as standard candles allows us to collect data and then produce distance information</a:t>
                </a:r>
              </a:p>
              <a:p>
                <a:pPr marL="171450" indent="-171450">
                  <a:buFontTx/>
                  <a:buChar char="-"/>
                </a:pPr>
                <a:r>
                  <a:rPr lang="en-GB" baseline="0" dirty="0" smtClean="0"/>
                  <a:t>With this we can then calculate cosmological parameters using the Friedman equation as a simple model, and also using </a:t>
                </a:r>
                <a:r>
                  <a:rPr lang="en-GB" i="0" baseline="0" smtClean="0">
                    <a:latin typeface="Cambria Math" charset="0"/>
                    <a:ea typeface="Cambria Math" charset="0"/>
                    <a:cs typeface="Cambria Math" charset="0"/>
                  </a:rPr>
                  <a:t>𝜒</a:t>
                </a:r>
                <a:r>
                  <a:rPr lang="en-GB" i="0" baseline="0" smtClean="0">
                    <a:latin typeface="Cambria Math" charset="0"/>
                    <a:ea typeface="Cambria Math" charset="0"/>
                    <a:cs typeface="Cambria Math" charset="0"/>
                  </a:rPr>
                  <a:t>^</a:t>
                </a:r>
                <a:r>
                  <a:rPr lang="en-GB" b="0" i="0" baseline="0" smtClean="0">
                    <a:latin typeface="Cambria Math" charset="0"/>
                  </a:rPr>
                  <a:t>2</a:t>
                </a:r>
                <a:r>
                  <a:rPr lang="en-GB" baseline="0" dirty="0" smtClean="0"/>
                  <a:t> </a:t>
                </a:r>
                <a:r>
                  <a:rPr lang="en-GB" baseline="0" dirty="0" smtClean="0"/>
                  <a:t>method/tests</a:t>
                </a:r>
              </a:p>
              <a:p>
                <a:pPr marL="171450" indent="-171450">
                  <a:buFontTx/>
                  <a:buChar char="-"/>
                </a:pPr>
                <a:r>
                  <a:rPr lang="en-GB" baseline="0" dirty="0" smtClean="0"/>
                  <a:t>Through using larger data sets we can constrain what parameters are affecting what </a:t>
                </a:r>
                <a:r>
                  <a:rPr lang="mr-IN" baseline="0" dirty="0" smtClean="0"/>
                  <a:t>–</a:t>
                </a:r>
                <a:r>
                  <a:rPr lang="en-GB" baseline="0" dirty="0" smtClean="0"/>
                  <a:t> separate into SN type, galaxy types. It is important how the uncertainties are being affected as we want to be as accurate as possible! </a:t>
                </a:r>
              </a:p>
              <a:p>
                <a:pPr marL="171450" indent="-171450">
                  <a:buFontTx/>
                  <a:buChar char="-"/>
                </a:pPr>
                <a:r>
                  <a:rPr lang="en-GB" baseline="0" dirty="0" smtClean="0"/>
                  <a:t>Then we can try and obtain another measure for the quality of fit for the data to the model as opposed to the </a:t>
                </a:r>
                <a:r>
                  <a:rPr lang="en-GB" i="0" baseline="0" smtClean="0">
                    <a:latin typeface="Cambria Math" charset="0"/>
                    <a:ea typeface="Cambria Math" charset="0"/>
                    <a:cs typeface="Cambria Math" charset="0"/>
                  </a:rPr>
                  <a:t>𝜒</a:t>
                </a:r>
                <a:r>
                  <a:rPr lang="en-GB" i="0" baseline="0" smtClean="0">
                    <a:latin typeface="Cambria Math" charset="0"/>
                    <a:ea typeface="Cambria Math" charset="0"/>
                    <a:cs typeface="Cambria Math" charset="0"/>
                  </a:rPr>
                  <a:t>^</a:t>
                </a:r>
                <a:r>
                  <a:rPr lang="en-GB" b="0" i="0" baseline="0" smtClean="0">
                    <a:latin typeface="Cambria Math" charset="0"/>
                  </a:rPr>
                  <a:t>2</a:t>
                </a:r>
                <a:r>
                  <a:rPr lang="en-GB" dirty="0" smtClean="0"/>
                  <a:t> approach </a:t>
                </a:r>
                <a:r>
                  <a:rPr lang="mr-IN" dirty="0" smtClean="0"/>
                  <a:t>–</a:t>
                </a:r>
                <a:r>
                  <a:rPr lang="en-GB" dirty="0" smtClean="0"/>
                  <a:t> MCMC approach</a:t>
                </a:r>
                <a:r>
                  <a:rPr lang="en-GB" baseline="0" dirty="0" smtClean="0"/>
                  <a:t> will allow us to sample the parameter space with a probability that depends on the likelihood that the model is a good fit to the data</a:t>
                </a:r>
                <a:endParaRPr lang="en-GB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AB2768-F516-4545-BFD7-27EF3C6F6EB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781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87D90-663E-4645-B9F0-D58A2107F2CC}" type="datetimeFigureOut">
              <a:rPr lang="en-GB" smtClean="0"/>
              <a:t>18/11/2017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F5CA-70FB-C34F-AD4D-65F6BA555A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772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87D90-663E-4645-B9F0-D58A2107F2CC}" type="datetimeFigureOut">
              <a:rPr lang="en-GB" smtClean="0"/>
              <a:t>18/11/2017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F5CA-70FB-C34F-AD4D-65F6BA555A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5864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87D90-663E-4645-B9F0-D58A2107F2CC}" type="datetimeFigureOut">
              <a:rPr lang="en-GB" smtClean="0"/>
              <a:t>18/11/2017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F5CA-70FB-C34F-AD4D-65F6BA555A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96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87D90-663E-4645-B9F0-D58A2107F2CC}" type="datetimeFigureOut">
              <a:rPr lang="en-GB" smtClean="0"/>
              <a:t>18/11/2017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F5CA-70FB-C34F-AD4D-65F6BA555A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3671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87D90-663E-4645-B9F0-D58A2107F2CC}" type="datetimeFigureOut">
              <a:rPr lang="en-GB" smtClean="0"/>
              <a:t>18/11/2017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F5CA-70FB-C34F-AD4D-65F6BA555A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439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87D90-663E-4645-B9F0-D58A2107F2CC}" type="datetimeFigureOut">
              <a:rPr lang="en-GB" smtClean="0"/>
              <a:t>18/11/2017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F5CA-70FB-C34F-AD4D-65F6BA555A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50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87D90-663E-4645-B9F0-D58A2107F2CC}" type="datetimeFigureOut">
              <a:rPr lang="en-GB" smtClean="0"/>
              <a:t>18/11/2017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F5CA-70FB-C34F-AD4D-65F6BA555A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791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87D90-663E-4645-B9F0-D58A2107F2CC}" type="datetimeFigureOut">
              <a:rPr lang="en-GB" smtClean="0"/>
              <a:t>18/11/2017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F5CA-70FB-C34F-AD4D-65F6BA555A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2508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87D90-663E-4645-B9F0-D58A2107F2CC}" type="datetimeFigureOut">
              <a:rPr lang="en-GB" smtClean="0"/>
              <a:t>18/11/2017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F5CA-70FB-C34F-AD4D-65F6BA555A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028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87D90-663E-4645-B9F0-D58A2107F2CC}" type="datetimeFigureOut">
              <a:rPr lang="en-GB" smtClean="0"/>
              <a:t>18/11/2017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F5CA-70FB-C34F-AD4D-65F6BA555A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0281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87D90-663E-4645-B9F0-D58A2107F2CC}" type="datetimeFigureOut">
              <a:rPr lang="en-GB" smtClean="0"/>
              <a:t>18/11/2017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F5CA-70FB-C34F-AD4D-65F6BA555A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11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87D90-663E-4645-B9F0-D58A2107F2CC}" type="datetimeFigureOut">
              <a:rPr lang="en-GB" smtClean="0"/>
              <a:t>18/11/2017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6F5CA-70FB-C34F-AD4D-65F6BA555A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480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>
                <a:latin typeface="Times New Roman" charset="0"/>
                <a:ea typeface="Times New Roman" charset="0"/>
                <a:cs typeface="Times New Roman" charset="0"/>
              </a:rPr>
              <a:t>Supernova Cosmology</a:t>
            </a:r>
            <a:endParaRPr lang="en-GB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latin typeface="Times New Roman" charset="0"/>
                <a:ea typeface="Times New Roman" charset="0"/>
                <a:cs typeface="Times New Roman" charset="0"/>
              </a:rPr>
              <a:t>Jacky Cao</a:t>
            </a:r>
            <a:endParaRPr lang="en-GB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28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Times New Roman" charset="0"/>
                <a:ea typeface="Times New Roman" charset="0"/>
                <a:cs typeface="Times New Roman" charset="0"/>
              </a:rPr>
              <a:t>Summary</a:t>
            </a:r>
            <a:endParaRPr lang="en-GB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Times New Roman" charset="0"/>
                <a:ea typeface="Times New Roman" charset="0"/>
                <a:cs typeface="Times New Roman" charset="0"/>
              </a:rPr>
              <a:t>Supernovae</a:t>
            </a:r>
          </a:p>
          <a:p>
            <a:r>
              <a:rPr lang="en-GB" dirty="0" smtClean="0">
                <a:latin typeface="Times New Roman" charset="0"/>
                <a:ea typeface="Times New Roman" charset="0"/>
                <a:cs typeface="Times New Roman" charset="0"/>
              </a:rPr>
              <a:t>Type </a:t>
            </a:r>
            <a:r>
              <a:rPr lang="en-GB" dirty="0" err="1" smtClean="0">
                <a:latin typeface="Times New Roman" charset="0"/>
                <a:ea typeface="Times New Roman" charset="0"/>
                <a:cs typeface="Times New Roman" charset="0"/>
              </a:rPr>
              <a:t>Ia</a:t>
            </a:r>
            <a:r>
              <a:rPr lang="en-GB" dirty="0" smtClean="0">
                <a:latin typeface="Times New Roman" charset="0"/>
                <a:ea typeface="Times New Roman" charset="0"/>
                <a:cs typeface="Times New Roman" charset="0"/>
              </a:rPr>
              <a:t> supernovae</a:t>
            </a:r>
          </a:p>
          <a:p>
            <a:r>
              <a:rPr lang="en-GB" dirty="0" smtClean="0">
                <a:latin typeface="Times New Roman" charset="0"/>
                <a:ea typeface="Times New Roman" charset="0"/>
                <a:cs typeface="Times New Roman" charset="0"/>
              </a:rPr>
              <a:t>Constraining cosmological parameters</a:t>
            </a:r>
            <a:endParaRPr lang="en-GB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GB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15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Times New Roman" charset="0"/>
                <a:ea typeface="Times New Roman" charset="0"/>
                <a:cs typeface="Times New Roman" charset="0"/>
              </a:rPr>
              <a:t>Supernovae</a:t>
            </a:r>
            <a:endParaRPr lang="en-GB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Times New Roman" charset="0"/>
                <a:ea typeface="Times New Roman" charset="0"/>
                <a:cs typeface="Times New Roman" charset="0"/>
              </a:rPr>
              <a:t>Type I</a:t>
            </a:r>
          </a:p>
          <a:p>
            <a:pPr lvl="1"/>
            <a:r>
              <a:rPr lang="en-GB" dirty="0" smtClean="0">
                <a:latin typeface="Times New Roman" charset="0"/>
                <a:ea typeface="Times New Roman" charset="0"/>
                <a:cs typeface="Times New Roman" charset="0"/>
              </a:rPr>
              <a:t>Binary system with a white dwarf and a donor star</a:t>
            </a:r>
          </a:p>
          <a:p>
            <a:pPr lvl="1"/>
            <a:r>
              <a:rPr lang="en-GB" dirty="0" smtClean="0">
                <a:latin typeface="Times New Roman" charset="0"/>
                <a:ea typeface="Times New Roman" charset="0"/>
                <a:cs typeface="Times New Roman" charset="0"/>
              </a:rPr>
              <a:t>An absence of </a:t>
            </a:r>
            <a:r>
              <a:rPr lang="en-GB" dirty="0" smtClean="0">
                <a:latin typeface="Times New Roman" charset="0"/>
                <a:ea typeface="Times New Roman" charset="0"/>
                <a:cs typeface="Times New Roman" charset="0"/>
              </a:rPr>
              <a:t>the Balmer series of Hydrogen </a:t>
            </a:r>
            <a:r>
              <a:rPr lang="en-GB" dirty="0" smtClean="0">
                <a:latin typeface="Times New Roman" charset="0"/>
                <a:ea typeface="Times New Roman" charset="0"/>
                <a:cs typeface="Times New Roman" charset="0"/>
              </a:rPr>
              <a:t>in it’s </a:t>
            </a:r>
            <a:r>
              <a:rPr lang="en-GB" dirty="0" smtClean="0">
                <a:latin typeface="Times New Roman" charset="0"/>
                <a:ea typeface="Times New Roman" charset="0"/>
                <a:cs typeface="Times New Roman" charset="0"/>
              </a:rPr>
              <a:t>spectrum</a:t>
            </a:r>
            <a:endParaRPr lang="en-GB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GB" dirty="0" smtClean="0">
                <a:latin typeface="Times New Roman" charset="0"/>
                <a:ea typeface="Times New Roman" charset="0"/>
                <a:cs typeface="Times New Roman" charset="0"/>
              </a:rPr>
              <a:t>Type II</a:t>
            </a:r>
          </a:p>
          <a:p>
            <a:pPr lvl="1"/>
            <a:r>
              <a:rPr lang="en-GB" dirty="0" smtClean="0">
                <a:latin typeface="Times New Roman" charset="0"/>
                <a:ea typeface="Times New Roman" charset="0"/>
                <a:cs typeface="Times New Roman" charset="0"/>
              </a:rPr>
              <a:t>A massive star </a:t>
            </a:r>
            <a:r>
              <a:rPr lang="en-GB" dirty="0" smtClean="0">
                <a:latin typeface="Times New Roman" charset="0"/>
                <a:ea typeface="Times New Roman" charset="0"/>
                <a:cs typeface="Times New Roman" charset="0"/>
              </a:rPr>
              <a:t>which features a core-collapse</a:t>
            </a:r>
            <a:endParaRPr lang="en-GB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r>
              <a:rPr lang="en-GB" dirty="0" smtClean="0">
                <a:latin typeface="Times New Roman" charset="0"/>
                <a:ea typeface="Times New Roman" charset="0"/>
                <a:cs typeface="Times New Roman" charset="0"/>
              </a:rPr>
              <a:t>Balmer series of Hydrogen present</a:t>
            </a:r>
            <a:endParaRPr lang="en-GB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endParaRPr lang="en-GB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GB" dirty="0" smtClean="0">
                <a:latin typeface="Times New Roman" charset="0"/>
                <a:ea typeface="Times New Roman" charset="0"/>
                <a:cs typeface="Times New Roman" charset="0"/>
              </a:rPr>
              <a:t>More sub-classifications within Type I and Type II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2387" y="6311900"/>
            <a:ext cx="12277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S. E. 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Woosley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and T. A. Weaver. The Physics of 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Supernova 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Explosions. Annual Review of Astronomy and 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Astrophysics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, 24:205–253, 1986. 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GB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77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Times New Roman" charset="0"/>
                <a:ea typeface="Times New Roman" charset="0"/>
                <a:cs typeface="Times New Roman" charset="0"/>
              </a:rPr>
              <a:t>Type </a:t>
            </a:r>
            <a:r>
              <a:rPr lang="en-GB" dirty="0" err="1" smtClean="0">
                <a:latin typeface="Times New Roman" charset="0"/>
                <a:ea typeface="Times New Roman" charset="0"/>
                <a:cs typeface="Times New Roman" charset="0"/>
              </a:rPr>
              <a:t>Ia</a:t>
            </a:r>
            <a:r>
              <a:rPr lang="en-GB" dirty="0" smtClean="0">
                <a:latin typeface="Times New Roman" charset="0"/>
                <a:ea typeface="Times New Roman" charset="0"/>
                <a:cs typeface="Times New Roman" charset="0"/>
              </a:rPr>
              <a:t> Supernovae</a:t>
            </a:r>
            <a:endParaRPr lang="en-GB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Standardised explosion mechanism</a:t>
                </a:r>
              </a:p>
              <a:p>
                <a:r>
                  <a:rPr lang="en-GB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Usage in finding cosmological parameters</a:t>
                </a:r>
              </a:p>
              <a:p>
                <a:r>
                  <a:rPr lang="en-GB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The Friedman equation</a:t>
                </a:r>
                <a:r>
                  <a:rPr lang="en-GB" baseline="30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1</a:t>
                </a:r>
                <a:r>
                  <a:rPr lang="en-GB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GB" dirty="0">
                    <a:latin typeface="Times New Roman" charset="0"/>
                    <a:ea typeface="Times New Roman" charset="0"/>
                    <a:cs typeface="Times New Roman" charset="0"/>
                  </a:rPr>
                  <a:t/>
                </a:r>
                <a:br>
                  <a:rPr lang="en-GB" dirty="0">
                    <a:latin typeface="Times New Roman" charset="0"/>
                    <a:ea typeface="Times New Roman" charset="0"/>
                    <a:cs typeface="Times New Roman" charset="0"/>
                  </a:rPr>
                </a:br>
                <a:r>
                  <a:rPr lang="en-GB" dirty="0" smtClean="0">
                    <a:latin typeface="Times New Roman" charset="0"/>
                    <a:ea typeface="Times New Roman" charset="0"/>
                    <a:cs typeface="Times New Roman" charset="0"/>
                  </a:rPr>
                  <a:t/>
                </a:r>
                <a:br>
                  <a:rPr lang="en-GB" dirty="0" smtClean="0">
                    <a:latin typeface="Times New Roman" charset="0"/>
                    <a:ea typeface="Times New Roman" charset="0"/>
                    <a:cs typeface="Times New Roman" charset="0"/>
                  </a:rPr>
                </a:br>
                <a:r>
                  <a:rPr lang="en-GB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mr-IN" i="1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mr-IN" i="1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</m:ctrlPr>
                              </m:fPr>
                              <m:num>
                                <m:acc>
                                  <m:accPr>
                                    <m:chr m:val="̇"/>
                                    <m:ctrlPr>
                                      <a:rPr lang="mr-IN" i="1"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i="1"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𝑎</m:t>
                                    </m:r>
                                  </m:e>
                                </m:acc>
                                <m:r>
                                  <a:rPr lang="en-GB" i="1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(</m:t>
                                </m:r>
                                <m:r>
                                  <a:rPr lang="en-GB" i="1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𝑡</m:t>
                                </m:r>
                                <m:r>
                                  <a:rPr lang="en-GB" i="1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GB" i="1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𝑎</m:t>
                                </m:r>
                                <m:r>
                                  <a:rPr lang="en-GB" i="1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(</m:t>
                                </m:r>
                                <m:r>
                                  <a:rPr lang="en-GB" i="1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𝑡</m:t>
                                </m:r>
                                <m:r>
                                  <a:rPr lang="en-GB" i="1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= </m:t>
                    </m:r>
                    <m:f>
                      <m:fPr>
                        <m:ctrlPr>
                          <a:rPr lang="mr-IN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8</m:t>
                        </m:r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𝐺</m:t>
                        </m:r>
                      </m:num>
                      <m:den>
                        <m:r>
                          <a:rPr lang="en-GB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3</m:t>
                        </m:r>
                      </m:den>
                    </m:f>
                    <m:r>
                      <a:rPr lang="mr-I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𝜌</m:t>
                    </m:r>
                    <m:d>
                      <m:dPr>
                        <m:ctrlP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f>
                      <m:fPr>
                        <m:ctrlPr>
                          <a:rPr lang="mr-I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mr-I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den>
                    </m:f>
                  </m:oMath>
                </a14:m>
                <a:endParaRPr lang="en-GB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82387" y="6111872"/>
            <a:ext cx="12277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S. E. 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Woosley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and T. A. Weaver. The Physics of 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Supernova 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Explosions. Annual Review of Astronomy and 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Astrophysics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, 24:205–253, 1986. 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GB" sz="1600" dirty="0" smtClean="0">
                <a:latin typeface="Times New Roman" charset="0"/>
                <a:ea typeface="Times New Roman" charset="0"/>
                <a:cs typeface="Times New Roman" charset="0"/>
              </a:rPr>
              <a:t>Figure 1. Adapted from S. E. </a:t>
            </a:r>
            <a:r>
              <a:rPr lang="en-GB" sz="1600" dirty="0" err="1" smtClean="0">
                <a:latin typeface="Times New Roman" charset="0"/>
                <a:ea typeface="Times New Roman" charset="0"/>
                <a:cs typeface="Times New Roman" charset="0"/>
              </a:rPr>
              <a:t>Woosley</a:t>
            </a:r>
            <a:r>
              <a:rPr lang="en-GB" sz="1600" dirty="0" smtClean="0">
                <a:latin typeface="Times New Roman" charset="0"/>
                <a:ea typeface="Times New Roman" charset="0"/>
                <a:cs typeface="Times New Roman" charset="0"/>
              </a:rPr>
              <a:t> et al. Type </a:t>
            </a:r>
            <a:r>
              <a:rPr lang="en-GB" sz="1600" dirty="0" err="1" smtClean="0">
                <a:latin typeface="Times New Roman" charset="0"/>
                <a:ea typeface="Times New Roman" charset="0"/>
                <a:cs typeface="Times New Roman" charset="0"/>
              </a:rPr>
              <a:t>Ia</a:t>
            </a:r>
            <a:r>
              <a:rPr lang="en-GB" sz="1600" dirty="0" smtClean="0">
                <a:latin typeface="Times New Roman" charset="0"/>
                <a:ea typeface="Times New Roman" charset="0"/>
                <a:cs typeface="Times New Roman" charset="0"/>
              </a:rPr>
              <a:t> Supernova Light Curves. The Astrophysical Journal, 662:487-503, 2007.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821" y="365125"/>
            <a:ext cx="3632566" cy="51204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91424" y="5453688"/>
            <a:ext cx="3867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>
                <a:latin typeface="Times New Roman" charset="0"/>
                <a:ea typeface="Times New Roman" charset="0"/>
                <a:cs typeface="Times New Roman" charset="0"/>
              </a:rPr>
              <a:t>Figure 1. Type </a:t>
            </a:r>
            <a:r>
              <a:rPr lang="en-GB" sz="1200" b="1" dirty="0" err="1" smtClean="0">
                <a:latin typeface="Times New Roman" charset="0"/>
                <a:ea typeface="Times New Roman" charset="0"/>
                <a:cs typeface="Times New Roman" charset="0"/>
              </a:rPr>
              <a:t>Ia</a:t>
            </a:r>
            <a:r>
              <a:rPr lang="en-GB" sz="1200" b="1" dirty="0" smtClean="0">
                <a:latin typeface="Times New Roman" charset="0"/>
                <a:ea typeface="Times New Roman" charset="0"/>
                <a:cs typeface="Times New Roman" charset="0"/>
              </a:rPr>
              <a:t> SN light curves in five different bands.</a:t>
            </a:r>
          </a:p>
          <a:p>
            <a:r>
              <a:rPr lang="en-GB" sz="1200" b="1" dirty="0" smtClean="0">
                <a:latin typeface="Times New Roman" charset="0"/>
                <a:ea typeface="Times New Roman" charset="0"/>
                <a:cs typeface="Times New Roman" charset="0"/>
              </a:rPr>
              <a:t>Data and model offset to produce a clearer image.</a:t>
            </a:r>
            <a:endParaRPr lang="en-GB" sz="12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2387" y="5588652"/>
            <a:ext cx="68000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aseline="30000" dirty="0" smtClean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GB" sz="1400" dirty="0" smtClean="0">
                <a:latin typeface="Times New Roman" charset="0"/>
                <a:ea typeface="Times New Roman" charset="0"/>
                <a:cs typeface="Times New Roman" charset="0"/>
              </a:rPr>
              <a:t> C</a:t>
            </a:r>
            <a:r>
              <a:rPr lang="en-GB" sz="1400" dirty="0">
                <a:latin typeface="Times New Roman" charset="0"/>
                <a:ea typeface="Times New Roman" charset="0"/>
                <a:cs typeface="Times New Roman" charset="0"/>
              </a:rPr>
              <a:t>. R. Genovese et al. Inference for the dark energy equation of </a:t>
            </a:r>
            <a:r>
              <a:rPr lang="en-GB" sz="1400" dirty="0" smtClean="0">
                <a:latin typeface="Times New Roman" charset="0"/>
                <a:ea typeface="Times New Roman" charset="0"/>
                <a:cs typeface="Times New Roman" charset="0"/>
              </a:rPr>
              <a:t> state </a:t>
            </a:r>
            <a:r>
              <a:rPr lang="en-GB" sz="1400">
                <a:latin typeface="Times New Roman" charset="0"/>
                <a:ea typeface="Times New Roman" charset="0"/>
                <a:cs typeface="Times New Roman" charset="0"/>
              </a:rPr>
              <a:t>using </a:t>
            </a:r>
            <a:r>
              <a:rPr lang="en-GB" sz="1400" smtClean="0">
                <a:latin typeface="Times New Roman" charset="0"/>
                <a:ea typeface="Times New Roman" charset="0"/>
                <a:cs typeface="Times New Roman" charset="0"/>
              </a:rPr>
              <a:t>Type </a:t>
            </a:r>
            <a:r>
              <a:rPr lang="en-GB" sz="1400" dirty="0" err="1">
                <a:latin typeface="Times New Roman" charset="0"/>
                <a:ea typeface="Times New Roman" charset="0"/>
                <a:cs typeface="Times New Roman" charset="0"/>
              </a:rPr>
              <a:t>Ia</a:t>
            </a:r>
            <a:r>
              <a:rPr lang="en-GB" sz="1400" dirty="0">
                <a:latin typeface="Times New Roman" charset="0"/>
                <a:ea typeface="Times New Roman" charset="0"/>
                <a:cs typeface="Times New Roman" charset="0"/>
              </a:rPr>
              <a:t> supernova data. The </a:t>
            </a:r>
            <a:r>
              <a:rPr lang="en-GB" sz="1400" dirty="0" smtClean="0">
                <a:latin typeface="Times New Roman" charset="0"/>
                <a:ea typeface="Times New Roman" charset="0"/>
                <a:cs typeface="Times New Roman" charset="0"/>
              </a:rPr>
              <a:t>Annals of </a:t>
            </a:r>
            <a:r>
              <a:rPr lang="en-GB" sz="1400" dirty="0">
                <a:latin typeface="Times New Roman" charset="0"/>
                <a:ea typeface="Times New Roman" charset="0"/>
                <a:cs typeface="Times New Roman" charset="0"/>
              </a:rPr>
              <a:t>Statistics, 3:144-178, 2009.</a:t>
            </a:r>
          </a:p>
        </p:txBody>
      </p:sp>
    </p:spTree>
    <p:extLst>
      <p:ext uri="{BB962C8B-B14F-4D97-AF65-F5344CB8AC3E}">
        <p14:creationId xmlns:p14="http://schemas.microsoft.com/office/powerpoint/2010/main" val="170413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Times New Roman" charset="0"/>
                <a:ea typeface="Times New Roman" charset="0"/>
                <a:cs typeface="Times New Roman" charset="0"/>
              </a:rPr>
              <a:t>Constraining cosmological parameters</a:t>
            </a:r>
            <a:endParaRPr lang="en-GB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Uncertainties in data sets</a:t>
                </a:r>
              </a:p>
              <a:p>
                <a:r>
                  <a:rPr lang="en-GB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Larger data sets of </a:t>
                </a:r>
                <a:r>
                  <a:rPr lang="en-GB" dirty="0" err="1" smtClean="0">
                    <a:latin typeface="Times New Roman" charset="0"/>
                    <a:ea typeface="Times New Roman" charset="0"/>
                    <a:cs typeface="Times New Roman" charset="0"/>
                  </a:rPr>
                  <a:t>SNe</a:t>
                </a:r>
                <a:r>
                  <a:rPr lang="en-GB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mr-I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–</a:t>
                </a:r>
                <a:r>
                  <a:rPr lang="en-GB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investigating the uncertainties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Λ</m:t>
                        </m:r>
                      </m:sub>
                    </m:sSub>
                  </m:oMath>
                </a14:m>
                <a:endParaRPr lang="en-GB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lang="en-GB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Obtaining another measure for the quality of fit for the data to models</a:t>
                </a:r>
                <a:endParaRPr lang="en-GB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82387" y="6311900"/>
            <a:ext cx="12277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T. A. </a:t>
            </a:r>
            <a:r>
              <a:rPr lang="en-US" sz="1600" dirty="0" err="1" smtClean="0">
                <a:latin typeface="Times New Roman" charset="0"/>
                <a:ea typeface="Times New Roman" charset="0"/>
                <a:cs typeface="Times New Roman" charset="0"/>
              </a:rPr>
              <a:t>Ottosen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. A Bayesian Approach to Statistical Mechanics. </a:t>
            </a:r>
            <a:r>
              <a:rPr lang="en-US" sz="1600" dirty="0" err="1" smtClean="0">
                <a:latin typeface="Times New Roman" charset="0"/>
                <a:ea typeface="Times New Roman" charset="0"/>
                <a:cs typeface="Times New Roman" charset="0"/>
              </a:rPr>
              <a:t>arXiv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, 2012. 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GB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31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Times New Roman" charset="0"/>
                <a:ea typeface="Times New Roman" charset="0"/>
                <a:cs typeface="Times New Roman" charset="0"/>
              </a:rPr>
              <a:t>Conclusions</a:t>
            </a:r>
            <a:endParaRPr lang="en-GB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Times New Roman" charset="0"/>
                <a:ea typeface="Times New Roman" charset="0"/>
                <a:cs typeface="Times New Roman" charset="0"/>
              </a:rPr>
              <a:t>Type </a:t>
            </a:r>
            <a:r>
              <a:rPr lang="en-GB" dirty="0" err="1" smtClean="0">
                <a:latin typeface="Times New Roman" charset="0"/>
                <a:ea typeface="Times New Roman" charset="0"/>
                <a:cs typeface="Times New Roman" charset="0"/>
              </a:rPr>
              <a:t>Ia</a:t>
            </a:r>
            <a:r>
              <a:rPr lang="en-GB" dirty="0" smtClean="0">
                <a:latin typeface="Times New Roman" charset="0"/>
                <a:ea typeface="Times New Roman" charset="0"/>
                <a:cs typeface="Times New Roman" charset="0"/>
              </a:rPr>
              <a:t> Supernova Explosions as Standard Candles</a:t>
            </a:r>
          </a:p>
          <a:p>
            <a:r>
              <a:rPr lang="en-GB" dirty="0" smtClean="0">
                <a:latin typeface="Times New Roman" charset="0"/>
                <a:ea typeface="Times New Roman" charset="0"/>
                <a:cs typeface="Times New Roman" charset="0"/>
              </a:rPr>
              <a:t>Constraining cosmological parameters </a:t>
            </a:r>
          </a:p>
          <a:p>
            <a:pPr lvl="1"/>
            <a:r>
              <a:rPr lang="en-GB" dirty="0" smtClean="0">
                <a:latin typeface="Times New Roman" charset="0"/>
                <a:ea typeface="Times New Roman" charset="0"/>
                <a:cs typeface="Times New Roman" charset="0"/>
              </a:rPr>
              <a:t>Using larger data sets</a:t>
            </a:r>
          </a:p>
          <a:p>
            <a:pPr lvl="1"/>
            <a:r>
              <a:rPr lang="en-GB" dirty="0" smtClean="0">
                <a:latin typeface="Times New Roman" charset="0"/>
                <a:ea typeface="Times New Roman" charset="0"/>
                <a:cs typeface="Times New Roman" charset="0"/>
              </a:rPr>
              <a:t>Obtaining another measure for the quality of fit for the data to the model</a:t>
            </a:r>
            <a:endParaRPr lang="en-GB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12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4175</TotalTime>
  <Words>1358</Words>
  <Application>Microsoft Macintosh PowerPoint</Application>
  <PresentationFormat>Widescreen</PresentationFormat>
  <Paragraphs>92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Calibri</vt:lpstr>
      <vt:lpstr>Calibri Light</vt:lpstr>
      <vt:lpstr>Cambria Math</vt:lpstr>
      <vt:lpstr>Mangal</vt:lpstr>
      <vt:lpstr>Times New Roman</vt:lpstr>
      <vt:lpstr>Arial</vt:lpstr>
      <vt:lpstr>Office Theme</vt:lpstr>
      <vt:lpstr>Supernova Cosmology</vt:lpstr>
      <vt:lpstr>Summary</vt:lpstr>
      <vt:lpstr>Supernovae</vt:lpstr>
      <vt:lpstr>Type Ia Supernovae</vt:lpstr>
      <vt:lpstr>Constraining cosmological parameters</vt:lpstr>
      <vt:lpstr>Conclusions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Jacky Cao</dc:creator>
  <cp:lastModifiedBy>Jacky Cao</cp:lastModifiedBy>
  <cp:revision>75</cp:revision>
  <dcterms:created xsi:type="dcterms:W3CDTF">2017-11-06T21:59:40Z</dcterms:created>
  <dcterms:modified xsi:type="dcterms:W3CDTF">2017-11-20T10:30:45Z</dcterms:modified>
</cp:coreProperties>
</file>