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7575"/>
    <a:srgbClr val="388E3C"/>
    <a:srgbClr val="FFC108"/>
    <a:srgbClr val="202020"/>
    <a:srgbClr val="2096F4"/>
    <a:srgbClr val="BF360B"/>
    <a:srgbClr val="2F528F"/>
    <a:srgbClr val="4CB050"/>
    <a:srgbClr val="EDEDED"/>
    <a:srgbClr val="197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3228"/>
    <p:restoredTop sz="86519"/>
  </p:normalViewPr>
  <p:slideViewPr>
    <p:cSldViewPr snapToGrid="0" snapToObjects="1">
      <p:cViewPr>
        <p:scale>
          <a:sx n="65" d="100"/>
          <a:sy n="65" d="100"/>
        </p:scale>
        <p:origin x="856" y="-5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944" y="20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BF9B5-34E6-3748-A3AE-97D3F6023AC7}" type="datetimeFigureOut">
              <a:rPr lang="en-GB" smtClean="0"/>
              <a:t>28/01/2018</a:t>
            </a:fld>
            <a:endParaRPr lang="en-GB"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96617-FF49-1349-8887-453028D5524D}" type="slidenum">
              <a:rPr lang="en-GB" smtClean="0"/>
              <a:t>‹#›</a:t>
            </a:fld>
            <a:endParaRPr lang="en-GB" dirty="0"/>
          </a:p>
        </p:txBody>
      </p:sp>
    </p:spTree>
    <p:extLst>
      <p:ext uri="{BB962C8B-B14F-4D97-AF65-F5344CB8AC3E}">
        <p14:creationId xmlns:p14="http://schemas.microsoft.com/office/powerpoint/2010/main" val="1709751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notes notes!</a:t>
            </a:r>
          </a:p>
          <a:p>
            <a:endParaRPr lang="en-GB" dirty="0"/>
          </a:p>
          <a:p>
            <a:r>
              <a:rPr lang="en-GB" b="1" dirty="0"/>
              <a:t>Header:</a:t>
            </a:r>
          </a:p>
          <a:p>
            <a:pPr marL="171450" indent="-171450">
              <a:buFont typeface="Arial" panose="020B0604020202020204" pitchFamily="34" charset="0"/>
              <a:buChar char="•"/>
            </a:pPr>
            <a:r>
              <a:rPr lang="en-GB" b="0" dirty="0"/>
              <a:t>“Constraining the Geometry of the Universe”: An exploration of the various parameters which define the content and geometry of the Universe. As a physicist we know what Hubble_0 is important for the expansion of the Universe. But this is just a single part of the story, there are many more parameters that can be utilised.</a:t>
            </a:r>
          </a:p>
          <a:p>
            <a:pPr marL="171450" indent="-171450">
              <a:buFont typeface="Arial" panose="020B0604020202020204" pitchFamily="34" charset="0"/>
              <a:buChar char="•"/>
            </a:pPr>
            <a:r>
              <a:rPr lang="en-GB" b="0" dirty="0"/>
              <a:t>Why the weird circle-square-cross image? It represents the basic method of the MCMC method: we have a general area where we want to sample (the circle), a specific area is then randomly chosen within or around the general area (the square), and then the cross represents the specific probability that is chosen which represents a value which has been sampled.</a:t>
            </a:r>
          </a:p>
        </p:txBody>
      </p:sp>
      <p:sp>
        <p:nvSpPr>
          <p:cNvPr id="4" name="Slide Number Placeholder 3"/>
          <p:cNvSpPr>
            <a:spLocks noGrp="1"/>
          </p:cNvSpPr>
          <p:nvPr>
            <p:ph type="sldNum" sz="quarter" idx="10"/>
          </p:nvPr>
        </p:nvSpPr>
        <p:spPr/>
        <p:txBody>
          <a:bodyPr/>
          <a:lstStyle/>
          <a:p>
            <a:fld id="{EB796617-FF49-1349-8887-453028D5524D}" type="slidenum">
              <a:rPr lang="en-GB" smtClean="0"/>
              <a:t>1</a:t>
            </a:fld>
            <a:endParaRPr lang="en-GB" dirty="0"/>
          </a:p>
        </p:txBody>
      </p:sp>
    </p:spTree>
    <p:extLst>
      <p:ext uri="{BB962C8B-B14F-4D97-AF65-F5344CB8AC3E}">
        <p14:creationId xmlns:p14="http://schemas.microsoft.com/office/powerpoint/2010/main" val="150185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dirty="0"/>
              <a:t>Drag picture to placeholder or click icon to add</a:t>
            </a:r>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E93572D2-1BD6-954F-86C4-419D8535D635}" type="datetimeFigureOut">
              <a:rPr lang="en-GB" smtClean="0"/>
              <a:t>28/01/2018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EBCDA72-8231-1F4F-8A36-A4B0326CBB1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E93572D2-1BD6-954F-86C4-419D8535D635}" type="datetimeFigureOut">
              <a:rPr lang="en-GB" smtClean="0"/>
              <a:t>28/01/2018</a:t>
            </a:fld>
            <a:endParaRPr lang="en-GB" dirty="0"/>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8EBCDA72-8231-1F4F-8A36-A4B0326CBB14}" type="slidenum">
              <a:rPr lang="en-GB" smtClean="0"/>
              <a:t>‹#›</a:t>
            </a:fld>
            <a:endParaRPr lang="en-GB" dirty="0"/>
          </a:p>
        </p:txBody>
      </p:sp>
    </p:spTree>
    <p:extLst>
      <p:ext uri="{BB962C8B-B14F-4D97-AF65-F5344CB8AC3E}">
        <p14:creationId xmlns:p14="http://schemas.microsoft.com/office/powerpoint/2010/main" val="935409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nul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null)"/><Relationship Id="rId5" Type="http://schemas.openxmlformats.org/officeDocument/2006/relationships/image" Target="../media/image3.(nul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4241BA-1233-584B-95AB-C0AEA6E7DC23}"/>
              </a:ext>
            </a:extLst>
          </p:cNvPr>
          <p:cNvSpPr/>
          <p:nvPr/>
        </p:nvSpPr>
        <p:spPr>
          <a:xfrm>
            <a:off x="-187569" y="17597459"/>
            <a:ext cx="15521354" cy="355223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8D7CD42-71D8-DA4D-A4FB-A93D64FC465B}"/>
              </a:ext>
            </a:extLst>
          </p:cNvPr>
          <p:cNvSpPr/>
          <p:nvPr/>
        </p:nvSpPr>
        <p:spPr>
          <a:xfrm>
            <a:off x="9215873" y="1670304"/>
            <a:ext cx="1979857" cy="1979857"/>
          </a:xfrm>
          <a:prstGeom prst="ellipse">
            <a:avLst/>
          </a:prstGeom>
          <a:noFill/>
          <a:ln w="63500">
            <a:solidFill>
              <a:srgbClr val="B2F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97B6F52-0EF0-0A4D-BB93-A4014E03F90C}"/>
              </a:ext>
            </a:extLst>
          </p:cNvPr>
          <p:cNvSpPr/>
          <p:nvPr/>
        </p:nvSpPr>
        <p:spPr>
          <a:xfrm>
            <a:off x="-187569" y="2479522"/>
            <a:ext cx="15521354" cy="7527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Freeform 80">
            <a:extLst>
              <a:ext uri="{FF2B5EF4-FFF2-40B4-BE49-F238E27FC236}">
                <a16:creationId xmlns:a16="http://schemas.microsoft.com/office/drawing/2014/main" id="{644B89D8-2FFC-6C4F-88D8-10297D900460}"/>
              </a:ext>
            </a:extLst>
          </p:cNvPr>
          <p:cNvSpPr/>
          <p:nvPr/>
        </p:nvSpPr>
        <p:spPr>
          <a:xfrm>
            <a:off x="-381680" y="16766191"/>
            <a:ext cx="1535951" cy="2520009"/>
          </a:xfrm>
          <a:custGeom>
            <a:avLst/>
            <a:gdLst>
              <a:gd name="connsiteX0" fmla="*/ 1516667 w 1535951"/>
              <a:gd name="connsiteY0" fmla="*/ 352090 h 4550593"/>
              <a:gd name="connsiteX1" fmla="*/ 116130 w 1535951"/>
              <a:gd name="connsiteY1" fmla="*/ 328941 h 4550593"/>
              <a:gd name="connsiteX2" fmla="*/ 81406 w 1535951"/>
              <a:gd name="connsiteY2" fmla="*/ 4206460 h 4550593"/>
              <a:gd name="connsiteX3" fmla="*/ 116130 w 1535951"/>
              <a:gd name="connsiteY3" fmla="*/ 4218034 h 4550593"/>
              <a:gd name="connsiteX4" fmla="*/ 474945 w 1535951"/>
              <a:gd name="connsiteY4" fmla="*/ 2956394 h 4550593"/>
              <a:gd name="connsiteX5" fmla="*/ 903209 w 1535951"/>
              <a:gd name="connsiteY5" fmla="*/ 1555857 h 4550593"/>
              <a:gd name="connsiteX6" fmla="*/ 1516667 w 1535951"/>
              <a:gd name="connsiteY6" fmla="*/ 352090 h 455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5951" h="4550593">
                <a:moveTo>
                  <a:pt x="1516667" y="352090"/>
                </a:moveTo>
                <a:cubicBezTo>
                  <a:pt x="1385487" y="147604"/>
                  <a:pt x="355340" y="-313454"/>
                  <a:pt x="116130" y="328941"/>
                </a:cubicBezTo>
                <a:cubicBezTo>
                  <a:pt x="-123080" y="971336"/>
                  <a:pt x="81406" y="3558278"/>
                  <a:pt x="81406" y="4206460"/>
                </a:cubicBezTo>
                <a:cubicBezTo>
                  <a:pt x="81406" y="4854642"/>
                  <a:pt x="50540" y="4426378"/>
                  <a:pt x="116130" y="4218034"/>
                </a:cubicBezTo>
                <a:cubicBezTo>
                  <a:pt x="181720" y="4009690"/>
                  <a:pt x="343765" y="3400090"/>
                  <a:pt x="474945" y="2956394"/>
                </a:cubicBezTo>
                <a:cubicBezTo>
                  <a:pt x="606125" y="2512698"/>
                  <a:pt x="733447" y="1989908"/>
                  <a:pt x="903209" y="1555857"/>
                </a:cubicBezTo>
                <a:cubicBezTo>
                  <a:pt x="1072971" y="1121806"/>
                  <a:pt x="1647847" y="556576"/>
                  <a:pt x="1516667" y="352090"/>
                </a:cubicBezTo>
                <a:close/>
              </a:path>
            </a:pathLst>
          </a:custGeom>
          <a:solidFill>
            <a:srgbClr val="75757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Freeform 78">
            <a:extLst>
              <a:ext uri="{FF2B5EF4-FFF2-40B4-BE49-F238E27FC236}">
                <a16:creationId xmlns:a16="http://schemas.microsoft.com/office/drawing/2014/main" id="{F3E9372E-94E1-784C-B831-15C869844565}"/>
              </a:ext>
            </a:extLst>
          </p:cNvPr>
          <p:cNvSpPr/>
          <p:nvPr/>
        </p:nvSpPr>
        <p:spPr>
          <a:xfrm>
            <a:off x="564174" y="18947578"/>
            <a:ext cx="3481259" cy="2589142"/>
          </a:xfrm>
          <a:custGeom>
            <a:avLst/>
            <a:gdLst>
              <a:gd name="connsiteX0" fmla="*/ 2985 w 3481259"/>
              <a:gd name="connsiteY0" fmla="*/ 179 h 2589142"/>
              <a:gd name="connsiteX1" fmla="*/ 3301770 w 3481259"/>
              <a:gd name="connsiteY1" fmla="*/ 2361414 h 2589142"/>
              <a:gd name="connsiteX2" fmla="*/ 2723035 w 3481259"/>
              <a:gd name="connsiteY2" fmla="*/ 2234093 h 2589142"/>
              <a:gd name="connsiteX3" fmla="*/ 2985 w 3481259"/>
              <a:gd name="connsiteY3" fmla="*/ 179 h 2589142"/>
            </a:gdLst>
            <a:ahLst/>
            <a:cxnLst>
              <a:cxn ang="0">
                <a:pos x="connsiteX0" y="connsiteY0"/>
              </a:cxn>
              <a:cxn ang="0">
                <a:pos x="connsiteX1" y="connsiteY1"/>
              </a:cxn>
              <a:cxn ang="0">
                <a:pos x="connsiteX2" y="connsiteY2"/>
              </a:cxn>
              <a:cxn ang="0">
                <a:pos x="connsiteX3" y="connsiteY3"/>
              </a:cxn>
            </a:cxnLst>
            <a:rect l="l" t="t" r="r" b="b"/>
            <a:pathLst>
              <a:path w="3481259" h="2589142">
                <a:moveTo>
                  <a:pt x="2985" y="179"/>
                </a:moveTo>
                <a:cubicBezTo>
                  <a:pt x="99441" y="21399"/>
                  <a:pt x="2848428" y="1989095"/>
                  <a:pt x="3301770" y="2361414"/>
                </a:cubicBezTo>
                <a:cubicBezTo>
                  <a:pt x="3755112" y="2733733"/>
                  <a:pt x="3270903" y="2619916"/>
                  <a:pt x="2723035" y="2234093"/>
                </a:cubicBezTo>
                <a:cubicBezTo>
                  <a:pt x="2175167" y="1848270"/>
                  <a:pt x="-93471" y="-21041"/>
                  <a:pt x="2985" y="179"/>
                </a:cubicBezTo>
                <a:close/>
              </a:path>
            </a:pathLst>
          </a:custGeom>
          <a:solidFill>
            <a:srgbClr val="FFC10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3771C7A4-CC91-654B-93BC-444CCA96E073}"/>
              </a:ext>
            </a:extLst>
          </p:cNvPr>
          <p:cNvSpPr txBox="1"/>
          <p:nvPr/>
        </p:nvSpPr>
        <p:spPr>
          <a:xfrm>
            <a:off x="446568" y="212652"/>
            <a:ext cx="10564110" cy="878254"/>
          </a:xfrm>
          <a:prstGeom prst="rect">
            <a:avLst/>
          </a:prstGeom>
          <a:noFill/>
        </p:spPr>
        <p:txBody>
          <a:bodyPr wrap="none" tIns="46800" bIns="0" rtlCol="0">
            <a:spAutoFit/>
          </a:bodyPr>
          <a:lstStyle/>
          <a:p>
            <a:r>
              <a:rPr lang="en-GB" sz="5400" b="1" dirty="0">
                <a:solidFill>
                  <a:schemeClr val="bg1"/>
                </a:solidFill>
                <a:latin typeface="Roboto Mono" pitchFamily="2" charset="0"/>
                <a:ea typeface="Roboto Mono" pitchFamily="2" charset="0"/>
              </a:rPr>
              <a:t>CONSTRAINING THE GEOMETRY</a:t>
            </a:r>
          </a:p>
        </p:txBody>
      </p:sp>
      <p:sp>
        <p:nvSpPr>
          <p:cNvPr id="17" name="Oval 16">
            <a:extLst>
              <a:ext uri="{FF2B5EF4-FFF2-40B4-BE49-F238E27FC236}">
                <a16:creationId xmlns:a16="http://schemas.microsoft.com/office/drawing/2014/main" id="{FD6FBC78-8ABE-0B4C-91C0-168667F2D6F3}"/>
              </a:ext>
            </a:extLst>
          </p:cNvPr>
          <p:cNvSpPr/>
          <p:nvPr/>
        </p:nvSpPr>
        <p:spPr>
          <a:xfrm rot="1849550">
            <a:off x="1094541" y="18057844"/>
            <a:ext cx="609506" cy="2985762"/>
          </a:xfrm>
          <a:prstGeom prst="ellipse">
            <a:avLst/>
          </a:prstGeom>
          <a:solidFill>
            <a:srgbClr val="2096F4">
              <a:alpha val="25000"/>
            </a:srgb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reeform 79">
            <a:extLst>
              <a:ext uri="{FF2B5EF4-FFF2-40B4-BE49-F238E27FC236}">
                <a16:creationId xmlns:a16="http://schemas.microsoft.com/office/drawing/2014/main" id="{FF4C84CB-A146-CA44-BFF5-72A5935A4C45}"/>
              </a:ext>
            </a:extLst>
          </p:cNvPr>
          <p:cNvSpPr/>
          <p:nvPr/>
        </p:nvSpPr>
        <p:spPr>
          <a:xfrm>
            <a:off x="1062442" y="16638009"/>
            <a:ext cx="790826" cy="5903125"/>
          </a:xfrm>
          <a:custGeom>
            <a:avLst/>
            <a:gdLst>
              <a:gd name="connsiteX0" fmla="*/ 2429 w 790826"/>
              <a:gd name="connsiteY0" fmla="*/ 619844 h 5903125"/>
              <a:gd name="connsiteX1" fmla="*/ 257072 w 790826"/>
              <a:gd name="connsiteY1" fmla="*/ 561971 h 5903125"/>
              <a:gd name="connsiteX2" fmla="*/ 789507 w 790826"/>
              <a:gd name="connsiteY2" fmla="*/ 5296016 h 5903125"/>
              <a:gd name="connsiteX3" fmla="*/ 395968 w 790826"/>
              <a:gd name="connsiteY3" fmla="*/ 5330740 h 5903125"/>
              <a:gd name="connsiteX4" fmla="*/ 2429 w 790826"/>
              <a:gd name="connsiteY4" fmla="*/ 619844 h 590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826" h="5903125">
                <a:moveTo>
                  <a:pt x="2429" y="619844"/>
                </a:moveTo>
                <a:cubicBezTo>
                  <a:pt x="-20720" y="-174951"/>
                  <a:pt x="125892" y="-217391"/>
                  <a:pt x="257072" y="561971"/>
                </a:cubicBezTo>
                <a:cubicBezTo>
                  <a:pt x="388252" y="1341333"/>
                  <a:pt x="766358" y="4501221"/>
                  <a:pt x="789507" y="5296016"/>
                </a:cubicBezTo>
                <a:cubicBezTo>
                  <a:pt x="812656" y="6090811"/>
                  <a:pt x="525219" y="6108173"/>
                  <a:pt x="395968" y="5330740"/>
                </a:cubicBezTo>
                <a:cubicBezTo>
                  <a:pt x="266717" y="4553307"/>
                  <a:pt x="25578" y="1414639"/>
                  <a:pt x="2429" y="619844"/>
                </a:cubicBezTo>
                <a:close/>
              </a:path>
            </a:pathLst>
          </a:custGeom>
          <a:solidFill>
            <a:srgbClr val="388E3C">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977C068-1404-DD43-8D48-2A0AC0F6DCA4}"/>
              </a:ext>
            </a:extLst>
          </p:cNvPr>
          <p:cNvSpPr/>
          <p:nvPr/>
        </p:nvSpPr>
        <p:spPr>
          <a:xfrm>
            <a:off x="446568" y="873528"/>
            <a:ext cx="6412333" cy="923330"/>
          </a:xfrm>
          <a:prstGeom prst="rect">
            <a:avLst/>
          </a:prstGeom>
        </p:spPr>
        <p:txBody>
          <a:bodyPr wrap="none">
            <a:spAutoFit/>
          </a:bodyPr>
          <a:lstStyle/>
          <a:p>
            <a:r>
              <a:rPr lang="en-GB" sz="5400" b="1" dirty="0">
                <a:solidFill>
                  <a:schemeClr val="bg1"/>
                </a:solidFill>
                <a:latin typeface="Roboto Mono" pitchFamily="2" charset="0"/>
                <a:ea typeface="Roboto Mono" pitchFamily="2" charset="0"/>
              </a:rPr>
              <a:t>OF THE </a:t>
            </a:r>
            <a:r>
              <a:rPr lang="en-GB" sz="5400" b="1" i="1" dirty="0">
                <a:solidFill>
                  <a:schemeClr val="bg1"/>
                </a:solidFill>
                <a:latin typeface="Roboto Mono" pitchFamily="2" charset="0"/>
                <a:ea typeface="Roboto Mono" pitchFamily="2" charset="0"/>
              </a:rPr>
              <a:t>UNIVERSE</a:t>
            </a:r>
          </a:p>
        </p:txBody>
      </p:sp>
      <p:cxnSp>
        <p:nvCxnSpPr>
          <p:cNvPr id="74" name="Straight Connector 73">
            <a:extLst>
              <a:ext uri="{FF2B5EF4-FFF2-40B4-BE49-F238E27FC236}">
                <a16:creationId xmlns:a16="http://schemas.microsoft.com/office/drawing/2014/main" id="{08F82465-4F1A-2C44-A705-B836C39F7B5C}"/>
              </a:ext>
            </a:extLst>
          </p:cNvPr>
          <p:cNvCxnSpPr>
            <a:cxnSpLocks/>
          </p:cNvCxnSpPr>
          <p:nvPr/>
        </p:nvCxnSpPr>
        <p:spPr>
          <a:xfrm>
            <a:off x="-698192" y="17835398"/>
            <a:ext cx="4033203" cy="3967851"/>
          </a:xfrm>
          <a:prstGeom prst="line">
            <a:avLst/>
          </a:prstGeom>
          <a:ln w="44450">
            <a:solidFill>
              <a:schemeClr val="tx1">
                <a:alpha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3E52F0A-6608-EC43-BF02-A0EF55224171}"/>
              </a:ext>
            </a:extLst>
          </p:cNvPr>
          <p:cNvSpPr txBox="1"/>
          <p:nvPr/>
        </p:nvSpPr>
        <p:spPr>
          <a:xfrm>
            <a:off x="489097" y="1653983"/>
            <a:ext cx="2579552" cy="623119"/>
          </a:xfrm>
          <a:prstGeom prst="rect">
            <a:avLst/>
          </a:prstGeom>
          <a:noFill/>
        </p:spPr>
        <p:txBody>
          <a:bodyPr wrap="none" rtlCol="0">
            <a:spAutoFit/>
          </a:bodyPr>
          <a:lstStyle/>
          <a:p>
            <a:r>
              <a:rPr lang="en-GB" i="1" dirty="0">
                <a:solidFill>
                  <a:schemeClr val="bg1"/>
                </a:solidFill>
                <a:latin typeface="Roboto Mono Medium" pitchFamily="2" charset="0"/>
                <a:ea typeface="Roboto Mono Medium" pitchFamily="2" charset="0"/>
              </a:rPr>
              <a:t>JACKY CAO</a:t>
            </a:r>
          </a:p>
        </p:txBody>
      </p:sp>
      <p:sp>
        <p:nvSpPr>
          <p:cNvPr id="14" name="Rectangle 13">
            <a:extLst>
              <a:ext uri="{FF2B5EF4-FFF2-40B4-BE49-F238E27FC236}">
                <a16:creationId xmlns:a16="http://schemas.microsoft.com/office/drawing/2014/main" id="{7847B10F-1380-7D4F-9C09-DD4088384868}"/>
              </a:ext>
            </a:extLst>
          </p:cNvPr>
          <p:cNvSpPr/>
          <p:nvPr/>
        </p:nvSpPr>
        <p:spPr>
          <a:xfrm>
            <a:off x="-187569" y="9708641"/>
            <a:ext cx="15521354" cy="8051301"/>
          </a:xfrm>
          <a:prstGeom prst="rect">
            <a:avLst/>
          </a:prstGeom>
          <a:solidFill>
            <a:srgbClr val="EEEEEE"/>
          </a:solidFill>
          <a:ln>
            <a:noFill/>
          </a:ln>
          <a:effectLst>
            <a:outerShdw blurRad="2540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4FAA6CD0-F83A-C640-AC8C-4E916CBFCB41}"/>
              </a:ext>
            </a:extLst>
          </p:cNvPr>
          <p:cNvSpPr/>
          <p:nvPr/>
        </p:nvSpPr>
        <p:spPr>
          <a:xfrm>
            <a:off x="651052" y="3206727"/>
            <a:ext cx="4553994" cy="6205506"/>
          </a:xfrm>
          <a:prstGeom prst="rect">
            <a:avLst/>
          </a:prstGeom>
          <a:solidFill>
            <a:srgbClr val="202020"/>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i="1" dirty="0">
              <a:latin typeface="Roboto Mono" pitchFamily="2" charset="0"/>
              <a:ea typeface="Roboto Mono" pitchFamily="2" charset="0"/>
            </a:endParaRPr>
          </a:p>
        </p:txBody>
      </p:sp>
      <p:sp>
        <p:nvSpPr>
          <p:cNvPr id="15" name="TextBox 14">
            <a:extLst>
              <a:ext uri="{FF2B5EF4-FFF2-40B4-BE49-F238E27FC236}">
                <a16:creationId xmlns:a16="http://schemas.microsoft.com/office/drawing/2014/main" id="{48D7A8E3-57B1-CA47-A750-1A2E45737B11}"/>
              </a:ext>
            </a:extLst>
          </p:cNvPr>
          <p:cNvSpPr txBox="1"/>
          <p:nvPr/>
        </p:nvSpPr>
        <p:spPr>
          <a:xfrm>
            <a:off x="446568" y="2520420"/>
            <a:ext cx="11618432"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INTRODUCTION TO STELLAR-BASED COSMOLOGY</a:t>
            </a:r>
          </a:p>
        </p:txBody>
      </p:sp>
      <p:sp>
        <p:nvSpPr>
          <p:cNvPr id="11" name="TextBox 10">
            <a:extLst>
              <a:ext uri="{FF2B5EF4-FFF2-40B4-BE49-F238E27FC236}">
                <a16:creationId xmlns:a16="http://schemas.microsoft.com/office/drawing/2014/main" id="{027F70DA-D3D6-7F41-A4C0-982E7F52DC74}"/>
              </a:ext>
            </a:extLst>
          </p:cNvPr>
          <p:cNvSpPr txBox="1"/>
          <p:nvPr/>
        </p:nvSpPr>
        <p:spPr>
          <a:xfrm>
            <a:off x="711440" y="3190837"/>
            <a:ext cx="5240537" cy="553998"/>
          </a:xfrm>
          <a:prstGeom prst="rect">
            <a:avLst/>
          </a:prstGeom>
          <a:noFill/>
        </p:spPr>
        <p:txBody>
          <a:bodyPr wrap="square" rtlCol="0">
            <a:spAutoFit/>
          </a:bodyPr>
          <a:lstStyle/>
          <a:p>
            <a:r>
              <a:rPr lang="en-GB" sz="3000" b="1" dirty="0">
                <a:solidFill>
                  <a:schemeClr val="bg1"/>
                </a:solidFill>
                <a:latin typeface="Roboto Mono" pitchFamily="2" charset="0"/>
                <a:ea typeface="Roboto Mono" pitchFamily="2" charset="0"/>
              </a:rPr>
              <a:t>Type Ia Supernovae</a:t>
            </a:r>
          </a:p>
        </p:txBody>
      </p:sp>
      <p:sp>
        <p:nvSpPr>
          <p:cNvPr id="21" name="Rectangle 20">
            <a:extLst>
              <a:ext uri="{FF2B5EF4-FFF2-40B4-BE49-F238E27FC236}">
                <a16:creationId xmlns:a16="http://schemas.microsoft.com/office/drawing/2014/main" id="{458AEF28-91E5-DA42-A73A-2D61EAF83D1A}"/>
              </a:ext>
            </a:extLst>
          </p:cNvPr>
          <p:cNvSpPr/>
          <p:nvPr/>
        </p:nvSpPr>
        <p:spPr>
          <a:xfrm>
            <a:off x="9885508" y="3206727"/>
            <a:ext cx="4553994" cy="6205506"/>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8232ED31-39FA-C74C-AF75-9B7D8330F726}"/>
              </a:ext>
            </a:extLst>
          </p:cNvPr>
          <p:cNvSpPr txBox="1"/>
          <p:nvPr/>
        </p:nvSpPr>
        <p:spPr>
          <a:xfrm>
            <a:off x="712465" y="3716228"/>
            <a:ext cx="4497256" cy="5180905"/>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To probe the geometry of the Universe, Type Ia supernovae can be utilised. Known for their curious homogenous nature, they are used as standard candles, a feature which can be taken advantage of to calibrate cosmic distances.</a:t>
            </a:r>
          </a:p>
          <a:p>
            <a:r>
              <a:rPr lang="en-GB" sz="1600" dirty="0">
                <a:solidFill>
                  <a:schemeClr val="bg1"/>
                </a:solidFill>
                <a:latin typeface="Roboto Mono" pitchFamily="2" charset="0"/>
                <a:ea typeface="Roboto Mono" pitchFamily="2" charset="0"/>
              </a:rPr>
              <a:t> </a:t>
            </a:r>
          </a:p>
          <a:p>
            <a:r>
              <a:rPr lang="en-GB" sz="1600" dirty="0">
                <a:solidFill>
                  <a:schemeClr val="bg1"/>
                </a:solidFill>
                <a:latin typeface="Roboto Mono" pitchFamily="2" charset="0"/>
                <a:ea typeface="Roboto Mono" pitchFamily="2" charset="0"/>
              </a:rPr>
              <a:t>Through measuring their magnitude as time evolves, a ‘light-curve’ can be plotted and a maximum B-band magnitude obtained. With this and a value for the supernova redshift, </a:t>
            </a:r>
            <a:r>
              <a:rPr lang="en-GB" sz="1600" i="1" dirty="0">
                <a:solidFill>
                  <a:schemeClr val="bg1"/>
                </a:solidFill>
                <a:latin typeface="Roboto Mono Medium" pitchFamily="2" charset="0"/>
                <a:ea typeface="Roboto Mono Medium" pitchFamily="2" charset="0"/>
              </a:rPr>
              <a:t>z</a:t>
            </a:r>
            <a:r>
              <a:rPr lang="en-GB" sz="1600" dirty="0">
                <a:solidFill>
                  <a:schemeClr val="bg1"/>
                </a:solidFill>
                <a:latin typeface="Roboto Mono" pitchFamily="2" charset="0"/>
                <a:ea typeface="Roboto Mono" pitchFamily="2" charset="0"/>
              </a:rPr>
              <a:t>, we can use Hubble’s Law and the Friedmann equation to find a value for the dark energy density, </a:t>
            </a:r>
            <a:r>
              <a:rPr lang="el-GR" sz="1600" i="1" dirty="0">
                <a:solidFill>
                  <a:schemeClr val="bg1"/>
                </a:solidFill>
                <a:latin typeface="Roboto Mono Medium" pitchFamily="2" charset="0"/>
                <a:ea typeface="Roboto Mono Medium" pitchFamily="2" charset="0"/>
              </a:rPr>
              <a:t>Ω</a:t>
            </a:r>
            <a:r>
              <a:rPr lang="en-GB" sz="1600" i="1"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a:t>
            </a:r>
            <a:r>
              <a:rPr lang="en-GB" sz="1600" baseline="-25000" dirty="0">
                <a:solidFill>
                  <a:schemeClr val="bg1"/>
                </a:solidFill>
                <a:latin typeface="Roboto Mono Medium" pitchFamily="2" charset="0"/>
                <a:ea typeface="Roboto Mono Medium" pitchFamily="2" charset="0"/>
              </a:rPr>
              <a:t> </a:t>
            </a:r>
          </a:p>
          <a:p>
            <a:endParaRPr lang="en-GB" sz="1600" baseline="-25000" dirty="0">
              <a:solidFill>
                <a:schemeClr val="bg1"/>
              </a:solidFill>
              <a:latin typeface="Roboto Mono Medium" pitchFamily="2" charset="0"/>
              <a:ea typeface="Roboto Mono Medium" pitchFamily="2" charset="0"/>
            </a:endParaRPr>
          </a:p>
          <a:p>
            <a:r>
              <a:rPr lang="en-GB" sz="1600" dirty="0">
                <a:solidFill>
                  <a:schemeClr val="bg1"/>
                </a:solidFill>
                <a:latin typeface="Roboto Mono" pitchFamily="2" charset="0"/>
                <a:ea typeface="Roboto Mono" pitchFamily="2" charset="0"/>
              </a:rPr>
              <a:t>In our model, the following equation was utilised in the Friedmann equation as the </a:t>
            </a:r>
            <a:r>
              <a:rPr lang="en-GB" sz="1600" dirty="0">
                <a:solidFill>
                  <a:schemeClr val="bg1"/>
                </a:solidFill>
                <a:latin typeface="Roboto Mono Medium" pitchFamily="2" charset="0"/>
                <a:ea typeface="Roboto Mono Medium" pitchFamily="2" charset="0"/>
              </a:rPr>
              <a:t>Hubble Parameter, </a:t>
            </a:r>
          </a:p>
        </p:txBody>
      </p:sp>
      <p:sp>
        <p:nvSpPr>
          <p:cNvPr id="22" name="Rectangle 21">
            <a:extLst>
              <a:ext uri="{FF2B5EF4-FFF2-40B4-BE49-F238E27FC236}">
                <a16:creationId xmlns:a16="http://schemas.microsoft.com/office/drawing/2014/main" id="{4CAD364B-32A1-4F49-BDF3-B20381AD0C69}"/>
              </a:ext>
            </a:extLst>
          </p:cNvPr>
          <p:cNvSpPr/>
          <p:nvPr/>
        </p:nvSpPr>
        <p:spPr>
          <a:xfrm>
            <a:off x="5185961" y="3199207"/>
            <a:ext cx="4535426" cy="6205506"/>
          </a:xfrm>
          <a:prstGeom prst="rect">
            <a:avLst/>
          </a:prstGeom>
          <a:solidFill>
            <a:schemeClr val="accent3">
              <a:lumMod val="20000"/>
              <a:lumOff val="80000"/>
            </a:schemeClr>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305F1C87-E160-B740-89BB-5BC081FB3BE8}"/>
              </a:ext>
            </a:extLst>
          </p:cNvPr>
          <p:cNvSpPr txBox="1"/>
          <p:nvPr/>
        </p:nvSpPr>
        <p:spPr>
          <a:xfrm>
            <a:off x="446568" y="9711381"/>
            <a:ext cx="11400917" cy="623119"/>
          </a:xfrm>
          <a:prstGeom prst="rect">
            <a:avLst/>
          </a:prstGeom>
          <a:noFill/>
        </p:spPr>
        <p:txBody>
          <a:bodyPr wrap="square" rtlCol="0">
            <a:spAutoFit/>
          </a:bodyPr>
          <a:lstStyle/>
          <a:p>
            <a:r>
              <a:rPr lang="en-GB" dirty="0">
                <a:solidFill>
                  <a:srgbClr val="202020"/>
                </a:solidFill>
                <a:latin typeface="Roboto Mono Medium" pitchFamily="2" charset="0"/>
                <a:ea typeface="Roboto Mono Medium" pitchFamily="2" charset="0"/>
              </a:rPr>
              <a:t>AN EXPLORATION OF BAYESIAN STATISTICS</a:t>
            </a:r>
          </a:p>
        </p:txBody>
      </p:sp>
      <p:sp>
        <p:nvSpPr>
          <p:cNvPr id="23" name="Rectangle 22">
            <a:extLst>
              <a:ext uri="{FF2B5EF4-FFF2-40B4-BE49-F238E27FC236}">
                <a16:creationId xmlns:a16="http://schemas.microsoft.com/office/drawing/2014/main" id="{F3EDF75A-507C-A644-8A1B-A3DF69871122}"/>
              </a:ext>
            </a:extLst>
          </p:cNvPr>
          <p:cNvSpPr/>
          <p:nvPr/>
        </p:nvSpPr>
        <p:spPr>
          <a:xfrm>
            <a:off x="5192345" y="3211621"/>
            <a:ext cx="4517179" cy="34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6" name="Group 55">
            <a:extLst>
              <a:ext uri="{FF2B5EF4-FFF2-40B4-BE49-F238E27FC236}">
                <a16:creationId xmlns:a16="http://schemas.microsoft.com/office/drawing/2014/main" id="{46DB6D31-3895-D64F-992E-20A62568279D}"/>
              </a:ext>
            </a:extLst>
          </p:cNvPr>
          <p:cNvGrpSpPr/>
          <p:nvPr/>
        </p:nvGrpSpPr>
        <p:grpSpPr>
          <a:xfrm>
            <a:off x="5134685" y="3299692"/>
            <a:ext cx="4497732" cy="3404852"/>
            <a:chOff x="5185485" y="3426692"/>
            <a:chExt cx="4497732" cy="3404852"/>
          </a:xfrm>
        </p:grpSpPr>
        <p:grpSp>
          <p:nvGrpSpPr>
            <p:cNvPr id="55" name="Group 54">
              <a:extLst>
                <a:ext uri="{FF2B5EF4-FFF2-40B4-BE49-F238E27FC236}">
                  <a16:creationId xmlns:a16="http://schemas.microsoft.com/office/drawing/2014/main" id="{C045A92F-DD3B-7E46-91A9-9A80B22FAD65}"/>
                </a:ext>
              </a:extLst>
            </p:cNvPr>
            <p:cNvGrpSpPr/>
            <p:nvPr/>
          </p:nvGrpSpPr>
          <p:grpSpPr>
            <a:xfrm>
              <a:off x="5185485" y="3426692"/>
              <a:ext cx="4497732" cy="3366792"/>
              <a:chOff x="5185485" y="3426692"/>
              <a:chExt cx="4497732" cy="3366792"/>
            </a:xfrm>
          </p:grpSpPr>
          <p:grpSp>
            <p:nvGrpSpPr>
              <p:cNvPr id="54" name="Group 53">
                <a:extLst>
                  <a:ext uri="{FF2B5EF4-FFF2-40B4-BE49-F238E27FC236}">
                    <a16:creationId xmlns:a16="http://schemas.microsoft.com/office/drawing/2014/main" id="{DC823659-9DAF-5E42-8A95-9DF05E11F1A5}"/>
                  </a:ext>
                </a:extLst>
              </p:cNvPr>
              <p:cNvGrpSpPr/>
              <p:nvPr/>
            </p:nvGrpSpPr>
            <p:grpSpPr>
              <a:xfrm>
                <a:off x="5281884" y="3426692"/>
                <a:ext cx="4401333" cy="3366792"/>
                <a:chOff x="5281884" y="3426692"/>
                <a:chExt cx="4401333" cy="3366792"/>
              </a:xfrm>
            </p:grpSpPr>
            <p:pic>
              <p:nvPicPr>
                <p:cNvPr id="38" name="Picture 37">
                  <a:extLst>
                    <a:ext uri="{FF2B5EF4-FFF2-40B4-BE49-F238E27FC236}">
                      <a16:creationId xmlns:a16="http://schemas.microsoft.com/office/drawing/2014/main" id="{3F3EE04C-7663-934E-AB35-93A3CD8E9946}"/>
                    </a:ext>
                  </a:extLst>
                </p:cNvPr>
                <p:cNvPicPr>
                  <a:picLocks noChangeAspect="1"/>
                </p:cNvPicPr>
                <p:nvPr/>
              </p:nvPicPr>
              <p:blipFill rotWithShape="1">
                <a:blip r:embed="rId3"/>
                <a:srcRect l="4464" t="11713" r="9509"/>
                <a:stretch/>
              </p:blipFill>
              <p:spPr>
                <a:xfrm>
                  <a:off x="5321681" y="3426692"/>
                  <a:ext cx="4361536" cy="3366792"/>
                </a:xfrm>
                <a:prstGeom prst="rect">
                  <a:avLst/>
                </a:prstGeom>
              </p:spPr>
            </p:pic>
            <p:sp>
              <p:nvSpPr>
                <p:cNvPr id="27" name="Rectangle 26">
                  <a:extLst>
                    <a:ext uri="{FF2B5EF4-FFF2-40B4-BE49-F238E27FC236}">
                      <a16:creationId xmlns:a16="http://schemas.microsoft.com/office/drawing/2014/main" id="{04F9DB97-F3DC-5341-AC31-0BE314A5F776}"/>
                    </a:ext>
                  </a:extLst>
                </p:cNvPr>
                <p:cNvSpPr/>
                <p:nvPr/>
              </p:nvSpPr>
              <p:spPr>
                <a:xfrm>
                  <a:off x="5281884" y="6451964"/>
                  <a:ext cx="4333834" cy="232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23A24CE0-6428-8D4D-A015-27F7F82D92F4}"/>
                    </a:ext>
                  </a:extLst>
                </p:cNvPr>
                <p:cNvSpPr txBox="1"/>
                <p:nvPr/>
              </p:nvSpPr>
              <p:spPr>
                <a:xfrm>
                  <a:off x="563334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30" name="TextBox 29">
                  <a:extLst>
                    <a:ext uri="{FF2B5EF4-FFF2-40B4-BE49-F238E27FC236}">
                      <a16:creationId xmlns:a16="http://schemas.microsoft.com/office/drawing/2014/main" id="{F7C40C79-6C2D-6443-9B99-6BE614DA1106}"/>
                    </a:ext>
                  </a:extLst>
                </p:cNvPr>
                <p:cNvSpPr txBox="1"/>
                <p:nvPr/>
              </p:nvSpPr>
              <p:spPr>
                <a:xfrm>
                  <a:off x="6105966"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31" name="TextBox 30">
                  <a:extLst>
                    <a:ext uri="{FF2B5EF4-FFF2-40B4-BE49-F238E27FC236}">
                      <a16:creationId xmlns:a16="http://schemas.microsoft.com/office/drawing/2014/main" id="{B3570061-29C2-3042-BF4E-5556499FA58C}"/>
                    </a:ext>
                  </a:extLst>
                </p:cNvPr>
                <p:cNvSpPr txBox="1"/>
                <p:nvPr/>
              </p:nvSpPr>
              <p:spPr>
                <a:xfrm>
                  <a:off x="6584558"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32" name="TextBox 31">
                  <a:extLst>
                    <a:ext uri="{FF2B5EF4-FFF2-40B4-BE49-F238E27FC236}">
                      <a16:creationId xmlns:a16="http://schemas.microsoft.com/office/drawing/2014/main" id="{BBFF83FE-A683-C94E-8800-39CEC8832471}"/>
                    </a:ext>
                  </a:extLst>
                </p:cNvPr>
                <p:cNvSpPr txBox="1"/>
                <p:nvPr/>
              </p:nvSpPr>
              <p:spPr>
                <a:xfrm>
                  <a:off x="7070167" y="635655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33" name="TextBox 32">
                  <a:extLst>
                    <a:ext uri="{FF2B5EF4-FFF2-40B4-BE49-F238E27FC236}">
                      <a16:creationId xmlns:a16="http://schemas.microsoft.com/office/drawing/2014/main" id="{A12EB315-0CB3-7943-AB84-A05AA19D3000}"/>
                    </a:ext>
                  </a:extLst>
                </p:cNvPr>
                <p:cNvSpPr txBox="1"/>
                <p:nvPr/>
              </p:nvSpPr>
              <p:spPr>
                <a:xfrm>
                  <a:off x="7548269" y="6352397"/>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34" name="TextBox 33">
                  <a:extLst>
                    <a:ext uri="{FF2B5EF4-FFF2-40B4-BE49-F238E27FC236}">
                      <a16:creationId xmlns:a16="http://schemas.microsoft.com/office/drawing/2014/main" id="{7DE5072A-B0C7-CC41-AE00-476E41668385}"/>
                    </a:ext>
                  </a:extLst>
                </p:cNvPr>
                <p:cNvSpPr txBox="1"/>
                <p:nvPr/>
              </p:nvSpPr>
              <p:spPr>
                <a:xfrm>
                  <a:off x="8029470" y="6356539"/>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35" name="TextBox 34">
                  <a:extLst>
                    <a:ext uri="{FF2B5EF4-FFF2-40B4-BE49-F238E27FC236}">
                      <a16:creationId xmlns:a16="http://schemas.microsoft.com/office/drawing/2014/main" id="{CF225685-61C1-564B-8FCC-49CE8FD86EDD}"/>
                    </a:ext>
                  </a:extLst>
                </p:cNvPr>
                <p:cNvSpPr txBox="1"/>
                <p:nvPr/>
              </p:nvSpPr>
              <p:spPr>
                <a:xfrm>
                  <a:off x="8507572"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1.2</a:t>
                  </a:r>
                </a:p>
              </p:txBody>
            </p:sp>
            <p:sp>
              <p:nvSpPr>
                <p:cNvPr id="36" name="TextBox 35">
                  <a:extLst>
                    <a:ext uri="{FF2B5EF4-FFF2-40B4-BE49-F238E27FC236}">
                      <a16:creationId xmlns:a16="http://schemas.microsoft.com/office/drawing/2014/main" id="{A22BA2CC-35F0-544A-8660-F00EBEB1C10D}"/>
                    </a:ext>
                  </a:extLst>
                </p:cNvPr>
                <p:cNvSpPr txBox="1"/>
                <p:nvPr/>
              </p:nvSpPr>
              <p:spPr>
                <a:xfrm>
                  <a:off x="8985090" y="6359165"/>
                  <a:ext cx="506870"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2" name="Rectangle 41">
                  <a:extLst>
                    <a:ext uri="{FF2B5EF4-FFF2-40B4-BE49-F238E27FC236}">
                      <a16:creationId xmlns:a16="http://schemas.microsoft.com/office/drawing/2014/main" id="{A78F6923-C84A-504F-B6C1-1BAF4F652E07}"/>
                    </a:ext>
                  </a:extLst>
                </p:cNvPr>
                <p:cNvSpPr/>
                <p:nvPr/>
              </p:nvSpPr>
              <p:spPr>
                <a:xfrm rot="16200000">
                  <a:off x="4082249" y="4721894"/>
                  <a:ext cx="2837184" cy="328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a:extLst>
                    <a:ext uri="{FF2B5EF4-FFF2-40B4-BE49-F238E27FC236}">
                      <a16:creationId xmlns:a16="http://schemas.microsoft.com/office/drawing/2014/main" id="{2697D9A9-49B6-EC43-8B29-A00629DDC2FE}"/>
                    </a:ext>
                  </a:extLst>
                </p:cNvPr>
                <p:cNvSpPr txBox="1"/>
                <p:nvPr/>
              </p:nvSpPr>
              <p:spPr>
                <a:xfrm>
                  <a:off x="5350932" y="6060351"/>
                  <a:ext cx="399468" cy="307777"/>
                </a:xfrm>
                <a:prstGeom prst="rect">
                  <a:avLst/>
                </a:prstGeom>
                <a:noFill/>
              </p:spPr>
              <p:txBody>
                <a:bodyPr wrap="none" rtlCol="0">
                  <a:spAutoFit/>
                </a:bodyPr>
                <a:lstStyle/>
                <a:p>
                  <a:r>
                    <a:rPr lang="en-GB" sz="1400" dirty="0">
                      <a:latin typeface="Roboto Mono" pitchFamily="2" charset="0"/>
                      <a:ea typeface="Roboto Mono" pitchFamily="2" charset="0"/>
                    </a:rPr>
                    <a:t>14</a:t>
                  </a:r>
                </a:p>
              </p:txBody>
            </p:sp>
            <p:sp>
              <p:nvSpPr>
                <p:cNvPr id="43" name="TextBox 42">
                  <a:extLst>
                    <a:ext uri="{FF2B5EF4-FFF2-40B4-BE49-F238E27FC236}">
                      <a16:creationId xmlns:a16="http://schemas.microsoft.com/office/drawing/2014/main" id="{6BFED220-6DFC-8745-A1A6-13CC81A04FB5}"/>
                    </a:ext>
                  </a:extLst>
                </p:cNvPr>
                <p:cNvSpPr txBox="1"/>
                <p:nvPr/>
              </p:nvSpPr>
              <p:spPr>
                <a:xfrm>
                  <a:off x="5347077" y="5637670"/>
                  <a:ext cx="399468" cy="307777"/>
                </a:xfrm>
                <a:prstGeom prst="rect">
                  <a:avLst/>
                </a:prstGeom>
                <a:noFill/>
              </p:spPr>
              <p:txBody>
                <a:bodyPr wrap="none" rtlCol="0">
                  <a:spAutoFit/>
                </a:bodyPr>
                <a:lstStyle/>
                <a:p>
                  <a:r>
                    <a:rPr lang="en-GB" sz="1400" dirty="0">
                      <a:latin typeface="Roboto Mono" pitchFamily="2" charset="0"/>
                      <a:ea typeface="Roboto Mono" pitchFamily="2" charset="0"/>
                    </a:rPr>
                    <a:t>16</a:t>
                  </a:r>
                </a:p>
              </p:txBody>
            </p:sp>
            <p:sp>
              <p:nvSpPr>
                <p:cNvPr id="44" name="TextBox 43">
                  <a:extLst>
                    <a:ext uri="{FF2B5EF4-FFF2-40B4-BE49-F238E27FC236}">
                      <a16:creationId xmlns:a16="http://schemas.microsoft.com/office/drawing/2014/main" id="{246651E5-E54D-A048-B04D-CE49E9FF241B}"/>
                    </a:ext>
                  </a:extLst>
                </p:cNvPr>
                <p:cNvSpPr txBox="1"/>
                <p:nvPr/>
              </p:nvSpPr>
              <p:spPr>
                <a:xfrm>
                  <a:off x="5347077" y="5218386"/>
                  <a:ext cx="399468" cy="307777"/>
                </a:xfrm>
                <a:prstGeom prst="rect">
                  <a:avLst/>
                </a:prstGeom>
                <a:noFill/>
              </p:spPr>
              <p:txBody>
                <a:bodyPr wrap="none" rtlCol="0">
                  <a:spAutoFit/>
                </a:bodyPr>
                <a:lstStyle/>
                <a:p>
                  <a:r>
                    <a:rPr lang="en-GB" sz="1400" dirty="0">
                      <a:latin typeface="Roboto Mono" pitchFamily="2" charset="0"/>
                      <a:ea typeface="Roboto Mono" pitchFamily="2" charset="0"/>
                    </a:rPr>
                    <a:t>18</a:t>
                  </a:r>
                </a:p>
              </p:txBody>
            </p:sp>
            <p:sp>
              <p:nvSpPr>
                <p:cNvPr id="45" name="TextBox 44">
                  <a:extLst>
                    <a:ext uri="{FF2B5EF4-FFF2-40B4-BE49-F238E27FC236}">
                      <a16:creationId xmlns:a16="http://schemas.microsoft.com/office/drawing/2014/main" id="{93355B5C-A0AF-C148-8F47-6A6B0A0C9D45}"/>
                    </a:ext>
                  </a:extLst>
                </p:cNvPr>
                <p:cNvSpPr txBox="1"/>
                <p:nvPr/>
              </p:nvSpPr>
              <p:spPr>
                <a:xfrm>
                  <a:off x="5347077" y="4799102"/>
                  <a:ext cx="399468" cy="307777"/>
                </a:xfrm>
                <a:prstGeom prst="rect">
                  <a:avLst/>
                </a:prstGeom>
                <a:noFill/>
              </p:spPr>
              <p:txBody>
                <a:bodyPr wrap="none" rtlCol="0">
                  <a:spAutoFit/>
                </a:bodyPr>
                <a:lstStyle/>
                <a:p>
                  <a:r>
                    <a:rPr lang="en-GB" sz="1400" dirty="0">
                      <a:latin typeface="Roboto Mono" pitchFamily="2" charset="0"/>
                      <a:ea typeface="Roboto Mono" pitchFamily="2" charset="0"/>
                    </a:rPr>
                    <a:t>20</a:t>
                  </a:r>
                </a:p>
              </p:txBody>
            </p:sp>
            <p:sp>
              <p:nvSpPr>
                <p:cNvPr id="47" name="TextBox 46">
                  <a:extLst>
                    <a:ext uri="{FF2B5EF4-FFF2-40B4-BE49-F238E27FC236}">
                      <a16:creationId xmlns:a16="http://schemas.microsoft.com/office/drawing/2014/main" id="{8F891C0D-2DD1-B946-B0F1-6DED1A96720A}"/>
                    </a:ext>
                  </a:extLst>
                </p:cNvPr>
                <p:cNvSpPr txBox="1"/>
                <p:nvPr/>
              </p:nvSpPr>
              <p:spPr>
                <a:xfrm>
                  <a:off x="5355560" y="4371931"/>
                  <a:ext cx="399468" cy="307777"/>
                </a:xfrm>
                <a:prstGeom prst="rect">
                  <a:avLst/>
                </a:prstGeom>
                <a:noFill/>
              </p:spPr>
              <p:txBody>
                <a:bodyPr wrap="none" rtlCol="0">
                  <a:spAutoFit/>
                </a:bodyPr>
                <a:lstStyle/>
                <a:p>
                  <a:r>
                    <a:rPr lang="en-GB" sz="1400" dirty="0">
                      <a:latin typeface="Roboto Mono" pitchFamily="2" charset="0"/>
                      <a:ea typeface="Roboto Mono" pitchFamily="2" charset="0"/>
                    </a:rPr>
                    <a:t>22</a:t>
                  </a:r>
                </a:p>
              </p:txBody>
            </p:sp>
            <p:sp>
              <p:nvSpPr>
                <p:cNvPr id="48" name="TextBox 47">
                  <a:extLst>
                    <a:ext uri="{FF2B5EF4-FFF2-40B4-BE49-F238E27FC236}">
                      <a16:creationId xmlns:a16="http://schemas.microsoft.com/office/drawing/2014/main" id="{0E355C44-83DC-9546-BDDD-D85630F37AD5}"/>
                    </a:ext>
                  </a:extLst>
                </p:cNvPr>
                <p:cNvSpPr txBox="1"/>
                <p:nvPr/>
              </p:nvSpPr>
              <p:spPr>
                <a:xfrm>
                  <a:off x="5347077" y="3967099"/>
                  <a:ext cx="399468" cy="307777"/>
                </a:xfrm>
                <a:prstGeom prst="rect">
                  <a:avLst/>
                </a:prstGeom>
                <a:noFill/>
              </p:spPr>
              <p:txBody>
                <a:bodyPr wrap="none" rtlCol="0">
                  <a:spAutoFit/>
                </a:bodyPr>
                <a:lstStyle/>
                <a:p>
                  <a:r>
                    <a:rPr lang="en-GB" sz="1400" dirty="0">
                      <a:latin typeface="Roboto Mono" pitchFamily="2" charset="0"/>
                      <a:ea typeface="Roboto Mono" pitchFamily="2" charset="0"/>
                    </a:rPr>
                    <a:t>24</a:t>
                  </a:r>
                </a:p>
              </p:txBody>
            </p:sp>
            <p:sp>
              <p:nvSpPr>
                <p:cNvPr id="49" name="TextBox 48">
                  <a:extLst>
                    <a:ext uri="{FF2B5EF4-FFF2-40B4-BE49-F238E27FC236}">
                      <a16:creationId xmlns:a16="http://schemas.microsoft.com/office/drawing/2014/main" id="{9D173826-EB2B-0F49-A44F-0A19B4F75E38}"/>
                    </a:ext>
                  </a:extLst>
                </p:cNvPr>
                <p:cNvSpPr txBox="1"/>
                <p:nvPr/>
              </p:nvSpPr>
              <p:spPr>
                <a:xfrm>
                  <a:off x="5360673" y="3541530"/>
                  <a:ext cx="399468" cy="307777"/>
                </a:xfrm>
                <a:prstGeom prst="rect">
                  <a:avLst/>
                </a:prstGeom>
                <a:noFill/>
              </p:spPr>
              <p:txBody>
                <a:bodyPr wrap="none" rtlCol="0">
                  <a:spAutoFit/>
                </a:bodyPr>
                <a:lstStyle/>
                <a:p>
                  <a:r>
                    <a:rPr lang="en-GB" sz="1400" dirty="0">
                      <a:latin typeface="Roboto Mono" pitchFamily="2" charset="0"/>
                      <a:ea typeface="Roboto Mono" pitchFamily="2" charset="0"/>
                    </a:rPr>
                    <a:t>26</a:t>
                  </a:r>
                </a:p>
              </p:txBody>
            </p:sp>
            <p:sp>
              <p:nvSpPr>
                <p:cNvPr id="16" name="TextBox 15">
                  <a:extLst>
                    <a:ext uri="{FF2B5EF4-FFF2-40B4-BE49-F238E27FC236}">
                      <a16:creationId xmlns:a16="http://schemas.microsoft.com/office/drawing/2014/main" id="{0FC9AA67-7AE9-1A40-950E-DD37E17B1E47}"/>
                    </a:ext>
                  </a:extLst>
                </p:cNvPr>
                <p:cNvSpPr txBox="1"/>
                <p:nvPr/>
              </p:nvSpPr>
              <p:spPr>
                <a:xfrm>
                  <a:off x="8052963" y="5758437"/>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=0.86±0.04</a:t>
                  </a:r>
                  <a:endParaRPr lang="en-GB" sz="1600" b="1" dirty="0">
                    <a:latin typeface="Roboto Mono" pitchFamily="2" charset="0"/>
                    <a:ea typeface="Roboto Mono" pitchFamily="2" charset="0"/>
                  </a:endParaRPr>
                </a:p>
              </p:txBody>
            </p:sp>
            <p:sp>
              <p:nvSpPr>
                <p:cNvPr id="51" name="TextBox 50">
                  <a:extLst>
                    <a:ext uri="{FF2B5EF4-FFF2-40B4-BE49-F238E27FC236}">
                      <a16:creationId xmlns:a16="http://schemas.microsoft.com/office/drawing/2014/main" id="{93201DA7-E788-8B4C-9EF6-40B5F0755847}"/>
                    </a:ext>
                  </a:extLst>
                </p:cNvPr>
                <p:cNvSpPr txBox="1"/>
                <p:nvPr/>
              </p:nvSpPr>
              <p:spPr>
                <a:xfrm>
                  <a:off x="8052964" y="6000723"/>
                  <a:ext cx="1624163" cy="338554"/>
                </a:xfrm>
                <a:prstGeom prst="rect">
                  <a:avLst/>
                </a:prstGeom>
                <a:noFill/>
              </p:spPr>
              <p:txBody>
                <a:bodyPr wrap="none" rtlCol="0">
                  <a:spAutoFit/>
                </a:bodyPr>
                <a:lstStyle/>
                <a:p>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dirty="0">
                      <a:latin typeface="Roboto Mono" pitchFamily="2" charset="0"/>
                      <a:ea typeface="Roboto Mono" pitchFamily="2" charset="0"/>
                    </a:rPr>
                    <a:t>=0.74±0.01</a:t>
                  </a:r>
                  <a:endParaRPr lang="en-GB" sz="1600" b="1" dirty="0">
                    <a:latin typeface="Roboto Mono" pitchFamily="2" charset="0"/>
                    <a:ea typeface="Roboto Mono" pitchFamily="2" charset="0"/>
                  </a:endParaRPr>
                </a:p>
              </p:txBody>
            </p:sp>
            <p:cxnSp>
              <p:nvCxnSpPr>
                <p:cNvPr id="19" name="Straight Connector 18">
                  <a:extLst>
                    <a:ext uri="{FF2B5EF4-FFF2-40B4-BE49-F238E27FC236}">
                      <a16:creationId xmlns:a16="http://schemas.microsoft.com/office/drawing/2014/main" id="{4363CF40-03D8-DD44-9289-9F0DE12592EF}"/>
                    </a:ext>
                  </a:extLst>
                </p:cNvPr>
                <p:cNvCxnSpPr>
                  <a:cxnSpLocks/>
                </p:cNvCxnSpPr>
                <p:nvPr/>
              </p:nvCxnSpPr>
              <p:spPr>
                <a:xfrm>
                  <a:off x="7707360" y="5937275"/>
                  <a:ext cx="345603"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1CC211-30FE-D24D-9A27-CAC507AE4161}"/>
                    </a:ext>
                  </a:extLst>
                </p:cNvPr>
                <p:cNvCxnSpPr>
                  <a:cxnSpLocks/>
                </p:cNvCxnSpPr>
                <p:nvPr/>
              </p:nvCxnSpPr>
              <p:spPr>
                <a:xfrm>
                  <a:off x="7707360" y="6170000"/>
                  <a:ext cx="345603"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1926B538-DAAA-E849-A13D-98A5BDA25258}"/>
                  </a:ext>
                </a:extLst>
              </p:cNvPr>
              <p:cNvSpPr txBox="1"/>
              <p:nvPr/>
            </p:nvSpPr>
            <p:spPr>
              <a:xfrm rot="16200000">
                <a:off x="5092191" y="4818753"/>
                <a:ext cx="463588" cy="276999"/>
              </a:xfrm>
              <a:prstGeom prst="rect">
                <a:avLst/>
              </a:prstGeom>
              <a:noFill/>
            </p:spPr>
            <p:txBody>
              <a:bodyPr wrap="none" rtlCol="0">
                <a:spAutoFit/>
              </a:bodyPr>
              <a:lstStyle/>
              <a:p>
                <a:r>
                  <a:rPr lang="en-GB" sz="1200" i="1" dirty="0">
                    <a:latin typeface="Roboto Mono Medium" pitchFamily="2" charset="0"/>
                    <a:ea typeface="Roboto Mono Medium" pitchFamily="2" charset="0"/>
                  </a:rPr>
                  <a:t>mag</a:t>
                </a:r>
                <a:endParaRPr lang="en-GB" sz="1800" i="1" dirty="0">
                  <a:latin typeface="Roboto Mono Medium" pitchFamily="2" charset="0"/>
                  <a:ea typeface="Roboto Mono Medium" pitchFamily="2" charset="0"/>
                </a:endParaRPr>
              </a:p>
            </p:txBody>
          </p:sp>
        </p:grpSp>
        <p:sp>
          <p:nvSpPr>
            <p:cNvPr id="4" name="TextBox 3">
              <a:extLst>
                <a:ext uri="{FF2B5EF4-FFF2-40B4-BE49-F238E27FC236}">
                  <a16:creationId xmlns:a16="http://schemas.microsoft.com/office/drawing/2014/main" id="{A86CF5F2-7B87-B640-93BB-2AADFF2E4462}"/>
                </a:ext>
              </a:extLst>
            </p:cNvPr>
            <p:cNvSpPr txBox="1"/>
            <p:nvPr/>
          </p:nvSpPr>
          <p:spPr>
            <a:xfrm>
              <a:off x="7431004" y="6523767"/>
              <a:ext cx="292068" cy="307777"/>
            </a:xfrm>
            <a:prstGeom prst="rect">
              <a:avLst/>
            </a:prstGeom>
            <a:noFill/>
          </p:spPr>
          <p:txBody>
            <a:bodyPr wrap="none" rtlCol="0">
              <a:spAutoFit/>
            </a:bodyPr>
            <a:lstStyle/>
            <a:p>
              <a:r>
                <a:rPr lang="en-GB" sz="1400" i="1" dirty="0">
                  <a:latin typeface="Roboto Mono Medium" pitchFamily="2" charset="0"/>
                  <a:ea typeface="Roboto Mono Medium" pitchFamily="2" charset="0"/>
                </a:rPr>
                <a:t>z</a:t>
              </a:r>
              <a:endParaRPr lang="en-GB" sz="1800" i="1" dirty="0">
                <a:latin typeface="Roboto Mono Medium" pitchFamily="2" charset="0"/>
                <a:ea typeface="Roboto Mono Medium" pitchFamily="2" charset="0"/>
              </a:endParaRPr>
            </a:p>
          </p:txBody>
        </p:sp>
      </p:grpSp>
      <p:pic>
        <p:nvPicPr>
          <p:cNvPr id="12" name="Picture 11">
            <a:extLst>
              <a:ext uri="{FF2B5EF4-FFF2-40B4-BE49-F238E27FC236}">
                <a16:creationId xmlns:a16="http://schemas.microsoft.com/office/drawing/2014/main" id="{55BE89DE-FB0E-974B-A5D0-9459F5109887}"/>
              </a:ext>
            </a:extLst>
          </p:cNvPr>
          <p:cNvPicPr>
            <a:picLocks noChangeAspect="1"/>
          </p:cNvPicPr>
          <p:nvPr/>
        </p:nvPicPr>
        <p:blipFill>
          <a:blip r:embed="rId4"/>
          <a:stretch>
            <a:fillRect/>
          </a:stretch>
        </p:blipFill>
        <p:spPr>
          <a:xfrm>
            <a:off x="10825094" y="1383457"/>
            <a:ext cx="541051" cy="541051"/>
          </a:xfrm>
          <a:prstGeom prst="rect">
            <a:avLst/>
          </a:prstGeom>
        </p:spPr>
      </p:pic>
      <p:sp>
        <p:nvSpPr>
          <p:cNvPr id="40" name="TextBox 39">
            <a:extLst>
              <a:ext uri="{FF2B5EF4-FFF2-40B4-BE49-F238E27FC236}">
                <a16:creationId xmlns:a16="http://schemas.microsoft.com/office/drawing/2014/main" id="{115FAFB1-37F6-4440-AE4A-1D7B8C664B57}"/>
              </a:ext>
            </a:extLst>
          </p:cNvPr>
          <p:cNvSpPr txBox="1"/>
          <p:nvPr/>
        </p:nvSpPr>
        <p:spPr>
          <a:xfrm>
            <a:off x="418797" y="10620534"/>
            <a:ext cx="4725692" cy="3701013"/>
          </a:xfrm>
          <a:prstGeom prst="rect">
            <a:avLst/>
          </a:prstGeom>
          <a:noFill/>
        </p:spPr>
        <p:txBody>
          <a:bodyPr wrap="square" rtlCol="0">
            <a:spAutoFit/>
          </a:bodyPr>
          <a:lstStyle/>
          <a:p>
            <a:r>
              <a:rPr lang="en-GB" sz="1600" dirty="0">
                <a:latin typeface="Roboto Mono" pitchFamily="2" charset="0"/>
                <a:ea typeface="Roboto Mono" pitchFamily="2" charset="0"/>
              </a:rPr>
              <a:t>Using a larger data set improves the accuracy of our results, with the </a:t>
            </a:r>
            <a:r>
              <a:rPr lang="en-GB" sz="1600" i="1" dirty="0">
                <a:latin typeface="Roboto Mono" pitchFamily="2" charset="0"/>
                <a:ea typeface="Roboto Mono" pitchFamily="2" charset="0"/>
              </a:rPr>
              <a:t>Supernova Cosmology Project</a:t>
            </a:r>
            <a:r>
              <a:rPr lang="en-GB" sz="1600" dirty="0">
                <a:latin typeface="Roboto Mono" pitchFamily="2" charset="0"/>
                <a:ea typeface="Roboto Mono" pitchFamily="2" charset="0"/>
              </a:rPr>
              <a:t>’s Union2.1 data set and with the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method we were able to produce </a:t>
            </a:r>
            <a:r>
              <a:rPr lang="el-GR" sz="1600" b="1" dirty="0">
                <a:latin typeface="Roboto Mono" pitchFamily="2" charset="0"/>
                <a:ea typeface="Roboto Mono" pitchFamily="2" charset="0"/>
              </a:rPr>
              <a:t>Ω</a:t>
            </a:r>
            <a:r>
              <a:rPr lang="en-GB" sz="1600" b="1" baseline="-25000" dirty="0">
                <a:latin typeface="Roboto Mono" pitchFamily="2" charset="0"/>
                <a:ea typeface="Roboto Mono" pitchFamily="2" charset="0"/>
              </a:rPr>
              <a:t>Λ</a:t>
            </a:r>
            <a:r>
              <a:rPr lang="en-GB" sz="1600" b="1" dirty="0">
                <a:latin typeface="Roboto Mono" pitchFamily="2" charset="0"/>
                <a:ea typeface="Roboto Mono" pitchFamily="2" charset="0"/>
              </a:rPr>
              <a:t>=0.74±0.01</a:t>
            </a:r>
            <a:r>
              <a:rPr lang="en-GB" sz="1600" dirty="0">
                <a:latin typeface="Roboto Mono" pitchFamily="2" charset="0"/>
                <a:ea typeface="Roboto Mono" pitchFamily="2" charset="0"/>
              </a:rPr>
              <a:t> which is more consistent to literature than previously found.</a:t>
            </a:r>
          </a:p>
          <a:p>
            <a:endParaRPr lang="en-GB" sz="1050" dirty="0">
              <a:latin typeface="Roboto Mono" pitchFamily="2" charset="0"/>
              <a:ea typeface="Roboto Mono" pitchFamily="2" charset="0"/>
            </a:endParaRPr>
          </a:p>
          <a:p>
            <a:r>
              <a:rPr lang="en-GB" sz="1600" dirty="0">
                <a:latin typeface="Roboto Mono" pitchFamily="2" charset="0"/>
                <a:ea typeface="Roboto Mono" pitchFamily="2" charset="0"/>
              </a:rPr>
              <a:t>In Figure 1 we can see the fitting of this larger data set to our two models which made use of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a:t>
            </a:r>
            <a:endParaRPr lang="en-GB" sz="1600" b="1" i="1" baseline="-250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r>
              <a:rPr lang="en-GB" sz="1600" dirty="0">
                <a:latin typeface="Roboto Mono" pitchFamily="2" charset="0"/>
                <a:ea typeface="Roboto Mono" pitchFamily="2" charset="0"/>
              </a:rPr>
              <a:t> </a:t>
            </a:r>
          </a:p>
        </p:txBody>
      </p:sp>
      <p:sp>
        <p:nvSpPr>
          <p:cNvPr id="39" name="TextBox 38">
            <a:extLst>
              <a:ext uri="{FF2B5EF4-FFF2-40B4-BE49-F238E27FC236}">
                <a16:creationId xmlns:a16="http://schemas.microsoft.com/office/drawing/2014/main" id="{AEDA5F59-1939-B242-AA35-18FA98361164}"/>
              </a:ext>
            </a:extLst>
          </p:cNvPr>
          <p:cNvSpPr txBox="1"/>
          <p:nvPr/>
        </p:nvSpPr>
        <p:spPr>
          <a:xfrm>
            <a:off x="5245598" y="6757467"/>
            <a:ext cx="4410671" cy="2546851"/>
          </a:xfrm>
          <a:prstGeom prst="rect">
            <a:avLst/>
          </a:prstGeom>
          <a:noFill/>
        </p:spPr>
        <p:txBody>
          <a:bodyPr wrap="square" rtlCol="0">
            <a:spAutoFit/>
          </a:bodyPr>
          <a:lstStyle/>
          <a:p>
            <a:r>
              <a:rPr lang="en-GB" sz="1450" dirty="0">
                <a:latin typeface="Roboto Mono" pitchFamily="2" charset="0"/>
                <a:ea typeface="Roboto Mono" pitchFamily="2" charset="0"/>
              </a:rPr>
              <a:t>FIG. 1: Hubble’s diagram plotted with data from the Supernova Cosmology Project and using data provided for our initial research – uncertainties have been plotted as well. Two models were also fitted, one using </a:t>
            </a:r>
            <a:r>
              <a:rPr lang="el-GR" sz="1450" dirty="0">
                <a:latin typeface="Roboto Mono" pitchFamily="2" charset="0"/>
                <a:ea typeface="Roboto Mono" pitchFamily="2" charset="0"/>
              </a:rPr>
              <a:t>Ω</a:t>
            </a:r>
            <a:r>
              <a:rPr lang="en-GB" sz="1450" baseline="-25000" dirty="0">
                <a:latin typeface="Roboto Mono" pitchFamily="2" charset="0"/>
                <a:ea typeface="Roboto Mono" pitchFamily="2" charset="0"/>
              </a:rPr>
              <a:t>Λ </a:t>
            </a:r>
            <a:r>
              <a:rPr lang="en-GB" sz="1450" dirty="0">
                <a:latin typeface="Roboto Mono" pitchFamily="2" charset="0"/>
                <a:ea typeface="Roboto Mono" pitchFamily="2" charset="0"/>
              </a:rPr>
              <a:t>calculated with the initial data (blue), and a second model with the extended data set (red). The given magnitudes (mag) are in the B band and the redshifts (z) are unit-less.</a:t>
            </a:r>
          </a:p>
        </p:txBody>
      </p:sp>
      <p:sp>
        <p:nvSpPr>
          <p:cNvPr id="7" name="Rectangle 6">
            <a:extLst>
              <a:ext uri="{FF2B5EF4-FFF2-40B4-BE49-F238E27FC236}">
                <a16:creationId xmlns:a16="http://schemas.microsoft.com/office/drawing/2014/main" id="{91C54C7A-547A-784E-9714-74D93AC5A8F8}"/>
              </a:ext>
            </a:extLst>
          </p:cNvPr>
          <p:cNvSpPr/>
          <p:nvPr/>
        </p:nvSpPr>
        <p:spPr>
          <a:xfrm>
            <a:off x="10518256" y="1355264"/>
            <a:ext cx="883188" cy="883188"/>
          </a:xfrm>
          <a:prstGeom prst="rect">
            <a:avLst/>
          </a:prstGeom>
          <a:noFill/>
          <a:ln w="63500">
            <a:solidFill>
              <a:srgbClr val="76FF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a:extLst>
              <a:ext uri="{FF2B5EF4-FFF2-40B4-BE49-F238E27FC236}">
                <a16:creationId xmlns:a16="http://schemas.microsoft.com/office/drawing/2014/main" id="{3CBAC60F-9401-D546-A460-B937125B77BF}"/>
              </a:ext>
            </a:extLst>
          </p:cNvPr>
          <p:cNvSpPr txBox="1"/>
          <p:nvPr/>
        </p:nvSpPr>
        <p:spPr>
          <a:xfrm>
            <a:off x="2797651" y="17884395"/>
            <a:ext cx="2101703"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REFERENCES</a:t>
            </a:r>
          </a:p>
        </p:txBody>
      </p:sp>
      <p:pic>
        <p:nvPicPr>
          <p:cNvPr id="5" name="Picture 4">
            <a:extLst>
              <a:ext uri="{FF2B5EF4-FFF2-40B4-BE49-F238E27FC236}">
                <a16:creationId xmlns:a16="http://schemas.microsoft.com/office/drawing/2014/main" id="{1ACD9077-3217-E94A-AC24-9FBBEA303106}"/>
              </a:ext>
            </a:extLst>
          </p:cNvPr>
          <p:cNvPicPr>
            <a:picLocks noChangeAspect="1"/>
          </p:cNvPicPr>
          <p:nvPr/>
        </p:nvPicPr>
        <p:blipFill>
          <a:blip r:embed="rId5"/>
          <a:stretch>
            <a:fillRect/>
          </a:stretch>
        </p:blipFill>
        <p:spPr>
          <a:xfrm>
            <a:off x="11847485" y="283543"/>
            <a:ext cx="2989524" cy="1305503"/>
          </a:xfrm>
          <a:prstGeom prst="rect">
            <a:avLst/>
          </a:prstGeom>
        </p:spPr>
      </p:pic>
      <p:sp>
        <p:nvSpPr>
          <p:cNvPr id="58" name="TextBox 57">
            <a:extLst>
              <a:ext uri="{FF2B5EF4-FFF2-40B4-BE49-F238E27FC236}">
                <a16:creationId xmlns:a16="http://schemas.microsoft.com/office/drawing/2014/main" id="{68800AD0-82DE-684E-8514-7EE99B5E067A}"/>
              </a:ext>
            </a:extLst>
          </p:cNvPr>
          <p:cNvSpPr txBox="1"/>
          <p:nvPr/>
        </p:nvSpPr>
        <p:spPr>
          <a:xfrm>
            <a:off x="9919141" y="3231944"/>
            <a:ext cx="4318436" cy="523220"/>
          </a:xfrm>
          <a:prstGeom prst="rect">
            <a:avLst/>
          </a:prstGeom>
          <a:noFill/>
        </p:spPr>
        <p:txBody>
          <a:bodyPr wrap="square" rtlCol="0">
            <a:spAutoFit/>
          </a:bodyPr>
          <a:lstStyle/>
          <a:p>
            <a:r>
              <a:rPr lang="en-GB" sz="2800" b="1" dirty="0">
                <a:solidFill>
                  <a:schemeClr val="bg1"/>
                </a:solidFill>
                <a:latin typeface="Roboto Mono" pitchFamily="2" charset="0"/>
                <a:ea typeface="Roboto Mono" pitchFamily="2" charset="0"/>
              </a:rPr>
              <a:t>A Least-Squares Fit</a:t>
            </a:r>
          </a:p>
        </p:txBody>
      </p:sp>
      <p:sp>
        <p:nvSpPr>
          <p:cNvPr id="67" name="Rectangle 66">
            <a:extLst>
              <a:ext uri="{FF2B5EF4-FFF2-40B4-BE49-F238E27FC236}">
                <a16:creationId xmlns:a16="http://schemas.microsoft.com/office/drawing/2014/main" id="{BD940DD7-93B9-514A-B446-4483BCCF3590}"/>
              </a:ext>
            </a:extLst>
          </p:cNvPr>
          <p:cNvSpPr/>
          <p:nvPr/>
        </p:nvSpPr>
        <p:spPr>
          <a:xfrm>
            <a:off x="9879362" y="6795360"/>
            <a:ext cx="4559813" cy="2633150"/>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Rectangle 58">
            <a:extLst>
              <a:ext uri="{FF2B5EF4-FFF2-40B4-BE49-F238E27FC236}">
                <a16:creationId xmlns:a16="http://schemas.microsoft.com/office/drawing/2014/main" id="{21D227BD-4C54-E84D-8813-D4B9E41723BD}"/>
              </a:ext>
            </a:extLst>
          </p:cNvPr>
          <p:cNvSpPr/>
          <p:nvPr/>
        </p:nvSpPr>
        <p:spPr>
          <a:xfrm>
            <a:off x="9885181" y="3755164"/>
            <a:ext cx="4553994" cy="3063265"/>
          </a:xfrm>
          <a:prstGeom prst="rect">
            <a:avLst/>
          </a:prstGeom>
          <a:solidFill>
            <a:srgbClr val="2096F4"/>
          </a:solidFill>
          <a:ln>
            <a:noFill/>
          </a:ln>
          <a:effectLst>
            <a:outerShdw blurRad="508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TextBox 59">
            <a:extLst>
              <a:ext uri="{FF2B5EF4-FFF2-40B4-BE49-F238E27FC236}">
                <a16:creationId xmlns:a16="http://schemas.microsoft.com/office/drawing/2014/main" id="{B4F36689-7EB2-F64E-8227-4F6188C48F9A}"/>
              </a:ext>
            </a:extLst>
          </p:cNvPr>
          <p:cNvSpPr txBox="1"/>
          <p:nvPr/>
        </p:nvSpPr>
        <p:spPr>
          <a:xfrm>
            <a:off x="9907730" y="3771441"/>
            <a:ext cx="4531446" cy="3046988"/>
          </a:xfrm>
          <a:prstGeom prst="rect">
            <a:avLst/>
          </a:prstGeom>
          <a:noFill/>
        </p:spPr>
        <p:txBody>
          <a:bodyPr wrap="square" rtlCol="0">
            <a:spAutoFit/>
          </a:bodyPr>
          <a:lstStyle/>
          <a:p>
            <a:r>
              <a:rPr lang="en-GB" sz="1600" dirty="0">
                <a:solidFill>
                  <a:schemeClr val="bg1"/>
                </a:solidFill>
                <a:latin typeface="Roboto Mono" pitchFamily="2" charset="0"/>
                <a:ea typeface="Roboto Mono" pitchFamily="2" charset="0"/>
              </a:rPr>
              <a:t>For our first model cosmic model, we only had to find an optimum value for the dark energy density parameter, </a:t>
            </a:r>
            <a:r>
              <a:rPr lang="el-GR" sz="1600" dirty="0">
                <a:solidFill>
                  <a:schemeClr val="bg1"/>
                </a:solidFill>
                <a:latin typeface="Roboto Mono Medium" pitchFamily="2" charset="0"/>
                <a:ea typeface="Roboto Mono Medium" pitchFamily="2" charset="0"/>
              </a:rPr>
              <a:t>Ω</a:t>
            </a:r>
            <a:r>
              <a:rPr lang="en-GB" sz="1600" baseline="-25000" dirty="0">
                <a:solidFill>
                  <a:schemeClr val="bg1"/>
                </a:solidFill>
                <a:latin typeface="Roboto Mono Medium" pitchFamily="2" charset="0"/>
                <a:ea typeface="Roboto Mono Medium" pitchFamily="2" charset="0"/>
              </a:rPr>
              <a:t>Λ</a:t>
            </a:r>
            <a:r>
              <a:rPr lang="en-GB" sz="16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To find this</a:t>
            </a:r>
            <a:r>
              <a:rPr lang="en-GB" sz="1600" baseline="-25000"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we chose to employ </a:t>
            </a: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baseline="30000" dirty="0">
                <a:solidFill>
                  <a:schemeClr val="bg1"/>
                </a:solidFill>
                <a:latin typeface="Roboto Mono" pitchFamily="2" charset="0"/>
                <a:ea typeface="Roboto Mono" pitchFamily="2" charset="0"/>
              </a:rPr>
              <a:t> </a:t>
            </a:r>
            <a:r>
              <a:rPr lang="en-GB" sz="1600" dirty="0">
                <a:solidFill>
                  <a:schemeClr val="bg1"/>
                </a:solidFill>
                <a:latin typeface="Roboto Mono" pitchFamily="2" charset="0"/>
                <a:ea typeface="Roboto Mono" pitchFamily="2" charset="0"/>
              </a:rPr>
              <a:t>statistics. With,</a:t>
            </a:r>
          </a:p>
          <a:p>
            <a:endParaRPr lang="en-GB" sz="1400" dirty="0">
              <a:solidFill>
                <a:schemeClr val="bg1"/>
              </a:solidFill>
              <a:latin typeface="Roboto Mono" pitchFamily="2" charset="0"/>
              <a:ea typeface="Roboto Mono" pitchFamily="2" charset="0"/>
            </a:endParaRPr>
          </a:p>
          <a:p>
            <a:endParaRPr lang="en-GB" sz="1400" dirty="0">
              <a:solidFill>
                <a:schemeClr val="bg1"/>
              </a:solidFill>
              <a:latin typeface="Roboto Mono" pitchFamily="2" charset="0"/>
              <a:ea typeface="Roboto Mono" pitchFamily="2" charset="0"/>
            </a:endParaRPr>
          </a:p>
          <a:p>
            <a:r>
              <a:rPr lang="en-GB" sz="1600" dirty="0">
                <a:solidFill>
                  <a:schemeClr val="bg1"/>
                </a:solidFill>
                <a:latin typeface="Roboto Mono" pitchFamily="2" charset="0"/>
                <a:ea typeface="Roboto Mono" pitchFamily="2" charset="0"/>
              </a:rPr>
              <a:t>where </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 </a:t>
            </a:r>
            <a:r>
              <a:rPr lang="en-GB" sz="1600" dirty="0">
                <a:solidFill>
                  <a:schemeClr val="bg1"/>
                </a:solidFill>
                <a:latin typeface="Roboto Mono" pitchFamily="2" charset="0"/>
                <a:ea typeface="Roboto Mono" pitchFamily="2" charset="0"/>
              </a:rPr>
              <a:t>is the flux of the observed supernovae,</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 </a:t>
            </a:r>
            <a:r>
              <a:rPr lang="en-GB" sz="1600" dirty="0">
                <a:solidFill>
                  <a:schemeClr val="bg1"/>
                </a:solidFill>
                <a:latin typeface="Roboto Mono" pitchFamily="2" charset="0"/>
                <a:ea typeface="Roboto Mono" pitchFamily="2" charset="0"/>
              </a:rPr>
              <a:t>is the flux for the model corresponding to the same redshift, and </a:t>
            </a:r>
            <a:r>
              <a:rPr lang="el-GR" sz="1600" i="1" dirty="0">
                <a:solidFill>
                  <a:schemeClr val="bg1"/>
                </a:solidFill>
                <a:latin typeface="Roboto Mono Medium" pitchFamily="2" charset="0"/>
                <a:ea typeface="Roboto Mono Medium" pitchFamily="2" charset="0"/>
              </a:rPr>
              <a:t>σ </a:t>
            </a:r>
            <a:r>
              <a:rPr lang="en-GB" sz="1600" dirty="0">
                <a:solidFill>
                  <a:schemeClr val="bg1"/>
                </a:solidFill>
                <a:latin typeface="Roboto Mono" pitchFamily="2" charset="0"/>
                <a:ea typeface="Roboto Mono" pitchFamily="2" charset="0"/>
              </a:rPr>
              <a:t>is uncertainty on the supernova data. </a:t>
            </a:r>
          </a:p>
        </p:txBody>
      </p:sp>
      <p:sp>
        <p:nvSpPr>
          <p:cNvPr id="57" name="TextBox 56">
            <a:extLst>
              <a:ext uri="{FF2B5EF4-FFF2-40B4-BE49-F238E27FC236}">
                <a16:creationId xmlns:a16="http://schemas.microsoft.com/office/drawing/2014/main" id="{2D29C8CD-5B82-FB4F-A6B9-2516E0E00A89}"/>
              </a:ext>
            </a:extLst>
          </p:cNvPr>
          <p:cNvSpPr txBox="1"/>
          <p:nvPr/>
        </p:nvSpPr>
        <p:spPr>
          <a:xfrm>
            <a:off x="704171" y="8858246"/>
            <a:ext cx="4441238" cy="369332"/>
          </a:xfrm>
          <a:prstGeom prst="rect">
            <a:avLst/>
          </a:prstGeom>
          <a:noFill/>
        </p:spPr>
        <p:txBody>
          <a:bodyPr wrap="square" rtlCol="0">
            <a:spAutoFit/>
          </a:bodyPr>
          <a:lstStyle/>
          <a:p>
            <a:pPr algn="ctr"/>
            <a:r>
              <a:rPr lang="en-GB" sz="1800" i="1" dirty="0">
                <a:solidFill>
                  <a:schemeClr val="bg1"/>
                </a:solidFill>
                <a:latin typeface="Roboto Mono Medium" pitchFamily="2" charset="0"/>
                <a:ea typeface="Roboto Mono Medium" pitchFamily="2" charset="0"/>
              </a:rPr>
              <a:t>H=H</a:t>
            </a:r>
            <a:r>
              <a:rPr lang="en-GB" sz="1800" i="1" baseline="-25000" dirty="0">
                <a:solidFill>
                  <a:schemeClr val="bg1"/>
                </a:solidFill>
                <a:latin typeface="Roboto Mono Medium" pitchFamily="2" charset="0"/>
                <a:ea typeface="Roboto Mono Medium" pitchFamily="2" charset="0"/>
              </a:rPr>
              <a:t>0</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a:t>
            </a:r>
            <a:r>
              <a:rPr lang="el-GR" sz="1800" i="1" dirty="0">
                <a:solidFill>
                  <a:schemeClr val="bg1"/>
                </a:solidFill>
                <a:latin typeface="Roboto Mono Medium" pitchFamily="2" charset="0"/>
                <a:ea typeface="Roboto Mono Medium" pitchFamily="2" charset="0"/>
              </a:rPr>
              <a:t>Ω</a:t>
            </a:r>
            <a:r>
              <a:rPr lang="en-GB" sz="1800" i="1" baseline="-25000" dirty="0">
                <a:solidFill>
                  <a:schemeClr val="bg1"/>
                </a:solidFill>
                <a:latin typeface="Roboto Mono Medium" pitchFamily="2" charset="0"/>
                <a:ea typeface="Roboto Mono Medium" pitchFamily="2" charset="0"/>
              </a:rPr>
              <a:t>Λ</a:t>
            </a:r>
            <a:r>
              <a:rPr lang="en-GB" sz="1800" i="1" dirty="0">
                <a:solidFill>
                  <a:schemeClr val="bg1"/>
                </a:solidFill>
                <a:latin typeface="Roboto Mono Medium" pitchFamily="2" charset="0"/>
                <a:ea typeface="Roboto Mono Medium" pitchFamily="2" charset="0"/>
              </a:rPr>
              <a:t>((1+z)</a:t>
            </a:r>
            <a:r>
              <a:rPr lang="en-GB" sz="1800" i="1" baseline="30000" dirty="0">
                <a:solidFill>
                  <a:schemeClr val="bg1"/>
                </a:solidFill>
                <a:latin typeface="Roboto Mono Medium" pitchFamily="2" charset="0"/>
                <a:ea typeface="Roboto Mono Medium" pitchFamily="2" charset="0"/>
              </a:rPr>
              <a:t>3</a:t>
            </a:r>
            <a:r>
              <a:rPr lang="en-GB" sz="1800" i="1" dirty="0">
                <a:solidFill>
                  <a:schemeClr val="bg1"/>
                </a:solidFill>
                <a:latin typeface="Roboto Mono Medium" pitchFamily="2" charset="0"/>
                <a:ea typeface="Roboto Mono Medium" pitchFamily="2" charset="0"/>
              </a:rPr>
              <a:t>-1)]</a:t>
            </a:r>
            <a:r>
              <a:rPr lang="en-GB" sz="1800" i="1" baseline="30000" dirty="0">
                <a:solidFill>
                  <a:schemeClr val="bg1"/>
                </a:solidFill>
                <a:latin typeface="Roboto Mono Medium" pitchFamily="2" charset="0"/>
                <a:ea typeface="Roboto Mono Medium" pitchFamily="2" charset="0"/>
              </a:rPr>
              <a:t>1/2</a:t>
            </a:r>
            <a:r>
              <a:rPr lang="en-GB" sz="1800" i="1" dirty="0">
                <a:solidFill>
                  <a:schemeClr val="bg1"/>
                </a:solidFill>
                <a:latin typeface="Roboto Mono Medium" pitchFamily="2" charset="0"/>
                <a:ea typeface="Roboto Mono Medium" pitchFamily="2" charset="0"/>
              </a:rPr>
              <a:t>.</a:t>
            </a:r>
          </a:p>
        </p:txBody>
      </p:sp>
      <p:sp>
        <p:nvSpPr>
          <p:cNvPr id="62" name="TextBox 61">
            <a:extLst>
              <a:ext uri="{FF2B5EF4-FFF2-40B4-BE49-F238E27FC236}">
                <a16:creationId xmlns:a16="http://schemas.microsoft.com/office/drawing/2014/main" id="{E3FFCFDD-E86F-2442-A1E0-088C8770F07B}"/>
              </a:ext>
            </a:extLst>
          </p:cNvPr>
          <p:cNvSpPr txBox="1"/>
          <p:nvPr/>
        </p:nvSpPr>
        <p:spPr>
          <a:xfrm>
            <a:off x="10604067" y="5097507"/>
            <a:ext cx="3104584" cy="338554"/>
          </a:xfrm>
          <a:prstGeom prst="rect">
            <a:avLst/>
          </a:prstGeom>
          <a:noFill/>
        </p:spPr>
        <p:txBody>
          <a:bodyPr wrap="square" rtlCol="0">
            <a:spAutoFit/>
          </a:bodyPr>
          <a:lstStyle/>
          <a:p>
            <a:pPr algn="ctr"/>
            <a:r>
              <a:rPr lang="el-GR" sz="1600" i="1" dirty="0">
                <a:solidFill>
                  <a:schemeClr val="bg1"/>
                </a:solidFill>
                <a:latin typeface="Roboto Mono Medium" pitchFamily="2" charset="0"/>
                <a:ea typeface="Roboto Mono Medium" pitchFamily="2" charset="0"/>
              </a:rPr>
              <a:t>Χ</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obs</a:t>
            </a:r>
            <a:r>
              <a:rPr lang="en-GB" sz="1600" i="1" dirty="0">
                <a:solidFill>
                  <a:schemeClr val="bg1"/>
                </a:solidFill>
                <a:latin typeface="Roboto Mono Medium" pitchFamily="2" charset="0"/>
                <a:ea typeface="Roboto Mono Medium" pitchFamily="2" charset="0"/>
              </a:rPr>
              <a:t>-f</a:t>
            </a:r>
            <a:r>
              <a:rPr lang="en-GB" sz="1600" i="1" baseline="-25000" dirty="0">
                <a:solidFill>
                  <a:schemeClr val="bg1"/>
                </a:solidFill>
                <a:latin typeface="Roboto Mono Medium" pitchFamily="2" charset="0"/>
                <a:ea typeface="Roboto Mono Medium" pitchFamily="2" charset="0"/>
              </a:rPr>
              <a:t>model</a:t>
            </a:r>
            <a:r>
              <a:rPr lang="en-GB" sz="1600" i="1" dirty="0">
                <a:solidFill>
                  <a:schemeClr val="bg1"/>
                </a:solidFill>
                <a:latin typeface="Roboto Mono Medium" pitchFamily="2" charset="0"/>
                <a:ea typeface="Roboto Mono Medium" pitchFamily="2" charset="0"/>
              </a:rPr>
              <a:t>)</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r>
              <a:rPr lang="el-GR" sz="1600" i="1" dirty="0">
                <a:solidFill>
                  <a:schemeClr val="bg1"/>
                </a:solidFill>
                <a:latin typeface="Roboto Mono Medium" pitchFamily="2" charset="0"/>
                <a:ea typeface="Roboto Mono Medium" pitchFamily="2" charset="0"/>
              </a:rPr>
              <a:t>σ</a:t>
            </a:r>
            <a:r>
              <a:rPr lang="en-GB" sz="1600" i="1" baseline="30000" dirty="0">
                <a:solidFill>
                  <a:schemeClr val="bg1"/>
                </a:solidFill>
                <a:latin typeface="Roboto Mono Medium" pitchFamily="2" charset="0"/>
                <a:ea typeface="Roboto Mono Medium" pitchFamily="2" charset="0"/>
              </a:rPr>
              <a:t>2</a:t>
            </a:r>
            <a:r>
              <a:rPr lang="en-GB" sz="1600" i="1" dirty="0">
                <a:solidFill>
                  <a:schemeClr val="bg1"/>
                </a:solidFill>
                <a:latin typeface="Roboto Mono Medium" pitchFamily="2" charset="0"/>
                <a:ea typeface="Roboto Mono Medium" pitchFamily="2" charset="0"/>
              </a:rPr>
              <a:t>,</a:t>
            </a:r>
            <a:endParaRPr lang="en-GB" sz="1600" i="1" dirty="0">
              <a:solidFill>
                <a:schemeClr val="bg1"/>
              </a:solidFill>
              <a:latin typeface="Roboto Mono" pitchFamily="2" charset="0"/>
              <a:ea typeface="Roboto Mono" pitchFamily="2" charset="0"/>
            </a:endParaRPr>
          </a:p>
        </p:txBody>
      </p:sp>
      <p:sp>
        <p:nvSpPr>
          <p:cNvPr id="63" name="TextBox 62">
            <a:extLst>
              <a:ext uri="{FF2B5EF4-FFF2-40B4-BE49-F238E27FC236}">
                <a16:creationId xmlns:a16="http://schemas.microsoft.com/office/drawing/2014/main" id="{72ACB3DE-746F-ED49-B9D4-6355784CAC76}"/>
              </a:ext>
            </a:extLst>
          </p:cNvPr>
          <p:cNvSpPr txBox="1"/>
          <p:nvPr/>
        </p:nvSpPr>
        <p:spPr>
          <a:xfrm>
            <a:off x="2817529" y="18272508"/>
            <a:ext cx="6357420" cy="3793346"/>
          </a:xfrm>
          <a:prstGeom prst="rect">
            <a:avLst/>
          </a:prstGeom>
          <a:noFill/>
        </p:spPr>
        <p:txBody>
          <a:bodyPr wrap="square" rtlCol="0">
            <a:spAutoFit/>
          </a:bodyPr>
          <a:lstStyle/>
          <a:p>
            <a:r>
              <a:rPr lang="en-GB" sz="1450" dirty="0">
                <a:latin typeface="Roboto Mono" pitchFamily="2" charset="0"/>
                <a:ea typeface="Roboto Mono" pitchFamily="2" charset="0"/>
              </a:rPr>
              <a:t>J. Akeret et al. </a:t>
            </a:r>
            <a:r>
              <a:rPr lang="en-GB" sz="1450" i="1" dirty="0">
                <a:latin typeface="Roboto Mono" pitchFamily="2" charset="0"/>
                <a:ea typeface="Roboto Mono" pitchFamily="2" charset="0"/>
              </a:rPr>
              <a:t>CosmoHammer: Cosmological parameter estimation with the MCMC Hammer. </a:t>
            </a:r>
            <a:r>
              <a:rPr lang="en-GB" sz="1450" dirty="0">
                <a:latin typeface="Roboto Mono" pitchFamily="2" charset="0"/>
                <a:ea typeface="Roboto Mono" pitchFamily="2" charset="0"/>
              </a:rPr>
              <a:t>Astronomy and Computing, 27-39, 2013.</a:t>
            </a: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B. W. Carroll and D. A. </a:t>
            </a:r>
            <a:r>
              <a:rPr lang="en-GB" sz="1450" dirty="0" err="1">
                <a:latin typeface="Roboto Mono" pitchFamily="2" charset="0"/>
                <a:ea typeface="Roboto Mono" pitchFamily="2" charset="0"/>
              </a:rPr>
              <a:t>Ostlie</a:t>
            </a:r>
            <a:r>
              <a:rPr lang="en-GB" sz="1450" dirty="0">
                <a:latin typeface="Roboto Mono" pitchFamily="2" charset="0"/>
                <a:ea typeface="Roboto Mono" pitchFamily="2" charset="0"/>
              </a:rPr>
              <a:t>. </a:t>
            </a:r>
            <a:r>
              <a:rPr lang="en-GB" sz="1450" i="1" dirty="0">
                <a:latin typeface="Roboto Mono" pitchFamily="2" charset="0"/>
                <a:ea typeface="Roboto Mono" pitchFamily="2" charset="0"/>
              </a:rPr>
              <a:t>An Introduction to Modern Astrophysics</a:t>
            </a:r>
            <a:r>
              <a:rPr lang="en-GB" sz="1450" dirty="0">
                <a:latin typeface="Roboto Mono" pitchFamily="2" charset="0"/>
                <a:ea typeface="Roboto Mono" pitchFamily="2" charset="0"/>
              </a:rPr>
              <a:t>. Pearson, 2nd edition, 2007.</a:t>
            </a:r>
          </a:p>
          <a:p>
            <a:endParaRPr lang="en-GB" sz="500" dirty="0">
              <a:latin typeface="Roboto Mono" pitchFamily="2" charset="0"/>
              <a:ea typeface="Roboto Mono" pitchFamily="2" charset="0"/>
            </a:endParaRPr>
          </a:p>
          <a:p>
            <a:endParaRPr lang="en-GB" sz="500" dirty="0">
              <a:latin typeface="Roboto Mono" pitchFamily="2" charset="0"/>
              <a:ea typeface="Roboto Mono" pitchFamily="2" charset="0"/>
            </a:endParaRPr>
          </a:p>
          <a:p>
            <a:r>
              <a:rPr lang="en-GB" sz="1450" dirty="0">
                <a:latin typeface="Roboto Mono" pitchFamily="2" charset="0"/>
                <a:ea typeface="Roboto Mono" pitchFamily="2" charset="0"/>
              </a:rPr>
              <a:t>N. Suzuki et al. </a:t>
            </a:r>
            <a:r>
              <a:rPr lang="en-GB" sz="1450" i="1" dirty="0">
                <a:latin typeface="Roboto Mono" pitchFamily="2" charset="0"/>
                <a:ea typeface="Roboto Mono" pitchFamily="2" charset="0"/>
              </a:rPr>
              <a:t>The Hubble Space Telescope Cluster Supernova Survey: V. Improving the Dark Energy Constraints Above z&gt;1 and Building an Early-Type-Hosted Supernova Sample. The Astrophysical Journal, 785, 2012. </a:t>
            </a:r>
          </a:p>
          <a:p>
            <a:endParaRPr lang="en-GB" sz="500" i="1" dirty="0">
              <a:latin typeface="Roboto Mono" pitchFamily="2" charset="0"/>
              <a:ea typeface="Roboto Mono" pitchFamily="2" charset="0"/>
            </a:endParaRPr>
          </a:p>
          <a:p>
            <a:r>
              <a:rPr lang="en-GB" sz="1450" dirty="0">
                <a:latin typeface="Roboto Mono" pitchFamily="2" charset="0"/>
                <a:ea typeface="Roboto Mono" pitchFamily="2" charset="0"/>
              </a:rPr>
              <a:t>M. Teymark et al. </a:t>
            </a:r>
            <a:r>
              <a:rPr lang="en-GB" sz="1450" i="1" dirty="0">
                <a:latin typeface="Roboto Mono" pitchFamily="2" charset="0"/>
                <a:ea typeface="Roboto Mono" pitchFamily="2" charset="0"/>
              </a:rPr>
              <a:t>Cosmological constraints from the SDSS luminous red galaxies</a:t>
            </a:r>
            <a:r>
              <a:rPr lang="en-GB" sz="1450" dirty="0">
                <a:latin typeface="Roboto Mono" pitchFamily="2" charset="0"/>
                <a:ea typeface="Roboto Mono" pitchFamily="2" charset="0"/>
              </a:rPr>
              <a:t>. Physical Review, 74, 2006.</a:t>
            </a:r>
          </a:p>
          <a:p>
            <a:endParaRPr lang="en-GB" sz="1450" i="1"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a:p>
            <a:endParaRPr lang="en-GB" sz="1450" dirty="0">
              <a:latin typeface="Roboto Mono" pitchFamily="2" charset="0"/>
              <a:ea typeface="Roboto Mono" pitchFamily="2" charset="0"/>
            </a:endParaRPr>
          </a:p>
        </p:txBody>
      </p:sp>
      <p:sp>
        <p:nvSpPr>
          <p:cNvPr id="66" name="TextBox 65">
            <a:extLst>
              <a:ext uri="{FF2B5EF4-FFF2-40B4-BE49-F238E27FC236}">
                <a16:creationId xmlns:a16="http://schemas.microsoft.com/office/drawing/2014/main" id="{CE08C0EC-A52A-A74E-A86A-99596FC9DE0F}"/>
              </a:ext>
            </a:extLst>
          </p:cNvPr>
          <p:cNvSpPr txBox="1"/>
          <p:nvPr/>
        </p:nvSpPr>
        <p:spPr>
          <a:xfrm>
            <a:off x="279146" y="13336533"/>
            <a:ext cx="4516765" cy="492443"/>
          </a:xfrm>
          <a:prstGeom prst="rect">
            <a:avLst/>
          </a:prstGeom>
          <a:noFill/>
        </p:spPr>
        <p:txBody>
          <a:bodyPr wrap="square" rtlCol="0">
            <a:spAutoFit/>
          </a:bodyPr>
          <a:lstStyle/>
          <a:p>
            <a:r>
              <a:rPr lang="en-GB" sz="2600" b="1" i="1" dirty="0">
                <a:solidFill>
                  <a:srgbClr val="757575"/>
                </a:solidFill>
                <a:latin typeface="Roboto Mono" pitchFamily="2" charset="0"/>
                <a:ea typeface="Roboto Mono" pitchFamily="2" charset="0"/>
              </a:rPr>
              <a:t>Bayesian Statistics</a:t>
            </a:r>
          </a:p>
        </p:txBody>
      </p:sp>
      <p:sp>
        <p:nvSpPr>
          <p:cNvPr id="64" name="TextBox 63">
            <a:extLst>
              <a:ext uri="{FF2B5EF4-FFF2-40B4-BE49-F238E27FC236}">
                <a16:creationId xmlns:a16="http://schemas.microsoft.com/office/drawing/2014/main" id="{8FCE9ADA-2762-774C-BF4E-97C436FEFF82}"/>
              </a:ext>
            </a:extLst>
          </p:cNvPr>
          <p:cNvSpPr txBox="1"/>
          <p:nvPr/>
        </p:nvSpPr>
        <p:spPr>
          <a:xfrm>
            <a:off x="9938343" y="6874445"/>
            <a:ext cx="4500832" cy="3046988"/>
          </a:xfrm>
          <a:prstGeom prst="rect">
            <a:avLst/>
          </a:prstGeom>
          <a:noFill/>
        </p:spPr>
        <p:txBody>
          <a:bodyPr wrap="square" rtlCol="0">
            <a:spAutoFit/>
          </a:bodyPr>
          <a:lstStyle/>
          <a:p>
            <a:r>
              <a:rPr lang="en-GB" sz="1600" dirty="0">
                <a:latin typeface="Roboto Mono" pitchFamily="2" charset="0"/>
                <a:ea typeface="Roboto Mono" pitchFamily="2" charset="0"/>
              </a:rPr>
              <a:t>Each model used a different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a:t>
            </a:r>
            <a:r>
              <a:rPr lang="en-GB" sz="1600" dirty="0">
                <a:latin typeface="Roboto Mono" pitchFamily="2" charset="0"/>
                <a:ea typeface="Roboto Mono" pitchFamily="2" charset="0"/>
              </a:rPr>
              <a:t>the smallest value for </a:t>
            </a:r>
            <a:r>
              <a:rPr lang="el-GR" sz="1600" i="1" dirty="0">
                <a:latin typeface="Roboto Mono Medium" pitchFamily="2" charset="0"/>
                <a:ea typeface="Roboto Mono Medium" pitchFamily="2" charset="0"/>
              </a:rPr>
              <a:t>Χ</a:t>
            </a:r>
            <a:r>
              <a:rPr lang="en-GB" sz="1600" i="1" baseline="30000" dirty="0">
                <a:latin typeface="Roboto Mono Medium" pitchFamily="2" charset="0"/>
                <a:ea typeface="Roboto Mono Medium" pitchFamily="2" charset="0"/>
              </a:rPr>
              <a:t>2 </a:t>
            </a:r>
            <a:r>
              <a:rPr lang="en-GB" sz="1600" dirty="0">
                <a:latin typeface="Roboto Mono" pitchFamily="2" charset="0"/>
                <a:ea typeface="Roboto Mono" pitchFamily="2" charset="0"/>
              </a:rPr>
              <a:t>overall would correspond to the best parameter.</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found a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=0.86±0.04 </a:t>
            </a:r>
            <a:r>
              <a:rPr lang="en-GB" sz="1600" dirty="0">
                <a:latin typeface="Roboto Mono" pitchFamily="2" charset="0"/>
                <a:ea typeface="Roboto Mono" pitchFamily="2" charset="0"/>
              </a:rPr>
              <a:t>in our initial experimentation. Compared to a literature value of </a:t>
            </a:r>
            <a:r>
              <a:rPr lang="el-GR" sz="1600" dirty="0">
                <a:latin typeface="Roboto Mono Medium" pitchFamily="2" charset="0"/>
                <a:ea typeface="Roboto Mono Medium" pitchFamily="2" charset="0"/>
              </a:rPr>
              <a:t>Ω</a:t>
            </a:r>
            <a:r>
              <a:rPr lang="en-GB" sz="1600" baseline="-25000" dirty="0">
                <a:latin typeface="Roboto Mono Medium" pitchFamily="2" charset="0"/>
                <a:ea typeface="Roboto Mono Medium" pitchFamily="2" charset="0"/>
              </a:rPr>
              <a:t>Λ</a:t>
            </a:r>
            <a:r>
              <a:rPr lang="en-GB" sz="1600" dirty="0">
                <a:latin typeface="Roboto Mono Medium" pitchFamily="2" charset="0"/>
                <a:ea typeface="Roboto Mono Medium" pitchFamily="2" charset="0"/>
              </a:rPr>
              <a:t>=0.761±0.018</a:t>
            </a:r>
            <a:r>
              <a:rPr lang="en-GB" sz="1600" dirty="0">
                <a:latin typeface="Roboto Mono" pitchFamily="2" charset="0"/>
                <a:ea typeface="Roboto Mono" pitchFamily="2" charset="0"/>
              </a:rPr>
              <a:t>, we find that it is similar, but more work is required to improve the accuracy.</a:t>
            </a:r>
            <a:endParaRPr lang="en-GB" sz="1600" b="1" dirty="0">
              <a:latin typeface="Roboto Mono" pitchFamily="2" charset="0"/>
              <a:ea typeface="Roboto Mono" pitchFamily="2" charset="0"/>
            </a:endParaRPr>
          </a:p>
          <a:p>
            <a:endParaRPr lang="en-GB" sz="1600" b="1" dirty="0">
              <a:latin typeface="Roboto Mono" pitchFamily="2" charset="0"/>
              <a:ea typeface="Roboto Mono" pitchFamily="2" charset="0"/>
            </a:endParaRPr>
          </a:p>
          <a:p>
            <a:endParaRPr lang="en-GB" sz="1600" dirty="0">
              <a:latin typeface="Roboto Mono" pitchFamily="2" charset="0"/>
              <a:ea typeface="Roboto Mono" pitchFamily="2" charset="0"/>
            </a:endParaRPr>
          </a:p>
        </p:txBody>
      </p:sp>
      <p:sp>
        <p:nvSpPr>
          <p:cNvPr id="68" name="TextBox 67">
            <a:extLst>
              <a:ext uri="{FF2B5EF4-FFF2-40B4-BE49-F238E27FC236}">
                <a16:creationId xmlns:a16="http://schemas.microsoft.com/office/drawing/2014/main" id="{536F96D6-A3BE-B64A-84F4-E4818240B506}"/>
              </a:ext>
            </a:extLst>
          </p:cNvPr>
          <p:cNvSpPr txBox="1"/>
          <p:nvPr/>
        </p:nvSpPr>
        <p:spPr>
          <a:xfrm>
            <a:off x="5200901" y="10309937"/>
            <a:ext cx="4816100" cy="338554"/>
          </a:xfrm>
          <a:prstGeom prst="rect">
            <a:avLst/>
          </a:prstGeom>
          <a:noFill/>
        </p:spPr>
        <p:txBody>
          <a:bodyPr wrap="square" rtlCol="0">
            <a:spAutoFit/>
          </a:bodyPr>
          <a:lstStyle/>
          <a:p>
            <a:r>
              <a:rPr lang="en-GB" sz="1600" dirty="0">
                <a:latin typeface="Roboto Mono" pitchFamily="2" charset="0"/>
                <a:ea typeface="Roboto Mono" pitchFamily="2" charset="0"/>
              </a:rPr>
              <a:t> </a:t>
            </a:r>
          </a:p>
        </p:txBody>
      </p:sp>
      <p:sp>
        <p:nvSpPr>
          <p:cNvPr id="138" name="Oval 137">
            <a:extLst>
              <a:ext uri="{FF2B5EF4-FFF2-40B4-BE49-F238E27FC236}">
                <a16:creationId xmlns:a16="http://schemas.microsoft.com/office/drawing/2014/main" id="{99710B73-1754-0E4F-BD89-F7B7C11D44F6}"/>
              </a:ext>
            </a:extLst>
          </p:cNvPr>
          <p:cNvSpPr/>
          <p:nvPr/>
        </p:nvSpPr>
        <p:spPr>
          <a:xfrm>
            <a:off x="13393122" y="14707227"/>
            <a:ext cx="2540216" cy="2540216"/>
          </a:xfrm>
          <a:prstGeom prst="ellipse">
            <a:avLst/>
          </a:prstGeom>
          <a:noFill/>
          <a:ln w="63500">
            <a:solidFill>
              <a:srgbClr val="FFC1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Rectangle 138">
            <a:extLst>
              <a:ext uri="{FF2B5EF4-FFF2-40B4-BE49-F238E27FC236}">
                <a16:creationId xmlns:a16="http://schemas.microsoft.com/office/drawing/2014/main" id="{67603B26-CF31-B24A-A129-360E0FDF7C27}"/>
              </a:ext>
            </a:extLst>
          </p:cNvPr>
          <p:cNvSpPr/>
          <p:nvPr/>
        </p:nvSpPr>
        <p:spPr>
          <a:xfrm rot="19813861">
            <a:off x="13493008" y="16315859"/>
            <a:ext cx="1030487" cy="1030487"/>
          </a:xfrm>
          <a:prstGeom prst="rect">
            <a:avLst/>
          </a:prstGeom>
          <a:noFill/>
          <a:ln w="63500">
            <a:solidFill>
              <a:srgbClr val="BF360B">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F6008431-0290-F548-9078-25F2B54D2C62}"/>
              </a:ext>
            </a:extLst>
          </p:cNvPr>
          <p:cNvGrpSpPr/>
          <p:nvPr/>
        </p:nvGrpSpPr>
        <p:grpSpPr>
          <a:xfrm>
            <a:off x="10321651" y="10290393"/>
            <a:ext cx="4565395" cy="6794500"/>
            <a:chOff x="10208451" y="10371752"/>
            <a:chExt cx="4565395" cy="6794500"/>
          </a:xfrm>
        </p:grpSpPr>
        <p:sp>
          <p:nvSpPr>
            <p:cNvPr id="96" name="Rectangle 95">
              <a:extLst>
                <a:ext uri="{FF2B5EF4-FFF2-40B4-BE49-F238E27FC236}">
                  <a16:creationId xmlns:a16="http://schemas.microsoft.com/office/drawing/2014/main" id="{C74941D4-145C-894B-B39F-B8AE1A547C70}"/>
                </a:ext>
              </a:extLst>
            </p:cNvPr>
            <p:cNvSpPr/>
            <p:nvPr/>
          </p:nvSpPr>
          <p:spPr>
            <a:xfrm>
              <a:off x="10208451" y="10371752"/>
              <a:ext cx="4535426" cy="6794500"/>
            </a:xfrm>
            <a:prstGeom prst="rect">
              <a:avLst/>
            </a:prstGeom>
            <a:solidFill>
              <a:schemeClr val="bg1"/>
            </a:solidFill>
            <a:ln>
              <a:noFill/>
            </a:ln>
            <a:effectLst>
              <a:outerShdw blurRad="190500" dist="38100" dir="54000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8" name="Picture 97">
              <a:extLst>
                <a:ext uri="{FF2B5EF4-FFF2-40B4-BE49-F238E27FC236}">
                  <a16:creationId xmlns:a16="http://schemas.microsoft.com/office/drawing/2014/main" id="{EC8299F9-4CC3-ED45-AD09-AA7549A5B29A}"/>
                </a:ext>
              </a:extLst>
            </p:cNvPr>
            <p:cNvPicPr>
              <a:picLocks noChangeAspect="1"/>
            </p:cNvPicPr>
            <p:nvPr/>
          </p:nvPicPr>
          <p:blipFill rotWithShape="1">
            <a:blip r:embed="rId6"/>
            <a:srcRect l="6719" t="11882" r="8081"/>
            <a:stretch/>
          </p:blipFill>
          <p:spPr>
            <a:xfrm>
              <a:off x="10518256" y="10467523"/>
              <a:ext cx="4197969" cy="3265782"/>
            </a:xfrm>
            <a:prstGeom prst="rect">
              <a:avLst/>
            </a:prstGeom>
          </p:spPr>
        </p:pic>
        <p:sp>
          <p:nvSpPr>
            <p:cNvPr id="99" name="Rectangle 98">
              <a:extLst>
                <a:ext uri="{FF2B5EF4-FFF2-40B4-BE49-F238E27FC236}">
                  <a16:creationId xmlns:a16="http://schemas.microsoft.com/office/drawing/2014/main" id="{0F3A41AE-ADF5-8149-B6D3-70AB951FE57B}"/>
                </a:ext>
              </a:extLst>
            </p:cNvPr>
            <p:cNvSpPr/>
            <p:nvPr/>
          </p:nvSpPr>
          <p:spPr>
            <a:xfrm>
              <a:off x="10535678" y="10456889"/>
              <a:ext cx="210001" cy="2959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CF890B9D-43FF-9249-897F-8F7D8B5034EB}"/>
                </a:ext>
              </a:extLst>
            </p:cNvPr>
            <p:cNvSpPr txBox="1"/>
            <p:nvPr/>
          </p:nvSpPr>
          <p:spPr>
            <a:xfrm>
              <a:off x="10318224" y="1304590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0.0</a:t>
              </a:r>
            </a:p>
          </p:txBody>
        </p:sp>
        <p:sp>
          <p:nvSpPr>
            <p:cNvPr id="100" name="TextBox 99">
              <a:extLst>
                <a:ext uri="{FF2B5EF4-FFF2-40B4-BE49-F238E27FC236}">
                  <a16:creationId xmlns:a16="http://schemas.microsoft.com/office/drawing/2014/main" id="{3D5B9817-CBDF-784B-B4FD-3BD7A7435965}"/>
                </a:ext>
              </a:extLst>
            </p:cNvPr>
            <p:cNvSpPr txBox="1"/>
            <p:nvPr/>
          </p:nvSpPr>
          <p:spPr>
            <a:xfrm>
              <a:off x="10318224" y="12614941"/>
              <a:ext cx="506870" cy="307777"/>
            </a:xfrm>
            <a:prstGeom prst="rect">
              <a:avLst/>
            </a:prstGeom>
            <a:noFill/>
          </p:spPr>
          <p:txBody>
            <a:bodyPr wrap="none" rtlCol="0">
              <a:spAutoFit/>
            </a:bodyPr>
            <a:lstStyle/>
            <a:p>
              <a:r>
                <a:rPr lang="en-GB" sz="1400" dirty="0">
                  <a:latin typeface="Roboto Mono" pitchFamily="2" charset="0"/>
                  <a:ea typeface="Roboto Mono" pitchFamily="2" charset="0"/>
                </a:rPr>
                <a:t>0.2</a:t>
              </a:r>
            </a:p>
          </p:txBody>
        </p:sp>
        <p:sp>
          <p:nvSpPr>
            <p:cNvPr id="101" name="TextBox 100">
              <a:extLst>
                <a:ext uri="{FF2B5EF4-FFF2-40B4-BE49-F238E27FC236}">
                  <a16:creationId xmlns:a16="http://schemas.microsoft.com/office/drawing/2014/main" id="{C84CBD56-E59C-0B41-8E14-7C094B0C3F9F}"/>
                </a:ext>
              </a:extLst>
            </p:cNvPr>
            <p:cNvSpPr txBox="1"/>
            <p:nvPr/>
          </p:nvSpPr>
          <p:spPr>
            <a:xfrm>
              <a:off x="10318224" y="12164022"/>
              <a:ext cx="506870" cy="307777"/>
            </a:xfrm>
            <a:prstGeom prst="rect">
              <a:avLst/>
            </a:prstGeom>
            <a:noFill/>
          </p:spPr>
          <p:txBody>
            <a:bodyPr wrap="none" rtlCol="0">
              <a:spAutoFit/>
            </a:bodyPr>
            <a:lstStyle/>
            <a:p>
              <a:r>
                <a:rPr lang="en-GB" sz="1400" dirty="0">
                  <a:latin typeface="Roboto Mono" pitchFamily="2" charset="0"/>
                  <a:ea typeface="Roboto Mono" pitchFamily="2" charset="0"/>
                </a:rPr>
                <a:t>0.4</a:t>
              </a:r>
            </a:p>
          </p:txBody>
        </p:sp>
        <p:sp>
          <p:nvSpPr>
            <p:cNvPr id="102" name="TextBox 101">
              <a:extLst>
                <a:ext uri="{FF2B5EF4-FFF2-40B4-BE49-F238E27FC236}">
                  <a16:creationId xmlns:a16="http://schemas.microsoft.com/office/drawing/2014/main" id="{2C546B30-26B1-6348-8DA1-ACDA6632BFE5}"/>
                </a:ext>
              </a:extLst>
            </p:cNvPr>
            <p:cNvSpPr txBox="1"/>
            <p:nvPr/>
          </p:nvSpPr>
          <p:spPr>
            <a:xfrm>
              <a:off x="10318224" y="11721815"/>
              <a:ext cx="506870" cy="307777"/>
            </a:xfrm>
            <a:prstGeom prst="rect">
              <a:avLst/>
            </a:prstGeom>
            <a:noFill/>
          </p:spPr>
          <p:txBody>
            <a:bodyPr wrap="none" rtlCol="0">
              <a:spAutoFit/>
            </a:bodyPr>
            <a:lstStyle/>
            <a:p>
              <a:r>
                <a:rPr lang="en-GB" sz="1400" dirty="0">
                  <a:latin typeface="Roboto Mono" pitchFamily="2" charset="0"/>
                  <a:ea typeface="Roboto Mono" pitchFamily="2" charset="0"/>
                </a:rPr>
                <a:t>0.6</a:t>
              </a:r>
            </a:p>
          </p:txBody>
        </p:sp>
        <p:sp>
          <p:nvSpPr>
            <p:cNvPr id="103" name="TextBox 102">
              <a:extLst>
                <a:ext uri="{FF2B5EF4-FFF2-40B4-BE49-F238E27FC236}">
                  <a16:creationId xmlns:a16="http://schemas.microsoft.com/office/drawing/2014/main" id="{B0557B46-9D26-8149-A160-4C26B277239B}"/>
                </a:ext>
              </a:extLst>
            </p:cNvPr>
            <p:cNvSpPr txBox="1"/>
            <p:nvPr/>
          </p:nvSpPr>
          <p:spPr>
            <a:xfrm>
              <a:off x="10226211" y="10438838"/>
              <a:ext cx="389850" cy="338554"/>
            </a:xfrm>
            <a:prstGeom prst="rect">
              <a:avLst/>
            </a:prstGeom>
            <a:noFill/>
          </p:spPr>
          <p:txBody>
            <a:bodyPr wrap="non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b="1" i="1" dirty="0">
                <a:latin typeface="Roboto Mono" pitchFamily="2" charset="0"/>
                <a:ea typeface="Roboto Mono" pitchFamily="2" charset="0"/>
              </a:endParaRPr>
            </a:p>
          </p:txBody>
        </p:sp>
        <p:sp>
          <p:nvSpPr>
            <p:cNvPr id="104" name="TextBox 103">
              <a:extLst>
                <a:ext uri="{FF2B5EF4-FFF2-40B4-BE49-F238E27FC236}">
                  <a16:creationId xmlns:a16="http://schemas.microsoft.com/office/drawing/2014/main" id="{609BD436-2FFD-9740-84B8-B4FF7E4CF083}"/>
                </a:ext>
              </a:extLst>
            </p:cNvPr>
            <p:cNvSpPr txBox="1"/>
            <p:nvPr/>
          </p:nvSpPr>
          <p:spPr>
            <a:xfrm>
              <a:off x="10329883" y="11290848"/>
              <a:ext cx="506870" cy="307777"/>
            </a:xfrm>
            <a:prstGeom prst="rect">
              <a:avLst/>
            </a:prstGeom>
            <a:noFill/>
          </p:spPr>
          <p:txBody>
            <a:bodyPr wrap="none" rtlCol="0">
              <a:spAutoFit/>
            </a:bodyPr>
            <a:lstStyle/>
            <a:p>
              <a:r>
                <a:rPr lang="en-GB" sz="1400" dirty="0">
                  <a:latin typeface="Roboto Mono" pitchFamily="2" charset="0"/>
                  <a:ea typeface="Roboto Mono" pitchFamily="2" charset="0"/>
                </a:rPr>
                <a:t>0.8</a:t>
              </a:r>
            </a:p>
          </p:txBody>
        </p:sp>
        <p:sp>
          <p:nvSpPr>
            <p:cNvPr id="105" name="TextBox 104">
              <a:extLst>
                <a:ext uri="{FF2B5EF4-FFF2-40B4-BE49-F238E27FC236}">
                  <a16:creationId xmlns:a16="http://schemas.microsoft.com/office/drawing/2014/main" id="{B997BA20-4984-174C-AC0B-FCDCDEC07EDF}"/>
                </a:ext>
              </a:extLst>
            </p:cNvPr>
            <p:cNvSpPr txBox="1"/>
            <p:nvPr/>
          </p:nvSpPr>
          <p:spPr>
            <a:xfrm>
              <a:off x="10318224" y="10835781"/>
              <a:ext cx="506870" cy="307777"/>
            </a:xfrm>
            <a:prstGeom prst="rect">
              <a:avLst/>
            </a:prstGeom>
            <a:noFill/>
          </p:spPr>
          <p:txBody>
            <a:bodyPr wrap="none" rtlCol="0">
              <a:spAutoFit/>
            </a:bodyPr>
            <a:lstStyle/>
            <a:p>
              <a:r>
                <a:rPr lang="en-GB" sz="1400" dirty="0">
                  <a:latin typeface="Roboto Mono" pitchFamily="2" charset="0"/>
                  <a:ea typeface="Roboto Mono" pitchFamily="2" charset="0"/>
                </a:rPr>
                <a:t>1.0</a:t>
              </a:r>
            </a:p>
          </p:txBody>
        </p:sp>
        <p:sp>
          <p:nvSpPr>
            <p:cNvPr id="106" name="Rectangle 105">
              <a:extLst>
                <a:ext uri="{FF2B5EF4-FFF2-40B4-BE49-F238E27FC236}">
                  <a16:creationId xmlns:a16="http://schemas.microsoft.com/office/drawing/2014/main" id="{994A3F8F-3067-F149-975F-2BEFEDEF1901}"/>
                </a:ext>
              </a:extLst>
            </p:cNvPr>
            <p:cNvSpPr/>
            <p:nvPr/>
          </p:nvSpPr>
          <p:spPr>
            <a:xfrm rot="5400000">
              <a:off x="12508461" y="11525545"/>
              <a:ext cx="348661" cy="40668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63BF52F6-E0AC-8D4C-BEEA-46592E9C9B36}"/>
                </a:ext>
              </a:extLst>
            </p:cNvPr>
            <p:cNvSpPr txBox="1"/>
            <p:nvPr/>
          </p:nvSpPr>
          <p:spPr>
            <a:xfrm rot="-2700000">
              <a:off x="10533408" y="13391962"/>
              <a:ext cx="614271" cy="307777"/>
            </a:xfrm>
            <a:prstGeom prst="rect">
              <a:avLst/>
            </a:prstGeom>
            <a:noFill/>
          </p:spPr>
          <p:txBody>
            <a:bodyPr wrap="none" rtlCol="0">
              <a:spAutoFit/>
            </a:bodyPr>
            <a:lstStyle/>
            <a:p>
              <a:r>
                <a:rPr lang="en-GB" sz="1400" dirty="0">
                  <a:latin typeface="Roboto Mono" pitchFamily="2" charset="0"/>
                  <a:ea typeface="Roboto Mono" pitchFamily="2" charset="0"/>
                </a:rPr>
                <a:t>2.50</a:t>
              </a:r>
            </a:p>
          </p:txBody>
        </p:sp>
        <p:sp>
          <p:nvSpPr>
            <p:cNvPr id="108" name="TextBox 107">
              <a:extLst>
                <a:ext uri="{FF2B5EF4-FFF2-40B4-BE49-F238E27FC236}">
                  <a16:creationId xmlns:a16="http://schemas.microsoft.com/office/drawing/2014/main" id="{0E5B99CD-D727-0F49-B366-E18BC4266E4F}"/>
                </a:ext>
              </a:extLst>
            </p:cNvPr>
            <p:cNvSpPr txBox="1"/>
            <p:nvPr/>
          </p:nvSpPr>
          <p:spPr>
            <a:xfrm>
              <a:off x="14122706" y="13507627"/>
              <a:ext cx="651140" cy="307777"/>
            </a:xfrm>
            <a:prstGeom prst="rect">
              <a:avLst/>
            </a:prstGeom>
            <a:noFill/>
          </p:spPr>
          <p:txBody>
            <a:bodyPr wrap="none" rtlCol="0">
              <a:spAutoFit/>
            </a:bodyPr>
            <a:lstStyle/>
            <a:p>
              <a:r>
                <a:rPr lang="en-GB" sz="1400" dirty="0">
                  <a:latin typeface="Roboto Mono" pitchFamily="2" charset="0"/>
                  <a:ea typeface="Roboto Mono" pitchFamily="2" charset="0"/>
                </a:rPr>
                <a:t>x10</a:t>
              </a:r>
              <a:r>
                <a:rPr lang="en-GB" sz="1400" baseline="30000" dirty="0">
                  <a:latin typeface="Roboto Mono" pitchFamily="2" charset="0"/>
                  <a:ea typeface="Roboto Mono" pitchFamily="2" charset="0"/>
                </a:rPr>
                <a:t>35</a:t>
              </a:r>
              <a:endParaRPr lang="en-GB" sz="1400" dirty="0">
                <a:latin typeface="Roboto Mono" pitchFamily="2" charset="0"/>
                <a:ea typeface="Roboto Mono" pitchFamily="2" charset="0"/>
              </a:endParaRPr>
            </a:p>
          </p:txBody>
        </p:sp>
        <p:sp>
          <p:nvSpPr>
            <p:cNvPr id="109" name="TextBox 108">
              <a:extLst>
                <a:ext uri="{FF2B5EF4-FFF2-40B4-BE49-F238E27FC236}">
                  <a16:creationId xmlns:a16="http://schemas.microsoft.com/office/drawing/2014/main" id="{C7891DB9-3CDB-A348-8981-BF7C422BC7C2}"/>
                </a:ext>
              </a:extLst>
            </p:cNvPr>
            <p:cNvSpPr txBox="1"/>
            <p:nvPr/>
          </p:nvSpPr>
          <p:spPr>
            <a:xfrm rot="-2700000">
              <a:off x="10955987" y="13405088"/>
              <a:ext cx="614271" cy="307777"/>
            </a:xfrm>
            <a:prstGeom prst="rect">
              <a:avLst/>
            </a:prstGeom>
            <a:noFill/>
          </p:spPr>
          <p:txBody>
            <a:bodyPr wrap="none" rtlCol="0">
              <a:spAutoFit/>
            </a:bodyPr>
            <a:lstStyle/>
            <a:p>
              <a:r>
                <a:rPr lang="en-GB" sz="1400" dirty="0">
                  <a:latin typeface="Roboto Mono" pitchFamily="2" charset="0"/>
                  <a:ea typeface="Roboto Mono" pitchFamily="2" charset="0"/>
                </a:rPr>
                <a:t>2.75</a:t>
              </a:r>
            </a:p>
          </p:txBody>
        </p:sp>
        <p:sp>
          <p:nvSpPr>
            <p:cNvPr id="110" name="TextBox 109">
              <a:extLst>
                <a:ext uri="{FF2B5EF4-FFF2-40B4-BE49-F238E27FC236}">
                  <a16:creationId xmlns:a16="http://schemas.microsoft.com/office/drawing/2014/main" id="{3FDD2FD6-7BD3-1645-8552-33FD64AF9249}"/>
                </a:ext>
              </a:extLst>
            </p:cNvPr>
            <p:cNvSpPr txBox="1"/>
            <p:nvPr/>
          </p:nvSpPr>
          <p:spPr>
            <a:xfrm rot="-2700000">
              <a:off x="11414270"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3.00</a:t>
              </a:r>
            </a:p>
          </p:txBody>
        </p:sp>
        <p:sp>
          <p:nvSpPr>
            <p:cNvPr id="111" name="TextBox 110">
              <a:extLst>
                <a:ext uri="{FF2B5EF4-FFF2-40B4-BE49-F238E27FC236}">
                  <a16:creationId xmlns:a16="http://schemas.microsoft.com/office/drawing/2014/main" id="{91718F93-E834-EC48-A154-5758E8B303D2}"/>
                </a:ext>
              </a:extLst>
            </p:cNvPr>
            <p:cNvSpPr txBox="1"/>
            <p:nvPr/>
          </p:nvSpPr>
          <p:spPr>
            <a:xfrm rot="18900000">
              <a:off x="11852371" y="13404900"/>
              <a:ext cx="614271" cy="307777"/>
            </a:xfrm>
            <a:prstGeom prst="rect">
              <a:avLst/>
            </a:prstGeom>
            <a:noFill/>
          </p:spPr>
          <p:txBody>
            <a:bodyPr wrap="none" rtlCol="0">
              <a:spAutoFit/>
            </a:bodyPr>
            <a:lstStyle/>
            <a:p>
              <a:r>
                <a:rPr lang="en-GB" sz="1400" dirty="0">
                  <a:latin typeface="Roboto Mono" pitchFamily="2" charset="0"/>
                  <a:ea typeface="Roboto Mono" pitchFamily="2" charset="0"/>
                </a:rPr>
                <a:t>3.25</a:t>
              </a:r>
            </a:p>
          </p:txBody>
        </p:sp>
        <p:sp>
          <p:nvSpPr>
            <p:cNvPr id="112" name="TextBox 111">
              <a:extLst>
                <a:ext uri="{FF2B5EF4-FFF2-40B4-BE49-F238E27FC236}">
                  <a16:creationId xmlns:a16="http://schemas.microsoft.com/office/drawing/2014/main" id="{34E7A011-EF6F-C442-BB70-006E54677FB6}"/>
                </a:ext>
              </a:extLst>
            </p:cNvPr>
            <p:cNvSpPr txBox="1"/>
            <p:nvPr/>
          </p:nvSpPr>
          <p:spPr>
            <a:xfrm>
              <a:off x="12215858" y="13744767"/>
              <a:ext cx="1106393" cy="338554"/>
            </a:xfrm>
            <a:prstGeom prst="rect">
              <a:avLst/>
            </a:prstGeom>
            <a:noFill/>
          </p:spPr>
          <p:txBody>
            <a:bodyPr wrap="none" rtlCol="0">
              <a:spAutoFit/>
            </a:bodyPr>
            <a:lstStyle/>
            <a:p>
              <a:r>
                <a:rPr lang="en-GB" sz="1600" b="1" i="1" dirty="0" err="1">
                  <a:latin typeface="Roboto Mono" pitchFamily="2" charset="0"/>
                  <a:ea typeface="Roboto Mono" pitchFamily="2" charset="0"/>
                </a:rPr>
                <a:t>L</a:t>
              </a:r>
              <a:r>
                <a:rPr lang="en-GB" sz="1600" b="1" i="1" baseline="-25000" dirty="0" err="1">
                  <a:latin typeface="Roboto Mono" pitchFamily="2" charset="0"/>
                  <a:ea typeface="Roboto Mono" pitchFamily="2" charset="0"/>
                </a:rPr>
                <a:t>peak</a:t>
              </a:r>
              <a:r>
                <a:rPr lang="en-GB" sz="1600" b="1" i="1" dirty="0">
                  <a:latin typeface="Roboto Mono" pitchFamily="2" charset="0"/>
                  <a:ea typeface="Roboto Mono" pitchFamily="2" charset="0"/>
                </a:rPr>
                <a:t> (W)</a:t>
              </a:r>
            </a:p>
          </p:txBody>
        </p:sp>
        <p:sp>
          <p:nvSpPr>
            <p:cNvPr id="113" name="TextBox 112">
              <a:extLst>
                <a:ext uri="{FF2B5EF4-FFF2-40B4-BE49-F238E27FC236}">
                  <a16:creationId xmlns:a16="http://schemas.microsoft.com/office/drawing/2014/main" id="{4500FE40-059D-1340-8F28-0F42274A446E}"/>
                </a:ext>
              </a:extLst>
            </p:cNvPr>
            <p:cNvSpPr txBox="1"/>
            <p:nvPr/>
          </p:nvSpPr>
          <p:spPr>
            <a:xfrm rot="18900000">
              <a:off x="12323954" y="1340742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3.50</a:t>
              </a:r>
            </a:p>
          </p:txBody>
        </p:sp>
        <p:sp>
          <p:nvSpPr>
            <p:cNvPr id="114" name="TextBox 113">
              <a:extLst>
                <a:ext uri="{FF2B5EF4-FFF2-40B4-BE49-F238E27FC236}">
                  <a16:creationId xmlns:a16="http://schemas.microsoft.com/office/drawing/2014/main" id="{78D5EDC2-D604-AF45-8C79-90E4EE6F1954}"/>
                </a:ext>
              </a:extLst>
            </p:cNvPr>
            <p:cNvSpPr txBox="1"/>
            <p:nvPr/>
          </p:nvSpPr>
          <p:spPr>
            <a:xfrm rot="18900000">
              <a:off x="12777917" y="13400534"/>
              <a:ext cx="614271" cy="307777"/>
            </a:xfrm>
            <a:prstGeom prst="rect">
              <a:avLst/>
            </a:prstGeom>
            <a:noFill/>
          </p:spPr>
          <p:txBody>
            <a:bodyPr wrap="none" rtlCol="0">
              <a:spAutoFit/>
            </a:bodyPr>
            <a:lstStyle/>
            <a:p>
              <a:r>
                <a:rPr lang="en-GB" sz="1400" dirty="0">
                  <a:latin typeface="Roboto Mono" pitchFamily="2" charset="0"/>
                  <a:ea typeface="Roboto Mono" pitchFamily="2" charset="0"/>
                </a:rPr>
                <a:t>3.75</a:t>
              </a:r>
            </a:p>
          </p:txBody>
        </p:sp>
        <p:sp>
          <p:nvSpPr>
            <p:cNvPr id="115" name="TextBox 114">
              <a:extLst>
                <a:ext uri="{FF2B5EF4-FFF2-40B4-BE49-F238E27FC236}">
                  <a16:creationId xmlns:a16="http://schemas.microsoft.com/office/drawing/2014/main" id="{8AAD1905-FFE2-8A4C-9593-F1A28C1D0F46}"/>
                </a:ext>
              </a:extLst>
            </p:cNvPr>
            <p:cNvSpPr txBox="1"/>
            <p:nvPr/>
          </p:nvSpPr>
          <p:spPr>
            <a:xfrm rot="18900000">
              <a:off x="13156397" y="13411791"/>
              <a:ext cx="614271" cy="307777"/>
            </a:xfrm>
            <a:prstGeom prst="rect">
              <a:avLst/>
            </a:prstGeom>
            <a:noFill/>
          </p:spPr>
          <p:txBody>
            <a:bodyPr wrap="none" rtlCol="0">
              <a:spAutoFit/>
            </a:bodyPr>
            <a:lstStyle/>
            <a:p>
              <a:r>
                <a:rPr lang="en-GB" sz="1400" dirty="0">
                  <a:latin typeface="Roboto Mono" pitchFamily="2" charset="0"/>
                  <a:ea typeface="Roboto Mono" pitchFamily="2" charset="0"/>
                </a:rPr>
                <a:t>4.00</a:t>
              </a:r>
            </a:p>
          </p:txBody>
        </p:sp>
        <p:sp>
          <p:nvSpPr>
            <p:cNvPr id="116" name="TextBox 115">
              <a:extLst>
                <a:ext uri="{FF2B5EF4-FFF2-40B4-BE49-F238E27FC236}">
                  <a16:creationId xmlns:a16="http://schemas.microsoft.com/office/drawing/2014/main" id="{8D9D47DB-7D69-D347-8E6C-33102BF055E5}"/>
                </a:ext>
              </a:extLst>
            </p:cNvPr>
            <p:cNvSpPr txBox="1"/>
            <p:nvPr/>
          </p:nvSpPr>
          <p:spPr>
            <a:xfrm rot="18900000">
              <a:off x="13604448" y="13403652"/>
              <a:ext cx="614271" cy="307777"/>
            </a:xfrm>
            <a:prstGeom prst="rect">
              <a:avLst/>
            </a:prstGeom>
            <a:noFill/>
          </p:spPr>
          <p:txBody>
            <a:bodyPr wrap="none" rtlCol="0">
              <a:spAutoFit/>
            </a:bodyPr>
            <a:lstStyle/>
            <a:p>
              <a:r>
                <a:rPr lang="en-GB" sz="1400" dirty="0">
                  <a:latin typeface="Roboto Mono" pitchFamily="2" charset="0"/>
                  <a:ea typeface="Roboto Mono" pitchFamily="2" charset="0"/>
                </a:rPr>
                <a:t>4.25</a:t>
              </a:r>
            </a:p>
          </p:txBody>
        </p:sp>
        <p:sp>
          <p:nvSpPr>
            <p:cNvPr id="117" name="TextBox 116">
              <a:extLst>
                <a:ext uri="{FF2B5EF4-FFF2-40B4-BE49-F238E27FC236}">
                  <a16:creationId xmlns:a16="http://schemas.microsoft.com/office/drawing/2014/main" id="{70AB2369-BB27-CF41-B649-D1EE49B5E5A1}"/>
                </a:ext>
              </a:extLst>
            </p:cNvPr>
            <p:cNvSpPr txBox="1"/>
            <p:nvPr/>
          </p:nvSpPr>
          <p:spPr>
            <a:xfrm>
              <a:off x="10280164" y="14048788"/>
              <a:ext cx="4428655" cy="3008516"/>
            </a:xfrm>
            <a:prstGeom prst="rect">
              <a:avLst/>
            </a:prstGeom>
            <a:noFill/>
          </p:spPr>
          <p:txBody>
            <a:bodyPr wrap="square" rtlCol="0">
              <a:spAutoFit/>
            </a:bodyPr>
            <a:lstStyle/>
            <a:p>
              <a:r>
                <a:rPr lang="en-GB" sz="1450" dirty="0">
                  <a:latin typeface="Roboto Mono" pitchFamily="2" charset="0"/>
                  <a:ea typeface="Roboto Mono" pitchFamily="2" charset="0"/>
                </a:rPr>
                <a:t>FIG. 2: Plot showing the MCMC sample space. </a:t>
              </a:r>
              <a:r>
                <a:rPr lang="el-GR" sz="1400" b="1" i="1" dirty="0">
                  <a:latin typeface="Roboto Mono" pitchFamily="2" charset="0"/>
                  <a:ea typeface="Roboto Mono" pitchFamily="2" charset="0"/>
                </a:rPr>
                <a:t>Ω</a:t>
              </a:r>
              <a:r>
                <a:rPr lang="en-GB" sz="1400" b="1" i="1" baseline="-25000" dirty="0">
                  <a:latin typeface="Roboto Mono" pitchFamily="2" charset="0"/>
                  <a:ea typeface="Roboto Mono" pitchFamily="2" charset="0"/>
                </a:rPr>
                <a:t>Λ</a:t>
              </a:r>
              <a:r>
                <a:rPr lang="en-GB" sz="1400" b="1" dirty="0">
                  <a:latin typeface="Roboto Mono" pitchFamily="2" charset="0"/>
                  <a:ea typeface="Roboto Mono" pitchFamily="2" charset="0"/>
                </a:rPr>
                <a:t> </a:t>
              </a:r>
              <a:r>
                <a:rPr lang="en-GB" sz="1400" dirty="0">
                  <a:latin typeface="Roboto Mono" pitchFamily="2" charset="0"/>
                  <a:ea typeface="Roboto Mono" pitchFamily="2" charset="0"/>
                </a:rPr>
                <a:t>was fitted with </a:t>
              </a:r>
              <a:r>
                <a:rPr lang="en-GB" sz="1400" b="1" i="1" dirty="0" err="1">
                  <a:latin typeface="Roboto Mono" pitchFamily="2" charset="0"/>
                  <a:ea typeface="Roboto Mono" pitchFamily="2" charset="0"/>
                </a:rPr>
                <a:t>L</a:t>
              </a:r>
              <a:r>
                <a:rPr lang="en-GB" sz="1400" b="1" i="1" baseline="-25000" dirty="0" err="1">
                  <a:latin typeface="Roboto Mono" pitchFamily="2" charset="0"/>
                  <a:ea typeface="Roboto Mono" pitchFamily="2" charset="0"/>
                </a:rPr>
                <a:t>peak</a:t>
              </a:r>
              <a:r>
                <a:rPr lang="en-GB" sz="1400" dirty="0">
                  <a:latin typeface="Roboto Mono" pitchFamily="2" charset="0"/>
                  <a:ea typeface="Roboto Mono" pitchFamily="2" charset="0"/>
                </a:rPr>
                <a:t>, an extra variable in the supernova flux model.</a:t>
              </a:r>
              <a:r>
                <a:rPr lang="en-GB" sz="1400" b="1" i="1" dirty="0">
                  <a:latin typeface="Roboto Mono" pitchFamily="2" charset="0"/>
                  <a:ea typeface="Roboto Mono" pitchFamily="2" charset="0"/>
                </a:rPr>
                <a:t> </a:t>
              </a:r>
              <a:r>
                <a:rPr lang="en-GB" sz="1450" dirty="0">
                  <a:latin typeface="Roboto Mono" pitchFamily="2" charset="0"/>
                  <a:ea typeface="Roboto Mono" pitchFamily="2" charset="0"/>
                </a:rPr>
                <a:t>30,000 parameter values were tested over 10 runs of 1500 tests each. The red dot shows the initial search, the blue shows the most likely from each run, and the green is the final averaged values. The red ellipses show the standard deviation spread (1</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2</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and 3</a:t>
              </a:r>
              <a:r>
                <a:rPr lang="el-GR" sz="1450" dirty="0">
                  <a:latin typeface="Roboto Mono" pitchFamily="2" charset="0"/>
                  <a:ea typeface="Roboto Mono" pitchFamily="2" charset="0"/>
                </a:rPr>
                <a:t>σ</a:t>
              </a:r>
              <a:r>
                <a:rPr lang="en-GB" sz="1450" dirty="0">
                  <a:latin typeface="Roboto Mono" pitchFamily="2" charset="0"/>
                  <a:ea typeface="Roboto Mono" pitchFamily="2" charset="0"/>
                </a:rPr>
                <a:t>). We constrained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 </a:t>
              </a:r>
              <a:r>
                <a:rPr lang="en-GB" sz="1450" dirty="0">
                  <a:latin typeface="Roboto Mono" pitchFamily="2" charset="0"/>
                  <a:ea typeface="Roboto Mono" pitchFamily="2" charset="0"/>
                </a:rPr>
                <a:t>&lt;1.0 as anything above would not be physically possible.</a:t>
              </a:r>
            </a:p>
          </p:txBody>
        </p:sp>
      </p:grpSp>
      <p:sp>
        <p:nvSpPr>
          <p:cNvPr id="128" name="TextBox 127">
            <a:extLst>
              <a:ext uri="{FF2B5EF4-FFF2-40B4-BE49-F238E27FC236}">
                <a16:creationId xmlns:a16="http://schemas.microsoft.com/office/drawing/2014/main" id="{CFEDAAB9-C904-134C-A70E-2DED0B59AF37}"/>
              </a:ext>
            </a:extLst>
          </p:cNvPr>
          <p:cNvSpPr txBox="1"/>
          <p:nvPr/>
        </p:nvSpPr>
        <p:spPr>
          <a:xfrm>
            <a:off x="5507112" y="14824642"/>
            <a:ext cx="4770573" cy="2800767"/>
          </a:xfrm>
          <a:prstGeom prst="rect">
            <a:avLst/>
          </a:prstGeom>
          <a:noFill/>
        </p:spPr>
        <p:txBody>
          <a:bodyPr wrap="square" rtlCol="0">
            <a:spAutoFit/>
          </a:bodyPr>
          <a:lstStyle/>
          <a:p>
            <a:r>
              <a:rPr lang="en-GB" sz="1600" dirty="0">
                <a:latin typeface="Roboto Mono" pitchFamily="2" charset="0"/>
                <a:ea typeface="Roboto Mono" pitchFamily="2" charset="0"/>
              </a:rPr>
              <a:t>To build on using ΛCDM, our future research would involve setting </a:t>
            </a:r>
            <a:r>
              <a:rPr lang="en-GB" sz="1600" b="1" i="1" dirty="0">
                <a:latin typeface="Roboto Mono" pitchFamily="2" charset="0"/>
                <a:ea typeface="Roboto Mono" pitchFamily="2" charset="0"/>
              </a:rPr>
              <a:t>X(z)</a:t>
            </a:r>
            <a:r>
              <a:rPr lang="en-GB" sz="1600" dirty="0">
                <a:latin typeface="Roboto Mono" pitchFamily="2" charset="0"/>
                <a:ea typeface="Roboto Mono" pitchFamily="2" charset="0"/>
              </a:rPr>
              <a:t> equal to </a:t>
            </a:r>
            <a:r>
              <a:rPr lang="en-GB" sz="1600" b="1" i="1" dirty="0">
                <a:latin typeface="Roboto Mono" pitchFamily="2" charset="0"/>
                <a:ea typeface="Roboto Mono" pitchFamily="2" charset="0"/>
              </a:rPr>
              <a:t>(1+z)</a:t>
            </a:r>
            <a:r>
              <a:rPr lang="en-GB" sz="1600" b="1" i="1" baseline="30000" dirty="0">
                <a:latin typeface="Roboto Mono" pitchFamily="2" charset="0"/>
                <a:ea typeface="Roboto Mono" pitchFamily="2" charset="0"/>
              </a:rPr>
              <a:t>3(1+</a:t>
            </a:r>
            <a:r>
              <a:rPr lang="el-GR" sz="1600" b="1" i="1" baseline="30000" dirty="0">
                <a:latin typeface="Roboto Mono" pitchFamily="2" charset="0"/>
                <a:ea typeface="Roboto Mono" pitchFamily="2" charset="0"/>
              </a:rPr>
              <a:t>ω</a:t>
            </a:r>
            <a:r>
              <a:rPr lang="en-GB" sz="1600" b="1" i="1" baseline="30000" dirty="0">
                <a:latin typeface="Roboto Mono" pitchFamily="2" charset="0"/>
                <a:ea typeface="Roboto Mono" pitchFamily="2" charset="0"/>
              </a:rPr>
              <a:t>)</a:t>
            </a:r>
            <a:r>
              <a:rPr lang="en-GB" sz="1600" dirty="0">
                <a:latin typeface="Roboto Mono" pitchFamily="2" charset="0"/>
                <a:ea typeface="Roboto Mono" pitchFamily="2" charset="0"/>
              </a:rPr>
              <a:t>, where </a:t>
            </a:r>
            <a:r>
              <a:rPr lang="el-GR" sz="1600" b="1" i="1" dirty="0">
                <a:latin typeface="Roboto Mono" pitchFamily="2" charset="0"/>
                <a:ea typeface="Roboto Mono" pitchFamily="2" charset="0"/>
              </a:rPr>
              <a:t>ω</a:t>
            </a:r>
            <a:r>
              <a:rPr lang="en-GB" sz="1600" dirty="0">
                <a:latin typeface="Roboto Mono" pitchFamily="2" charset="0"/>
                <a:ea typeface="Roboto Mono" pitchFamily="2" charset="0"/>
              </a:rPr>
              <a:t> is the dark energy equation of state. This would incorporate </a:t>
            </a:r>
            <a:r>
              <a:rPr lang="en-GB" sz="1600" dirty="0">
                <a:latin typeface="Roboto Mono Medium" pitchFamily="2" charset="0"/>
                <a:ea typeface="Roboto Mono Medium" pitchFamily="2" charset="0"/>
              </a:rPr>
              <a:t>quintessence</a:t>
            </a:r>
            <a:r>
              <a:rPr lang="en-GB" sz="1600" dirty="0">
                <a:latin typeface="Roboto Mono" pitchFamily="2" charset="0"/>
                <a:ea typeface="Roboto Mono" pitchFamily="2" charset="0"/>
              </a:rPr>
              <a:t> into our model and allow us to constrain even more parameters together. But, we must be aware that there may be a large correlation between some parameters and this would definitely need to be corrected for.</a:t>
            </a:r>
          </a:p>
        </p:txBody>
      </p:sp>
      <p:sp>
        <p:nvSpPr>
          <p:cNvPr id="119" name="TextBox 118">
            <a:extLst>
              <a:ext uri="{FF2B5EF4-FFF2-40B4-BE49-F238E27FC236}">
                <a16:creationId xmlns:a16="http://schemas.microsoft.com/office/drawing/2014/main" id="{645EED62-AB16-7F4E-B6EF-847682D17A35}"/>
              </a:ext>
            </a:extLst>
          </p:cNvPr>
          <p:cNvSpPr txBox="1"/>
          <p:nvPr/>
        </p:nvSpPr>
        <p:spPr>
          <a:xfrm>
            <a:off x="5462666" y="1139411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H=H</a:t>
            </a:r>
            <a:r>
              <a:rPr lang="en-GB" sz="1800" i="1" baseline="-25000" dirty="0">
                <a:latin typeface="Roboto Mono Medium" pitchFamily="2" charset="0"/>
                <a:ea typeface="Roboto Mono Medium" pitchFamily="2" charset="0"/>
              </a:rPr>
              <a:t>0</a:t>
            </a:r>
            <a:r>
              <a:rPr lang="en-GB" sz="1800" i="1" dirty="0">
                <a:latin typeface="Roboto Mono Medium" pitchFamily="2" charset="0"/>
                <a:ea typeface="Roboto Mono Medium" pitchFamily="2" charset="0"/>
              </a:rPr>
              <a:t>[X(z)</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Λ</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2</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k</a:t>
            </a: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3</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m</a:t>
            </a:r>
            <a:endParaRPr lang="en-GB" sz="1800" i="1" dirty="0">
              <a:latin typeface="Roboto Mono Medium" pitchFamily="2" charset="0"/>
              <a:ea typeface="Roboto Mono Medium" pitchFamily="2" charset="0"/>
            </a:endParaRPr>
          </a:p>
        </p:txBody>
      </p:sp>
      <p:sp>
        <p:nvSpPr>
          <p:cNvPr id="120" name="TextBox 119">
            <a:extLst>
              <a:ext uri="{FF2B5EF4-FFF2-40B4-BE49-F238E27FC236}">
                <a16:creationId xmlns:a16="http://schemas.microsoft.com/office/drawing/2014/main" id="{35C71151-528D-EF4A-804A-913E312331F4}"/>
              </a:ext>
            </a:extLst>
          </p:cNvPr>
          <p:cNvSpPr txBox="1"/>
          <p:nvPr/>
        </p:nvSpPr>
        <p:spPr>
          <a:xfrm>
            <a:off x="418797" y="13767773"/>
            <a:ext cx="4715888" cy="3908762"/>
          </a:xfrm>
          <a:prstGeom prst="rect">
            <a:avLst/>
          </a:prstGeom>
          <a:noFill/>
        </p:spPr>
        <p:txBody>
          <a:bodyPr wrap="square" rtlCol="0">
            <a:spAutoFit/>
          </a:bodyPr>
          <a:lstStyle/>
          <a:p>
            <a:r>
              <a:rPr lang="en-GB" sz="1600" dirty="0">
                <a:latin typeface="Roboto Mono" pitchFamily="2" charset="0"/>
                <a:ea typeface="Roboto Mono" pitchFamily="2" charset="0"/>
              </a:rPr>
              <a:t>To work with a model with multiple parameters, MCMC analysis was chosen. It allowed us to easily sample and manipulate a parameter space to obtain accurate parameters.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This method simply assigns a probability to the model produced and to the corresponding parameters used, the system with the highest likelihood would then be accepted.</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We attempted this for the single </a:t>
            </a:r>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r>
              <a:rPr lang="en-GB" sz="1600" dirty="0">
                <a:latin typeface="Roboto Mono" pitchFamily="2" charset="0"/>
                <a:ea typeface="Roboto Mono" pitchFamily="2" charset="0"/>
              </a:rPr>
              <a:t> model and obtained </a:t>
            </a:r>
            <a:r>
              <a:rPr lang="en-GB" sz="1600" b="1" dirty="0">
                <a:latin typeface="Roboto Mono" pitchFamily="2" charset="0"/>
                <a:ea typeface="Roboto Mono" pitchFamily="2" charset="0"/>
              </a:rPr>
              <a:t>0.720±0.008</a:t>
            </a:r>
            <a:r>
              <a:rPr lang="en-GB" sz="1600" dirty="0">
                <a:latin typeface="Roboto Mono" pitchFamily="2" charset="0"/>
                <a:ea typeface="Roboto Mono" pitchFamily="2" charset="0"/>
              </a:rPr>
              <a:t>. In Figure 2 we see the multiple spaces attempted until optimum was found.</a:t>
            </a:r>
            <a:endParaRPr lang="en-GB" sz="1600" b="1" i="1" dirty="0">
              <a:latin typeface="Roboto Mono" pitchFamily="2" charset="0"/>
              <a:ea typeface="Roboto Mono" pitchFamily="2" charset="0"/>
            </a:endParaRPr>
          </a:p>
        </p:txBody>
      </p:sp>
      <p:sp>
        <p:nvSpPr>
          <p:cNvPr id="121" name="TextBox 120">
            <a:extLst>
              <a:ext uri="{FF2B5EF4-FFF2-40B4-BE49-F238E27FC236}">
                <a16:creationId xmlns:a16="http://schemas.microsoft.com/office/drawing/2014/main" id="{6D84420C-6EF2-134B-A225-86434479CA4E}"/>
              </a:ext>
            </a:extLst>
          </p:cNvPr>
          <p:cNvSpPr txBox="1"/>
          <p:nvPr/>
        </p:nvSpPr>
        <p:spPr>
          <a:xfrm>
            <a:off x="300411" y="10188980"/>
            <a:ext cx="3852019"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UNION2.1 Data Set</a:t>
            </a:r>
          </a:p>
        </p:txBody>
      </p:sp>
      <p:sp>
        <p:nvSpPr>
          <p:cNvPr id="122" name="TextBox 121">
            <a:extLst>
              <a:ext uri="{FF2B5EF4-FFF2-40B4-BE49-F238E27FC236}">
                <a16:creationId xmlns:a16="http://schemas.microsoft.com/office/drawing/2014/main" id="{514A7960-F24D-1342-851F-8268BE883F02}"/>
              </a:ext>
            </a:extLst>
          </p:cNvPr>
          <p:cNvSpPr txBox="1"/>
          <p:nvPr/>
        </p:nvSpPr>
        <p:spPr>
          <a:xfrm>
            <a:off x="5344521" y="10185484"/>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 larger model</a:t>
            </a:r>
          </a:p>
        </p:txBody>
      </p:sp>
      <p:sp>
        <p:nvSpPr>
          <p:cNvPr id="123" name="TextBox 122">
            <a:extLst>
              <a:ext uri="{FF2B5EF4-FFF2-40B4-BE49-F238E27FC236}">
                <a16:creationId xmlns:a16="http://schemas.microsoft.com/office/drawing/2014/main" id="{EBF97FAA-2D40-2E4C-9F38-191E32C21736}"/>
              </a:ext>
            </a:extLst>
          </p:cNvPr>
          <p:cNvSpPr txBox="1"/>
          <p:nvPr/>
        </p:nvSpPr>
        <p:spPr>
          <a:xfrm>
            <a:off x="5504494" y="10632361"/>
            <a:ext cx="4738714" cy="830997"/>
          </a:xfrm>
          <a:prstGeom prst="rect">
            <a:avLst/>
          </a:prstGeom>
          <a:noFill/>
        </p:spPr>
        <p:txBody>
          <a:bodyPr wrap="square" rtlCol="0">
            <a:spAutoFit/>
          </a:bodyPr>
          <a:lstStyle/>
          <a:p>
            <a:r>
              <a:rPr lang="en-GB" sz="1600" dirty="0">
                <a:latin typeface="Roboto Mono" pitchFamily="2" charset="0"/>
                <a:ea typeface="Roboto Mono" pitchFamily="2" charset="0"/>
              </a:rPr>
              <a:t>We chose to implement the full </a:t>
            </a:r>
            <a:r>
              <a:rPr lang="en-GB" sz="1600" dirty="0">
                <a:latin typeface="Roboto Mono Medium" pitchFamily="2" charset="0"/>
                <a:ea typeface="Roboto Mono Medium" pitchFamily="2" charset="0"/>
              </a:rPr>
              <a:t>Lambda Cold Dark Matter </a:t>
            </a:r>
            <a:r>
              <a:rPr lang="en-GB" sz="1600" dirty="0">
                <a:latin typeface="Roboto Mono" pitchFamily="2" charset="0"/>
                <a:ea typeface="Roboto Mono" pitchFamily="2" charset="0"/>
              </a:rPr>
              <a:t>model (</a:t>
            </a:r>
            <a:r>
              <a:rPr lang="el-GR" sz="1600" dirty="0">
                <a:latin typeface="Roboto Mono" pitchFamily="2" charset="0"/>
                <a:ea typeface="Roboto Mono" pitchFamily="2" charset="0"/>
              </a:rPr>
              <a:t>Λ</a:t>
            </a:r>
            <a:r>
              <a:rPr lang="en-GB" sz="1600" dirty="0">
                <a:latin typeface="Roboto Mono" pitchFamily="2" charset="0"/>
                <a:ea typeface="Roboto Mono" pitchFamily="2" charset="0"/>
              </a:rPr>
              <a:t>CDM). With this, the Hubble Parameter became, </a:t>
            </a:r>
          </a:p>
        </p:txBody>
      </p:sp>
      <p:sp>
        <p:nvSpPr>
          <p:cNvPr id="124" name="TextBox 123">
            <a:extLst>
              <a:ext uri="{FF2B5EF4-FFF2-40B4-BE49-F238E27FC236}">
                <a16:creationId xmlns:a16="http://schemas.microsoft.com/office/drawing/2014/main" id="{7BA4602C-82B9-0E48-992B-4C96F870E3D3}"/>
              </a:ext>
            </a:extLst>
          </p:cNvPr>
          <p:cNvSpPr txBox="1"/>
          <p:nvPr/>
        </p:nvSpPr>
        <p:spPr>
          <a:xfrm>
            <a:off x="9264124" y="17866268"/>
            <a:ext cx="6012482" cy="461665"/>
          </a:xfrm>
          <a:prstGeom prst="rect">
            <a:avLst/>
          </a:prstGeom>
          <a:noFill/>
        </p:spPr>
        <p:txBody>
          <a:bodyPr wrap="square" rtlCol="0">
            <a:spAutoFit/>
          </a:bodyPr>
          <a:lstStyle/>
          <a:p>
            <a:r>
              <a:rPr lang="en-GB" sz="2400" dirty="0">
                <a:solidFill>
                  <a:srgbClr val="202020"/>
                </a:solidFill>
                <a:latin typeface="Roboto Mono Medium" pitchFamily="2" charset="0"/>
                <a:ea typeface="Roboto Mono Medium" pitchFamily="2" charset="0"/>
              </a:rPr>
              <a:t>ΛCDM Results</a:t>
            </a:r>
          </a:p>
        </p:txBody>
      </p:sp>
      <p:sp>
        <p:nvSpPr>
          <p:cNvPr id="125" name="TextBox 124">
            <a:extLst>
              <a:ext uri="{FF2B5EF4-FFF2-40B4-BE49-F238E27FC236}">
                <a16:creationId xmlns:a16="http://schemas.microsoft.com/office/drawing/2014/main" id="{376265A0-DDB2-5842-85C6-C5F01DB61556}"/>
              </a:ext>
            </a:extLst>
          </p:cNvPr>
          <p:cNvSpPr txBox="1"/>
          <p:nvPr/>
        </p:nvSpPr>
        <p:spPr>
          <a:xfrm>
            <a:off x="5951977" y="11706951"/>
            <a:ext cx="4441238" cy="369332"/>
          </a:xfrm>
          <a:prstGeom prst="rect">
            <a:avLst/>
          </a:prstGeom>
          <a:noFill/>
        </p:spPr>
        <p:txBody>
          <a:bodyPr wrap="square" rtlCol="0">
            <a:spAutoFit/>
          </a:bodyPr>
          <a:lstStyle/>
          <a:p>
            <a:pPr algn="ctr"/>
            <a:r>
              <a:rPr lang="en-GB" sz="1800" i="1" dirty="0">
                <a:latin typeface="Roboto Mono Medium" pitchFamily="2" charset="0"/>
                <a:ea typeface="Roboto Mono Medium" pitchFamily="2" charset="0"/>
              </a:rPr>
              <a:t>+(1+z)</a:t>
            </a:r>
            <a:r>
              <a:rPr lang="en-GB" sz="1800" i="1" baseline="30000" dirty="0">
                <a:latin typeface="Roboto Mono Medium" pitchFamily="2" charset="0"/>
                <a:ea typeface="Roboto Mono Medium" pitchFamily="2" charset="0"/>
              </a:rPr>
              <a:t>4</a:t>
            </a:r>
            <a:r>
              <a:rPr lang="el-GR" sz="1800" i="1" dirty="0">
                <a:latin typeface="Roboto Mono Medium" pitchFamily="2" charset="0"/>
                <a:ea typeface="Roboto Mono Medium" pitchFamily="2" charset="0"/>
              </a:rPr>
              <a:t>Ω</a:t>
            </a:r>
            <a:r>
              <a:rPr lang="en-GB" sz="1800" i="1" baseline="-25000" dirty="0">
                <a:latin typeface="Roboto Mono Medium" pitchFamily="2" charset="0"/>
                <a:ea typeface="Roboto Mono Medium" pitchFamily="2" charset="0"/>
              </a:rPr>
              <a:t>r</a:t>
            </a:r>
            <a:r>
              <a:rPr lang="en-GB" sz="1800" i="1" dirty="0">
                <a:latin typeface="Roboto Mono Medium" pitchFamily="2" charset="0"/>
                <a:ea typeface="Roboto Mono Medium" pitchFamily="2" charset="0"/>
              </a:rPr>
              <a:t>)]</a:t>
            </a:r>
            <a:r>
              <a:rPr lang="en-GB" sz="1800" i="1" baseline="30000" dirty="0">
                <a:latin typeface="Roboto Mono Medium" pitchFamily="2" charset="0"/>
                <a:ea typeface="Roboto Mono Medium" pitchFamily="2" charset="0"/>
              </a:rPr>
              <a:t>1/2</a:t>
            </a:r>
            <a:r>
              <a:rPr lang="en-GB" sz="1800" i="1" dirty="0">
                <a:latin typeface="Roboto Mono Medium" pitchFamily="2" charset="0"/>
                <a:ea typeface="Roboto Mono Medium" pitchFamily="2" charset="0"/>
              </a:rPr>
              <a:t>,</a:t>
            </a:r>
          </a:p>
        </p:txBody>
      </p:sp>
      <p:sp>
        <p:nvSpPr>
          <p:cNvPr id="127" name="TextBox 126">
            <a:extLst>
              <a:ext uri="{FF2B5EF4-FFF2-40B4-BE49-F238E27FC236}">
                <a16:creationId xmlns:a16="http://schemas.microsoft.com/office/drawing/2014/main" id="{7C19B27A-0103-FC4A-8D6E-4BAAD368AA95}"/>
              </a:ext>
            </a:extLst>
          </p:cNvPr>
          <p:cNvSpPr txBox="1"/>
          <p:nvPr/>
        </p:nvSpPr>
        <p:spPr>
          <a:xfrm>
            <a:off x="5348021" y="14356572"/>
            <a:ext cx="4565923" cy="523220"/>
          </a:xfrm>
          <a:prstGeom prst="rect">
            <a:avLst/>
          </a:prstGeom>
          <a:noFill/>
        </p:spPr>
        <p:txBody>
          <a:bodyPr wrap="square" rtlCol="0">
            <a:spAutoFit/>
          </a:bodyPr>
          <a:lstStyle/>
          <a:p>
            <a:r>
              <a:rPr lang="en-GB" sz="2800" b="1" i="1" dirty="0">
                <a:solidFill>
                  <a:srgbClr val="757575"/>
                </a:solidFill>
                <a:latin typeface="Roboto Mono" pitchFamily="2" charset="0"/>
                <a:ea typeface="Roboto Mono" pitchFamily="2" charset="0"/>
              </a:rPr>
              <a:t>An extra parameter</a:t>
            </a:r>
          </a:p>
        </p:txBody>
      </p:sp>
      <p:sp>
        <p:nvSpPr>
          <p:cNvPr id="126" name="TextBox 125">
            <a:extLst>
              <a:ext uri="{FF2B5EF4-FFF2-40B4-BE49-F238E27FC236}">
                <a16:creationId xmlns:a16="http://schemas.microsoft.com/office/drawing/2014/main" id="{48956290-973C-C843-91B5-F407E301F2DB}"/>
              </a:ext>
            </a:extLst>
          </p:cNvPr>
          <p:cNvSpPr txBox="1"/>
          <p:nvPr/>
        </p:nvSpPr>
        <p:spPr>
          <a:xfrm>
            <a:off x="5509549" y="12059851"/>
            <a:ext cx="4741033" cy="3231654"/>
          </a:xfrm>
          <a:prstGeom prst="rect">
            <a:avLst/>
          </a:prstGeom>
          <a:noFill/>
        </p:spPr>
        <p:txBody>
          <a:bodyPr wrap="square" rtlCol="0">
            <a:spAutoFit/>
          </a:bodyPr>
          <a:lstStyle/>
          <a:p>
            <a:r>
              <a:rPr lang="en-GB" sz="1600" dirty="0">
                <a:latin typeface="Roboto Mono" pitchFamily="2" charset="0"/>
                <a:ea typeface="Roboto Mono" pitchFamily="2" charset="0"/>
              </a:rPr>
              <a:t>where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the dark energy density,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k</a:t>
            </a:r>
            <a:r>
              <a:rPr lang="en-GB" sz="1600" dirty="0">
                <a:latin typeface="Roboto Mono Medium" pitchFamily="2" charset="0"/>
                <a:ea typeface="Roboto Mono Medium" pitchFamily="2" charset="0"/>
              </a:rPr>
              <a:t> </a:t>
            </a:r>
            <a:r>
              <a:rPr lang="en-GB" sz="1600" dirty="0">
                <a:latin typeface="Roboto Mono" pitchFamily="2" charset="0"/>
                <a:ea typeface="Roboto Mono" pitchFamily="2" charset="0"/>
              </a:rPr>
              <a:t>the spatial curvature,</a:t>
            </a:r>
            <a:r>
              <a:rPr lang="el-GR" sz="1600" i="1" dirty="0">
                <a:latin typeface="Roboto Mono Medium" pitchFamily="2" charset="0"/>
                <a:ea typeface="Roboto Mono Medium" pitchFamily="2" charset="0"/>
              </a:rPr>
              <a:t> Ω</a:t>
            </a:r>
            <a:r>
              <a:rPr lang="en-GB" sz="1600" i="1" baseline="-25000" dirty="0">
                <a:latin typeface="Roboto Mono Medium" pitchFamily="2" charset="0"/>
                <a:ea typeface="Roboto Mono Medium" pitchFamily="2" charset="0"/>
              </a:rPr>
              <a:t>m</a:t>
            </a:r>
            <a:r>
              <a:rPr lang="en-GB" sz="1600" dirty="0">
                <a:latin typeface="Roboto Mono" pitchFamily="2" charset="0"/>
                <a:ea typeface="Roboto Mono" pitchFamily="2" charset="0"/>
              </a:rPr>
              <a:t> the matter density, and </a:t>
            </a:r>
            <a:r>
              <a:rPr lang="el-GR" sz="1600" i="1" dirty="0">
                <a:latin typeface="Roboto Mono Medium" pitchFamily="2" charset="0"/>
                <a:ea typeface="Roboto Mono Medium" pitchFamily="2" charset="0"/>
              </a:rPr>
              <a:t>Ω</a:t>
            </a:r>
            <a:r>
              <a:rPr lang="en-GB" sz="1600" i="1" baseline="-25000" dirty="0">
                <a:latin typeface="Roboto Mono Medium" pitchFamily="2" charset="0"/>
                <a:ea typeface="Roboto Mono Medium" pitchFamily="2" charset="0"/>
              </a:rPr>
              <a:t>r </a:t>
            </a:r>
            <a:r>
              <a:rPr lang="en-GB" sz="1600" dirty="0">
                <a:latin typeface="Roboto Mono" pitchFamily="2" charset="0"/>
                <a:ea typeface="Roboto Mono" pitchFamily="2" charset="0"/>
              </a:rPr>
              <a:t>as the radiation from photons and neutrinos.</a:t>
            </a:r>
          </a:p>
          <a:p>
            <a:endParaRPr lang="en-GB" sz="1200" dirty="0">
              <a:latin typeface="Roboto Mono" pitchFamily="2" charset="0"/>
              <a:ea typeface="Roboto Mono" pitchFamily="2" charset="0"/>
            </a:endParaRPr>
          </a:p>
          <a:p>
            <a:r>
              <a:rPr lang="en-GB" sz="1600" dirty="0">
                <a:latin typeface="Roboto Mono" pitchFamily="2" charset="0"/>
                <a:ea typeface="Roboto Mono" pitchFamily="2" charset="0"/>
              </a:rPr>
              <a:t>In Table I we provide the results that we achieved if </a:t>
            </a:r>
            <a:r>
              <a:rPr lang="en-GB" sz="1600" b="1" i="1" dirty="0">
                <a:latin typeface="Roboto Mono" pitchFamily="2" charset="0"/>
                <a:ea typeface="Roboto Mono" pitchFamily="2" charset="0"/>
              </a:rPr>
              <a:t>X(z) </a:t>
            </a:r>
            <a:r>
              <a:rPr lang="en-GB" sz="1600" dirty="0">
                <a:latin typeface="Roboto Mono" pitchFamily="2" charset="0"/>
                <a:ea typeface="Roboto Mono" pitchFamily="2" charset="0"/>
              </a:rPr>
              <a:t>is set to one. We see that they are in strong agreement with literature values.</a:t>
            </a:r>
          </a:p>
          <a:p>
            <a:endParaRPr lang="en-GB" sz="1600" dirty="0">
              <a:latin typeface="Roboto Mono" pitchFamily="2" charset="0"/>
              <a:ea typeface="Roboto Mono" pitchFamily="2" charset="0"/>
            </a:endParaRPr>
          </a:p>
          <a:p>
            <a:endParaRPr lang="en-GB" sz="1600" dirty="0">
              <a:latin typeface="Roboto Mono" pitchFamily="2" charset="0"/>
              <a:ea typeface="Roboto Mono" pitchFamily="2" charset="0"/>
            </a:endParaRPr>
          </a:p>
          <a:p>
            <a:endParaRPr lang="en-GB" sz="1600" b="1" i="1" dirty="0">
              <a:latin typeface="Roboto Mono" pitchFamily="2" charset="0"/>
              <a:ea typeface="Roboto Mono" pitchFamily="2" charset="0"/>
            </a:endParaRPr>
          </a:p>
          <a:p>
            <a:endParaRPr lang="en-GB" sz="1600" b="1" i="1" dirty="0">
              <a:latin typeface="Roboto Mono" pitchFamily="2" charset="0"/>
              <a:ea typeface="Roboto Mono" pitchFamily="2" charset="0"/>
            </a:endParaRPr>
          </a:p>
        </p:txBody>
      </p:sp>
      <p:cxnSp>
        <p:nvCxnSpPr>
          <p:cNvPr id="133" name="Straight Connector 132">
            <a:extLst>
              <a:ext uri="{FF2B5EF4-FFF2-40B4-BE49-F238E27FC236}">
                <a16:creationId xmlns:a16="http://schemas.microsoft.com/office/drawing/2014/main" id="{7421E667-C462-7E4A-8C38-B40ECFA7431E}"/>
              </a:ext>
            </a:extLst>
          </p:cNvPr>
          <p:cNvCxnSpPr>
            <a:cxnSpLocks/>
          </p:cNvCxnSpPr>
          <p:nvPr/>
        </p:nvCxnSpPr>
        <p:spPr>
          <a:xfrm>
            <a:off x="257881" y="13357632"/>
            <a:ext cx="4793086"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91C2327-262F-1F47-8E94-C2D2F76B4999}"/>
              </a:ext>
            </a:extLst>
          </p:cNvPr>
          <p:cNvCxnSpPr>
            <a:cxnSpLocks/>
          </p:cNvCxnSpPr>
          <p:nvPr/>
        </p:nvCxnSpPr>
        <p:spPr>
          <a:xfrm>
            <a:off x="5304760" y="14372578"/>
            <a:ext cx="4645994"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FF3C2826-831C-A54A-9DE5-A3804A9510AB}"/>
              </a:ext>
            </a:extLst>
          </p:cNvPr>
          <p:cNvGrpSpPr/>
          <p:nvPr/>
        </p:nvGrpSpPr>
        <p:grpSpPr>
          <a:xfrm>
            <a:off x="9381546" y="18250366"/>
            <a:ext cx="5666504" cy="1828241"/>
            <a:chOff x="7672010" y="18288532"/>
            <a:chExt cx="5666504" cy="1828241"/>
          </a:xfrm>
        </p:grpSpPr>
        <p:sp>
          <p:nvSpPr>
            <p:cNvPr id="118" name="TextBox 117">
              <a:extLst>
                <a:ext uri="{FF2B5EF4-FFF2-40B4-BE49-F238E27FC236}">
                  <a16:creationId xmlns:a16="http://schemas.microsoft.com/office/drawing/2014/main" id="{B1A34842-981B-D547-AA2E-4B2987F30F36}"/>
                </a:ext>
              </a:extLst>
            </p:cNvPr>
            <p:cNvSpPr txBox="1"/>
            <p:nvPr/>
          </p:nvSpPr>
          <p:spPr>
            <a:xfrm>
              <a:off x="7672010" y="18622045"/>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Λ</a:t>
              </a:r>
              <a:endParaRPr lang="en-GB" sz="1600" dirty="0">
                <a:latin typeface="Roboto Mono" pitchFamily="2" charset="0"/>
                <a:ea typeface="Roboto Mono" pitchFamily="2" charset="0"/>
              </a:endParaRPr>
            </a:p>
          </p:txBody>
        </p:sp>
        <p:sp>
          <p:nvSpPr>
            <p:cNvPr id="129" name="TextBox 128">
              <a:extLst>
                <a:ext uri="{FF2B5EF4-FFF2-40B4-BE49-F238E27FC236}">
                  <a16:creationId xmlns:a16="http://schemas.microsoft.com/office/drawing/2014/main" id="{A4F0A3BC-6964-184B-BBFC-02503A21824C}"/>
                </a:ext>
              </a:extLst>
            </p:cNvPr>
            <p:cNvSpPr txBox="1"/>
            <p:nvPr/>
          </p:nvSpPr>
          <p:spPr>
            <a:xfrm>
              <a:off x="10422064" y="18288908"/>
              <a:ext cx="1475122" cy="338554"/>
            </a:xfrm>
            <a:prstGeom prst="rect">
              <a:avLst/>
            </a:prstGeom>
            <a:noFill/>
          </p:spPr>
          <p:txBody>
            <a:bodyPr wrap="square" rtlCol="0">
              <a:spAutoFit/>
            </a:bodyPr>
            <a:lstStyle/>
            <a:p>
              <a:r>
                <a:rPr lang="en-GB" sz="1600" b="1" i="1" dirty="0">
                  <a:solidFill>
                    <a:srgbClr val="757575"/>
                  </a:solidFill>
                  <a:latin typeface="Roboto Mono" pitchFamily="2" charset="0"/>
                  <a:ea typeface="Roboto Mono" pitchFamily="2" charset="0"/>
                </a:rPr>
                <a:t>Literature</a:t>
              </a:r>
              <a:endParaRPr lang="en-GB" sz="1600" dirty="0">
                <a:solidFill>
                  <a:srgbClr val="757575"/>
                </a:solidFill>
                <a:latin typeface="Roboto Mono" pitchFamily="2" charset="0"/>
                <a:ea typeface="Roboto Mono" pitchFamily="2" charset="0"/>
              </a:endParaRPr>
            </a:p>
          </p:txBody>
        </p:sp>
        <p:sp>
          <p:nvSpPr>
            <p:cNvPr id="130" name="TextBox 129">
              <a:extLst>
                <a:ext uri="{FF2B5EF4-FFF2-40B4-BE49-F238E27FC236}">
                  <a16:creationId xmlns:a16="http://schemas.microsoft.com/office/drawing/2014/main" id="{15D8CBBD-6F1C-4B44-8890-46D1E3BC669B}"/>
                </a:ext>
              </a:extLst>
            </p:cNvPr>
            <p:cNvSpPr txBox="1"/>
            <p:nvPr/>
          </p:nvSpPr>
          <p:spPr>
            <a:xfrm>
              <a:off x="8232105" y="18288532"/>
              <a:ext cx="1784896" cy="338554"/>
            </a:xfrm>
            <a:prstGeom prst="rect">
              <a:avLst/>
            </a:prstGeom>
            <a:noFill/>
          </p:spPr>
          <p:txBody>
            <a:bodyPr wrap="square" rtlCol="0">
              <a:spAutoFit/>
            </a:bodyPr>
            <a:lstStyle/>
            <a:p>
              <a:r>
                <a:rPr lang="en-GB" sz="1600" b="1" i="1" dirty="0">
                  <a:solidFill>
                    <a:srgbClr val="757575"/>
                  </a:solidFill>
                  <a:latin typeface="Roboto Mono" pitchFamily="2" charset="0"/>
                  <a:ea typeface="Roboto Mono" pitchFamily="2" charset="0"/>
                </a:rPr>
                <a:t>MCMC Analysis</a:t>
              </a:r>
              <a:endParaRPr lang="en-GB" sz="1600" dirty="0">
                <a:solidFill>
                  <a:srgbClr val="757575"/>
                </a:solidFill>
                <a:latin typeface="Roboto Mono" pitchFamily="2" charset="0"/>
                <a:ea typeface="Roboto Mono" pitchFamily="2" charset="0"/>
              </a:endParaRPr>
            </a:p>
          </p:txBody>
        </p:sp>
        <p:sp>
          <p:nvSpPr>
            <p:cNvPr id="132" name="TextBox 131">
              <a:extLst>
                <a:ext uri="{FF2B5EF4-FFF2-40B4-BE49-F238E27FC236}">
                  <a16:creationId xmlns:a16="http://schemas.microsoft.com/office/drawing/2014/main" id="{4D0AB747-3A7B-FF46-BC6F-52AEC9788A97}"/>
                </a:ext>
              </a:extLst>
            </p:cNvPr>
            <p:cNvSpPr txBox="1"/>
            <p:nvPr/>
          </p:nvSpPr>
          <p:spPr>
            <a:xfrm>
              <a:off x="8681274" y="18627007"/>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0.76±0.05</a:t>
              </a:r>
            </a:p>
          </p:txBody>
        </p:sp>
        <p:sp>
          <p:nvSpPr>
            <p:cNvPr id="135" name="TextBox 134">
              <a:extLst>
                <a:ext uri="{FF2B5EF4-FFF2-40B4-BE49-F238E27FC236}">
                  <a16:creationId xmlns:a16="http://schemas.microsoft.com/office/drawing/2014/main" id="{ABCDCBAA-EDDD-AC4B-BAB9-EB079E3E64F2}"/>
                </a:ext>
              </a:extLst>
            </p:cNvPr>
            <p:cNvSpPr txBox="1"/>
            <p:nvPr/>
          </p:nvSpPr>
          <p:spPr>
            <a:xfrm>
              <a:off x="8352664" y="18995910"/>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-0.005±0.001</a:t>
              </a:r>
            </a:p>
          </p:txBody>
        </p:sp>
        <p:sp>
          <p:nvSpPr>
            <p:cNvPr id="137" name="TextBox 136">
              <a:extLst>
                <a:ext uri="{FF2B5EF4-FFF2-40B4-BE49-F238E27FC236}">
                  <a16:creationId xmlns:a16="http://schemas.microsoft.com/office/drawing/2014/main" id="{0DB89BD6-7641-8F41-A413-C10D53620B01}"/>
                </a:ext>
              </a:extLst>
            </p:cNvPr>
            <p:cNvSpPr txBox="1"/>
            <p:nvPr/>
          </p:nvSpPr>
          <p:spPr>
            <a:xfrm>
              <a:off x="8666756" y="19774758"/>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(3±1)x10</a:t>
              </a:r>
              <a:r>
                <a:rPr lang="en-GB" sz="1600" baseline="30000" dirty="0">
                  <a:latin typeface="Roboto Mono" pitchFamily="2" charset="0"/>
                  <a:ea typeface="Roboto Mono" pitchFamily="2" charset="0"/>
                </a:rPr>
                <a:t>-5</a:t>
              </a:r>
              <a:endParaRPr lang="en-GB" sz="1600" dirty="0">
                <a:latin typeface="Roboto Mono" pitchFamily="2" charset="0"/>
                <a:ea typeface="Roboto Mono" pitchFamily="2" charset="0"/>
              </a:endParaRPr>
            </a:p>
          </p:txBody>
        </p:sp>
        <p:sp>
          <p:nvSpPr>
            <p:cNvPr id="140" name="TextBox 139">
              <a:extLst>
                <a:ext uri="{FF2B5EF4-FFF2-40B4-BE49-F238E27FC236}">
                  <a16:creationId xmlns:a16="http://schemas.microsoft.com/office/drawing/2014/main" id="{D21DC894-8C5D-8B46-B307-6DF70C98F779}"/>
                </a:ext>
              </a:extLst>
            </p:cNvPr>
            <p:cNvSpPr txBox="1"/>
            <p:nvPr/>
          </p:nvSpPr>
          <p:spPr>
            <a:xfrm>
              <a:off x="8702737" y="19384348"/>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0.33±0.02</a:t>
              </a:r>
            </a:p>
          </p:txBody>
        </p:sp>
        <p:sp>
          <p:nvSpPr>
            <p:cNvPr id="141" name="TextBox 140">
              <a:extLst>
                <a:ext uri="{FF2B5EF4-FFF2-40B4-BE49-F238E27FC236}">
                  <a16:creationId xmlns:a16="http://schemas.microsoft.com/office/drawing/2014/main" id="{688E2EE7-75DF-5648-BC98-EFBA6E7E26CC}"/>
                </a:ext>
              </a:extLst>
            </p:cNvPr>
            <p:cNvSpPr txBox="1"/>
            <p:nvPr/>
          </p:nvSpPr>
          <p:spPr>
            <a:xfrm>
              <a:off x="7672010" y="19000940"/>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k</a:t>
              </a:r>
              <a:endParaRPr lang="en-GB" sz="1600" dirty="0">
                <a:latin typeface="Roboto Mono" pitchFamily="2" charset="0"/>
                <a:ea typeface="Roboto Mono" pitchFamily="2" charset="0"/>
              </a:endParaRPr>
            </a:p>
          </p:txBody>
        </p:sp>
        <p:sp>
          <p:nvSpPr>
            <p:cNvPr id="142" name="TextBox 141">
              <a:extLst>
                <a:ext uri="{FF2B5EF4-FFF2-40B4-BE49-F238E27FC236}">
                  <a16:creationId xmlns:a16="http://schemas.microsoft.com/office/drawing/2014/main" id="{D387FE21-7D97-AF4C-9A3A-B89622A2C17D}"/>
                </a:ext>
              </a:extLst>
            </p:cNvPr>
            <p:cNvSpPr txBox="1"/>
            <p:nvPr/>
          </p:nvSpPr>
          <p:spPr>
            <a:xfrm>
              <a:off x="7672010" y="19384348"/>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m</a:t>
              </a:r>
              <a:endParaRPr lang="en-GB" sz="1600" dirty="0">
                <a:latin typeface="Roboto Mono" pitchFamily="2" charset="0"/>
                <a:ea typeface="Roboto Mono" pitchFamily="2" charset="0"/>
              </a:endParaRPr>
            </a:p>
          </p:txBody>
        </p:sp>
        <p:sp>
          <p:nvSpPr>
            <p:cNvPr id="143" name="TextBox 142">
              <a:extLst>
                <a:ext uri="{FF2B5EF4-FFF2-40B4-BE49-F238E27FC236}">
                  <a16:creationId xmlns:a16="http://schemas.microsoft.com/office/drawing/2014/main" id="{3425C5B4-EAAC-3244-84E5-B28CFC25DEC7}"/>
                </a:ext>
              </a:extLst>
            </p:cNvPr>
            <p:cNvSpPr txBox="1"/>
            <p:nvPr/>
          </p:nvSpPr>
          <p:spPr>
            <a:xfrm>
              <a:off x="7672010" y="19769137"/>
              <a:ext cx="440776" cy="338554"/>
            </a:xfrm>
            <a:prstGeom prst="rect">
              <a:avLst/>
            </a:prstGeom>
            <a:noFill/>
          </p:spPr>
          <p:txBody>
            <a:bodyPr wrap="square" rtlCol="0">
              <a:spAutoFit/>
            </a:bodyPr>
            <a:lstStyle/>
            <a:p>
              <a:r>
                <a:rPr lang="el-GR" sz="1600" b="1" i="1" dirty="0">
                  <a:latin typeface="Roboto Mono" pitchFamily="2" charset="0"/>
                  <a:ea typeface="Roboto Mono" pitchFamily="2" charset="0"/>
                </a:rPr>
                <a:t>Ω</a:t>
              </a:r>
              <a:r>
                <a:rPr lang="en-GB" sz="1600" b="1" i="1" baseline="-25000" dirty="0">
                  <a:latin typeface="Roboto Mono" pitchFamily="2" charset="0"/>
                  <a:ea typeface="Roboto Mono" pitchFamily="2" charset="0"/>
                </a:rPr>
                <a:t>r</a:t>
              </a:r>
              <a:endParaRPr lang="en-GB" sz="1600" dirty="0">
                <a:latin typeface="Roboto Mono" pitchFamily="2" charset="0"/>
                <a:ea typeface="Roboto Mono" pitchFamily="2" charset="0"/>
              </a:endParaRPr>
            </a:p>
          </p:txBody>
        </p:sp>
        <p:sp>
          <p:nvSpPr>
            <p:cNvPr id="144" name="TextBox 143">
              <a:extLst>
                <a:ext uri="{FF2B5EF4-FFF2-40B4-BE49-F238E27FC236}">
                  <a16:creationId xmlns:a16="http://schemas.microsoft.com/office/drawing/2014/main" id="{A09D27BD-C01E-B04C-927B-8EBFD5883C59}"/>
                </a:ext>
              </a:extLst>
            </p:cNvPr>
            <p:cNvSpPr txBox="1"/>
            <p:nvPr/>
          </p:nvSpPr>
          <p:spPr>
            <a:xfrm>
              <a:off x="10534281" y="18643915"/>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0.761</a:t>
              </a:r>
            </a:p>
          </p:txBody>
        </p:sp>
        <p:sp>
          <p:nvSpPr>
            <p:cNvPr id="145" name="TextBox 144">
              <a:extLst>
                <a:ext uri="{FF2B5EF4-FFF2-40B4-BE49-F238E27FC236}">
                  <a16:creationId xmlns:a16="http://schemas.microsoft.com/office/drawing/2014/main" id="{417C96E0-88F7-E541-B5BE-072A4266359C}"/>
                </a:ext>
              </a:extLst>
            </p:cNvPr>
            <p:cNvSpPr txBox="1"/>
            <p:nvPr/>
          </p:nvSpPr>
          <p:spPr>
            <a:xfrm>
              <a:off x="10200254" y="18985813"/>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-0.0030</a:t>
              </a:r>
            </a:p>
          </p:txBody>
        </p:sp>
        <p:sp>
          <p:nvSpPr>
            <p:cNvPr id="146" name="TextBox 145">
              <a:extLst>
                <a:ext uri="{FF2B5EF4-FFF2-40B4-BE49-F238E27FC236}">
                  <a16:creationId xmlns:a16="http://schemas.microsoft.com/office/drawing/2014/main" id="{030EBDB9-C97F-E743-9B11-8F9E6E1C8EA9}"/>
                </a:ext>
              </a:extLst>
            </p:cNvPr>
            <p:cNvSpPr txBox="1"/>
            <p:nvPr/>
          </p:nvSpPr>
          <p:spPr>
            <a:xfrm>
              <a:off x="10634789" y="19778219"/>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4.16x10</a:t>
              </a:r>
              <a:r>
                <a:rPr lang="en-GB" sz="1600" baseline="30000" dirty="0">
                  <a:latin typeface="Roboto Mono" pitchFamily="2" charset="0"/>
                  <a:ea typeface="Roboto Mono" pitchFamily="2" charset="0"/>
                </a:rPr>
                <a:t>-5</a:t>
              </a:r>
              <a:endParaRPr lang="en-GB" sz="1600" dirty="0">
                <a:latin typeface="Roboto Mono" pitchFamily="2" charset="0"/>
                <a:ea typeface="Roboto Mono" pitchFamily="2" charset="0"/>
              </a:endParaRPr>
            </a:p>
          </p:txBody>
        </p:sp>
        <p:sp>
          <p:nvSpPr>
            <p:cNvPr id="147" name="TextBox 146">
              <a:extLst>
                <a:ext uri="{FF2B5EF4-FFF2-40B4-BE49-F238E27FC236}">
                  <a16:creationId xmlns:a16="http://schemas.microsoft.com/office/drawing/2014/main" id="{9D41EBC1-04B3-2745-81B8-3328DC3D6A65}"/>
                </a:ext>
              </a:extLst>
            </p:cNvPr>
            <p:cNvSpPr txBox="1"/>
            <p:nvPr/>
          </p:nvSpPr>
          <p:spPr>
            <a:xfrm>
              <a:off x="10534548" y="19388283"/>
              <a:ext cx="2176992" cy="338554"/>
            </a:xfrm>
            <a:prstGeom prst="rect">
              <a:avLst/>
            </a:prstGeom>
            <a:noFill/>
          </p:spPr>
          <p:txBody>
            <a:bodyPr wrap="square" rtlCol="0">
              <a:spAutoFit/>
            </a:bodyPr>
            <a:lstStyle/>
            <a:p>
              <a:r>
                <a:rPr lang="en-GB" sz="1600" dirty="0">
                  <a:latin typeface="Roboto Mono" pitchFamily="2" charset="0"/>
                  <a:ea typeface="Roboto Mono" pitchFamily="2" charset="0"/>
                </a:rPr>
                <a:t>0.239</a:t>
              </a:r>
            </a:p>
          </p:txBody>
        </p:sp>
        <p:cxnSp>
          <p:nvCxnSpPr>
            <p:cNvPr id="148" name="Straight Connector 147">
              <a:extLst>
                <a:ext uri="{FF2B5EF4-FFF2-40B4-BE49-F238E27FC236}">
                  <a16:creationId xmlns:a16="http://schemas.microsoft.com/office/drawing/2014/main" id="{F56E3DA7-DA0A-694C-B5BA-BE37B030B49E}"/>
                </a:ext>
              </a:extLst>
            </p:cNvPr>
            <p:cNvCxnSpPr>
              <a:cxnSpLocks/>
            </p:cNvCxnSpPr>
            <p:nvPr/>
          </p:nvCxnSpPr>
          <p:spPr>
            <a:xfrm>
              <a:off x="7683285" y="18605728"/>
              <a:ext cx="4184551" cy="0"/>
            </a:xfrm>
            <a:prstGeom prst="line">
              <a:avLst/>
            </a:prstGeom>
            <a:ln>
              <a:solidFill>
                <a:srgbClr val="757575">
                  <a:alpha val="25000"/>
                </a:srgbClr>
              </a:solidFill>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50EC91B7-B30E-6E40-B058-0FF929F80E0C}"/>
                </a:ext>
              </a:extLst>
            </p:cNvPr>
            <p:cNvSpPr txBox="1"/>
            <p:nvPr/>
          </p:nvSpPr>
          <p:spPr>
            <a:xfrm>
              <a:off x="11073369" y="18961924"/>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+0.0095</a:t>
              </a:r>
            </a:p>
          </p:txBody>
        </p:sp>
        <p:sp>
          <p:nvSpPr>
            <p:cNvPr id="150" name="TextBox 149">
              <a:extLst>
                <a:ext uri="{FF2B5EF4-FFF2-40B4-BE49-F238E27FC236}">
                  <a16:creationId xmlns:a16="http://schemas.microsoft.com/office/drawing/2014/main" id="{A64DC3AE-14F8-9F46-BB44-E1355EF76EE8}"/>
                </a:ext>
              </a:extLst>
            </p:cNvPr>
            <p:cNvSpPr txBox="1"/>
            <p:nvPr/>
          </p:nvSpPr>
          <p:spPr>
            <a:xfrm>
              <a:off x="11076357" y="19100245"/>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-0.0102</a:t>
              </a:r>
            </a:p>
          </p:txBody>
        </p:sp>
        <p:sp>
          <p:nvSpPr>
            <p:cNvPr id="151" name="TextBox 150">
              <a:extLst>
                <a:ext uri="{FF2B5EF4-FFF2-40B4-BE49-F238E27FC236}">
                  <a16:creationId xmlns:a16="http://schemas.microsoft.com/office/drawing/2014/main" id="{2E1DFFAA-7436-E843-9476-73F642F78DA4}"/>
                </a:ext>
              </a:extLst>
            </p:cNvPr>
            <p:cNvSpPr txBox="1"/>
            <p:nvPr/>
          </p:nvSpPr>
          <p:spPr>
            <a:xfrm>
              <a:off x="11159490" y="18590632"/>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+0.017</a:t>
              </a:r>
            </a:p>
          </p:txBody>
        </p:sp>
        <p:sp>
          <p:nvSpPr>
            <p:cNvPr id="152" name="TextBox 151">
              <a:extLst>
                <a:ext uri="{FF2B5EF4-FFF2-40B4-BE49-F238E27FC236}">
                  <a16:creationId xmlns:a16="http://schemas.microsoft.com/office/drawing/2014/main" id="{83B723DE-0BC6-914C-A0EB-5B3AC75F9E87}"/>
                </a:ext>
              </a:extLst>
            </p:cNvPr>
            <p:cNvSpPr txBox="1"/>
            <p:nvPr/>
          </p:nvSpPr>
          <p:spPr>
            <a:xfrm>
              <a:off x="11161522" y="18741659"/>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-0.018</a:t>
              </a:r>
            </a:p>
          </p:txBody>
        </p:sp>
        <p:sp>
          <p:nvSpPr>
            <p:cNvPr id="153" name="TextBox 152">
              <a:extLst>
                <a:ext uri="{FF2B5EF4-FFF2-40B4-BE49-F238E27FC236}">
                  <a16:creationId xmlns:a16="http://schemas.microsoft.com/office/drawing/2014/main" id="{F7FF1EFF-02A9-D74A-9A91-517F38F06636}"/>
                </a:ext>
              </a:extLst>
            </p:cNvPr>
            <p:cNvSpPr txBox="1"/>
            <p:nvPr/>
          </p:nvSpPr>
          <p:spPr>
            <a:xfrm>
              <a:off x="11159490" y="19337617"/>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+0.018</a:t>
              </a:r>
            </a:p>
          </p:txBody>
        </p:sp>
        <p:sp>
          <p:nvSpPr>
            <p:cNvPr id="154" name="TextBox 153">
              <a:extLst>
                <a:ext uri="{FF2B5EF4-FFF2-40B4-BE49-F238E27FC236}">
                  <a16:creationId xmlns:a16="http://schemas.microsoft.com/office/drawing/2014/main" id="{22A8C2BC-B5D9-E74B-9239-A72FE1378E2C}"/>
                </a:ext>
              </a:extLst>
            </p:cNvPr>
            <p:cNvSpPr txBox="1"/>
            <p:nvPr/>
          </p:nvSpPr>
          <p:spPr>
            <a:xfrm>
              <a:off x="11157760" y="19478477"/>
              <a:ext cx="2176992" cy="261610"/>
            </a:xfrm>
            <a:prstGeom prst="rect">
              <a:avLst/>
            </a:prstGeom>
            <a:noFill/>
          </p:spPr>
          <p:txBody>
            <a:bodyPr wrap="square" rtlCol="0">
              <a:spAutoFit/>
            </a:bodyPr>
            <a:lstStyle/>
            <a:p>
              <a:r>
                <a:rPr lang="en-GB" sz="1100" dirty="0">
                  <a:latin typeface="Roboto Mono" pitchFamily="2" charset="0"/>
                  <a:ea typeface="Roboto Mono" pitchFamily="2" charset="0"/>
                </a:rPr>
                <a:t>-0.017</a:t>
              </a:r>
            </a:p>
          </p:txBody>
        </p:sp>
      </p:grpSp>
      <p:sp>
        <p:nvSpPr>
          <p:cNvPr id="155" name="TextBox 154">
            <a:extLst>
              <a:ext uri="{FF2B5EF4-FFF2-40B4-BE49-F238E27FC236}">
                <a16:creationId xmlns:a16="http://schemas.microsoft.com/office/drawing/2014/main" id="{F1B370A9-36D4-6A4A-A46C-6779C0B0109A}"/>
              </a:ext>
            </a:extLst>
          </p:cNvPr>
          <p:cNvSpPr txBox="1"/>
          <p:nvPr/>
        </p:nvSpPr>
        <p:spPr>
          <a:xfrm>
            <a:off x="9318487" y="20114591"/>
            <a:ext cx="4410671" cy="984885"/>
          </a:xfrm>
          <a:prstGeom prst="rect">
            <a:avLst/>
          </a:prstGeom>
          <a:noFill/>
        </p:spPr>
        <p:txBody>
          <a:bodyPr wrap="square" rtlCol="0">
            <a:spAutoFit/>
          </a:bodyPr>
          <a:lstStyle/>
          <a:p>
            <a:r>
              <a:rPr lang="en-GB" sz="1450" dirty="0">
                <a:latin typeface="Roboto Mono" pitchFamily="2" charset="0"/>
                <a:ea typeface="Roboto Mono" pitchFamily="2" charset="0"/>
              </a:rPr>
              <a:t>TABLE I: Cosmological parameters obtained through MCMC Analysis acting on the Friedmann equation. Results are consistent with literature values.</a:t>
            </a:r>
          </a:p>
        </p:txBody>
      </p:sp>
      <p:sp>
        <p:nvSpPr>
          <p:cNvPr id="156" name="Rectangle 155">
            <a:extLst>
              <a:ext uri="{FF2B5EF4-FFF2-40B4-BE49-F238E27FC236}">
                <a16:creationId xmlns:a16="http://schemas.microsoft.com/office/drawing/2014/main" id="{3BCA2CCE-003C-3F4F-BBEB-476FA25E69A2}"/>
              </a:ext>
            </a:extLst>
          </p:cNvPr>
          <p:cNvSpPr/>
          <p:nvPr/>
        </p:nvSpPr>
        <p:spPr>
          <a:xfrm>
            <a:off x="0" y="21150535"/>
            <a:ext cx="15521354" cy="242760"/>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600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2830</TotalTime>
  <Words>1216</Words>
  <Application>Microsoft Macintosh PowerPoint</Application>
  <PresentationFormat>Custom</PresentationFormat>
  <Paragraphs>124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Roboto Mono</vt:lpstr>
      <vt:lpstr>Roboto Mono Medium</vt:lpstr>
      <vt:lpstr>Office Theme</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Cao</dc:creator>
  <cp:lastModifiedBy>Jacky Cao</cp:lastModifiedBy>
  <cp:revision>252</cp:revision>
  <cp:lastPrinted>2018-01-28T17:49:54Z</cp:lastPrinted>
  <dcterms:created xsi:type="dcterms:W3CDTF">2018-01-21T00:47:46Z</dcterms:created>
  <dcterms:modified xsi:type="dcterms:W3CDTF">2018-01-28T18:48:05Z</dcterms:modified>
</cp:coreProperties>
</file>