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3A9F4"/>
    <a:srgbClr val="4EC4F8"/>
    <a:srgbClr val="0188D1"/>
    <a:srgbClr val="0000FF"/>
    <a:srgbClr val="FF0000"/>
    <a:srgbClr val="76FF02"/>
    <a:srgbClr val="2096F4"/>
    <a:srgbClr val="B2FF59"/>
    <a:srgbClr val="90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3228"/>
    <p:restoredTop sz="86433"/>
  </p:normalViewPr>
  <p:slideViewPr>
    <p:cSldViewPr snapToGrid="0" snapToObjects="1">
      <p:cViewPr>
        <p:scale>
          <a:sx n="100" d="100"/>
          <a:sy n="100" d="100"/>
        </p:scale>
        <p:origin x="352" y="-2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F9B5-34E6-3748-A3AE-97D3F6023AC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96617-FF49-1349-8887-453028D55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 notes notes!</a:t>
            </a:r>
          </a:p>
          <a:p>
            <a:endParaRPr lang="en-GB" dirty="0"/>
          </a:p>
          <a:p>
            <a:r>
              <a:rPr lang="en-GB" b="1" dirty="0"/>
              <a:t>Header: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“Constraining the Geometry of the Universe”: An exploration of the various parameters which define the content and geometry of the Universe. As a physicist we know what Hubble_0 is important for the expansion of the Universe. But this is just a single part of the story, there are many more parameters that can be utilised.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Why the weird circle-square-cross image? It represents the basic method of the MCMC method: we have a general area where we want to sample (the circle), a specific area is then randomly chosen within or around the general area (the square), and then the cross represents the specific probability that is chosen which represents a value which has been sampled.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96617-FF49-1349-8887-453028D552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85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2D2-1BD6-954F-86C4-419D8535D635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DA72-8231-1F4F-8A36-A4B0326CB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(null)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4241BA-1233-584B-95AB-C0AEA6E7DC23}"/>
              </a:ext>
            </a:extLst>
          </p:cNvPr>
          <p:cNvSpPr/>
          <p:nvPr/>
        </p:nvSpPr>
        <p:spPr>
          <a:xfrm>
            <a:off x="-187569" y="17614392"/>
            <a:ext cx="15521354" cy="3585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CD42-71D8-DA4D-A4FB-A93D64FC465B}"/>
              </a:ext>
            </a:extLst>
          </p:cNvPr>
          <p:cNvSpPr/>
          <p:nvPr/>
        </p:nvSpPr>
        <p:spPr>
          <a:xfrm>
            <a:off x="9215873" y="1670304"/>
            <a:ext cx="1979857" cy="1979857"/>
          </a:xfrm>
          <a:prstGeom prst="ellipse">
            <a:avLst/>
          </a:prstGeom>
          <a:noFill/>
          <a:ln w="63500">
            <a:solidFill>
              <a:srgbClr val="B2F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B6F52-0EF0-0A4D-BB93-A4014E03F90C}"/>
              </a:ext>
            </a:extLst>
          </p:cNvPr>
          <p:cNvSpPr/>
          <p:nvPr/>
        </p:nvSpPr>
        <p:spPr>
          <a:xfrm>
            <a:off x="-187569" y="2479522"/>
            <a:ext cx="15521354" cy="7527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C7A4-CC91-654B-93BC-444CCA96E073}"/>
              </a:ext>
            </a:extLst>
          </p:cNvPr>
          <p:cNvSpPr txBox="1"/>
          <p:nvPr/>
        </p:nvSpPr>
        <p:spPr>
          <a:xfrm>
            <a:off x="446568" y="212652"/>
            <a:ext cx="10564110" cy="878254"/>
          </a:xfrm>
          <a:prstGeom prst="rect">
            <a:avLst/>
          </a:prstGeom>
          <a:noFill/>
        </p:spPr>
        <p:txBody>
          <a:bodyPr wrap="none" tIns="46800" bIns="0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CONSTRAINING THE GEOMETRY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2F0A-6608-EC43-BF02-A0EF55224171}"/>
              </a:ext>
            </a:extLst>
          </p:cNvPr>
          <p:cNvSpPr txBox="1"/>
          <p:nvPr/>
        </p:nvSpPr>
        <p:spPr>
          <a:xfrm>
            <a:off x="489097" y="1653983"/>
            <a:ext cx="2579552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Roboto Mono Medium" pitchFamily="2" charset="0"/>
                <a:ea typeface="Roboto Mono Medium" pitchFamily="2" charset="0"/>
              </a:rPr>
              <a:t>JACKY CAO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7C068-1404-DD43-8D48-2A0AC0F6DCA4}"/>
              </a:ext>
            </a:extLst>
          </p:cNvPr>
          <p:cNvSpPr/>
          <p:nvPr/>
        </p:nvSpPr>
        <p:spPr>
          <a:xfrm>
            <a:off x="446568" y="873528"/>
            <a:ext cx="64123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OF THE </a:t>
            </a:r>
            <a:r>
              <a:rPr lang="en-GB" sz="5400" b="1" i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UNIVERSE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47B10F-1380-7D4F-9C09-DD4088384868}"/>
              </a:ext>
            </a:extLst>
          </p:cNvPr>
          <p:cNvSpPr/>
          <p:nvPr/>
        </p:nvSpPr>
        <p:spPr>
          <a:xfrm>
            <a:off x="-187569" y="9708641"/>
            <a:ext cx="15521354" cy="7905751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A6CD0-F83A-C640-AC8C-4E916CBFCB41}"/>
              </a:ext>
            </a:extLst>
          </p:cNvPr>
          <p:cNvSpPr/>
          <p:nvPr/>
        </p:nvSpPr>
        <p:spPr>
          <a:xfrm>
            <a:off x="651052" y="3206727"/>
            <a:ext cx="4553994" cy="6205506"/>
          </a:xfrm>
          <a:prstGeom prst="rect">
            <a:avLst/>
          </a:prstGeom>
          <a:solidFill>
            <a:srgbClr val="202020"/>
          </a:solidFill>
          <a:ln>
            <a:noFill/>
          </a:ln>
          <a:effectLst>
            <a:outerShdw blurRad="190500" dist="38100" dir="54000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i="1" dirty="0">
                <a:latin typeface="Roboto Mono" pitchFamily="2" charset="0"/>
                <a:ea typeface="Roboto Mono" pitchFamily="2" charset="0"/>
              </a:rPr>
              <a:t>v=H</a:t>
            </a:r>
            <a:r>
              <a:rPr lang="en-GB" sz="1800" i="1" baseline="-25000" dirty="0">
                <a:latin typeface="Roboto Mono" pitchFamily="2" charset="0"/>
                <a:ea typeface="Roboto Mono" pitchFamily="2" charset="0"/>
              </a:rPr>
              <a:t>0</a:t>
            </a:r>
            <a:r>
              <a:rPr lang="en-GB" sz="1800" i="1" dirty="0">
                <a:latin typeface="Roboto Mono" pitchFamily="2" charset="0"/>
                <a:ea typeface="Roboto Mono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7A8E3-57B1-CA47-A750-1A2E45737B11}"/>
              </a:ext>
            </a:extLst>
          </p:cNvPr>
          <p:cNvSpPr txBox="1"/>
          <p:nvPr/>
        </p:nvSpPr>
        <p:spPr>
          <a:xfrm>
            <a:off x="446568" y="2520420"/>
            <a:ext cx="11618432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AN INTRODUCTION TO STELLAR-BASED COSMOLOGY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F70DA-D3D6-7F41-A4C0-982E7F52DC74}"/>
              </a:ext>
            </a:extLst>
          </p:cNvPr>
          <p:cNvSpPr txBox="1"/>
          <p:nvPr/>
        </p:nvSpPr>
        <p:spPr>
          <a:xfrm>
            <a:off x="711440" y="3190837"/>
            <a:ext cx="524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Type Ia Supernovae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AEF28-91E5-DA42-A73A-2D61EAF83D1A}"/>
              </a:ext>
            </a:extLst>
          </p:cNvPr>
          <p:cNvSpPr/>
          <p:nvPr/>
        </p:nvSpPr>
        <p:spPr>
          <a:xfrm>
            <a:off x="9885508" y="3206727"/>
            <a:ext cx="4553994" cy="6205506"/>
          </a:xfrm>
          <a:prstGeom prst="rect">
            <a:avLst/>
          </a:prstGeom>
          <a:solidFill>
            <a:srgbClr val="01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2ED31-39FA-C74C-AF75-9B7D8330F726}"/>
              </a:ext>
            </a:extLst>
          </p:cNvPr>
          <p:cNvSpPr txBox="1"/>
          <p:nvPr/>
        </p:nvSpPr>
        <p:spPr>
          <a:xfrm>
            <a:off x="712465" y="3684144"/>
            <a:ext cx="44972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 probe the geometry of the Universe, Type Ia supernovae can be utilised. Known for their curious homogenous nature, they are useful as standard candles, a feature which can be taken advantage of in cosmology.</a:t>
            </a:r>
          </a:p>
          <a:p>
            <a:r>
              <a:rPr lang="en-GB" sz="13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GB" sz="13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Through measuring the change in their magnitude with time, a ‘light-curve’ can be plotted and a maximum magnitude obtained.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AD364B-32A1-4F49-BDF3-B20381AD0C69}"/>
              </a:ext>
            </a:extLst>
          </p:cNvPr>
          <p:cNvSpPr/>
          <p:nvPr/>
        </p:nvSpPr>
        <p:spPr>
          <a:xfrm>
            <a:off x="5185961" y="3199207"/>
            <a:ext cx="4535426" cy="6205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90500" dist="38100" dir="54000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F1C87-E160-B740-89BB-5BC081FB3BE8}"/>
              </a:ext>
            </a:extLst>
          </p:cNvPr>
          <p:cNvSpPr txBox="1"/>
          <p:nvPr/>
        </p:nvSpPr>
        <p:spPr>
          <a:xfrm>
            <a:off x="446568" y="9762180"/>
            <a:ext cx="11400917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AN EXPLORATION OF BAYESIAN 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DF75A-507C-A644-8A1B-A3DF69871122}"/>
              </a:ext>
            </a:extLst>
          </p:cNvPr>
          <p:cNvSpPr/>
          <p:nvPr/>
        </p:nvSpPr>
        <p:spPr>
          <a:xfrm>
            <a:off x="5192345" y="3211621"/>
            <a:ext cx="4517179" cy="3454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DB6D31-3895-D64F-992E-20A62568279D}"/>
              </a:ext>
            </a:extLst>
          </p:cNvPr>
          <p:cNvGrpSpPr/>
          <p:nvPr/>
        </p:nvGrpSpPr>
        <p:grpSpPr>
          <a:xfrm>
            <a:off x="5134685" y="3299692"/>
            <a:ext cx="4497732" cy="3404852"/>
            <a:chOff x="5185485" y="3426692"/>
            <a:chExt cx="4497732" cy="34048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045A92F-DD3B-7E46-91A9-9A80B22FAD65}"/>
                </a:ext>
              </a:extLst>
            </p:cNvPr>
            <p:cNvGrpSpPr/>
            <p:nvPr/>
          </p:nvGrpSpPr>
          <p:grpSpPr>
            <a:xfrm>
              <a:off x="5185485" y="3426692"/>
              <a:ext cx="4497732" cy="3366792"/>
              <a:chOff x="5185485" y="3426692"/>
              <a:chExt cx="4497732" cy="336679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823659-9DAF-5E42-8A95-9DF05E11F1A5}"/>
                  </a:ext>
                </a:extLst>
              </p:cNvPr>
              <p:cNvGrpSpPr/>
              <p:nvPr/>
            </p:nvGrpSpPr>
            <p:grpSpPr>
              <a:xfrm>
                <a:off x="5281884" y="3426692"/>
                <a:ext cx="4401333" cy="3366792"/>
                <a:chOff x="5281884" y="3426692"/>
                <a:chExt cx="4401333" cy="3366792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F3EE04C-7663-934E-AB35-93A3CD8E9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464" t="11713" r="9509"/>
                <a:stretch/>
              </p:blipFill>
              <p:spPr>
                <a:xfrm>
                  <a:off x="5321681" y="3426692"/>
                  <a:ext cx="4361536" cy="3366792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4F9DB97-F3DC-5341-AC31-0BE314A5F776}"/>
                    </a:ext>
                  </a:extLst>
                </p:cNvPr>
                <p:cNvSpPr/>
                <p:nvPr/>
              </p:nvSpPr>
              <p:spPr>
                <a:xfrm>
                  <a:off x="5281884" y="6451964"/>
                  <a:ext cx="4333834" cy="232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3A24CE0-6428-8D4D-A015-27F7F82D92F4}"/>
                    </a:ext>
                  </a:extLst>
                </p:cNvPr>
                <p:cNvSpPr txBox="1"/>
                <p:nvPr/>
              </p:nvSpPr>
              <p:spPr>
                <a:xfrm>
                  <a:off x="5633346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7C40C79-6C2D-6443-9B99-6BE614DA1106}"/>
                    </a:ext>
                  </a:extLst>
                </p:cNvPr>
                <p:cNvSpPr txBox="1"/>
                <p:nvPr/>
              </p:nvSpPr>
              <p:spPr>
                <a:xfrm>
                  <a:off x="6105966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3570061-29C2-3042-BF4E-5556499FA58C}"/>
                    </a:ext>
                  </a:extLst>
                </p:cNvPr>
                <p:cNvSpPr txBox="1"/>
                <p:nvPr/>
              </p:nvSpPr>
              <p:spPr>
                <a:xfrm>
                  <a:off x="6584558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0.4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BFF83FE-A683-C94E-8800-39CEC8832471}"/>
                    </a:ext>
                  </a:extLst>
                </p:cNvPr>
                <p:cNvSpPr txBox="1"/>
                <p:nvPr/>
              </p:nvSpPr>
              <p:spPr>
                <a:xfrm>
                  <a:off x="7070167" y="635655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0.6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2EB315-0CB3-7943-AB84-A05AA19D3000}"/>
                    </a:ext>
                  </a:extLst>
                </p:cNvPr>
                <p:cNvSpPr txBox="1"/>
                <p:nvPr/>
              </p:nvSpPr>
              <p:spPr>
                <a:xfrm>
                  <a:off x="7548269" y="6352397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0.8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E5072A-B0C7-CC41-AE00-476E41668385}"/>
                    </a:ext>
                  </a:extLst>
                </p:cNvPr>
                <p:cNvSpPr txBox="1"/>
                <p:nvPr/>
              </p:nvSpPr>
              <p:spPr>
                <a:xfrm>
                  <a:off x="8029470" y="6356539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1.0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225685-61C1-564B-8FCC-49CE8FD86EDD}"/>
                    </a:ext>
                  </a:extLst>
                </p:cNvPr>
                <p:cNvSpPr txBox="1"/>
                <p:nvPr/>
              </p:nvSpPr>
              <p:spPr>
                <a:xfrm>
                  <a:off x="8507572" y="6359165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2BA2CC-35F0-544A-8660-F00EBEB1C10D}"/>
                    </a:ext>
                  </a:extLst>
                </p:cNvPr>
                <p:cNvSpPr txBox="1"/>
                <p:nvPr/>
              </p:nvSpPr>
              <p:spPr>
                <a:xfrm>
                  <a:off x="8985090" y="6359165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1.4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78F6923-C84A-504F-B6C1-1BAF4F652E07}"/>
                    </a:ext>
                  </a:extLst>
                </p:cNvPr>
                <p:cNvSpPr/>
                <p:nvPr/>
              </p:nvSpPr>
              <p:spPr>
                <a:xfrm rot="16200000">
                  <a:off x="4082249" y="4721894"/>
                  <a:ext cx="2837184" cy="3281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697D9A9-49B6-EC43-8B29-A00629DDC2FE}"/>
                    </a:ext>
                  </a:extLst>
                </p:cNvPr>
                <p:cNvSpPr txBox="1"/>
                <p:nvPr/>
              </p:nvSpPr>
              <p:spPr>
                <a:xfrm>
                  <a:off x="5350932" y="6060351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14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FED220-6DFC-8745-A1A6-13CC81A04FB5}"/>
                    </a:ext>
                  </a:extLst>
                </p:cNvPr>
                <p:cNvSpPr txBox="1"/>
                <p:nvPr/>
              </p:nvSpPr>
              <p:spPr>
                <a:xfrm>
                  <a:off x="5347077" y="563767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16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6651E5-E54D-A048-B04D-CE49E9FF241B}"/>
                    </a:ext>
                  </a:extLst>
                </p:cNvPr>
                <p:cNvSpPr txBox="1"/>
                <p:nvPr/>
              </p:nvSpPr>
              <p:spPr>
                <a:xfrm>
                  <a:off x="5347077" y="521838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18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3355B5C-A0AF-C148-8F47-6A6B0A0C9D45}"/>
                    </a:ext>
                  </a:extLst>
                </p:cNvPr>
                <p:cNvSpPr txBox="1"/>
                <p:nvPr/>
              </p:nvSpPr>
              <p:spPr>
                <a:xfrm>
                  <a:off x="5347077" y="4799102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891C0D-2DD1-B946-B0F1-6DED1A96720A}"/>
                    </a:ext>
                  </a:extLst>
                </p:cNvPr>
                <p:cNvSpPr txBox="1"/>
                <p:nvPr/>
              </p:nvSpPr>
              <p:spPr>
                <a:xfrm>
                  <a:off x="5355560" y="4371931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22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355C44-83DC-9546-BDDD-D85630F37AD5}"/>
                    </a:ext>
                  </a:extLst>
                </p:cNvPr>
                <p:cNvSpPr txBox="1"/>
                <p:nvPr/>
              </p:nvSpPr>
              <p:spPr>
                <a:xfrm>
                  <a:off x="5347077" y="3967099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24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173826-EB2B-0F49-A44F-0A19B4F75E38}"/>
                    </a:ext>
                  </a:extLst>
                </p:cNvPr>
                <p:cNvSpPr txBox="1"/>
                <p:nvPr/>
              </p:nvSpPr>
              <p:spPr>
                <a:xfrm>
                  <a:off x="5360673" y="354153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26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C9AA67-7AE9-1A40-950E-DD37E17B1E47}"/>
                    </a:ext>
                  </a:extLst>
                </p:cNvPr>
                <p:cNvSpPr txBox="1"/>
                <p:nvPr/>
              </p:nvSpPr>
              <p:spPr>
                <a:xfrm>
                  <a:off x="8245003" y="5778523"/>
                  <a:ext cx="14382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>
                      <a:latin typeface="Roboto Mono" pitchFamily="2" charset="0"/>
                      <a:ea typeface="Roboto Mono" pitchFamily="2" charset="0"/>
                    </a:rPr>
                    <a:t>Ω</a:t>
                  </a:r>
                  <a:r>
                    <a:rPr lang="en-GB" sz="1400" b="1" baseline="-25000" dirty="0">
                      <a:latin typeface="Roboto Mono" pitchFamily="2" charset="0"/>
                      <a:ea typeface="Roboto Mono" pitchFamily="2" charset="0"/>
                    </a:rPr>
                    <a:t>Λ</a:t>
                  </a:r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=0.86±0.04</a:t>
                  </a:r>
                  <a:endParaRPr lang="en-GB" sz="1400" b="1" dirty="0">
                    <a:latin typeface="Roboto Mono" pitchFamily="2" charset="0"/>
                    <a:ea typeface="Roboto Mono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3201DA7-E788-8B4C-9EF6-40B5F0755847}"/>
                    </a:ext>
                  </a:extLst>
                </p:cNvPr>
                <p:cNvSpPr txBox="1"/>
                <p:nvPr/>
              </p:nvSpPr>
              <p:spPr>
                <a:xfrm>
                  <a:off x="8245003" y="6031100"/>
                  <a:ext cx="14382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400" b="1" dirty="0">
                      <a:latin typeface="Roboto Mono" pitchFamily="2" charset="0"/>
                      <a:ea typeface="Roboto Mono" pitchFamily="2" charset="0"/>
                    </a:rPr>
                    <a:t>Ω</a:t>
                  </a:r>
                  <a:r>
                    <a:rPr lang="en-GB" sz="1400" b="1" baseline="-25000" dirty="0">
                      <a:latin typeface="Roboto Mono" pitchFamily="2" charset="0"/>
                      <a:ea typeface="Roboto Mono" pitchFamily="2" charset="0"/>
                    </a:rPr>
                    <a:t>Λ</a:t>
                  </a:r>
                  <a:r>
                    <a:rPr lang="en-GB" sz="1400" dirty="0">
                      <a:latin typeface="Roboto Mono" pitchFamily="2" charset="0"/>
                      <a:ea typeface="Roboto Mono" pitchFamily="2" charset="0"/>
                    </a:rPr>
                    <a:t>=0.74±0.01</a:t>
                  </a:r>
                  <a:endParaRPr lang="en-GB" sz="1400" b="1" dirty="0">
                    <a:latin typeface="Roboto Mono" pitchFamily="2" charset="0"/>
                    <a:ea typeface="Roboto Mono" pitchFamily="2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63CF40-03D8-DD44-9289-9F0DE1259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2170" y="5930994"/>
                  <a:ext cx="215533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F1CC211-30FE-D24D-9A27-CAC507AE4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2170" y="6172288"/>
                  <a:ext cx="215533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26B538-DAAA-E849-A13D-98A5BDA25258}"/>
                  </a:ext>
                </a:extLst>
              </p:cNvPr>
              <p:cNvSpPr txBox="1"/>
              <p:nvPr/>
            </p:nvSpPr>
            <p:spPr>
              <a:xfrm rot="16200000">
                <a:off x="5092191" y="4818753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i="1" dirty="0">
                    <a:latin typeface="Roboto Mono Medium" pitchFamily="2" charset="0"/>
                    <a:ea typeface="Roboto Mono Medium" pitchFamily="2" charset="0"/>
                  </a:rPr>
                  <a:t>mag</a:t>
                </a:r>
                <a:endParaRPr lang="en-GB" sz="1800" i="1" dirty="0">
                  <a:latin typeface="Roboto Mono Medium" pitchFamily="2" charset="0"/>
                  <a:ea typeface="Roboto Mono Medium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6CF5F2-7B87-B640-93BB-2AADFF2E4462}"/>
                </a:ext>
              </a:extLst>
            </p:cNvPr>
            <p:cNvSpPr txBox="1"/>
            <p:nvPr/>
          </p:nvSpPr>
          <p:spPr>
            <a:xfrm>
              <a:off x="7431004" y="652376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Roboto Mono Medium" pitchFamily="2" charset="0"/>
                  <a:ea typeface="Roboto Mono Medium" pitchFamily="2" charset="0"/>
                </a:rPr>
                <a:t>z</a:t>
              </a:r>
              <a:endParaRPr lang="en-GB" sz="1800" i="1" dirty="0">
                <a:latin typeface="Roboto Mono Medium" pitchFamily="2" charset="0"/>
                <a:ea typeface="Roboto Mono Medium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BE89DE-FB0E-974B-A5D0-9459F510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094" y="1383457"/>
            <a:ext cx="541051" cy="5410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5FAFB1-37F6-4440-AE4A-1D7B8C664B57}"/>
              </a:ext>
            </a:extLst>
          </p:cNvPr>
          <p:cNvSpPr txBox="1"/>
          <p:nvPr/>
        </p:nvSpPr>
        <p:spPr>
          <a:xfrm>
            <a:off x="651052" y="10302945"/>
            <a:ext cx="441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 Mono" pitchFamily="2" charset="0"/>
                <a:ea typeface="Roboto Mono" pitchFamily="2" charset="0"/>
              </a:rPr>
              <a:t>What if we wanted to find the parameters of the universe?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A5F59-1939-B242-AA35-18FA98361164}"/>
              </a:ext>
            </a:extLst>
          </p:cNvPr>
          <p:cNvSpPr txBox="1"/>
          <p:nvPr/>
        </p:nvSpPr>
        <p:spPr>
          <a:xfrm>
            <a:off x="5245598" y="6757467"/>
            <a:ext cx="4410671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" dirty="0">
                <a:latin typeface="Roboto Mono" pitchFamily="2" charset="0"/>
                <a:ea typeface="Roboto Mono" pitchFamily="2" charset="0"/>
              </a:rPr>
              <a:t>FIG. 1: Hubble’s diagram plotted with data from the Supernova Cosmology Project and using data provided for our initial research – uncertainties have been plotted as well. Two models were also fitted, one using </a:t>
            </a:r>
            <a:r>
              <a:rPr lang="el-GR" sz="1150" dirty="0">
                <a:latin typeface="Roboto Mono" pitchFamily="2" charset="0"/>
                <a:ea typeface="Roboto Mono" pitchFamily="2" charset="0"/>
              </a:rPr>
              <a:t>Ω</a:t>
            </a:r>
            <a:r>
              <a:rPr lang="en-GB" sz="1150" baseline="-25000" dirty="0">
                <a:latin typeface="Roboto Mono" pitchFamily="2" charset="0"/>
                <a:ea typeface="Roboto Mono" pitchFamily="2" charset="0"/>
              </a:rPr>
              <a:t>Λ </a:t>
            </a:r>
            <a:r>
              <a:rPr lang="en-GB" sz="1150" dirty="0">
                <a:latin typeface="Roboto Mono" pitchFamily="2" charset="0"/>
                <a:ea typeface="Roboto Mono" pitchFamily="2" charset="0"/>
              </a:rPr>
              <a:t>calculated with the initial data (blue), and a second model with the extended data set (red). The given magnitudes (mag) are in the B band and the redshifts (z) are unit-less.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54C7A-547A-784E-9714-74D93AC5A8F8}"/>
              </a:ext>
            </a:extLst>
          </p:cNvPr>
          <p:cNvSpPr/>
          <p:nvPr/>
        </p:nvSpPr>
        <p:spPr>
          <a:xfrm>
            <a:off x="10518256" y="1355264"/>
            <a:ext cx="883188" cy="883188"/>
          </a:xfrm>
          <a:prstGeom prst="rect">
            <a:avLst/>
          </a:prstGeom>
          <a:noFill/>
          <a:ln w="63500">
            <a:solidFill>
              <a:srgbClr val="76F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BAC60F-9401-D546-A460-B937125B77BF}"/>
              </a:ext>
            </a:extLst>
          </p:cNvPr>
          <p:cNvSpPr txBox="1"/>
          <p:nvPr/>
        </p:nvSpPr>
        <p:spPr>
          <a:xfrm>
            <a:off x="489097" y="18714854"/>
            <a:ext cx="210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02020"/>
                </a:solidFill>
                <a:latin typeface="Roboto Mono Medium" pitchFamily="2" charset="0"/>
                <a:ea typeface="Roboto Mono Medium" pitchFamily="2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9077-3217-E94A-AC24-9FBBEA303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485" y="283543"/>
            <a:ext cx="2989524" cy="13055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8800AD0-82DE-684E-8514-7EE99B5E067A}"/>
              </a:ext>
            </a:extLst>
          </p:cNvPr>
          <p:cNvSpPr txBox="1"/>
          <p:nvPr/>
        </p:nvSpPr>
        <p:spPr>
          <a:xfrm>
            <a:off x="9994443" y="3199207"/>
            <a:ext cx="464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A Least-Squares Fit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D227BD-4C54-E84D-8813-D4B9E41723BD}"/>
              </a:ext>
            </a:extLst>
          </p:cNvPr>
          <p:cNvSpPr/>
          <p:nvPr/>
        </p:nvSpPr>
        <p:spPr>
          <a:xfrm>
            <a:off x="9885181" y="3793264"/>
            <a:ext cx="4553994" cy="315157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803AA44-A7B3-2F44-9B50-95AAA1966B21}"/>
              </a:ext>
            </a:extLst>
          </p:cNvPr>
          <p:cNvSpPr/>
          <p:nvPr/>
        </p:nvSpPr>
        <p:spPr>
          <a:xfrm>
            <a:off x="9885181" y="7575260"/>
            <a:ext cx="2467553" cy="10970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36689-7EB2-F64E-8227-4F6188C48F9A}"/>
              </a:ext>
            </a:extLst>
          </p:cNvPr>
          <p:cNvSpPr txBox="1"/>
          <p:nvPr/>
        </p:nvSpPr>
        <p:spPr>
          <a:xfrm>
            <a:off x="9907731" y="3835609"/>
            <a:ext cx="44972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 probe the geometry of the Universe, Type Ia supernovae can be utilised. Known for their curious homogenous nature, they are useful as standard candles, a feature which can be taken advantage of in cosmology.</a:t>
            </a:r>
          </a:p>
          <a:p>
            <a:r>
              <a:rPr lang="en-GB" sz="13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GB" sz="1300" dirty="0">
                <a:latin typeface="Roboto Mono" pitchFamily="2" charset="0"/>
                <a:ea typeface="Roboto Mono" pitchFamily="2" charset="0"/>
              </a:rPr>
              <a:t>Through measuring the change in their magnitude with time, a ‘light-curve’ can be plotted and a maximum magnitude obtained. </a:t>
            </a:r>
          </a:p>
        </p:txBody>
      </p:sp>
    </p:spTree>
    <p:extLst>
      <p:ext uri="{BB962C8B-B14F-4D97-AF65-F5344CB8AC3E}">
        <p14:creationId xmlns:p14="http://schemas.microsoft.com/office/powerpoint/2010/main" val="5600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410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Mono</vt:lpstr>
      <vt:lpstr>Roboto Mono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96</cp:revision>
  <cp:lastPrinted>2018-01-24T22:48:24Z</cp:lastPrinted>
  <dcterms:created xsi:type="dcterms:W3CDTF">2018-01-21T00:47:46Z</dcterms:created>
  <dcterms:modified xsi:type="dcterms:W3CDTF">2018-01-24T23:32:36Z</dcterms:modified>
</cp:coreProperties>
</file>