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39"/>
    <p:restoredTop sz="60239"/>
  </p:normalViewPr>
  <p:slideViewPr>
    <p:cSldViewPr snapToGrid="0" snapToObjects="1">
      <p:cViewPr>
        <p:scale>
          <a:sx n="59" d="100"/>
          <a:sy n="59" d="100"/>
        </p:scale>
        <p:origin x="20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9DF3-6E17-9A40-B1C9-2C7C23E56BFA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B2768-F516-4545-BFD7-27EF3C6F6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1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</a:t>
            </a:r>
            <a:r>
              <a:rPr lang="en-GB" baseline="0" dirty="0" smtClean="0"/>
              <a:t> My talk will be on supernova cosmology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</a:t>
            </a:r>
            <a:r>
              <a:rPr lang="en-GB" baseline="0" dirty="0" smtClean="0"/>
              <a:t> </a:t>
            </a:r>
            <a:r>
              <a:rPr lang="en-GB" baseline="0" dirty="0" smtClean="0"/>
              <a:t>The </a:t>
            </a:r>
            <a:r>
              <a:rPr lang="en-GB" baseline="0" dirty="0" smtClean="0"/>
              <a:t>different topics that I would like to cover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06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These</a:t>
            </a:r>
            <a:r>
              <a:rPr lang="en-GB" baseline="0" dirty="0" smtClean="0"/>
              <a:t> are the basic distinctions between the two main groups of supernovae explosions, detail this, then go into more detail with Type </a:t>
            </a:r>
            <a:r>
              <a:rPr lang="en-GB" baseline="0" dirty="0" err="1" smtClean="0"/>
              <a:t>Ia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Type</a:t>
            </a:r>
            <a:r>
              <a:rPr lang="en-GB" baseline="0" dirty="0" smtClean="0"/>
              <a:t> I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Binary system: this is the most accepted theory on how Type I’s are formed, discuss more about this in Type Ia. Mass accretes onto the main white dwarf until it reaches a point where a mechanism can trigger an explosion.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The Hydrogen line is not there as it is related to the initial system, the binary system leads to the absence. The way the supernova explodes within that system</a:t>
            </a:r>
          </a:p>
          <a:p>
            <a:pPr marL="171450" lvl="0" indent="-171450">
              <a:buFontTx/>
              <a:buChar char="-"/>
            </a:pPr>
            <a:r>
              <a:rPr lang="en-GB" baseline="0" dirty="0" smtClean="0"/>
              <a:t>Type II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Core collapse due to the mass increasing to a point where photodisintegration can occur, this leads to a runaway effect, and a loss of electron degeneracy pressure, thus the star explodes in a supernova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Balmer series present as there is still hydrogen when it explodes </a:t>
            </a:r>
          </a:p>
          <a:p>
            <a:pPr marL="171450" lvl="0" indent="-171450">
              <a:buFontTx/>
              <a:buChar char="-"/>
            </a:pPr>
            <a:endParaRPr lang="en-GB" baseline="0" dirty="0" smtClean="0"/>
          </a:p>
          <a:p>
            <a:pPr marL="171450" lvl="0" indent="-171450">
              <a:buFontTx/>
              <a:buChar char="-"/>
            </a:pPr>
            <a:r>
              <a:rPr lang="en-GB" baseline="0" dirty="0" smtClean="0"/>
              <a:t>Sub-classifications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Type </a:t>
            </a:r>
            <a:r>
              <a:rPr lang="en-GB" baseline="0" dirty="0" err="1" smtClean="0"/>
              <a:t>Ia</a:t>
            </a:r>
            <a:r>
              <a:rPr lang="en-GB" baseline="0" dirty="0" smtClean="0"/>
              <a:t> 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This is the most important type for our cosmology as Type I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are ’standardised’ in the way they explode, they produce standard light curves when their magnitude is measured over a period of time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Type IIP, Type IIL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Type IIP has a plateau in it’s light curve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Type IIL has a line in it’s light curve</a:t>
            </a:r>
          </a:p>
          <a:p>
            <a:pPr marL="1085850" lvl="2" indent="-171450">
              <a:buFontTx/>
              <a:buChar char="-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1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The standardised way is due to the white dwarf accreting matter until it reaches the Chandrasekhar limit, 1.4M_solar, but it’s not the mass that’s the mechanism, it’s the fact there is extra thermonuclear energy being produced because of the fusion of the carbon and oxygen core, this creates a disruption and prevents a collapse into a neutron star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Observing the magnitude of Type </a:t>
            </a:r>
            <a:r>
              <a:rPr lang="en-GB" baseline="0" dirty="0" err="1" smtClean="0"/>
              <a:t>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over an extended period allows us to plot light curves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For multiple Type </a:t>
            </a:r>
            <a:r>
              <a:rPr lang="en-GB" baseline="0" dirty="0" err="1" smtClean="0"/>
              <a:t>Ia’s</a:t>
            </a:r>
            <a:r>
              <a:rPr lang="en-GB" baseline="0" dirty="0" smtClean="0"/>
              <a:t> we find that for the majority of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the standard curve is seen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There are some other classes of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, e.g. Type Ia-91bg </a:t>
            </a:r>
            <a:r>
              <a:rPr lang="mr-IN" baseline="0" dirty="0" smtClean="0"/>
              <a:t>–</a:t>
            </a:r>
            <a:r>
              <a:rPr lang="en-GB" baseline="0" dirty="0" smtClean="0"/>
              <a:t> these are the faintest class of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Figure 1 is an example of the different light curves that can observed when using different image filters, same SN but each band has different information associated with it</a:t>
            </a:r>
          </a:p>
          <a:p>
            <a:pPr marL="628650" lvl="1" indent="-171450">
              <a:buFontTx/>
              <a:buChar char="-"/>
            </a:pPr>
            <a:endParaRPr lang="en-GB" baseline="0" dirty="0" smtClean="0"/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Use in finding cosmological parameters: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Type </a:t>
            </a:r>
            <a:r>
              <a:rPr lang="en-GB" baseline="0" dirty="0" err="1" smtClean="0"/>
              <a:t>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can be used as standard candles to calculate distances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Through spectroscopic observations we can obtain the redshift of the SN, and it’s host galaxy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We can also find the peak magnitude of the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from the light curves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Using this information we can use the Friedman equation to calculate cosmological parameters such as </a:t>
            </a:r>
            <a:r>
              <a:rPr lang="en-GB" baseline="0" dirty="0" err="1" smtClean="0"/>
              <a:t>Omega_Lambda</a:t>
            </a:r>
            <a:r>
              <a:rPr lang="en-GB" baseline="0" dirty="0" smtClean="0"/>
              <a:t> to determine the dark energy content of the universe.</a:t>
            </a:r>
          </a:p>
          <a:p>
            <a:pPr marL="628650" lvl="1" indent="-171450">
              <a:buFontTx/>
              <a:buChar char="-"/>
            </a:pPr>
            <a:endParaRPr lang="en-GB" baseline="0" dirty="0" smtClean="0"/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When using the Friedman equation we make assumptions such as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The Universe is flat for local distances so we can assume that the </a:t>
            </a:r>
            <a:r>
              <a:rPr lang="en-GB" baseline="0" dirty="0" err="1" smtClean="0"/>
              <a:t>comoving</a:t>
            </a:r>
            <a:r>
              <a:rPr lang="en-GB" baseline="0" dirty="0" smtClean="0"/>
              <a:t> distance can be approximated by a linear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5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With data that</a:t>
                </a:r>
                <a:r>
                  <a:rPr lang="en-GB" baseline="0" dirty="0" smtClean="0"/>
                  <a:t> is provided we must always be sceptical of how they obtained their </a:t>
                </a:r>
                <a:endParaRPr lang="en-GB" dirty="0" smtClean="0"/>
              </a:p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One of the key issues is</a:t>
                </a:r>
                <a:r>
                  <a:rPr lang="en-GB" baseline="0" dirty="0" smtClean="0"/>
                  <a:t> trying to find the uncertainties in our values </a:t>
                </a:r>
                <a:endParaRPr lang="en-GB" dirty="0" smtClean="0"/>
              </a:p>
              <a:p>
                <a:pPr marL="628650" lvl="1" indent="-171450">
                  <a:buFontTx/>
                  <a:buChar char="-"/>
                </a:pPr>
                <a:r>
                  <a:rPr lang="en-GB" dirty="0" smtClean="0"/>
                  <a:t>There is no point having values for cosmological</a:t>
                </a:r>
                <a:r>
                  <a:rPr lang="en-GB" baseline="0" dirty="0" smtClean="0"/>
                  <a:t> parameters if we cannot say to what uncertainty it is in, it provides no reasonable amount of information. It could be an extremely bad value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Using larger data sets we can produce a smoother set of data so that when finding the uncertainties in our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en-GB" baseline="0" dirty="0" smtClean="0"/>
                  <a:t>, so that we can be more certain that our uncertainties found are more accurate than if we have a less complete data set (???) is that correct?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Plus we could investigate how SN type affects the uncertainties, or how galaxy type/host galaxy morphology affects it as well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a form of ‘jack knife’ method in trying to see what range of uncertainties we can obtain</a:t>
                </a:r>
              </a:p>
              <a:p>
                <a:pPr marL="171450" lvl="0" indent="-171450">
                  <a:buFontTx/>
                  <a:buChar char="-"/>
                </a:pPr>
                <a:endParaRPr lang="en-GB" baseline="0" dirty="0" smtClean="0"/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Investigate another method as opposed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baseline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GB" b="0" i="1" baseline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aseline="0" dirty="0" smtClean="0"/>
                  <a:t> method which determines the error bars on the model parameters as well as the best fit values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Using the Markov Chain Monte Carlo method we can explore the fit of the data to other general cosmological models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other cosmological methods will need to be researched but with the MCMC method, it is a method which is as follows: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We have a dataset D, and we can calculate the probability of the dataset given the values of the parameters of our model. We can then find a distribution function. 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The advantage of MCMC is that it automatically puts the sample points where the distribution function is large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Exploring Bayesian statistics, we find a result from Bayes’ theorem that data changes probability 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With data that</a:t>
                </a:r>
                <a:r>
                  <a:rPr lang="en-GB" baseline="0" dirty="0" smtClean="0"/>
                  <a:t> is provided we must always be sceptical of how they obtained their </a:t>
                </a:r>
                <a:endParaRPr lang="en-GB" dirty="0" smtClean="0"/>
              </a:p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One of the key issues is</a:t>
                </a:r>
                <a:r>
                  <a:rPr lang="en-GB" baseline="0" dirty="0" smtClean="0"/>
                  <a:t> trying to find the uncertainties in our values </a:t>
                </a:r>
                <a:endParaRPr lang="en-GB" dirty="0" smtClean="0"/>
              </a:p>
              <a:p>
                <a:pPr marL="628650" lvl="1" indent="-171450">
                  <a:buFontTx/>
                  <a:buChar char="-"/>
                </a:pPr>
                <a:r>
                  <a:rPr lang="en-GB" dirty="0" smtClean="0"/>
                  <a:t>There is no point having values for cosmological</a:t>
                </a:r>
                <a:r>
                  <a:rPr lang="en-GB" baseline="0" dirty="0" smtClean="0"/>
                  <a:t> parameters if we cannot say to what uncertainty it is in, it provides no reasonable amount of information. It could be an extremely bad value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Using larger data sets we can produce a smoother set of data so that when finding the uncertainties in our values for </a:t>
                </a:r>
                <a:r>
                  <a:rPr lang="el-GR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Ω</a:t>
                </a:r>
                <a:r>
                  <a:rPr lang="en-US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lang="el-GR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Λ</a:t>
                </a:r>
                <a:r>
                  <a:rPr lang="en-GB" baseline="0" dirty="0" smtClean="0"/>
                  <a:t>, so that we can be more certain that our uncertainties found are more accurate than if we have a less complete data set (???) is that correct?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Plus we could investigate how SN type affects the uncertainties, or how galaxy type/host galaxy morphology affects it as well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a form of ‘jack knife’ method in trying to see what range of uncertainties we can obtain</a:t>
                </a:r>
              </a:p>
              <a:p>
                <a:pPr marL="171450" lvl="0" indent="-171450">
                  <a:buFontTx/>
                  <a:buChar char="-"/>
                </a:pPr>
                <a:endParaRPr lang="en-GB" baseline="0" dirty="0" smtClean="0"/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Investigate another method as opposed to the </a:t>
                </a:r>
                <a:r>
                  <a:rPr lang="en-GB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𝜒^</a:t>
                </a:r>
                <a:r>
                  <a:rPr lang="en-GB" b="0" i="0" baseline="0" smtClean="0">
                    <a:latin typeface="Cambria Math" charset="0"/>
                  </a:rPr>
                  <a:t>2</a:t>
                </a:r>
                <a:r>
                  <a:rPr lang="en-GB" baseline="0" dirty="0" smtClean="0"/>
                  <a:t> method which determines the error bars on the model parameters as well as the best fit values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Using the Markov Chain Monte Carlo method we can explore the fit of the data to other general cosmological models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other cosmological methods will need to be researched but with the MCMC method, it is a method which is as follows: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We have a dataset D, and we can calculate the probability of the dataset given the values of the parameters of our model. We can then find a distribution function. 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The advantage of MCMC is that it automatically puts the sample points where the distribution function is large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Exploring Bayesian statistics, we find a result from Bayes’ theorem that data changes probability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6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39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9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28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1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8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Supernova Cosmology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Jacky Cao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Summary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Supernovae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</a:t>
            </a:r>
            <a:r>
              <a:rPr lang="en-GB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 supernovae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Constraining cosmological parameters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Supernovae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I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Binary system with a white dwarf and a donor star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An absence of 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the Balmer series of Hydrogen 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in it’s 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spectrum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II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A massive star 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which features a core-collapse</a:t>
            </a:r>
            <a:endParaRPr lang="en-GB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Balmer series of Hydrogen present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GB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More sub-classifications within Type I and Type II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387" y="6311900"/>
            <a:ext cx="1227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S. E.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Woosley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and T. A. Weaver. The Physics of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Supernova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Explosions. Annual Review of Astronomy and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Astrophysics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24:205–253, 1986.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GB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</a:t>
            </a:r>
            <a:r>
              <a:rPr lang="en-GB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 Supernovae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Standardised explosion mechanism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Usage in finding cosmological parameters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The Friedman equation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add the equation in?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387" y="6111872"/>
            <a:ext cx="1227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S. E.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Woosley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and T. A. Weaver. The Physics of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Supernova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Explosions. Annual Review of Astronomy and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Astrophysics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24:205–253, 1986.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GB" sz="1600" dirty="0" smtClean="0">
                <a:latin typeface="Times New Roman" charset="0"/>
                <a:ea typeface="Times New Roman" charset="0"/>
                <a:cs typeface="Times New Roman" charset="0"/>
              </a:rPr>
              <a:t>Figure 1. Adapted from S. E. </a:t>
            </a:r>
            <a:r>
              <a:rPr lang="en-GB" sz="1600" dirty="0" err="1" smtClean="0">
                <a:latin typeface="Times New Roman" charset="0"/>
                <a:ea typeface="Times New Roman" charset="0"/>
                <a:cs typeface="Times New Roman" charset="0"/>
              </a:rPr>
              <a:t>Woosley</a:t>
            </a:r>
            <a:r>
              <a:rPr lang="en-GB" sz="1600" dirty="0" smtClean="0">
                <a:latin typeface="Times New Roman" charset="0"/>
                <a:ea typeface="Times New Roman" charset="0"/>
                <a:cs typeface="Times New Roman" charset="0"/>
              </a:rPr>
              <a:t> et al. Type </a:t>
            </a:r>
            <a:r>
              <a:rPr lang="en-GB" sz="1600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sz="1600" dirty="0" smtClean="0">
                <a:latin typeface="Times New Roman" charset="0"/>
                <a:ea typeface="Times New Roman" charset="0"/>
                <a:cs typeface="Times New Roman" charset="0"/>
              </a:rPr>
              <a:t> Supernova Light Curves. The Astrophysical Journal, 662:487-503, 2007.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24" y="365125"/>
            <a:ext cx="3632566" cy="5120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1424" y="5453688"/>
            <a:ext cx="386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Times New Roman" charset="0"/>
                <a:ea typeface="Times New Roman" charset="0"/>
                <a:cs typeface="Times New Roman" charset="0"/>
              </a:rPr>
              <a:t>Figure 1. Type </a:t>
            </a:r>
            <a:r>
              <a:rPr lang="en-GB" sz="1200" b="1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sz="1200" b="1" dirty="0" smtClean="0">
                <a:latin typeface="Times New Roman" charset="0"/>
                <a:ea typeface="Times New Roman" charset="0"/>
                <a:cs typeface="Times New Roman" charset="0"/>
              </a:rPr>
              <a:t> SN light curves in five different bands.</a:t>
            </a:r>
          </a:p>
          <a:p>
            <a:r>
              <a:rPr lang="en-GB" sz="1200" b="1" dirty="0" smtClean="0">
                <a:latin typeface="Times New Roman" charset="0"/>
                <a:ea typeface="Times New Roman" charset="0"/>
                <a:cs typeface="Times New Roman" charset="0"/>
              </a:rPr>
              <a:t>Data and model offset to produce a clearer image.</a:t>
            </a:r>
            <a:endParaRPr lang="en-GB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Constraining cosmological parameters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Uncertainties in data sets</a:t>
                </a:r>
              </a:p>
              <a:p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Larger data sets of </a:t>
                </a:r>
                <a:r>
                  <a:rPr lang="en-GB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SNe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mr-I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–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investigating the uncertainties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Λ</m:t>
                        </m:r>
                      </m:sub>
                    </m:sSub>
                  </m:oMath>
                </a14:m>
                <a:endParaRPr lang="en-GB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Obtaining another measure for the quality of fit for the data to models</a:t>
                </a:r>
                <a:endParaRPr lang="en-GB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2387" y="6311900"/>
            <a:ext cx="1227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T. A.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Ottosen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. A Bayesian Approach to Statistical Mechanics.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arXiv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, 2012.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GB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</a:t>
            </a:r>
            <a:r>
              <a:rPr lang="en-GB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 Supernova Explosions as Standard Candles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Constraining cosmological parameters 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Using larger data sets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Obtaining another measure for the quality of fit for the data to the model</a:t>
            </a:r>
            <a:endParaRPr lang="en-GB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387" y="6311900"/>
            <a:ext cx="1227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S. E.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Woosley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and T. A. Weaver. The Physics of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Supernova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Explosions. Annual Review of Astronomy and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Astrophysics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24:205–253, 1986.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GB" sz="1600" dirty="0">
              <a:latin typeface="Adobe Caslon Pro" charset="0"/>
              <a:ea typeface="Adobe Caslon Pro" charset="0"/>
              <a:cs typeface="Adobe Caslon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1086</Words>
  <Application>Microsoft Macintosh PowerPoint</Application>
  <PresentationFormat>Widescreen</PresentationFormat>
  <Paragraphs>82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Adobe Caslon Pro</vt:lpstr>
      <vt:lpstr>Calibri</vt:lpstr>
      <vt:lpstr>Calibri Light</vt:lpstr>
      <vt:lpstr>Cambria Math</vt:lpstr>
      <vt:lpstr>Mangal</vt:lpstr>
      <vt:lpstr>Times New Roman</vt:lpstr>
      <vt:lpstr>Arial</vt:lpstr>
      <vt:lpstr>Office Theme</vt:lpstr>
      <vt:lpstr>Supernova Cosmology</vt:lpstr>
      <vt:lpstr>Summary</vt:lpstr>
      <vt:lpstr>Supernovae</vt:lpstr>
      <vt:lpstr>Type Ia Supernovae</vt:lpstr>
      <vt:lpstr>Constraining cosmological parameters</vt:lpstr>
      <vt:lpstr>Conclusions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54</cp:revision>
  <dcterms:created xsi:type="dcterms:W3CDTF">2017-11-06T21:59:40Z</dcterms:created>
  <dcterms:modified xsi:type="dcterms:W3CDTF">2017-11-19T20:06:00Z</dcterms:modified>
</cp:coreProperties>
</file>