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BF360B"/>
    <a:srgbClr val="2F528F"/>
    <a:srgbClr val="FFC108"/>
    <a:srgbClr val="4CB050"/>
    <a:srgbClr val="388E3C"/>
    <a:srgbClr val="EDEDED"/>
    <a:srgbClr val="2096F4"/>
    <a:srgbClr val="1976D2"/>
    <a:srgbClr val="BBD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410"/>
  </p:normalViewPr>
  <p:slideViewPr>
    <p:cSldViewPr snapToGrid="0" snapToObjects="1">
      <p:cViewPr>
        <p:scale>
          <a:sx n="65" d="100"/>
          <a:sy n="65" d="100"/>
        </p:scale>
        <p:origin x="2056" y="-49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27/01/2018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27/01/2018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27/01/2018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59"/>
            <a:ext cx="15521354" cy="35522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805130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24096"/>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accurate than our previous value.</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3533146" y="17884395"/>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model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3553024" y="18290796"/>
            <a:ext cx="6357420" cy="3816429"/>
          </a:xfrm>
          <a:prstGeom prst="rect">
            <a:avLst/>
          </a:prstGeom>
          <a:noFill/>
        </p:spPr>
        <p:txBody>
          <a:bodyPr wrap="square" rtlCol="0">
            <a:spAutoFit/>
          </a:bodyPr>
          <a:lstStyle/>
          <a:p>
            <a:r>
              <a:rPr lang="en-GB" sz="1450" dirty="0">
                <a:latin typeface="Roboto Mono" pitchFamily="2" charset="0"/>
                <a:ea typeface="Roboto Mono" pitchFamily="2" charset="0"/>
              </a:rPr>
              <a:t>B. W. Carroll and D. A. Ostlie.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336533"/>
            <a:ext cx="4516765"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Bayesian Statistics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138" name="Oval 137">
            <a:extLst>
              <a:ext uri="{FF2B5EF4-FFF2-40B4-BE49-F238E27FC236}">
                <a16:creationId xmlns:a16="http://schemas.microsoft.com/office/drawing/2014/main" id="{99710B73-1754-0E4F-BD89-F7B7C11D44F6}"/>
              </a:ext>
            </a:extLst>
          </p:cNvPr>
          <p:cNvSpPr/>
          <p:nvPr/>
        </p:nvSpPr>
        <p:spPr>
          <a:xfrm>
            <a:off x="13393122" y="14707227"/>
            <a:ext cx="2540216" cy="2540216"/>
          </a:xfrm>
          <a:prstGeom prst="ellipse">
            <a:avLst/>
          </a:prstGeom>
          <a:noFill/>
          <a:ln w="63500">
            <a:solidFill>
              <a:srgbClr val="FFC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67603B26-CF31-B24A-A129-360E0FDF7C27}"/>
              </a:ext>
            </a:extLst>
          </p:cNvPr>
          <p:cNvSpPr/>
          <p:nvPr/>
        </p:nvSpPr>
        <p:spPr>
          <a:xfrm rot="19813861">
            <a:off x="13493008" y="16315859"/>
            <a:ext cx="1030487" cy="1030487"/>
          </a:xfrm>
          <a:prstGeom prst="rect">
            <a:avLst/>
          </a:prstGeom>
          <a:noFill/>
          <a:ln w="63500">
            <a:solidFill>
              <a:srgbClr val="BF360B">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F6008431-0290-F548-9078-25F2B54D2C62}"/>
              </a:ext>
            </a:extLst>
          </p:cNvPr>
          <p:cNvGrpSpPr/>
          <p:nvPr/>
        </p:nvGrpSpPr>
        <p:grpSpPr>
          <a:xfrm>
            <a:off x="10516521" y="10260413"/>
            <a:ext cx="4565395" cy="6527849"/>
            <a:chOff x="10208451" y="10371752"/>
            <a:chExt cx="4565395" cy="6527849"/>
          </a:xfrm>
        </p:grpSpPr>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527849"/>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302754" y="13728817"/>
              <a:ext cx="635110"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endParaRPr lang="en-GB" sz="1600" b="1" i="1" dirty="0">
                <a:latin typeface="Roboto Mono" pitchFamily="2" charset="0"/>
                <a:ea typeface="Roboto Mono" pitchFamily="2" charset="0"/>
              </a:endParaRP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168708"/>
              <a:ext cx="4410671" cy="2539157"/>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15,000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a:t>
              </a:r>
            </a:p>
          </p:txBody>
        </p:sp>
      </p:grpSp>
      <p:sp>
        <p:nvSpPr>
          <p:cNvPr id="128" name="TextBox 127">
            <a:extLst>
              <a:ext uri="{FF2B5EF4-FFF2-40B4-BE49-F238E27FC236}">
                <a16:creationId xmlns:a16="http://schemas.microsoft.com/office/drawing/2014/main" id="{CFEDAAB9-C904-134C-A70E-2DED0B59AF37}"/>
              </a:ext>
            </a:extLst>
          </p:cNvPr>
          <p:cNvSpPr txBox="1"/>
          <p:nvPr/>
        </p:nvSpPr>
        <p:spPr>
          <a:xfrm>
            <a:off x="5507112" y="14824642"/>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this would definitely need to be corrected for.</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462666" y="1139411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76777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it settled.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UNION2.1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344521" y="10185484"/>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504494" y="10632361"/>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10019495" y="17866268"/>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951977" y="1170695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7" name="TextBox 126">
            <a:extLst>
              <a:ext uri="{FF2B5EF4-FFF2-40B4-BE49-F238E27FC236}">
                <a16:creationId xmlns:a16="http://schemas.microsoft.com/office/drawing/2014/main" id="{7C19B27A-0103-FC4A-8D6E-4BAAD368AA95}"/>
              </a:ext>
            </a:extLst>
          </p:cNvPr>
          <p:cNvSpPr txBox="1"/>
          <p:nvPr/>
        </p:nvSpPr>
        <p:spPr>
          <a:xfrm>
            <a:off x="5348021" y="14356572"/>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509549" y="12059851"/>
            <a:ext cx="4741033" cy="3231654"/>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cxnSp>
        <p:nvCxnSpPr>
          <p:cNvPr id="133" name="Straight Connector 132">
            <a:extLst>
              <a:ext uri="{FF2B5EF4-FFF2-40B4-BE49-F238E27FC236}">
                <a16:creationId xmlns:a16="http://schemas.microsoft.com/office/drawing/2014/main" id="{7421E667-C462-7E4A-8C38-B40ECFA7431E}"/>
              </a:ext>
            </a:extLst>
          </p:cNvPr>
          <p:cNvCxnSpPr>
            <a:cxnSpLocks/>
          </p:cNvCxnSpPr>
          <p:nvPr/>
        </p:nvCxnSpPr>
        <p:spPr>
          <a:xfrm>
            <a:off x="257881" y="13357632"/>
            <a:ext cx="4793086"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1C2327-262F-1F47-8E94-C2D2F76B4999}"/>
              </a:ext>
            </a:extLst>
          </p:cNvPr>
          <p:cNvCxnSpPr>
            <a:cxnSpLocks/>
          </p:cNvCxnSpPr>
          <p:nvPr/>
        </p:nvCxnSpPr>
        <p:spPr>
          <a:xfrm>
            <a:off x="5304760" y="14372578"/>
            <a:ext cx="4645994"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F3C2826-831C-A54A-9DE5-A3804A9510AB}"/>
              </a:ext>
            </a:extLst>
          </p:cNvPr>
          <p:cNvGrpSpPr/>
          <p:nvPr/>
        </p:nvGrpSpPr>
        <p:grpSpPr>
          <a:xfrm>
            <a:off x="10136917" y="18268654"/>
            <a:ext cx="5666504" cy="1828241"/>
            <a:chOff x="7672010" y="18288532"/>
            <a:chExt cx="5666504" cy="1828241"/>
          </a:xfrm>
        </p:grpSpPr>
        <p:sp>
          <p:nvSpPr>
            <p:cNvPr id="118" name="TextBox 117">
              <a:extLst>
                <a:ext uri="{FF2B5EF4-FFF2-40B4-BE49-F238E27FC236}">
                  <a16:creationId xmlns:a16="http://schemas.microsoft.com/office/drawing/2014/main" id="{B1A34842-981B-D547-AA2E-4B2987F30F36}"/>
                </a:ext>
              </a:extLst>
            </p:cNvPr>
            <p:cNvSpPr txBox="1"/>
            <p:nvPr/>
          </p:nvSpPr>
          <p:spPr>
            <a:xfrm>
              <a:off x="7672010" y="18622045"/>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dirty="0">
                <a:latin typeface="Roboto Mono" pitchFamily="2" charset="0"/>
                <a:ea typeface="Roboto Mono" pitchFamily="2" charset="0"/>
              </a:endParaRPr>
            </a:p>
          </p:txBody>
        </p:sp>
        <p:sp>
          <p:nvSpPr>
            <p:cNvPr id="129" name="TextBox 128">
              <a:extLst>
                <a:ext uri="{FF2B5EF4-FFF2-40B4-BE49-F238E27FC236}">
                  <a16:creationId xmlns:a16="http://schemas.microsoft.com/office/drawing/2014/main" id="{A4F0A3BC-6964-184B-BBFC-02503A21824C}"/>
                </a:ext>
              </a:extLst>
            </p:cNvPr>
            <p:cNvSpPr txBox="1"/>
            <p:nvPr/>
          </p:nvSpPr>
          <p:spPr>
            <a:xfrm>
              <a:off x="10422064" y="18288908"/>
              <a:ext cx="1475122"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Literature</a:t>
              </a:r>
              <a:endParaRPr lang="en-GB" sz="1600" dirty="0">
                <a:solidFill>
                  <a:srgbClr val="757575"/>
                </a:solidFill>
                <a:latin typeface="Roboto Mono" pitchFamily="2" charset="0"/>
                <a:ea typeface="Roboto Mono" pitchFamily="2" charset="0"/>
              </a:endParaRPr>
            </a:p>
          </p:txBody>
        </p:sp>
        <p:sp>
          <p:nvSpPr>
            <p:cNvPr id="130" name="TextBox 129">
              <a:extLst>
                <a:ext uri="{FF2B5EF4-FFF2-40B4-BE49-F238E27FC236}">
                  <a16:creationId xmlns:a16="http://schemas.microsoft.com/office/drawing/2014/main" id="{15D8CBBD-6F1C-4B44-8890-46D1E3BC669B}"/>
                </a:ext>
              </a:extLst>
            </p:cNvPr>
            <p:cNvSpPr txBox="1"/>
            <p:nvPr/>
          </p:nvSpPr>
          <p:spPr>
            <a:xfrm>
              <a:off x="8232105" y="18288532"/>
              <a:ext cx="1784896"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MCMC Analysis</a:t>
              </a:r>
              <a:endParaRPr lang="en-GB" sz="1600" dirty="0">
                <a:solidFill>
                  <a:srgbClr val="757575"/>
                </a:solidFill>
                <a:latin typeface="Roboto Mono" pitchFamily="2" charset="0"/>
                <a:ea typeface="Roboto Mono" pitchFamily="2" charset="0"/>
              </a:endParaRPr>
            </a:p>
          </p:txBody>
        </p:sp>
        <p:sp>
          <p:nvSpPr>
            <p:cNvPr id="132" name="TextBox 131">
              <a:extLst>
                <a:ext uri="{FF2B5EF4-FFF2-40B4-BE49-F238E27FC236}">
                  <a16:creationId xmlns:a16="http://schemas.microsoft.com/office/drawing/2014/main" id="{4D0AB747-3A7B-FF46-BC6F-52AEC9788A97}"/>
                </a:ext>
              </a:extLst>
            </p:cNvPr>
            <p:cNvSpPr txBox="1"/>
            <p:nvPr/>
          </p:nvSpPr>
          <p:spPr>
            <a:xfrm>
              <a:off x="8681274" y="18627007"/>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0.76±0.05</a:t>
              </a:r>
            </a:p>
          </p:txBody>
        </p:sp>
        <p:sp>
          <p:nvSpPr>
            <p:cNvPr id="135" name="TextBox 134">
              <a:extLst>
                <a:ext uri="{FF2B5EF4-FFF2-40B4-BE49-F238E27FC236}">
                  <a16:creationId xmlns:a16="http://schemas.microsoft.com/office/drawing/2014/main" id="{ABCDCBAA-EDDD-AC4B-BAB9-EB079E3E64F2}"/>
                </a:ext>
              </a:extLst>
            </p:cNvPr>
            <p:cNvSpPr txBox="1"/>
            <p:nvPr/>
          </p:nvSpPr>
          <p:spPr>
            <a:xfrm>
              <a:off x="8352664" y="18995910"/>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-0.005±0.001</a:t>
              </a:r>
            </a:p>
          </p:txBody>
        </p:sp>
        <p:sp>
          <p:nvSpPr>
            <p:cNvPr id="137" name="TextBox 136">
              <a:extLst>
                <a:ext uri="{FF2B5EF4-FFF2-40B4-BE49-F238E27FC236}">
                  <a16:creationId xmlns:a16="http://schemas.microsoft.com/office/drawing/2014/main" id="{0DB89BD6-7641-8F41-A413-C10D53620B01}"/>
                </a:ext>
              </a:extLst>
            </p:cNvPr>
            <p:cNvSpPr txBox="1"/>
            <p:nvPr/>
          </p:nvSpPr>
          <p:spPr>
            <a:xfrm>
              <a:off x="8666756" y="1977475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(3±1)x10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0" name="TextBox 139">
              <a:extLst>
                <a:ext uri="{FF2B5EF4-FFF2-40B4-BE49-F238E27FC236}">
                  <a16:creationId xmlns:a16="http://schemas.microsoft.com/office/drawing/2014/main" id="{D21DC894-8C5D-8B46-B307-6DF70C98F779}"/>
                </a:ext>
              </a:extLst>
            </p:cNvPr>
            <p:cNvSpPr txBox="1"/>
            <p:nvPr/>
          </p:nvSpPr>
          <p:spPr>
            <a:xfrm>
              <a:off x="8702737" y="1938434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0.33±0.02</a:t>
              </a:r>
            </a:p>
          </p:txBody>
        </p:sp>
        <p:sp>
          <p:nvSpPr>
            <p:cNvPr id="141" name="TextBox 140">
              <a:extLst>
                <a:ext uri="{FF2B5EF4-FFF2-40B4-BE49-F238E27FC236}">
                  <a16:creationId xmlns:a16="http://schemas.microsoft.com/office/drawing/2014/main" id="{688E2EE7-75DF-5648-BC98-EFBA6E7E26CC}"/>
                </a:ext>
              </a:extLst>
            </p:cNvPr>
            <p:cNvSpPr txBox="1"/>
            <p:nvPr/>
          </p:nvSpPr>
          <p:spPr>
            <a:xfrm>
              <a:off x="7672010" y="19000940"/>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k</a:t>
              </a:r>
              <a:endParaRPr lang="en-GB" sz="1600" dirty="0">
                <a:latin typeface="Roboto Mono" pitchFamily="2" charset="0"/>
                <a:ea typeface="Roboto Mono" pitchFamily="2" charset="0"/>
              </a:endParaRPr>
            </a:p>
          </p:txBody>
        </p:sp>
        <p:sp>
          <p:nvSpPr>
            <p:cNvPr id="142" name="TextBox 141">
              <a:extLst>
                <a:ext uri="{FF2B5EF4-FFF2-40B4-BE49-F238E27FC236}">
                  <a16:creationId xmlns:a16="http://schemas.microsoft.com/office/drawing/2014/main" id="{D387FE21-7D97-AF4C-9A3A-B89622A2C17D}"/>
                </a:ext>
              </a:extLst>
            </p:cNvPr>
            <p:cNvSpPr txBox="1"/>
            <p:nvPr/>
          </p:nvSpPr>
          <p:spPr>
            <a:xfrm>
              <a:off x="7672010" y="19384348"/>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m</a:t>
              </a:r>
              <a:endParaRPr lang="en-GB" sz="1600" dirty="0">
                <a:latin typeface="Roboto Mono" pitchFamily="2" charset="0"/>
                <a:ea typeface="Roboto Mono" pitchFamily="2" charset="0"/>
              </a:endParaRPr>
            </a:p>
          </p:txBody>
        </p:sp>
        <p:sp>
          <p:nvSpPr>
            <p:cNvPr id="143" name="TextBox 142">
              <a:extLst>
                <a:ext uri="{FF2B5EF4-FFF2-40B4-BE49-F238E27FC236}">
                  <a16:creationId xmlns:a16="http://schemas.microsoft.com/office/drawing/2014/main" id="{3425C5B4-EAAC-3244-84E5-B28CFC25DEC7}"/>
                </a:ext>
              </a:extLst>
            </p:cNvPr>
            <p:cNvSpPr txBox="1"/>
            <p:nvPr/>
          </p:nvSpPr>
          <p:spPr>
            <a:xfrm>
              <a:off x="7672010" y="19769137"/>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r</a:t>
              </a:r>
              <a:endParaRPr lang="en-GB" sz="1600" dirty="0">
                <a:latin typeface="Roboto Mono" pitchFamily="2" charset="0"/>
                <a:ea typeface="Roboto Mono" pitchFamily="2" charset="0"/>
              </a:endParaRPr>
            </a:p>
          </p:txBody>
        </p:sp>
        <p:sp>
          <p:nvSpPr>
            <p:cNvPr id="144" name="TextBox 143">
              <a:extLst>
                <a:ext uri="{FF2B5EF4-FFF2-40B4-BE49-F238E27FC236}">
                  <a16:creationId xmlns:a16="http://schemas.microsoft.com/office/drawing/2014/main" id="{A09D27BD-C01E-B04C-927B-8EBFD5883C59}"/>
                </a:ext>
              </a:extLst>
            </p:cNvPr>
            <p:cNvSpPr txBox="1"/>
            <p:nvPr/>
          </p:nvSpPr>
          <p:spPr>
            <a:xfrm>
              <a:off x="10534281" y="18643915"/>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0.761</a:t>
              </a:r>
            </a:p>
          </p:txBody>
        </p:sp>
        <p:sp>
          <p:nvSpPr>
            <p:cNvPr id="145" name="TextBox 144">
              <a:extLst>
                <a:ext uri="{FF2B5EF4-FFF2-40B4-BE49-F238E27FC236}">
                  <a16:creationId xmlns:a16="http://schemas.microsoft.com/office/drawing/2014/main" id="{417C96E0-88F7-E541-B5BE-072A4266359C}"/>
                </a:ext>
              </a:extLst>
            </p:cNvPr>
            <p:cNvSpPr txBox="1"/>
            <p:nvPr/>
          </p:nvSpPr>
          <p:spPr>
            <a:xfrm>
              <a:off x="10200254" y="1898581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-0.0030</a:t>
              </a:r>
            </a:p>
          </p:txBody>
        </p:sp>
        <p:sp>
          <p:nvSpPr>
            <p:cNvPr id="146" name="TextBox 145">
              <a:extLst>
                <a:ext uri="{FF2B5EF4-FFF2-40B4-BE49-F238E27FC236}">
                  <a16:creationId xmlns:a16="http://schemas.microsoft.com/office/drawing/2014/main" id="{030EBDB9-C97F-E743-9B11-8F9E6E1C8EA9}"/>
                </a:ext>
              </a:extLst>
            </p:cNvPr>
            <p:cNvSpPr txBox="1"/>
            <p:nvPr/>
          </p:nvSpPr>
          <p:spPr>
            <a:xfrm>
              <a:off x="10634789" y="19778219"/>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4.16x10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7" name="TextBox 146">
              <a:extLst>
                <a:ext uri="{FF2B5EF4-FFF2-40B4-BE49-F238E27FC236}">
                  <a16:creationId xmlns:a16="http://schemas.microsoft.com/office/drawing/2014/main" id="{9D41EBC1-04B3-2745-81B8-3328DC3D6A65}"/>
                </a:ext>
              </a:extLst>
            </p:cNvPr>
            <p:cNvSpPr txBox="1"/>
            <p:nvPr/>
          </p:nvSpPr>
          <p:spPr>
            <a:xfrm>
              <a:off x="10534548" y="1938828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0.239</a:t>
              </a:r>
            </a:p>
          </p:txBody>
        </p:sp>
        <p:cxnSp>
          <p:nvCxnSpPr>
            <p:cNvPr id="148" name="Straight Connector 147">
              <a:extLst>
                <a:ext uri="{FF2B5EF4-FFF2-40B4-BE49-F238E27FC236}">
                  <a16:creationId xmlns:a16="http://schemas.microsoft.com/office/drawing/2014/main" id="{F56E3DA7-DA0A-694C-B5BA-BE37B030B49E}"/>
                </a:ext>
              </a:extLst>
            </p:cNvPr>
            <p:cNvCxnSpPr>
              <a:cxnSpLocks/>
            </p:cNvCxnSpPr>
            <p:nvPr/>
          </p:nvCxnSpPr>
          <p:spPr>
            <a:xfrm>
              <a:off x="7683285" y="18605728"/>
              <a:ext cx="4184551"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50EC91B7-B30E-6E40-B058-0FF929F80E0C}"/>
                </a:ext>
              </a:extLst>
            </p:cNvPr>
            <p:cNvSpPr txBox="1"/>
            <p:nvPr/>
          </p:nvSpPr>
          <p:spPr>
            <a:xfrm>
              <a:off x="11073369" y="18961924"/>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+0.0095</a:t>
              </a:r>
            </a:p>
          </p:txBody>
        </p:sp>
        <p:sp>
          <p:nvSpPr>
            <p:cNvPr id="150" name="TextBox 149">
              <a:extLst>
                <a:ext uri="{FF2B5EF4-FFF2-40B4-BE49-F238E27FC236}">
                  <a16:creationId xmlns:a16="http://schemas.microsoft.com/office/drawing/2014/main" id="{A64DC3AE-14F8-9F46-BB44-E1355EF76EE8}"/>
                </a:ext>
              </a:extLst>
            </p:cNvPr>
            <p:cNvSpPr txBox="1"/>
            <p:nvPr/>
          </p:nvSpPr>
          <p:spPr>
            <a:xfrm>
              <a:off x="11076357" y="19100245"/>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-0.0102</a:t>
              </a:r>
            </a:p>
          </p:txBody>
        </p:sp>
        <p:sp>
          <p:nvSpPr>
            <p:cNvPr id="151" name="TextBox 150">
              <a:extLst>
                <a:ext uri="{FF2B5EF4-FFF2-40B4-BE49-F238E27FC236}">
                  <a16:creationId xmlns:a16="http://schemas.microsoft.com/office/drawing/2014/main" id="{2E1DFFAA-7436-E843-9476-73F642F78DA4}"/>
                </a:ext>
              </a:extLst>
            </p:cNvPr>
            <p:cNvSpPr txBox="1"/>
            <p:nvPr/>
          </p:nvSpPr>
          <p:spPr>
            <a:xfrm>
              <a:off x="11159490" y="18590632"/>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sp>
          <p:nvSpPr>
            <p:cNvPr id="152" name="TextBox 151">
              <a:extLst>
                <a:ext uri="{FF2B5EF4-FFF2-40B4-BE49-F238E27FC236}">
                  <a16:creationId xmlns:a16="http://schemas.microsoft.com/office/drawing/2014/main" id="{83B723DE-0BC6-914C-A0EB-5B3AC75F9E87}"/>
                </a:ext>
              </a:extLst>
            </p:cNvPr>
            <p:cNvSpPr txBox="1"/>
            <p:nvPr/>
          </p:nvSpPr>
          <p:spPr>
            <a:xfrm>
              <a:off x="11161522" y="18741659"/>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3" name="TextBox 152">
              <a:extLst>
                <a:ext uri="{FF2B5EF4-FFF2-40B4-BE49-F238E27FC236}">
                  <a16:creationId xmlns:a16="http://schemas.microsoft.com/office/drawing/2014/main" id="{F7FF1EFF-02A9-D74A-9A91-517F38F06636}"/>
                </a:ext>
              </a:extLst>
            </p:cNvPr>
            <p:cNvSpPr txBox="1"/>
            <p:nvPr/>
          </p:nvSpPr>
          <p:spPr>
            <a:xfrm>
              <a:off x="11159490" y="1933761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4" name="TextBox 153">
              <a:extLst>
                <a:ext uri="{FF2B5EF4-FFF2-40B4-BE49-F238E27FC236}">
                  <a16:creationId xmlns:a16="http://schemas.microsoft.com/office/drawing/2014/main" id="{22A8C2BC-B5D9-E74B-9239-A72FE1378E2C}"/>
                </a:ext>
              </a:extLst>
            </p:cNvPr>
            <p:cNvSpPr txBox="1"/>
            <p:nvPr/>
          </p:nvSpPr>
          <p:spPr>
            <a:xfrm>
              <a:off x="11157760" y="1947847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grpSp>
      <p:sp>
        <p:nvSpPr>
          <p:cNvPr id="155" name="TextBox 154">
            <a:extLst>
              <a:ext uri="{FF2B5EF4-FFF2-40B4-BE49-F238E27FC236}">
                <a16:creationId xmlns:a16="http://schemas.microsoft.com/office/drawing/2014/main" id="{F1B370A9-36D4-6A4A-A46C-6779C0B0109A}"/>
              </a:ext>
            </a:extLst>
          </p:cNvPr>
          <p:cNvSpPr txBox="1"/>
          <p:nvPr/>
        </p:nvSpPr>
        <p:spPr>
          <a:xfrm>
            <a:off x="10073858" y="20114591"/>
            <a:ext cx="4410671" cy="984885"/>
          </a:xfrm>
          <a:prstGeom prst="rect">
            <a:avLst/>
          </a:prstGeom>
          <a:noFill/>
        </p:spPr>
        <p:txBody>
          <a:bodyPr wrap="square" rtlCol="0">
            <a:spAutoFit/>
          </a:bodyPr>
          <a:lstStyle/>
          <a:p>
            <a:r>
              <a:rPr lang="en-GB" sz="1450" dirty="0">
                <a:latin typeface="Roboto Mono" pitchFamily="2" charset="0"/>
                <a:ea typeface="Roboto Mono" pitchFamily="2" charset="0"/>
              </a:rPr>
              <a:t>TABLE I: Cosmological parameters obtained through MCMC Analysis acting on the Friedmann equation. Results are consistent with literature values.</a:t>
            </a:r>
          </a:p>
        </p:txBody>
      </p: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2030</TotalTime>
  <Words>1195</Words>
  <Application>Microsoft Macintosh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234</cp:revision>
  <cp:lastPrinted>2018-01-26T21:44:26Z</cp:lastPrinted>
  <dcterms:created xsi:type="dcterms:W3CDTF">2018-01-21T00:47:46Z</dcterms:created>
  <dcterms:modified xsi:type="dcterms:W3CDTF">2018-01-27T15:08:50Z</dcterms:modified>
</cp:coreProperties>
</file>