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null)"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15119350" cy="21383625"/>
  <p:notesSz cx="6858000" cy="9144000"/>
  <p:defaultTextStyle>
    <a:defPPr>
      <a:defRPr lang="en-US"/>
    </a:defPPr>
    <a:lvl1pPr marL="0" algn="l" defTabSz="1752082" rtl="0" eaLnBrk="1" latinLnBrk="0" hangingPunct="1">
      <a:defRPr sz="3449" kern="1200">
        <a:solidFill>
          <a:schemeClr val="tx1"/>
        </a:solidFill>
        <a:latin typeface="+mn-lt"/>
        <a:ea typeface="+mn-ea"/>
        <a:cs typeface="+mn-cs"/>
      </a:defRPr>
    </a:lvl1pPr>
    <a:lvl2pPr marL="876041" algn="l" defTabSz="1752082" rtl="0" eaLnBrk="1" latinLnBrk="0" hangingPunct="1">
      <a:defRPr sz="3449" kern="1200">
        <a:solidFill>
          <a:schemeClr val="tx1"/>
        </a:solidFill>
        <a:latin typeface="+mn-lt"/>
        <a:ea typeface="+mn-ea"/>
        <a:cs typeface="+mn-cs"/>
      </a:defRPr>
    </a:lvl2pPr>
    <a:lvl3pPr marL="1752082" algn="l" defTabSz="1752082" rtl="0" eaLnBrk="1" latinLnBrk="0" hangingPunct="1">
      <a:defRPr sz="3449" kern="1200">
        <a:solidFill>
          <a:schemeClr val="tx1"/>
        </a:solidFill>
        <a:latin typeface="+mn-lt"/>
        <a:ea typeface="+mn-ea"/>
        <a:cs typeface="+mn-cs"/>
      </a:defRPr>
    </a:lvl3pPr>
    <a:lvl4pPr marL="2628123" algn="l" defTabSz="1752082" rtl="0" eaLnBrk="1" latinLnBrk="0" hangingPunct="1">
      <a:defRPr sz="3449" kern="1200">
        <a:solidFill>
          <a:schemeClr val="tx1"/>
        </a:solidFill>
        <a:latin typeface="+mn-lt"/>
        <a:ea typeface="+mn-ea"/>
        <a:cs typeface="+mn-cs"/>
      </a:defRPr>
    </a:lvl4pPr>
    <a:lvl5pPr marL="3504164" algn="l" defTabSz="1752082" rtl="0" eaLnBrk="1" latinLnBrk="0" hangingPunct="1">
      <a:defRPr sz="3449" kern="1200">
        <a:solidFill>
          <a:schemeClr val="tx1"/>
        </a:solidFill>
        <a:latin typeface="+mn-lt"/>
        <a:ea typeface="+mn-ea"/>
        <a:cs typeface="+mn-cs"/>
      </a:defRPr>
    </a:lvl5pPr>
    <a:lvl6pPr marL="4380205" algn="l" defTabSz="1752082" rtl="0" eaLnBrk="1" latinLnBrk="0" hangingPunct="1">
      <a:defRPr sz="3449" kern="1200">
        <a:solidFill>
          <a:schemeClr val="tx1"/>
        </a:solidFill>
        <a:latin typeface="+mn-lt"/>
        <a:ea typeface="+mn-ea"/>
        <a:cs typeface="+mn-cs"/>
      </a:defRPr>
    </a:lvl6pPr>
    <a:lvl7pPr marL="5256246" algn="l" defTabSz="1752082" rtl="0" eaLnBrk="1" latinLnBrk="0" hangingPunct="1">
      <a:defRPr sz="3449" kern="1200">
        <a:solidFill>
          <a:schemeClr val="tx1"/>
        </a:solidFill>
        <a:latin typeface="+mn-lt"/>
        <a:ea typeface="+mn-ea"/>
        <a:cs typeface="+mn-cs"/>
      </a:defRPr>
    </a:lvl7pPr>
    <a:lvl8pPr marL="6132286" algn="l" defTabSz="1752082" rtl="0" eaLnBrk="1" latinLnBrk="0" hangingPunct="1">
      <a:defRPr sz="3449" kern="1200">
        <a:solidFill>
          <a:schemeClr val="tx1"/>
        </a:solidFill>
        <a:latin typeface="+mn-lt"/>
        <a:ea typeface="+mn-ea"/>
        <a:cs typeface="+mn-cs"/>
      </a:defRPr>
    </a:lvl8pPr>
    <a:lvl9pPr marL="7008327" algn="l" defTabSz="1752082" rtl="0" eaLnBrk="1" latinLnBrk="0" hangingPunct="1">
      <a:defRPr sz="344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FF02"/>
    <a:srgbClr val="2096F4"/>
    <a:srgbClr val="B2FF59"/>
    <a:srgbClr val="90CBF9"/>
    <a:srgbClr val="BF360B"/>
    <a:srgbClr val="202020"/>
    <a:srgbClr val="EEEEE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13228"/>
    <p:restoredTop sz="86433"/>
  </p:normalViewPr>
  <p:slideViewPr>
    <p:cSldViewPr snapToGrid="0" snapToObjects="1">
      <p:cViewPr>
        <p:scale>
          <a:sx n="70" d="100"/>
          <a:sy n="70" d="100"/>
        </p:scale>
        <p:origin x="1792" y="1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6" d="100"/>
          <a:sy n="76" d="100"/>
        </p:scale>
        <p:origin x="944" y="200"/>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7BF9B5-34E6-3748-A3AE-97D3F6023AC7}" type="datetimeFigureOut">
              <a:rPr lang="en-GB" smtClean="0"/>
              <a:t>24/01/2018</a:t>
            </a:fld>
            <a:endParaRPr lang="en-GB"/>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796617-FF49-1349-8887-453028D5524D}" type="slidenum">
              <a:rPr lang="en-GB" smtClean="0"/>
              <a:t>‹#›</a:t>
            </a:fld>
            <a:endParaRPr lang="en-GB"/>
          </a:p>
        </p:txBody>
      </p:sp>
    </p:spTree>
    <p:extLst>
      <p:ext uri="{BB962C8B-B14F-4D97-AF65-F5344CB8AC3E}">
        <p14:creationId xmlns:p14="http://schemas.microsoft.com/office/powerpoint/2010/main" val="1709751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B796617-FF49-1349-8887-453028D5524D}" type="slidenum">
              <a:rPr lang="en-GB" smtClean="0"/>
              <a:t>1</a:t>
            </a:fld>
            <a:endParaRPr lang="en-GB"/>
          </a:p>
        </p:txBody>
      </p:sp>
    </p:spTree>
    <p:extLst>
      <p:ext uri="{BB962C8B-B14F-4D97-AF65-F5344CB8AC3E}">
        <p14:creationId xmlns:p14="http://schemas.microsoft.com/office/powerpoint/2010/main" val="1501858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US"/>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3572D2-1BD6-954F-86C4-419D8535D635}" type="datetimeFigureOut">
              <a:rPr lang="en-GB" smtClean="0"/>
              <a:t>24/01/2018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BCDA72-8231-1F4F-8A36-A4B0326CBB14}"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3572D2-1BD6-954F-86C4-419D8535D635}" type="datetimeFigureOut">
              <a:rPr lang="en-GB" smtClean="0"/>
              <a:t>24/01/2018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BCDA72-8231-1F4F-8A36-A4B0326CBB14}"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3572D2-1BD6-954F-86C4-419D8535D635}" type="datetimeFigureOut">
              <a:rPr lang="en-GB" smtClean="0"/>
              <a:t>24/01/2018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BCDA72-8231-1F4F-8A36-A4B0326CBB14}"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3572D2-1BD6-954F-86C4-419D8535D635}" type="datetimeFigureOut">
              <a:rPr lang="en-GB" smtClean="0"/>
              <a:t>24/01/2018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BCDA72-8231-1F4F-8A36-A4B0326CBB14}"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en-US"/>
              <a:t>Click to edit Master title style</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3572D2-1BD6-954F-86C4-419D8535D635}" type="datetimeFigureOut">
              <a:rPr lang="en-GB" smtClean="0"/>
              <a:t>24/01/2018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BCDA72-8231-1F4F-8A36-A4B0326CBB14}"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3572D2-1BD6-954F-86C4-419D8535D635}" type="datetimeFigureOut">
              <a:rPr lang="en-GB" smtClean="0"/>
              <a:t>24/01/2018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BCDA72-8231-1F4F-8A36-A4B0326CBB14}"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4" name="Content Placeholder 3"/>
          <p:cNvSpPr>
            <a:spLocks noGrp="1"/>
          </p:cNvSpPr>
          <p:nvPr>
            <p:ph sz="half" idx="2"/>
          </p:nvPr>
        </p:nvSpPr>
        <p:spPr>
          <a:xfrm>
            <a:off x="1041426" y="7810963"/>
            <a:ext cx="639619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6" name="Content Placeholder 5"/>
          <p:cNvSpPr>
            <a:spLocks noGrp="1"/>
          </p:cNvSpPr>
          <p:nvPr>
            <p:ph sz="quarter" idx="4"/>
          </p:nvPr>
        </p:nvSpPr>
        <p:spPr>
          <a:xfrm>
            <a:off x="7654172" y="7810963"/>
            <a:ext cx="642769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3572D2-1BD6-954F-86C4-419D8535D635}" type="datetimeFigureOut">
              <a:rPr lang="en-GB" smtClean="0"/>
              <a:t>24/01/2018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EBCDA72-8231-1F4F-8A36-A4B0326CBB14}"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3572D2-1BD6-954F-86C4-419D8535D635}" type="datetimeFigureOut">
              <a:rPr lang="en-GB" smtClean="0"/>
              <a:t>24/01/2018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EBCDA72-8231-1F4F-8A36-A4B0326CBB14}"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572D2-1BD6-954F-86C4-419D8535D635}" type="datetimeFigureOut">
              <a:rPr lang="en-GB" smtClean="0"/>
              <a:t>24/01/2018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EBCDA72-8231-1F4F-8A36-A4B0326CBB14}"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E93572D2-1BD6-954F-86C4-419D8535D635}" type="datetimeFigureOut">
              <a:rPr lang="en-GB" smtClean="0"/>
              <a:t>24/01/2018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BCDA72-8231-1F4F-8A36-A4B0326CBB14}"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E93572D2-1BD6-954F-86C4-419D8535D635}" type="datetimeFigureOut">
              <a:rPr lang="en-GB" smtClean="0"/>
              <a:t>24/01/2018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BCDA72-8231-1F4F-8A36-A4B0326CBB14}"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75000"/>
                  </a:schemeClr>
                </a:solidFill>
              </a:defRPr>
            </a:lvl1pPr>
          </a:lstStyle>
          <a:p>
            <a:fld id="{E93572D2-1BD6-954F-86C4-419D8535D635}" type="datetimeFigureOut">
              <a:rPr lang="en-GB" smtClean="0"/>
              <a:t>24/01/2018</a:t>
            </a:fld>
            <a:endParaRPr lang="en-GB"/>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75000"/>
                  </a:schemeClr>
                </a:solidFill>
              </a:defRPr>
            </a:lvl1pPr>
          </a:lstStyle>
          <a:p>
            <a:fld id="{8EBCDA72-8231-1F4F-8A36-A4B0326CBB14}" type="slidenum">
              <a:rPr lang="en-GB" smtClean="0"/>
              <a:t>‹#›</a:t>
            </a:fld>
            <a:endParaRPr lang="en-GB"/>
          </a:p>
        </p:txBody>
      </p:sp>
    </p:spTree>
    <p:extLst>
      <p:ext uri="{BB962C8B-B14F-4D97-AF65-F5344CB8AC3E}">
        <p14:creationId xmlns:p14="http://schemas.microsoft.com/office/powerpoint/2010/main" val="9354090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null)"/><Relationship Id="rId4" Type="http://schemas.openxmlformats.org/officeDocument/2006/relationships/image" Target="../media/image1.(nul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84241BA-1233-584B-95AB-C0AEA6E7DC23}"/>
              </a:ext>
            </a:extLst>
          </p:cNvPr>
          <p:cNvSpPr/>
          <p:nvPr/>
        </p:nvSpPr>
        <p:spPr>
          <a:xfrm>
            <a:off x="-187569" y="17614392"/>
            <a:ext cx="15521354" cy="35859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Oval 5">
            <a:extLst>
              <a:ext uri="{FF2B5EF4-FFF2-40B4-BE49-F238E27FC236}">
                <a16:creationId xmlns:a16="http://schemas.microsoft.com/office/drawing/2014/main" id="{38D7CD42-71D8-DA4D-A4FB-A93D64FC465B}"/>
              </a:ext>
            </a:extLst>
          </p:cNvPr>
          <p:cNvSpPr/>
          <p:nvPr/>
        </p:nvSpPr>
        <p:spPr>
          <a:xfrm>
            <a:off x="8141531" y="1608366"/>
            <a:ext cx="1979857" cy="1979857"/>
          </a:xfrm>
          <a:prstGeom prst="ellipse">
            <a:avLst/>
          </a:prstGeom>
          <a:noFill/>
          <a:ln w="63500">
            <a:solidFill>
              <a:srgbClr val="B2FF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extLst>
              <a:ext uri="{FF2B5EF4-FFF2-40B4-BE49-F238E27FC236}">
                <a16:creationId xmlns:a16="http://schemas.microsoft.com/office/drawing/2014/main" id="{597B6F52-0EF0-0A4D-BB93-A4014E03F90C}"/>
              </a:ext>
            </a:extLst>
          </p:cNvPr>
          <p:cNvSpPr/>
          <p:nvPr/>
        </p:nvSpPr>
        <p:spPr>
          <a:xfrm>
            <a:off x="-187569" y="2479522"/>
            <a:ext cx="15521354" cy="752701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extBox 1">
            <a:extLst>
              <a:ext uri="{FF2B5EF4-FFF2-40B4-BE49-F238E27FC236}">
                <a16:creationId xmlns:a16="http://schemas.microsoft.com/office/drawing/2014/main" id="{3771C7A4-CC91-654B-93BC-444CCA96E073}"/>
              </a:ext>
            </a:extLst>
          </p:cNvPr>
          <p:cNvSpPr txBox="1"/>
          <p:nvPr/>
        </p:nvSpPr>
        <p:spPr>
          <a:xfrm>
            <a:off x="446568" y="212652"/>
            <a:ext cx="10979288" cy="878254"/>
          </a:xfrm>
          <a:prstGeom prst="rect">
            <a:avLst/>
          </a:prstGeom>
          <a:noFill/>
        </p:spPr>
        <p:txBody>
          <a:bodyPr wrap="none" tIns="46800" bIns="0" rtlCol="0">
            <a:spAutoFit/>
          </a:bodyPr>
          <a:lstStyle/>
          <a:p>
            <a:r>
              <a:rPr lang="en-GB" sz="5400" b="1" dirty="0">
                <a:solidFill>
                  <a:schemeClr val="bg1"/>
                </a:solidFill>
                <a:latin typeface="Roboto Mono" pitchFamily="2" charset="0"/>
                <a:ea typeface="Roboto Mono" pitchFamily="2" charset="0"/>
              </a:rPr>
              <a:t>Constraining the Geometry </a:t>
            </a:r>
          </a:p>
        </p:txBody>
      </p:sp>
      <p:sp>
        <p:nvSpPr>
          <p:cNvPr id="3" name="TextBox 2">
            <a:extLst>
              <a:ext uri="{FF2B5EF4-FFF2-40B4-BE49-F238E27FC236}">
                <a16:creationId xmlns:a16="http://schemas.microsoft.com/office/drawing/2014/main" id="{23E52F0A-6608-EC43-BF02-A0EF55224171}"/>
              </a:ext>
            </a:extLst>
          </p:cNvPr>
          <p:cNvSpPr txBox="1"/>
          <p:nvPr/>
        </p:nvSpPr>
        <p:spPr>
          <a:xfrm>
            <a:off x="489097" y="1653983"/>
            <a:ext cx="2579552" cy="623119"/>
          </a:xfrm>
          <a:prstGeom prst="rect">
            <a:avLst/>
          </a:prstGeom>
          <a:noFill/>
        </p:spPr>
        <p:txBody>
          <a:bodyPr wrap="none" rtlCol="0">
            <a:spAutoFit/>
          </a:bodyPr>
          <a:lstStyle/>
          <a:p>
            <a:r>
              <a:rPr lang="en-GB" i="1" dirty="0">
                <a:solidFill>
                  <a:schemeClr val="bg1"/>
                </a:solidFill>
                <a:latin typeface="Roboto Mono Medium" pitchFamily="2" charset="0"/>
                <a:ea typeface="Roboto Mono Medium" pitchFamily="2" charset="0"/>
              </a:rPr>
              <a:t>JACKY CAO</a:t>
            </a:r>
          </a:p>
        </p:txBody>
      </p:sp>
      <p:sp>
        <p:nvSpPr>
          <p:cNvPr id="8" name="Rectangle 7">
            <a:extLst>
              <a:ext uri="{FF2B5EF4-FFF2-40B4-BE49-F238E27FC236}">
                <a16:creationId xmlns:a16="http://schemas.microsoft.com/office/drawing/2014/main" id="{B977C068-1404-DD43-8D48-2A0AC0F6DCA4}"/>
              </a:ext>
            </a:extLst>
          </p:cNvPr>
          <p:cNvSpPr/>
          <p:nvPr/>
        </p:nvSpPr>
        <p:spPr>
          <a:xfrm>
            <a:off x="446568" y="873528"/>
            <a:ext cx="6412333" cy="923330"/>
          </a:xfrm>
          <a:prstGeom prst="rect">
            <a:avLst/>
          </a:prstGeom>
        </p:spPr>
        <p:txBody>
          <a:bodyPr wrap="none">
            <a:spAutoFit/>
          </a:bodyPr>
          <a:lstStyle/>
          <a:p>
            <a:r>
              <a:rPr lang="en-GB" sz="5400" b="1" dirty="0">
                <a:solidFill>
                  <a:schemeClr val="bg1"/>
                </a:solidFill>
                <a:latin typeface="Roboto Mono" pitchFamily="2" charset="0"/>
                <a:ea typeface="Roboto Mono" pitchFamily="2" charset="0"/>
              </a:rPr>
              <a:t>of the Universe</a:t>
            </a:r>
          </a:p>
        </p:txBody>
      </p:sp>
      <p:sp>
        <p:nvSpPr>
          <p:cNvPr id="14" name="Rectangle 13">
            <a:extLst>
              <a:ext uri="{FF2B5EF4-FFF2-40B4-BE49-F238E27FC236}">
                <a16:creationId xmlns:a16="http://schemas.microsoft.com/office/drawing/2014/main" id="{7847B10F-1380-7D4F-9C09-DD4088384868}"/>
              </a:ext>
            </a:extLst>
          </p:cNvPr>
          <p:cNvSpPr/>
          <p:nvPr/>
        </p:nvSpPr>
        <p:spPr>
          <a:xfrm>
            <a:off x="-187569" y="9708641"/>
            <a:ext cx="15521354" cy="7905751"/>
          </a:xfrm>
          <a:prstGeom prst="rect">
            <a:avLst/>
          </a:prstGeom>
          <a:solidFill>
            <a:srgbClr val="EEEEEE"/>
          </a:solidFill>
          <a:ln>
            <a:noFill/>
          </a:ln>
          <a:effectLst>
            <a:outerShdw blurRad="254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a:extLst>
              <a:ext uri="{FF2B5EF4-FFF2-40B4-BE49-F238E27FC236}">
                <a16:creationId xmlns:a16="http://schemas.microsoft.com/office/drawing/2014/main" id="{4FAA6CD0-F83A-C640-AC8C-4E916CBFCB41}"/>
              </a:ext>
            </a:extLst>
          </p:cNvPr>
          <p:cNvSpPr/>
          <p:nvPr/>
        </p:nvSpPr>
        <p:spPr>
          <a:xfrm>
            <a:off x="651052" y="3333727"/>
            <a:ext cx="4553994" cy="5906985"/>
          </a:xfrm>
          <a:prstGeom prst="rect">
            <a:avLst/>
          </a:prstGeom>
          <a:solidFill>
            <a:srgbClr val="202020"/>
          </a:solidFill>
          <a:ln>
            <a:noFill/>
          </a:ln>
          <a:effectLst>
            <a:outerShdw blurRad="190500" dist="38100" dir="54000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4470BE9F-D7C2-7542-9069-C494AF694391}"/>
              </a:ext>
            </a:extLst>
          </p:cNvPr>
          <p:cNvSpPr/>
          <p:nvPr/>
        </p:nvSpPr>
        <p:spPr>
          <a:xfrm>
            <a:off x="10058399" y="3333728"/>
            <a:ext cx="4381103" cy="5906985"/>
          </a:xfrm>
          <a:prstGeom prst="rect">
            <a:avLst/>
          </a:prstGeom>
          <a:solidFill>
            <a:srgbClr val="2020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TextBox 14">
            <a:extLst>
              <a:ext uri="{FF2B5EF4-FFF2-40B4-BE49-F238E27FC236}">
                <a16:creationId xmlns:a16="http://schemas.microsoft.com/office/drawing/2014/main" id="{48D7A8E3-57B1-CA47-A750-1A2E45737B11}"/>
              </a:ext>
            </a:extLst>
          </p:cNvPr>
          <p:cNvSpPr txBox="1"/>
          <p:nvPr/>
        </p:nvSpPr>
        <p:spPr>
          <a:xfrm>
            <a:off x="446568" y="2588661"/>
            <a:ext cx="9751532" cy="623119"/>
          </a:xfrm>
          <a:prstGeom prst="rect">
            <a:avLst/>
          </a:prstGeom>
          <a:noFill/>
        </p:spPr>
        <p:txBody>
          <a:bodyPr wrap="square" rtlCol="0">
            <a:spAutoFit/>
          </a:bodyPr>
          <a:lstStyle/>
          <a:p>
            <a:r>
              <a:rPr lang="en-GB" dirty="0">
                <a:solidFill>
                  <a:srgbClr val="202020"/>
                </a:solidFill>
                <a:latin typeface="Roboto Mono Medium" pitchFamily="2" charset="0"/>
                <a:ea typeface="Roboto Mono Medium" pitchFamily="2" charset="0"/>
              </a:rPr>
              <a:t>AN INTRODUCTION TO STELLAR COSMOLOGY</a:t>
            </a:r>
          </a:p>
        </p:txBody>
      </p:sp>
      <p:sp>
        <p:nvSpPr>
          <p:cNvPr id="11" name="TextBox 10">
            <a:extLst>
              <a:ext uri="{FF2B5EF4-FFF2-40B4-BE49-F238E27FC236}">
                <a16:creationId xmlns:a16="http://schemas.microsoft.com/office/drawing/2014/main" id="{027F70DA-D3D6-7F41-A4C0-982E7F52DC74}"/>
              </a:ext>
            </a:extLst>
          </p:cNvPr>
          <p:cNvSpPr txBox="1"/>
          <p:nvPr/>
        </p:nvSpPr>
        <p:spPr>
          <a:xfrm>
            <a:off x="775290" y="3398919"/>
            <a:ext cx="5240537" cy="553998"/>
          </a:xfrm>
          <a:prstGeom prst="rect">
            <a:avLst/>
          </a:prstGeom>
          <a:noFill/>
        </p:spPr>
        <p:txBody>
          <a:bodyPr wrap="square" rtlCol="0">
            <a:spAutoFit/>
          </a:bodyPr>
          <a:lstStyle/>
          <a:p>
            <a:r>
              <a:rPr lang="en-GB" sz="3000" b="1" dirty="0">
                <a:solidFill>
                  <a:schemeClr val="bg1"/>
                </a:solidFill>
                <a:latin typeface="Roboto Mono" pitchFamily="2" charset="0"/>
                <a:ea typeface="Roboto Mono" pitchFamily="2" charset="0"/>
              </a:rPr>
              <a:t>Type Ia Supernovae </a:t>
            </a:r>
          </a:p>
        </p:txBody>
      </p:sp>
      <p:sp>
        <p:nvSpPr>
          <p:cNvPr id="21" name="Rectangle 20">
            <a:extLst>
              <a:ext uri="{FF2B5EF4-FFF2-40B4-BE49-F238E27FC236}">
                <a16:creationId xmlns:a16="http://schemas.microsoft.com/office/drawing/2014/main" id="{458AEF28-91E5-DA42-A73A-2D61EAF83D1A}"/>
              </a:ext>
            </a:extLst>
          </p:cNvPr>
          <p:cNvSpPr/>
          <p:nvPr/>
        </p:nvSpPr>
        <p:spPr>
          <a:xfrm>
            <a:off x="9885508" y="3333727"/>
            <a:ext cx="4553994" cy="5906985"/>
          </a:xfrm>
          <a:prstGeom prst="rect">
            <a:avLst/>
          </a:prstGeom>
          <a:solidFill>
            <a:srgbClr val="2020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extBox 12">
            <a:extLst>
              <a:ext uri="{FF2B5EF4-FFF2-40B4-BE49-F238E27FC236}">
                <a16:creationId xmlns:a16="http://schemas.microsoft.com/office/drawing/2014/main" id="{8232ED31-39FA-C74C-AF75-9B7D8330F726}"/>
              </a:ext>
            </a:extLst>
          </p:cNvPr>
          <p:cNvSpPr txBox="1"/>
          <p:nvPr/>
        </p:nvSpPr>
        <p:spPr>
          <a:xfrm>
            <a:off x="751081" y="3903548"/>
            <a:ext cx="4497256" cy="1600438"/>
          </a:xfrm>
          <a:prstGeom prst="rect">
            <a:avLst/>
          </a:prstGeom>
          <a:noFill/>
        </p:spPr>
        <p:txBody>
          <a:bodyPr wrap="square" rtlCol="0">
            <a:spAutoFit/>
          </a:bodyPr>
          <a:lstStyle/>
          <a:p>
            <a:r>
              <a:rPr lang="en-GB" sz="1400" dirty="0">
                <a:solidFill>
                  <a:schemeClr val="bg1"/>
                </a:solidFill>
                <a:latin typeface="Roboto Mono" pitchFamily="2" charset="0"/>
                <a:ea typeface="Roboto Mono" pitchFamily="2" charset="0"/>
              </a:rPr>
              <a:t>As we continue to observe the Universe, we forever gain a greater understanding of the way it works. What is important is that we understand our origins. To do this we can employ one of the most cataclysmic events which can be observed, supernova.</a:t>
            </a:r>
          </a:p>
        </p:txBody>
      </p:sp>
      <p:sp>
        <p:nvSpPr>
          <p:cNvPr id="22" name="Rectangle 21">
            <a:extLst>
              <a:ext uri="{FF2B5EF4-FFF2-40B4-BE49-F238E27FC236}">
                <a16:creationId xmlns:a16="http://schemas.microsoft.com/office/drawing/2014/main" id="{4CAD364B-32A1-4F49-BDF3-B20381AD0C69}"/>
              </a:ext>
            </a:extLst>
          </p:cNvPr>
          <p:cNvSpPr/>
          <p:nvPr/>
        </p:nvSpPr>
        <p:spPr>
          <a:xfrm>
            <a:off x="5185961" y="3326207"/>
            <a:ext cx="4535426" cy="5906985"/>
          </a:xfrm>
          <a:prstGeom prst="rect">
            <a:avLst/>
          </a:prstGeom>
          <a:solidFill>
            <a:schemeClr val="accent3">
              <a:lumMod val="20000"/>
              <a:lumOff val="80000"/>
            </a:schemeClr>
          </a:solidFill>
          <a:ln>
            <a:noFill/>
          </a:ln>
          <a:effectLst>
            <a:outerShdw blurRad="190500" dist="38100" dir="54000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TextBox 24">
            <a:extLst>
              <a:ext uri="{FF2B5EF4-FFF2-40B4-BE49-F238E27FC236}">
                <a16:creationId xmlns:a16="http://schemas.microsoft.com/office/drawing/2014/main" id="{305F1C87-E160-B740-89BB-5BC081FB3BE8}"/>
              </a:ext>
            </a:extLst>
          </p:cNvPr>
          <p:cNvSpPr txBox="1"/>
          <p:nvPr/>
        </p:nvSpPr>
        <p:spPr>
          <a:xfrm>
            <a:off x="446568" y="9709907"/>
            <a:ext cx="10272233" cy="623119"/>
          </a:xfrm>
          <a:prstGeom prst="rect">
            <a:avLst/>
          </a:prstGeom>
          <a:noFill/>
        </p:spPr>
        <p:txBody>
          <a:bodyPr wrap="square" rtlCol="0">
            <a:spAutoFit/>
          </a:bodyPr>
          <a:lstStyle/>
          <a:p>
            <a:r>
              <a:rPr lang="en-GB" dirty="0">
                <a:solidFill>
                  <a:srgbClr val="202020"/>
                </a:solidFill>
                <a:latin typeface="Roboto Mono Medium" pitchFamily="2" charset="0"/>
                <a:ea typeface="Roboto Mono Medium" pitchFamily="2" charset="0"/>
              </a:rPr>
              <a:t>AN EXPLORATION OF BAYESIAN STATISTICS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8CD5F03-E862-7F40-9BD0-C0CE17343321}"/>
                  </a:ext>
                </a:extLst>
              </p:cNvPr>
              <p:cNvSpPr txBox="1"/>
              <p:nvPr/>
            </p:nvSpPr>
            <p:spPr>
              <a:xfrm>
                <a:off x="2272549" y="5966031"/>
                <a:ext cx="9734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800" b="0" i="1" smtClean="0">
                          <a:solidFill>
                            <a:schemeClr val="bg1"/>
                          </a:solidFill>
                          <a:latin typeface="Cambria Math" panose="02040503050406030204" pitchFamily="18" charset="0"/>
                        </a:rPr>
                        <m:t>𝑣</m:t>
                      </m:r>
                      <m:r>
                        <a:rPr lang="en-GB" sz="1800" b="0" i="1" smtClean="0">
                          <a:solidFill>
                            <a:schemeClr val="bg1"/>
                          </a:solidFill>
                          <a:latin typeface="Cambria Math" panose="02040503050406030204" pitchFamily="18" charset="0"/>
                        </a:rPr>
                        <m:t>=</m:t>
                      </m:r>
                      <m:sSub>
                        <m:sSubPr>
                          <m:ctrlPr>
                            <a:rPr lang="en-GB" sz="1800" i="1" smtClean="0">
                              <a:solidFill>
                                <a:schemeClr val="bg1"/>
                              </a:solidFill>
                              <a:latin typeface="Cambria Math" panose="02040503050406030204" pitchFamily="18" charset="0"/>
                            </a:rPr>
                          </m:ctrlPr>
                        </m:sSubPr>
                        <m:e>
                          <m:r>
                            <a:rPr lang="en-GB" sz="1800" b="0" i="1" smtClean="0">
                              <a:solidFill>
                                <a:schemeClr val="bg1"/>
                              </a:solidFill>
                              <a:latin typeface="Cambria Math" panose="02040503050406030204" pitchFamily="18" charset="0"/>
                            </a:rPr>
                            <m:t>𝐻</m:t>
                          </m:r>
                        </m:e>
                        <m:sub>
                          <m:r>
                            <a:rPr lang="en-GB" sz="1800" b="0" i="1" smtClean="0">
                              <a:solidFill>
                                <a:schemeClr val="bg1"/>
                              </a:solidFill>
                              <a:latin typeface="Cambria Math" panose="02040503050406030204" pitchFamily="18" charset="0"/>
                            </a:rPr>
                            <m:t>0</m:t>
                          </m:r>
                        </m:sub>
                      </m:sSub>
                      <m:r>
                        <a:rPr lang="en-GB" sz="1800" b="0" i="1" smtClean="0">
                          <a:solidFill>
                            <a:schemeClr val="bg1"/>
                          </a:solidFill>
                          <a:latin typeface="Cambria Math" panose="02040503050406030204" pitchFamily="18" charset="0"/>
                        </a:rPr>
                        <m:t>𝑑</m:t>
                      </m:r>
                    </m:oMath>
                  </m:oMathPara>
                </a14:m>
                <a:endParaRPr lang="en-GB" sz="3200" dirty="0">
                  <a:solidFill>
                    <a:schemeClr val="bg1"/>
                  </a:solidFill>
                  <a:latin typeface="Roboto Mono" pitchFamily="2" charset="0"/>
                  <a:ea typeface="Roboto Mono" pitchFamily="2" charset="0"/>
                </a:endParaRPr>
              </a:p>
            </p:txBody>
          </p:sp>
        </mc:Choice>
        <mc:Fallback xmlns="">
          <p:sp>
            <p:nvSpPr>
              <p:cNvPr id="28" name="TextBox 27">
                <a:extLst>
                  <a:ext uri="{FF2B5EF4-FFF2-40B4-BE49-F238E27FC236}">
                    <a16:creationId xmlns:a16="http://schemas.microsoft.com/office/drawing/2014/main" id="{F8CD5F03-E862-7F40-9BD0-C0CE17343321}"/>
                  </a:ext>
                </a:extLst>
              </p:cNvPr>
              <p:cNvSpPr txBox="1">
                <a:spLocks noRot="1" noChangeAspect="1" noMove="1" noResize="1" noEditPoints="1" noAdjustHandles="1" noChangeArrowheads="1" noChangeShapeType="1" noTextEdit="1"/>
              </p:cNvSpPr>
              <p:nvPr/>
            </p:nvSpPr>
            <p:spPr>
              <a:xfrm>
                <a:off x="2272549" y="5966031"/>
                <a:ext cx="973472" cy="276999"/>
              </a:xfrm>
              <a:prstGeom prst="rect">
                <a:avLst/>
              </a:prstGeom>
              <a:blipFill>
                <a:blip r:embed="rId3"/>
                <a:stretch>
                  <a:fillRect b="-8696"/>
                </a:stretch>
              </a:blipFill>
            </p:spPr>
            <p:txBody>
              <a:bodyPr/>
              <a:lstStyle/>
              <a:p>
                <a:r>
                  <a:rPr lang="en-GB">
                    <a:noFill/>
                  </a:rPr>
                  <a:t> </a:t>
                </a:r>
              </a:p>
            </p:txBody>
          </p:sp>
        </mc:Fallback>
      </mc:AlternateContent>
      <p:sp>
        <p:nvSpPr>
          <p:cNvPr id="23" name="Rectangle 22">
            <a:extLst>
              <a:ext uri="{FF2B5EF4-FFF2-40B4-BE49-F238E27FC236}">
                <a16:creationId xmlns:a16="http://schemas.microsoft.com/office/drawing/2014/main" id="{F3EDF75A-507C-A644-8A1B-A3DF69871122}"/>
              </a:ext>
            </a:extLst>
          </p:cNvPr>
          <p:cNvSpPr/>
          <p:nvPr/>
        </p:nvSpPr>
        <p:spPr>
          <a:xfrm>
            <a:off x="5205045" y="3338621"/>
            <a:ext cx="4517179" cy="3449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8" name="Picture 37">
            <a:extLst>
              <a:ext uri="{FF2B5EF4-FFF2-40B4-BE49-F238E27FC236}">
                <a16:creationId xmlns:a16="http://schemas.microsoft.com/office/drawing/2014/main" id="{3F3EE04C-7663-934E-AB35-93A3CD8E9946}"/>
              </a:ext>
            </a:extLst>
          </p:cNvPr>
          <p:cNvPicPr>
            <a:picLocks noChangeAspect="1"/>
          </p:cNvPicPr>
          <p:nvPr/>
        </p:nvPicPr>
        <p:blipFill rotWithShape="1">
          <a:blip r:embed="rId4"/>
          <a:srcRect l="4464" t="11713" r="9509"/>
          <a:stretch/>
        </p:blipFill>
        <p:spPr>
          <a:xfrm>
            <a:off x="5321681" y="3421612"/>
            <a:ext cx="4361536" cy="3366792"/>
          </a:xfrm>
          <a:prstGeom prst="rect">
            <a:avLst/>
          </a:prstGeom>
        </p:spPr>
      </p:pic>
      <p:sp>
        <p:nvSpPr>
          <p:cNvPr id="40" name="TextBox 39">
            <a:extLst>
              <a:ext uri="{FF2B5EF4-FFF2-40B4-BE49-F238E27FC236}">
                <a16:creationId xmlns:a16="http://schemas.microsoft.com/office/drawing/2014/main" id="{115FAFB1-37F6-4440-AE4A-1D7B8C664B57}"/>
              </a:ext>
            </a:extLst>
          </p:cNvPr>
          <p:cNvSpPr txBox="1"/>
          <p:nvPr/>
        </p:nvSpPr>
        <p:spPr>
          <a:xfrm>
            <a:off x="651052" y="10519260"/>
            <a:ext cx="4410671" cy="523220"/>
          </a:xfrm>
          <a:prstGeom prst="rect">
            <a:avLst/>
          </a:prstGeom>
          <a:noFill/>
        </p:spPr>
        <p:txBody>
          <a:bodyPr wrap="square" rtlCol="0">
            <a:spAutoFit/>
          </a:bodyPr>
          <a:lstStyle/>
          <a:p>
            <a:r>
              <a:rPr lang="en-GB" sz="1400" dirty="0">
                <a:latin typeface="Roboto Mono" pitchFamily="2" charset="0"/>
                <a:ea typeface="Roboto Mono" pitchFamily="2" charset="0"/>
              </a:rPr>
              <a:t>What if we wanted to find the parameters of the universe?</a:t>
            </a:r>
          </a:p>
        </p:txBody>
      </p:sp>
      <p:sp>
        <p:nvSpPr>
          <p:cNvPr id="39" name="TextBox 38">
            <a:extLst>
              <a:ext uri="{FF2B5EF4-FFF2-40B4-BE49-F238E27FC236}">
                <a16:creationId xmlns:a16="http://schemas.microsoft.com/office/drawing/2014/main" id="{AEDA5F59-1939-B242-AA35-18FA98361164}"/>
              </a:ext>
            </a:extLst>
          </p:cNvPr>
          <p:cNvSpPr txBox="1"/>
          <p:nvPr/>
        </p:nvSpPr>
        <p:spPr>
          <a:xfrm>
            <a:off x="5205046" y="6902055"/>
            <a:ext cx="4410671" cy="461665"/>
          </a:xfrm>
          <a:prstGeom prst="rect">
            <a:avLst/>
          </a:prstGeom>
          <a:noFill/>
        </p:spPr>
        <p:txBody>
          <a:bodyPr wrap="square" rtlCol="0">
            <a:spAutoFit/>
          </a:bodyPr>
          <a:lstStyle/>
          <a:p>
            <a:r>
              <a:rPr lang="en-GB" sz="1200" dirty="0">
                <a:latin typeface="Roboto Mono" pitchFamily="2" charset="0"/>
                <a:ea typeface="Roboto Mono" pitchFamily="2" charset="0"/>
              </a:rPr>
              <a:t>FIG. 1: A Hubble’s diagram plotted with data from the Supernova Cosmology Project.</a:t>
            </a:r>
          </a:p>
        </p:txBody>
      </p:sp>
      <p:sp>
        <p:nvSpPr>
          <p:cNvPr id="27" name="Rectangle 26">
            <a:extLst>
              <a:ext uri="{FF2B5EF4-FFF2-40B4-BE49-F238E27FC236}">
                <a16:creationId xmlns:a16="http://schemas.microsoft.com/office/drawing/2014/main" id="{04F9DB97-F3DC-5341-AC31-0BE314A5F776}"/>
              </a:ext>
            </a:extLst>
          </p:cNvPr>
          <p:cNvSpPr/>
          <p:nvPr/>
        </p:nvSpPr>
        <p:spPr>
          <a:xfrm>
            <a:off x="5281884" y="6451964"/>
            <a:ext cx="4333834" cy="232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23A24CE0-6428-8D4D-A015-27F7F82D92F4}"/>
              </a:ext>
            </a:extLst>
          </p:cNvPr>
          <p:cNvSpPr txBox="1"/>
          <p:nvPr/>
        </p:nvSpPr>
        <p:spPr>
          <a:xfrm>
            <a:off x="5633346" y="6356552"/>
            <a:ext cx="506870" cy="307777"/>
          </a:xfrm>
          <a:prstGeom prst="rect">
            <a:avLst/>
          </a:prstGeom>
          <a:noFill/>
        </p:spPr>
        <p:txBody>
          <a:bodyPr wrap="none" rtlCol="0">
            <a:spAutoFit/>
          </a:bodyPr>
          <a:lstStyle/>
          <a:p>
            <a:r>
              <a:rPr lang="en-GB" sz="1400" dirty="0">
                <a:latin typeface="Roboto Mono" pitchFamily="2" charset="0"/>
                <a:ea typeface="Roboto Mono" pitchFamily="2" charset="0"/>
              </a:rPr>
              <a:t>0.0</a:t>
            </a:r>
          </a:p>
        </p:txBody>
      </p:sp>
      <p:sp>
        <p:nvSpPr>
          <p:cNvPr id="30" name="TextBox 29">
            <a:extLst>
              <a:ext uri="{FF2B5EF4-FFF2-40B4-BE49-F238E27FC236}">
                <a16:creationId xmlns:a16="http://schemas.microsoft.com/office/drawing/2014/main" id="{F7C40C79-6C2D-6443-9B99-6BE614DA1106}"/>
              </a:ext>
            </a:extLst>
          </p:cNvPr>
          <p:cNvSpPr txBox="1"/>
          <p:nvPr/>
        </p:nvSpPr>
        <p:spPr>
          <a:xfrm>
            <a:off x="6105966" y="6356552"/>
            <a:ext cx="506870" cy="307777"/>
          </a:xfrm>
          <a:prstGeom prst="rect">
            <a:avLst/>
          </a:prstGeom>
          <a:noFill/>
        </p:spPr>
        <p:txBody>
          <a:bodyPr wrap="none" rtlCol="0">
            <a:spAutoFit/>
          </a:bodyPr>
          <a:lstStyle/>
          <a:p>
            <a:r>
              <a:rPr lang="en-GB" sz="1400" dirty="0">
                <a:latin typeface="Roboto Mono" pitchFamily="2" charset="0"/>
                <a:ea typeface="Roboto Mono" pitchFamily="2" charset="0"/>
              </a:rPr>
              <a:t>0.2</a:t>
            </a:r>
          </a:p>
        </p:txBody>
      </p:sp>
      <p:sp>
        <p:nvSpPr>
          <p:cNvPr id="31" name="TextBox 30">
            <a:extLst>
              <a:ext uri="{FF2B5EF4-FFF2-40B4-BE49-F238E27FC236}">
                <a16:creationId xmlns:a16="http://schemas.microsoft.com/office/drawing/2014/main" id="{B3570061-29C2-3042-BF4E-5556499FA58C}"/>
              </a:ext>
            </a:extLst>
          </p:cNvPr>
          <p:cNvSpPr txBox="1"/>
          <p:nvPr/>
        </p:nvSpPr>
        <p:spPr>
          <a:xfrm>
            <a:off x="6584558" y="6356552"/>
            <a:ext cx="506870" cy="307777"/>
          </a:xfrm>
          <a:prstGeom prst="rect">
            <a:avLst/>
          </a:prstGeom>
          <a:noFill/>
        </p:spPr>
        <p:txBody>
          <a:bodyPr wrap="none" rtlCol="0">
            <a:spAutoFit/>
          </a:bodyPr>
          <a:lstStyle/>
          <a:p>
            <a:r>
              <a:rPr lang="en-GB" sz="1400" dirty="0">
                <a:latin typeface="Roboto Mono" pitchFamily="2" charset="0"/>
                <a:ea typeface="Roboto Mono" pitchFamily="2" charset="0"/>
              </a:rPr>
              <a:t>0.4</a:t>
            </a:r>
          </a:p>
        </p:txBody>
      </p:sp>
      <p:sp>
        <p:nvSpPr>
          <p:cNvPr id="32" name="TextBox 31">
            <a:extLst>
              <a:ext uri="{FF2B5EF4-FFF2-40B4-BE49-F238E27FC236}">
                <a16:creationId xmlns:a16="http://schemas.microsoft.com/office/drawing/2014/main" id="{BBFF83FE-A683-C94E-8800-39CEC8832471}"/>
              </a:ext>
            </a:extLst>
          </p:cNvPr>
          <p:cNvSpPr txBox="1"/>
          <p:nvPr/>
        </p:nvSpPr>
        <p:spPr>
          <a:xfrm>
            <a:off x="7070167" y="6356552"/>
            <a:ext cx="506870" cy="307777"/>
          </a:xfrm>
          <a:prstGeom prst="rect">
            <a:avLst/>
          </a:prstGeom>
          <a:noFill/>
        </p:spPr>
        <p:txBody>
          <a:bodyPr wrap="none" rtlCol="0">
            <a:spAutoFit/>
          </a:bodyPr>
          <a:lstStyle/>
          <a:p>
            <a:r>
              <a:rPr lang="en-GB" sz="1400" dirty="0">
                <a:latin typeface="Roboto Mono" pitchFamily="2" charset="0"/>
                <a:ea typeface="Roboto Mono" pitchFamily="2" charset="0"/>
              </a:rPr>
              <a:t>0.6</a:t>
            </a:r>
          </a:p>
        </p:txBody>
      </p:sp>
      <p:sp>
        <p:nvSpPr>
          <p:cNvPr id="33" name="TextBox 32">
            <a:extLst>
              <a:ext uri="{FF2B5EF4-FFF2-40B4-BE49-F238E27FC236}">
                <a16:creationId xmlns:a16="http://schemas.microsoft.com/office/drawing/2014/main" id="{A12EB315-0CB3-7943-AB84-A05AA19D3000}"/>
              </a:ext>
            </a:extLst>
          </p:cNvPr>
          <p:cNvSpPr txBox="1"/>
          <p:nvPr/>
        </p:nvSpPr>
        <p:spPr>
          <a:xfrm>
            <a:off x="7548269" y="6352397"/>
            <a:ext cx="506870" cy="307777"/>
          </a:xfrm>
          <a:prstGeom prst="rect">
            <a:avLst/>
          </a:prstGeom>
          <a:noFill/>
        </p:spPr>
        <p:txBody>
          <a:bodyPr wrap="none" rtlCol="0">
            <a:spAutoFit/>
          </a:bodyPr>
          <a:lstStyle/>
          <a:p>
            <a:r>
              <a:rPr lang="en-GB" sz="1400" dirty="0">
                <a:latin typeface="Roboto Mono" pitchFamily="2" charset="0"/>
                <a:ea typeface="Roboto Mono" pitchFamily="2" charset="0"/>
              </a:rPr>
              <a:t>0.8</a:t>
            </a:r>
          </a:p>
        </p:txBody>
      </p:sp>
      <p:sp>
        <p:nvSpPr>
          <p:cNvPr id="34" name="TextBox 33">
            <a:extLst>
              <a:ext uri="{FF2B5EF4-FFF2-40B4-BE49-F238E27FC236}">
                <a16:creationId xmlns:a16="http://schemas.microsoft.com/office/drawing/2014/main" id="{7DE5072A-B0C7-CC41-AE00-476E41668385}"/>
              </a:ext>
            </a:extLst>
          </p:cNvPr>
          <p:cNvSpPr txBox="1"/>
          <p:nvPr/>
        </p:nvSpPr>
        <p:spPr>
          <a:xfrm>
            <a:off x="8029470" y="6356539"/>
            <a:ext cx="506870" cy="307777"/>
          </a:xfrm>
          <a:prstGeom prst="rect">
            <a:avLst/>
          </a:prstGeom>
          <a:noFill/>
        </p:spPr>
        <p:txBody>
          <a:bodyPr wrap="none" rtlCol="0">
            <a:spAutoFit/>
          </a:bodyPr>
          <a:lstStyle/>
          <a:p>
            <a:r>
              <a:rPr lang="en-GB" sz="1400" dirty="0">
                <a:latin typeface="Roboto Mono" pitchFamily="2" charset="0"/>
                <a:ea typeface="Roboto Mono" pitchFamily="2" charset="0"/>
              </a:rPr>
              <a:t>1.0</a:t>
            </a:r>
          </a:p>
        </p:txBody>
      </p:sp>
      <p:sp>
        <p:nvSpPr>
          <p:cNvPr id="35" name="TextBox 34">
            <a:extLst>
              <a:ext uri="{FF2B5EF4-FFF2-40B4-BE49-F238E27FC236}">
                <a16:creationId xmlns:a16="http://schemas.microsoft.com/office/drawing/2014/main" id="{CF225685-61C1-564B-8FCC-49CE8FD86EDD}"/>
              </a:ext>
            </a:extLst>
          </p:cNvPr>
          <p:cNvSpPr txBox="1"/>
          <p:nvPr/>
        </p:nvSpPr>
        <p:spPr>
          <a:xfrm>
            <a:off x="8507572" y="6359165"/>
            <a:ext cx="506870" cy="307777"/>
          </a:xfrm>
          <a:prstGeom prst="rect">
            <a:avLst/>
          </a:prstGeom>
          <a:noFill/>
        </p:spPr>
        <p:txBody>
          <a:bodyPr wrap="none" rtlCol="0">
            <a:spAutoFit/>
          </a:bodyPr>
          <a:lstStyle/>
          <a:p>
            <a:r>
              <a:rPr lang="en-GB" sz="1400" dirty="0">
                <a:latin typeface="Roboto Mono" pitchFamily="2" charset="0"/>
                <a:ea typeface="Roboto Mono" pitchFamily="2" charset="0"/>
              </a:rPr>
              <a:t>1.2</a:t>
            </a:r>
          </a:p>
        </p:txBody>
      </p:sp>
      <p:sp>
        <p:nvSpPr>
          <p:cNvPr id="36" name="TextBox 35">
            <a:extLst>
              <a:ext uri="{FF2B5EF4-FFF2-40B4-BE49-F238E27FC236}">
                <a16:creationId xmlns:a16="http://schemas.microsoft.com/office/drawing/2014/main" id="{A22BA2CC-35F0-544A-8660-F00EBEB1C10D}"/>
              </a:ext>
            </a:extLst>
          </p:cNvPr>
          <p:cNvSpPr txBox="1"/>
          <p:nvPr/>
        </p:nvSpPr>
        <p:spPr>
          <a:xfrm>
            <a:off x="8985090" y="6359165"/>
            <a:ext cx="506870" cy="307777"/>
          </a:xfrm>
          <a:prstGeom prst="rect">
            <a:avLst/>
          </a:prstGeom>
          <a:noFill/>
        </p:spPr>
        <p:txBody>
          <a:bodyPr wrap="none" rtlCol="0">
            <a:spAutoFit/>
          </a:bodyPr>
          <a:lstStyle/>
          <a:p>
            <a:r>
              <a:rPr lang="en-GB" sz="1400" dirty="0">
                <a:latin typeface="Roboto Mono" pitchFamily="2" charset="0"/>
                <a:ea typeface="Roboto Mono" pitchFamily="2" charset="0"/>
              </a:rPr>
              <a:t>1.4</a:t>
            </a:r>
          </a:p>
        </p:txBody>
      </p:sp>
      <p:sp>
        <p:nvSpPr>
          <p:cNvPr id="42" name="Rectangle 41">
            <a:extLst>
              <a:ext uri="{FF2B5EF4-FFF2-40B4-BE49-F238E27FC236}">
                <a16:creationId xmlns:a16="http://schemas.microsoft.com/office/drawing/2014/main" id="{A78F6923-C84A-504F-B6C1-1BAF4F652E07}"/>
              </a:ext>
            </a:extLst>
          </p:cNvPr>
          <p:cNvSpPr/>
          <p:nvPr/>
        </p:nvSpPr>
        <p:spPr>
          <a:xfrm rot="16200000">
            <a:off x="4082249" y="4721894"/>
            <a:ext cx="2837184" cy="328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TextBox 36">
            <a:extLst>
              <a:ext uri="{FF2B5EF4-FFF2-40B4-BE49-F238E27FC236}">
                <a16:creationId xmlns:a16="http://schemas.microsoft.com/office/drawing/2014/main" id="{2697D9A9-49B6-EC43-8B29-A00629DDC2FE}"/>
              </a:ext>
            </a:extLst>
          </p:cNvPr>
          <p:cNvSpPr txBox="1"/>
          <p:nvPr/>
        </p:nvSpPr>
        <p:spPr>
          <a:xfrm>
            <a:off x="5350932" y="6060351"/>
            <a:ext cx="399468" cy="307777"/>
          </a:xfrm>
          <a:prstGeom prst="rect">
            <a:avLst/>
          </a:prstGeom>
          <a:noFill/>
        </p:spPr>
        <p:txBody>
          <a:bodyPr wrap="none" rtlCol="0">
            <a:spAutoFit/>
          </a:bodyPr>
          <a:lstStyle/>
          <a:p>
            <a:r>
              <a:rPr lang="en-GB" sz="1400" dirty="0">
                <a:latin typeface="Roboto Mono" pitchFamily="2" charset="0"/>
                <a:ea typeface="Roboto Mono" pitchFamily="2" charset="0"/>
              </a:rPr>
              <a:t>14</a:t>
            </a:r>
          </a:p>
        </p:txBody>
      </p:sp>
      <p:sp>
        <p:nvSpPr>
          <p:cNvPr id="4" name="TextBox 3">
            <a:extLst>
              <a:ext uri="{FF2B5EF4-FFF2-40B4-BE49-F238E27FC236}">
                <a16:creationId xmlns:a16="http://schemas.microsoft.com/office/drawing/2014/main" id="{A86CF5F2-7B87-B640-93BB-2AADFF2E4462}"/>
              </a:ext>
            </a:extLst>
          </p:cNvPr>
          <p:cNvSpPr txBox="1"/>
          <p:nvPr/>
        </p:nvSpPr>
        <p:spPr>
          <a:xfrm>
            <a:off x="7431004" y="6523767"/>
            <a:ext cx="292068" cy="307777"/>
          </a:xfrm>
          <a:prstGeom prst="rect">
            <a:avLst/>
          </a:prstGeom>
          <a:noFill/>
        </p:spPr>
        <p:txBody>
          <a:bodyPr wrap="none" rtlCol="0">
            <a:spAutoFit/>
          </a:bodyPr>
          <a:lstStyle/>
          <a:p>
            <a:r>
              <a:rPr lang="en-GB" sz="1400" i="1" dirty="0">
                <a:latin typeface="Roboto Mono Medium" pitchFamily="2" charset="0"/>
                <a:ea typeface="Roboto Mono Medium" pitchFamily="2" charset="0"/>
              </a:rPr>
              <a:t>z</a:t>
            </a:r>
            <a:endParaRPr lang="en-GB" sz="1800" i="1" dirty="0">
              <a:latin typeface="Roboto Mono Medium" pitchFamily="2" charset="0"/>
              <a:ea typeface="Roboto Mono Medium" pitchFamily="2" charset="0"/>
            </a:endParaRPr>
          </a:p>
        </p:txBody>
      </p:sp>
      <p:sp>
        <p:nvSpPr>
          <p:cNvPr id="41" name="TextBox 40">
            <a:extLst>
              <a:ext uri="{FF2B5EF4-FFF2-40B4-BE49-F238E27FC236}">
                <a16:creationId xmlns:a16="http://schemas.microsoft.com/office/drawing/2014/main" id="{1926B538-DAAA-E849-A13D-98A5BDA25258}"/>
              </a:ext>
            </a:extLst>
          </p:cNvPr>
          <p:cNvSpPr txBox="1"/>
          <p:nvPr/>
        </p:nvSpPr>
        <p:spPr>
          <a:xfrm rot="16200000">
            <a:off x="5053505" y="4753397"/>
            <a:ext cx="463588" cy="276999"/>
          </a:xfrm>
          <a:prstGeom prst="rect">
            <a:avLst/>
          </a:prstGeom>
          <a:noFill/>
        </p:spPr>
        <p:txBody>
          <a:bodyPr wrap="none" rtlCol="0">
            <a:spAutoFit/>
          </a:bodyPr>
          <a:lstStyle/>
          <a:p>
            <a:r>
              <a:rPr lang="en-GB" sz="1200" i="1" dirty="0">
                <a:latin typeface="Roboto Mono Medium" pitchFamily="2" charset="0"/>
                <a:ea typeface="Roboto Mono Medium" pitchFamily="2" charset="0"/>
              </a:rPr>
              <a:t>mag</a:t>
            </a:r>
            <a:endParaRPr lang="en-GB" sz="1800" i="1" dirty="0">
              <a:latin typeface="Roboto Mono Medium" pitchFamily="2" charset="0"/>
              <a:ea typeface="Roboto Mono Medium" pitchFamily="2" charset="0"/>
            </a:endParaRPr>
          </a:p>
        </p:txBody>
      </p:sp>
      <p:sp>
        <p:nvSpPr>
          <p:cNvPr id="43" name="TextBox 42">
            <a:extLst>
              <a:ext uri="{FF2B5EF4-FFF2-40B4-BE49-F238E27FC236}">
                <a16:creationId xmlns:a16="http://schemas.microsoft.com/office/drawing/2014/main" id="{6BFED220-6DFC-8745-A1A6-13CC81A04FB5}"/>
              </a:ext>
            </a:extLst>
          </p:cNvPr>
          <p:cNvSpPr txBox="1"/>
          <p:nvPr/>
        </p:nvSpPr>
        <p:spPr>
          <a:xfrm>
            <a:off x="5347077" y="5637670"/>
            <a:ext cx="399468" cy="307777"/>
          </a:xfrm>
          <a:prstGeom prst="rect">
            <a:avLst/>
          </a:prstGeom>
          <a:noFill/>
        </p:spPr>
        <p:txBody>
          <a:bodyPr wrap="none" rtlCol="0">
            <a:spAutoFit/>
          </a:bodyPr>
          <a:lstStyle/>
          <a:p>
            <a:r>
              <a:rPr lang="en-GB" sz="1400" dirty="0">
                <a:latin typeface="Roboto Mono" pitchFamily="2" charset="0"/>
                <a:ea typeface="Roboto Mono" pitchFamily="2" charset="0"/>
              </a:rPr>
              <a:t>16</a:t>
            </a:r>
          </a:p>
        </p:txBody>
      </p:sp>
      <p:sp>
        <p:nvSpPr>
          <p:cNvPr id="44" name="TextBox 43">
            <a:extLst>
              <a:ext uri="{FF2B5EF4-FFF2-40B4-BE49-F238E27FC236}">
                <a16:creationId xmlns:a16="http://schemas.microsoft.com/office/drawing/2014/main" id="{246651E5-E54D-A048-B04D-CE49E9FF241B}"/>
              </a:ext>
            </a:extLst>
          </p:cNvPr>
          <p:cNvSpPr txBox="1"/>
          <p:nvPr/>
        </p:nvSpPr>
        <p:spPr>
          <a:xfrm>
            <a:off x="5347077" y="5218386"/>
            <a:ext cx="399468" cy="307777"/>
          </a:xfrm>
          <a:prstGeom prst="rect">
            <a:avLst/>
          </a:prstGeom>
          <a:noFill/>
        </p:spPr>
        <p:txBody>
          <a:bodyPr wrap="none" rtlCol="0">
            <a:spAutoFit/>
          </a:bodyPr>
          <a:lstStyle/>
          <a:p>
            <a:r>
              <a:rPr lang="en-GB" sz="1400" dirty="0">
                <a:latin typeface="Roboto Mono" pitchFamily="2" charset="0"/>
                <a:ea typeface="Roboto Mono" pitchFamily="2" charset="0"/>
              </a:rPr>
              <a:t>18</a:t>
            </a:r>
          </a:p>
        </p:txBody>
      </p:sp>
      <p:sp>
        <p:nvSpPr>
          <p:cNvPr id="45" name="TextBox 44">
            <a:extLst>
              <a:ext uri="{FF2B5EF4-FFF2-40B4-BE49-F238E27FC236}">
                <a16:creationId xmlns:a16="http://schemas.microsoft.com/office/drawing/2014/main" id="{93355B5C-A0AF-C148-8F47-6A6B0A0C9D45}"/>
              </a:ext>
            </a:extLst>
          </p:cNvPr>
          <p:cNvSpPr txBox="1"/>
          <p:nvPr/>
        </p:nvSpPr>
        <p:spPr>
          <a:xfrm>
            <a:off x="5347077" y="4799102"/>
            <a:ext cx="399468" cy="307777"/>
          </a:xfrm>
          <a:prstGeom prst="rect">
            <a:avLst/>
          </a:prstGeom>
          <a:noFill/>
        </p:spPr>
        <p:txBody>
          <a:bodyPr wrap="none" rtlCol="0">
            <a:spAutoFit/>
          </a:bodyPr>
          <a:lstStyle/>
          <a:p>
            <a:r>
              <a:rPr lang="en-GB" sz="1400" dirty="0">
                <a:latin typeface="Roboto Mono" pitchFamily="2" charset="0"/>
                <a:ea typeface="Roboto Mono" pitchFamily="2" charset="0"/>
              </a:rPr>
              <a:t>20</a:t>
            </a:r>
          </a:p>
        </p:txBody>
      </p:sp>
      <p:sp>
        <p:nvSpPr>
          <p:cNvPr id="47" name="TextBox 46">
            <a:extLst>
              <a:ext uri="{FF2B5EF4-FFF2-40B4-BE49-F238E27FC236}">
                <a16:creationId xmlns:a16="http://schemas.microsoft.com/office/drawing/2014/main" id="{8F891C0D-2DD1-B946-B0F1-6DED1A96720A}"/>
              </a:ext>
            </a:extLst>
          </p:cNvPr>
          <p:cNvSpPr txBox="1"/>
          <p:nvPr/>
        </p:nvSpPr>
        <p:spPr>
          <a:xfrm>
            <a:off x="5355560" y="4371931"/>
            <a:ext cx="399468" cy="307777"/>
          </a:xfrm>
          <a:prstGeom prst="rect">
            <a:avLst/>
          </a:prstGeom>
          <a:noFill/>
        </p:spPr>
        <p:txBody>
          <a:bodyPr wrap="none" rtlCol="0">
            <a:spAutoFit/>
          </a:bodyPr>
          <a:lstStyle/>
          <a:p>
            <a:r>
              <a:rPr lang="en-GB" sz="1400" dirty="0">
                <a:latin typeface="Roboto Mono" pitchFamily="2" charset="0"/>
                <a:ea typeface="Roboto Mono" pitchFamily="2" charset="0"/>
              </a:rPr>
              <a:t>22</a:t>
            </a:r>
          </a:p>
        </p:txBody>
      </p:sp>
      <p:sp>
        <p:nvSpPr>
          <p:cNvPr id="48" name="TextBox 47">
            <a:extLst>
              <a:ext uri="{FF2B5EF4-FFF2-40B4-BE49-F238E27FC236}">
                <a16:creationId xmlns:a16="http://schemas.microsoft.com/office/drawing/2014/main" id="{0E355C44-83DC-9546-BDDD-D85630F37AD5}"/>
              </a:ext>
            </a:extLst>
          </p:cNvPr>
          <p:cNvSpPr txBox="1"/>
          <p:nvPr/>
        </p:nvSpPr>
        <p:spPr>
          <a:xfrm>
            <a:off x="5347077" y="3967099"/>
            <a:ext cx="399468" cy="307777"/>
          </a:xfrm>
          <a:prstGeom prst="rect">
            <a:avLst/>
          </a:prstGeom>
          <a:noFill/>
        </p:spPr>
        <p:txBody>
          <a:bodyPr wrap="none" rtlCol="0">
            <a:spAutoFit/>
          </a:bodyPr>
          <a:lstStyle/>
          <a:p>
            <a:r>
              <a:rPr lang="en-GB" sz="1400" dirty="0">
                <a:latin typeface="Roboto Mono" pitchFamily="2" charset="0"/>
                <a:ea typeface="Roboto Mono" pitchFamily="2" charset="0"/>
              </a:rPr>
              <a:t>24</a:t>
            </a:r>
          </a:p>
        </p:txBody>
      </p:sp>
      <p:sp>
        <p:nvSpPr>
          <p:cNvPr id="49" name="TextBox 48">
            <a:extLst>
              <a:ext uri="{FF2B5EF4-FFF2-40B4-BE49-F238E27FC236}">
                <a16:creationId xmlns:a16="http://schemas.microsoft.com/office/drawing/2014/main" id="{9D173826-EB2B-0F49-A44F-0A19B4F75E38}"/>
              </a:ext>
            </a:extLst>
          </p:cNvPr>
          <p:cNvSpPr txBox="1"/>
          <p:nvPr/>
        </p:nvSpPr>
        <p:spPr>
          <a:xfrm>
            <a:off x="5360673" y="3541530"/>
            <a:ext cx="399468" cy="307777"/>
          </a:xfrm>
          <a:prstGeom prst="rect">
            <a:avLst/>
          </a:prstGeom>
          <a:noFill/>
        </p:spPr>
        <p:txBody>
          <a:bodyPr wrap="none" rtlCol="0">
            <a:spAutoFit/>
          </a:bodyPr>
          <a:lstStyle/>
          <a:p>
            <a:r>
              <a:rPr lang="en-GB" sz="1400" dirty="0">
                <a:latin typeface="Roboto Mono" pitchFamily="2" charset="0"/>
                <a:ea typeface="Roboto Mono" pitchFamily="2" charset="0"/>
              </a:rPr>
              <a:t>26</a:t>
            </a:r>
          </a:p>
        </p:txBody>
      </p:sp>
      <p:pic>
        <p:nvPicPr>
          <p:cNvPr id="5" name="Picture 4">
            <a:extLst>
              <a:ext uri="{FF2B5EF4-FFF2-40B4-BE49-F238E27FC236}">
                <a16:creationId xmlns:a16="http://schemas.microsoft.com/office/drawing/2014/main" id="{1ACD9077-3217-E94A-AC24-9FBBEA303106}"/>
              </a:ext>
            </a:extLst>
          </p:cNvPr>
          <p:cNvPicPr>
            <a:picLocks noChangeAspect="1"/>
          </p:cNvPicPr>
          <p:nvPr/>
        </p:nvPicPr>
        <p:blipFill>
          <a:blip r:embed="rId5"/>
          <a:stretch>
            <a:fillRect/>
          </a:stretch>
        </p:blipFill>
        <p:spPr>
          <a:xfrm>
            <a:off x="11847485" y="283543"/>
            <a:ext cx="2989524" cy="1305503"/>
          </a:xfrm>
          <a:prstGeom prst="rect">
            <a:avLst/>
          </a:prstGeom>
        </p:spPr>
      </p:pic>
      <p:sp>
        <p:nvSpPr>
          <p:cNvPr id="7" name="Rectangle 6">
            <a:extLst>
              <a:ext uri="{FF2B5EF4-FFF2-40B4-BE49-F238E27FC236}">
                <a16:creationId xmlns:a16="http://schemas.microsoft.com/office/drawing/2014/main" id="{91C54C7A-547A-784E-9714-74D93AC5A8F8}"/>
              </a:ext>
            </a:extLst>
          </p:cNvPr>
          <p:cNvSpPr/>
          <p:nvPr/>
        </p:nvSpPr>
        <p:spPr>
          <a:xfrm>
            <a:off x="9491960" y="1214096"/>
            <a:ext cx="883188" cy="883188"/>
          </a:xfrm>
          <a:prstGeom prst="rect">
            <a:avLst/>
          </a:prstGeom>
          <a:noFill/>
          <a:ln w="63500">
            <a:solidFill>
              <a:srgbClr val="76FF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600349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591</TotalTime>
  <Words>120</Words>
  <Application>Microsoft Macintosh PowerPoint</Application>
  <PresentationFormat>Custom</PresentationFormat>
  <Paragraphs>28</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 Math</vt:lpstr>
      <vt:lpstr>Roboto Mono</vt:lpstr>
      <vt:lpstr>Roboto Mono Medium</vt:lpstr>
      <vt:lpstr>Office Theme</vt:lpstr>
      <vt:lpstr>PowerPoint Presentation</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Jacky Cao</dc:creator>
  <cp:lastModifiedBy>Jacky Cao</cp:lastModifiedBy>
  <cp:revision>52</cp:revision>
  <cp:lastPrinted>2018-01-21T10:08:19Z</cp:lastPrinted>
  <dcterms:created xsi:type="dcterms:W3CDTF">2018-01-21T00:47:46Z</dcterms:created>
  <dcterms:modified xsi:type="dcterms:W3CDTF">2018-01-24T22:14:48Z</dcterms:modified>
</cp:coreProperties>
</file>