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360B"/>
    <a:srgbClr val="202020"/>
    <a:srgbClr val="EEEEE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0"/>
    <p:restoredTop sz="94701"/>
  </p:normalViewPr>
  <p:slideViewPr>
    <p:cSldViewPr snapToGrid="0" snapToObjects="1">
      <p:cViewPr>
        <p:scale>
          <a:sx n="60" d="100"/>
          <a:sy n="60" d="100"/>
        </p:scale>
        <p:origin x="17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BF9B5-34E6-3748-A3AE-97D3F6023AC7}" type="datetimeFigureOut">
              <a:rPr lang="en-GB" smtClean="0"/>
              <a:t>21/01/2018</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96617-FF49-1349-8887-453028D5524D}" type="slidenum">
              <a:rPr lang="en-GB" smtClean="0"/>
              <a:t>‹#›</a:t>
            </a:fld>
            <a:endParaRPr lang="en-GB"/>
          </a:p>
        </p:txBody>
      </p:sp>
    </p:spTree>
    <p:extLst>
      <p:ext uri="{BB962C8B-B14F-4D97-AF65-F5344CB8AC3E}">
        <p14:creationId xmlns:p14="http://schemas.microsoft.com/office/powerpoint/2010/main" val="170975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796617-FF49-1349-8887-453028D5524D}" type="slidenum">
              <a:rPr lang="en-GB" smtClean="0"/>
              <a:t>1</a:t>
            </a:fld>
            <a:endParaRPr lang="en-GB"/>
          </a:p>
        </p:txBody>
      </p:sp>
    </p:spTree>
    <p:extLst>
      <p:ext uri="{BB962C8B-B14F-4D97-AF65-F5344CB8AC3E}">
        <p14:creationId xmlns:p14="http://schemas.microsoft.com/office/powerpoint/2010/main" val="15018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572D2-1BD6-954F-86C4-419D8535D635}" type="datetimeFigureOut">
              <a:rPr lang="en-GB" smtClean="0"/>
              <a:t>21/01/2018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572D2-1BD6-954F-86C4-419D8535D635}" type="datetimeFigureOut">
              <a:rPr lang="en-GB" smtClean="0"/>
              <a:t>21/01/2018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572D2-1BD6-954F-86C4-419D8535D635}" type="datetimeFigureOut">
              <a:rPr lang="en-GB" smtClean="0"/>
              <a:t>21/01/2018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572D2-1BD6-954F-86C4-419D8535D635}" type="datetimeFigureOut">
              <a:rPr lang="en-GB" smtClean="0"/>
              <a:t>21/01/2018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572D2-1BD6-954F-86C4-419D8535D635}" type="datetimeFigureOut">
              <a:rPr lang="en-GB" smtClean="0"/>
              <a:t>21/01/2018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E93572D2-1BD6-954F-86C4-419D8535D635}" type="datetimeFigureOut">
              <a:rPr lang="en-GB" smtClean="0"/>
              <a:t>21/01/2018</a:t>
            </a:fld>
            <a:endParaRPr lang="en-GB"/>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8EBCDA72-8231-1F4F-8A36-A4B0326CBB14}" type="slidenum">
              <a:rPr lang="en-GB" smtClean="0"/>
              <a:t>‹#›</a:t>
            </a:fld>
            <a:endParaRPr lang="en-GB"/>
          </a:p>
        </p:txBody>
      </p:sp>
    </p:spTree>
    <p:extLst>
      <p:ext uri="{BB962C8B-B14F-4D97-AF65-F5344CB8AC3E}">
        <p14:creationId xmlns:p14="http://schemas.microsoft.com/office/powerpoint/2010/main" val="935409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null)"/><Relationship Id="rId4" Type="http://schemas.openxmlformats.org/officeDocument/2006/relationships/image" Target="../media/image1.(nul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4241BA-1233-584B-95AB-C0AEA6E7DC23}"/>
              </a:ext>
            </a:extLst>
          </p:cNvPr>
          <p:cNvSpPr/>
          <p:nvPr/>
        </p:nvSpPr>
        <p:spPr>
          <a:xfrm>
            <a:off x="-187569" y="17614392"/>
            <a:ext cx="15521354" cy="35859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97B6F52-0EF0-0A4D-BB93-A4014E03F90C}"/>
              </a:ext>
            </a:extLst>
          </p:cNvPr>
          <p:cNvSpPr/>
          <p:nvPr/>
        </p:nvSpPr>
        <p:spPr>
          <a:xfrm>
            <a:off x="-187569" y="2479522"/>
            <a:ext cx="15521354" cy="7527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3771C7A4-CC91-654B-93BC-444CCA96E073}"/>
              </a:ext>
            </a:extLst>
          </p:cNvPr>
          <p:cNvSpPr txBox="1"/>
          <p:nvPr/>
        </p:nvSpPr>
        <p:spPr>
          <a:xfrm>
            <a:off x="446568" y="212652"/>
            <a:ext cx="10979288" cy="878254"/>
          </a:xfrm>
          <a:prstGeom prst="rect">
            <a:avLst/>
          </a:prstGeom>
          <a:noFill/>
        </p:spPr>
        <p:txBody>
          <a:bodyPr wrap="none" tIns="46800" bIns="0" rtlCol="0">
            <a:spAutoFit/>
          </a:bodyPr>
          <a:lstStyle/>
          <a:p>
            <a:r>
              <a:rPr lang="en-GB" sz="5400" b="1" dirty="0">
                <a:solidFill>
                  <a:schemeClr val="bg1"/>
                </a:solidFill>
                <a:latin typeface="Roboto Mono" pitchFamily="2" charset="0"/>
                <a:ea typeface="Roboto Mono" pitchFamily="2" charset="0"/>
              </a:rPr>
              <a:t>Constraining the Geometry </a:t>
            </a:r>
          </a:p>
        </p:txBody>
      </p:sp>
      <p:sp>
        <p:nvSpPr>
          <p:cNvPr id="3" name="TextBox 2">
            <a:extLst>
              <a:ext uri="{FF2B5EF4-FFF2-40B4-BE49-F238E27FC236}">
                <a16:creationId xmlns:a16="http://schemas.microsoft.com/office/drawing/2014/main" id="{23E52F0A-6608-EC43-BF02-A0EF55224171}"/>
              </a:ext>
            </a:extLst>
          </p:cNvPr>
          <p:cNvSpPr txBox="1"/>
          <p:nvPr/>
        </p:nvSpPr>
        <p:spPr>
          <a:xfrm>
            <a:off x="489097" y="1653983"/>
            <a:ext cx="2579552" cy="623119"/>
          </a:xfrm>
          <a:prstGeom prst="rect">
            <a:avLst/>
          </a:prstGeom>
          <a:noFill/>
        </p:spPr>
        <p:txBody>
          <a:bodyPr wrap="none" rtlCol="0">
            <a:spAutoFit/>
          </a:bodyPr>
          <a:lstStyle/>
          <a:p>
            <a:r>
              <a:rPr lang="en-GB" i="1" dirty="0">
                <a:solidFill>
                  <a:schemeClr val="bg1"/>
                </a:solidFill>
                <a:latin typeface="Roboto Mono Medium" pitchFamily="2" charset="0"/>
                <a:ea typeface="Roboto Mono Medium" pitchFamily="2" charset="0"/>
              </a:rPr>
              <a:t>JACKY CAO</a:t>
            </a:r>
          </a:p>
        </p:txBody>
      </p:sp>
      <p:sp>
        <p:nvSpPr>
          <p:cNvPr id="8" name="Rectangle 7">
            <a:extLst>
              <a:ext uri="{FF2B5EF4-FFF2-40B4-BE49-F238E27FC236}">
                <a16:creationId xmlns:a16="http://schemas.microsoft.com/office/drawing/2014/main" id="{B977C068-1404-DD43-8D48-2A0AC0F6DCA4}"/>
              </a:ext>
            </a:extLst>
          </p:cNvPr>
          <p:cNvSpPr/>
          <p:nvPr/>
        </p:nvSpPr>
        <p:spPr>
          <a:xfrm>
            <a:off x="446568" y="873528"/>
            <a:ext cx="6412333" cy="923330"/>
          </a:xfrm>
          <a:prstGeom prst="rect">
            <a:avLst/>
          </a:prstGeom>
        </p:spPr>
        <p:txBody>
          <a:bodyPr wrap="none">
            <a:spAutoFit/>
          </a:bodyPr>
          <a:lstStyle/>
          <a:p>
            <a:r>
              <a:rPr lang="en-GB" sz="5400" b="1" dirty="0">
                <a:solidFill>
                  <a:schemeClr val="bg1"/>
                </a:solidFill>
                <a:latin typeface="Roboto Mono" pitchFamily="2" charset="0"/>
                <a:ea typeface="Roboto Mono" pitchFamily="2" charset="0"/>
              </a:rPr>
              <a:t>of the Universe</a:t>
            </a:r>
          </a:p>
        </p:txBody>
      </p:sp>
      <p:sp>
        <p:nvSpPr>
          <p:cNvPr id="14" name="Rectangle 13">
            <a:extLst>
              <a:ext uri="{FF2B5EF4-FFF2-40B4-BE49-F238E27FC236}">
                <a16:creationId xmlns:a16="http://schemas.microsoft.com/office/drawing/2014/main" id="{7847B10F-1380-7D4F-9C09-DD4088384868}"/>
              </a:ext>
            </a:extLst>
          </p:cNvPr>
          <p:cNvSpPr/>
          <p:nvPr/>
        </p:nvSpPr>
        <p:spPr>
          <a:xfrm>
            <a:off x="-187569" y="9708641"/>
            <a:ext cx="15521354" cy="7905751"/>
          </a:xfrm>
          <a:prstGeom prst="rect">
            <a:avLst/>
          </a:prstGeom>
          <a:solidFill>
            <a:srgbClr val="EEEEEE"/>
          </a:solidFill>
          <a:ln>
            <a:noFill/>
          </a:ln>
          <a:effectLst>
            <a:outerShdw blurRad="254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4FAA6CD0-F83A-C640-AC8C-4E916CBFCB41}"/>
              </a:ext>
            </a:extLst>
          </p:cNvPr>
          <p:cNvSpPr/>
          <p:nvPr/>
        </p:nvSpPr>
        <p:spPr>
          <a:xfrm>
            <a:off x="651052" y="3333727"/>
            <a:ext cx="4553994" cy="5906985"/>
          </a:xfrm>
          <a:prstGeom prst="rect">
            <a:avLst/>
          </a:prstGeom>
          <a:solidFill>
            <a:srgbClr val="202020"/>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48D7A8E3-57B1-CA47-A750-1A2E45737B11}"/>
              </a:ext>
            </a:extLst>
          </p:cNvPr>
          <p:cNvSpPr txBox="1"/>
          <p:nvPr/>
        </p:nvSpPr>
        <p:spPr>
          <a:xfrm>
            <a:off x="446568" y="2588661"/>
            <a:ext cx="8556755"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 SHORT HISTORY OF EVERYTHING</a:t>
            </a:r>
          </a:p>
        </p:txBody>
      </p:sp>
      <p:sp>
        <p:nvSpPr>
          <p:cNvPr id="18" name="Rectangle 17">
            <a:extLst>
              <a:ext uri="{FF2B5EF4-FFF2-40B4-BE49-F238E27FC236}">
                <a16:creationId xmlns:a16="http://schemas.microsoft.com/office/drawing/2014/main" id="{4470BE9F-D7C2-7542-9069-C494AF694391}"/>
              </a:ext>
            </a:extLst>
          </p:cNvPr>
          <p:cNvSpPr/>
          <p:nvPr/>
        </p:nvSpPr>
        <p:spPr>
          <a:xfrm>
            <a:off x="10058399" y="3333728"/>
            <a:ext cx="4381103" cy="5906985"/>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027F70DA-D3D6-7F41-A4C0-982E7F52DC74}"/>
              </a:ext>
            </a:extLst>
          </p:cNvPr>
          <p:cNvSpPr txBox="1"/>
          <p:nvPr/>
        </p:nvSpPr>
        <p:spPr>
          <a:xfrm>
            <a:off x="775290" y="3398919"/>
            <a:ext cx="5240537" cy="553998"/>
          </a:xfrm>
          <a:prstGeom prst="rect">
            <a:avLst/>
          </a:prstGeom>
          <a:noFill/>
        </p:spPr>
        <p:txBody>
          <a:bodyPr wrap="square" rtlCol="0">
            <a:spAutoFit/>
          </a:bodyPr>
          <a:lstStyle/>
          <a:p>
            <a:r>
              <a:rPr lang="en-GB" sz="3000" b="1" dirty="0">
                <a:solidFill>
                  <a:schemeClr val="bg1"/>
                </a:solidFill>
                <a:latin typeface="Roboto Mono" pitchFamily="2" charset="0"/>
                <a:ea typeface="Roboto Mono" pitchFamily="2" charset="0"/>
              </a:rPr>
              <a:t>Type Ia Supernovae </a:t>
            </a:r>
          </a:p>
        </p:txBody>
      </p:sp>
      <p:sp>
        <p:nvSpPr>
          <p:cNvPr id="21" name="Rectangle 20">
            <a:extLst>
              <a:ext uri="{FF2B5EF4-FFF2-40B4-BE49-F238E27FC236}">
                <a16:creationId xmlns:a16="http://schemas.microsoft.com/office/drawing/2014/main" id="{458AEF28-91E5-DA42-A73A-2D61EAF83D1A}"/>
              </a:ext>
            </a:extLst>
          </p:cNvPr>
          <p:cNvSpPr/>
          <p:nvPr/>
        </p:nvSpPr>
        <p:spPr>
          <a:xfrm>
            <a:off x="9885508" y="3333727"/>
            <a:ext cx="4553994" cy="5906985"/>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232ED31-39FA-C74C-AF75-9B7D8330F726}"/>
              </a:ext>
            </a:extLst>
          </p:cNvPr>
          <p:cNvSpPr txBox="1"/>
          <p:nvPr/>
        </p:nvSpPr>
        <p:spPr>
          <a:xfrm>
            <a:off x="751081" y="3903548"/>
            <a:ext cx="4497256" cy="1600438"/>
          </a:xfrm>
          <a:prstGeom prst="rect">
            <a:avLst/>
          </a:prstGeom>
          <a:noFill/>
        </p:spPr>
        <p:txBody>
          <a:bodyPr wrap="square" rtlCol="0">
            <a:spAutoFit/>
          </a:bodyPr>
          <a:lstStyle/>
          <a:p>
            <a:r>
              <a:rPr lang="en-GB" sz="1400" dirty="0">
                <a:solidFill>
                  <a:schemeClr val="bg1"/>
                </a:solidFill>
                <a:latin typeface="Roboto Mono" pitchFamily="2" charset="0"/>
                <a:ea typeface="Roboto Mono" pitchFamily="2" charset="0"/>
              </a:rPr>
              <a:t>As we continue to observe the Universe, we forever gain a greater understanding of the way it works. What is important is that we understand our origins. To do this we can employ one of the most cataclysmic events which can be observed, supernova.</a:t>
            </a:r>
          </a:p>
        </p:txBody>
      </p:sp>
      <p:sp>
        <p:nvSpPr>
          <p:cNvPr id="22" name="Rectangle 21">
            <a:extLst>
              <a:ext uri="{FF2B5EF4-FFF2-40B4-BE49-F238E27FC236}">
                <a16:creationId xmlns:a16="http://schemas.microsoft.com/office/drawing/2014/main" id="{4CAD364B-32A1-4F49-BDF3-B20381AD0C69}"/>
              </a:ext>
            </a:extLst>
          </p:cNvPr>
          <p:cNvSpPr/>
          <p:nvPr/>
        </p:nvSpPr>
        <p:spPr>
          <a:xfrm>
            <a:off x="5185961" y="3326207"/>
            <a:ext cx="4535426" cy="5906985"/>
          </a:xfrm>
          <a:prstGeom prst="rect">
            <a:avLst/>
          </a:prstGeom>
          <a:solidFill>
            <a:schemeClr val="accent3">
              <a:lumMod val="20000"/>
              <a:lumOff val="80000"/>
            </a:schemeClr>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305F1C87-E160-B740-89BB-5BC081FB3BE8}"/>
              </a:ext>
            </a:extLst>
          </p:cNvPr>
          <p:cNvSpPr txBox="1"/>
          <p:nvPr/>
        </p:nvSpPr>
        <p:spPr>
          <a:xfrm>
            <a:off x="446567" y="9901710"/>
            <a:ext cx="8556755"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COSMOLOGICAL PARAMETERS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8CD5F03-E862-7F40-9BD0-C0CE17343321}"/>
                  </a:ext>
                </a:extLst>
              </p:cNvPr>
              <p:cNvSpPr txBox="1"/>
              <p:nvPr/>
            </p:nvSpPr>
            <p:spPr>
              <a:xfrm>
                <a:off x="2272549" y="5966031"/>
                <a:ext cx="9734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800" b="0" i="1" smtClean="0">
                          <a:solidFill>
                            <a:schemeClr val="bg1"/>
                          </a:solidFill>
                          <a:latin typeface="Cambria Math" panose="02040503050406030204" pitchFamily="18" charset="0"/>
                        </a:rPr>
                        <m:t>𝑣</m:t>
                      </m:r>
                      <m:r>
                        <a:rPr lang="en-GB" sz="1800" b="0" i="1" smtClean="0">
                          <a:solidFill>
                            <a:schemeClr val="bg1"/>
                          </a:solidFill>
                          <a:latin typeface="Cambria Math" panose="02040503050406030204" pitchFamily="18" charset="0"/>
                        </a:rPr>
                        <m:t>=</m:t>
                      </m:r>
                      <m:sSub>
                        <m:sSubPr>
                          <m:ctrlPr>
                            <a:rPr lang="en-GB" sz="1800" i="1" smtClean="0">
                              <a:solidFill>
                                <a:schemeClr val="bg1"/>
                              </a:solidFill>
                              <a:latin typeface="Cambria Math" panose="02040503050406030204" pitchFamily="18" charset="0"/>
                            </a:rPr>
                          </m:ctrlPr>
                        </m:sSubPr>
                        <m:e>
                          <m:r>
                            <a:rPr lang="en-GB" sz="1800" b="0" i="1" smtClean="0">
                              <a:solidFill>
                                <a:schemeClr val="bg1"/>
                              </a:solidFill>
                              <a:latin typeface="Cambria Math" panose="02040503050406030204" pitchFamily="18" charset="0"/>
                            </a:rPr>
                            <m:t>𝐻</m:t>
                          </m:r>
                        </m:e>
                        <m:sub>
                          <m:r>
                            <a:rPr lang="en-GB" sz="1800" b="0" i="1" smtClean="0">
                              <a:solidFill>
                                <a:schemeClr val="bg1"/>
                              </a:solidFill>
                              <a:latin typeface="Cambria Math" panose="02040503050406030204" pitchFamily="18" charset="0"/>
                            </a:rPr>
                            <m:t>0</m:t>
                          </m:r>
                        </m:sub>
                      </m:sSub>
                      <m:r>
                        <a:rPr lang="en-GB" sz="1800" b="0" i="1" smtClean="0">
                          <a:solidFill>
                            <a:schemeClr val="bg1"/>
                          </a:solidFill>
                          <a:latin typeface="Cambria Math" panose="02040503050406030204" pitchFamily="18" charset="0"/>
                        </a:rPr>
                        <m:t>𝑑</m:t>
                      </m:r>
                    </m:oMath>
                  </m:oMathPara>
                </a14:m>
                <a:endParaRPr lang="en-GB" sz="3200" dirty="0">
                  <a:solidFill>
                    <a:schemeClr val="bg1"/>
                  </a:solidFill>
                  <a:latin typeface="Roboto Mono" pitchFamily="2" charset="0"/>
                  <a:ea typeface="Roboto Mono" pitchFamily="2" charset="0"/>
                </a:endParaRPr>
              </a:p>
            </p:txBody>
          </p:sp>
        </mc:Choice>
        <mc:Fallback xmlns="">
          <p:sp>
            <p:nvSpPr>
              <p:cNvPr id="28" name="TextBox 27">
                <a:extLst>
                  <a:ext uri="{FF2B5EF4-FFF2-40B4-BE49-F238E27FC236}">
                    <a16:creationId xmlns:a16="http://schemas.microsoft.com/office/drawing/2014/main" id="{F8CD5F03-E862-7F40-9BD0-C0CE17343321}"/>
                  </a:ext>
                </a:extLst>
              </p:cNvPr>
              <p:cNvSpPr txBox="1">
                <a:spLocks noRot="1" noChangeAspect="1" noMove="1" noResize="1" noEditPoints="1" noAdjustHandles="1" noChangeArrowheads="1" noChangeShapeType="1" noTextEdit="1"/>
              </p:cNvSpPr>
              <p:nvPr/>
            </p:nvSpPr>
            <p:spPr>
              <a:xfrm>
                <a:off x="2272549" y="5966031"/>
                <a:ext cx="973472" cy="276999"/>
              </a:xfrm>
              <a:prstGeom prst="rect">
                <a:avLst/>
              </a:prstGeom>
              <a:blipFill>
                <a:blip r:embed="rId3"/>
                <a:stretch>
                  <a:fillRect b="-8696"/>
                </a:stretch>
              </a:blipFill>
            </p:spPr>
            <p:txBody>
              <a:bodyPr/>
              <a:lstStyle/>
              <a:p>
                <a:r>
                  <a:rPr lang="en-GB">
                    <a:noFill/>
                  </a:rPr>
                  <a:t> </a:t>
                </a:r>
              </a:p>
            </p:txBody>
          </p:sp>
        </mc:Fallback>
      </mc:AlternateContent>
      <p:pic>
        <p:nvPicPr>
          <p:cNvPr id="38" name="Picture 37">
            <a:extLst>
              <a:ext uri="{FF2B5EF4-FFF2-40B4-BE49-F238E27FC236}">
                <a16:creationId xmlns:a16="http://schemas.microsoft.com/office/drawing/2014/main" id="{3F3EE04C-7663-934E-AB35-93A3CD8E9946}"/>
              </a:ext>
            </a:extLst>
          </p:cNvPr>
          <p:cNvPicPr>
            <a:picLocks noChangeAspect="1"/>
          </p:cNvPicPr>
          <p:nvPr/>
        </p:nvPicPr>
        <p:blipFill rotWithShape="1">
          <a:blip r:embed="rId4"/>
          <a:srcRect l="4464" t="11713" r="8297"/>
          <a:stretch/>
        </p:blipFill>
        <p:spPr>
          <a:xfrm>
            <a:off x="5260227" y="3408912"/>
            <a:ext cx="4422990" cy="3366792"/>
          </a:xfrm>
          <a:prstGeom prst="rect">
            <a:avLst/>
          </a:prstGeom>
        </p:spPr>
      </p:pic>
      <p:sp>
        <p:nvSpPr>
          <p:cNvPr id="39" name="TextBox 38">
            <a:extLst>
              <a:ext uri="{FF2B5EF4-FFF2-40B4-BE49-F238E27FC236}">
                <a16:creationId xmlns:a16="http://schemas.microsoft.com/office/drawing/2014/main" id="{AEDA5F59-1939-B242-AA35-18FA98361164}"/>
              </a:ext>
            </a:extLst>
          </p:cNvPr>
          <p:cNvSpPr txBox="1"/>
          <p:nvPr/>
        </p:nvSpPr>
        <p:spPr>
          <a:xfrm>
            <a:off x="5205046" y="6902055"/>
            <a:ext cx="4410671" cy="461665"/>
          </a:xfrm>
          <a:prstGeom prst="rect">
            <a:avLst/>
          </a:prstGeom>
          <a:noFill/>
        </p:spPr>
        <p:txBody>
          <a:bodyPr wrap="square" rtlCol="0">
            <a:spAutoFit/>
          </a:bodyPr>
          <a:lstStyle/>
          <a:p>
            <a:r>
              <a:rPr lang="en-GB" sz="1200" dirty="0">
                <a:latin typeface="Roboto Mono" pitchFamily="2" charset="0"/>
                <a:ea typeface="Roboto Mono" pitchFamily="2" charset="0"/>
              </a:rPr>
              <a:t>FIG. 1: A Hubble’s diagram plotted with data from the Supernova Cosmology Project.</a:t>
            </a:r>
          </a:p>
        </p:txBody>
      </p:sp>
      <p:sp>
        <p:nvSpPr>
          <p:cNvPr id="40" name="TextBox 39">
            <a:extLst>
              <a:ext uri="{FF2B5EF4-FFF2-40B4-BE49-F238E27FC236}">
                <a16:creationId xmlns:a16="http://schemas.microsoft.com/office/drawing/2014/main" id="{115FAFB1-37F6-4440-AE4A-1D7B8C664B57}"/>
              </a:ext>
            </a:extLst>
          </p:cNvPr>
          <p:cNvSpPr txBox="1"/>
          <p:nvPr/>
        </p:nvSpPr>
        <p:spPr>
          <a:xfrm>
            <a:off x="651052" y="10519260"/>
            <a:ext cx="4410671" cy="523220"/>
          </a:xfrm>
          <a:prstGeom prst="rect">
            <a:avLst/>
          </a:prstGeom>
          <a:noFill/>
        </p:spPr>
        <p:txBody>
          <a:bodyPr wrap="square" rtlCol="0">
            <a:spAutoFit/>
          </a:bodyPr>
          <a:lstStyle/>
          <a:p>
            <a:r>
              <a:rPr lang="en-GB" sz="1400" dirty="0">
                <a:latin typeface="Roboto Mono" pitchFamily="2" charset="0"/>
                <a:ea typeface="Roboto Mono" pitchFamily="2" charset="0"/>
              </a:rPr>
              <a:t>What if we wanted to find the parameters of the universe?</a:t>
            </a:r>
          </a:p>
        </p:txBody>
      </p:sp>
      <p:pic>
        <p:nvPicPr>
          <p:cNvPr id="5" name="Picture 4">
            <a:extLst>
              <a:ext uri="{FF2B5EF4-FFF2-40B4-BE49-F238E27FC236}">
                <a16:creationId xmlns:a16="http://schemas.microsoft.com/office/drawing/2014/main" id="{1ACD9077-3217-E94A-AC24-9FBBEA303106}"/>
              </a:ext>
            </a:extLst>
          </p:cNvPr>
          <p:cNvPicPr>
            <a:picLocks noChangeAspect="1"/>
          </p:cNvPicPr>
          <p:nvPr/>
        </p:nvPicPr>
        <p:blipFill>
          <a:blip r:embed="rId5"/>
          <a:stretch>
            <a:fillRect/>
          </a:stretch>
        </p:blipFill>
        <p:spPr>
          <a:xfrm>
            <a:off x="11847485" y="283543"/>
            <a:ext cx="2989524" cy="1305503"/>
          </a:xfrm>
          <a:prstGeom prst="rect">
            <a:avLst/>
          </a:prstGeom>
        </p:spPr>
      </p:pic>
    </p:spTree>
    <p:extLst>
      <p:ext uri="{BB962C8B-B14F-4D97-AF65-F5344CB8AC3E}">
        <p14:creationId xmlns:p14="http://schemas.microsoft.com/office/powerpoint/2010/main" val="56003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TotalTime>
  <Words>100</Words>
  <Application>Microsoft Macintosh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Roboto Mono</vt:lpstr>
      <vt:lpstr>Roboto Mono Medium</vt:lpstr>
      <vt:lpstr>Office Theme</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34</cp:revision>
  <cp:lastPrinted>2018-01-21T10:08:19Z</cp:lastPrinted>
  <dcterms:created xsi:type="dcterms:W3CDTF">2018-01-21T00:47:46Z</dcterms:created>
  <dcterms:modified xsi:type="dcterms:W3CDTF">2018-01-21T10:08:21Z</dcterms:modified>
</cp:coreProperties>
</file>