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79" d="100"/>
          <a:sy n="79" d="100"/>
        </p:scale>
        <p:origin x="19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02/03/2019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64" indent="0" algn="ctr">
              <a:buNone/>
              <a:defRPr sz="2800"/>
            </a:lvl2pPr>
            <a:lvl3pPr marL="1280128" indent="0" algn="ctr">
              <a:buNone/>
              <a:defRPr sz="2520"/>
            </a:lvl3pPr>
            <a:lvl4pPr marL="1920192" indent="0" algn="ctr">
              <a:buNone/>
              <a:defRPr sz="2240"/>
            </a:lvl4pPr>
            <a:lvl5pPr marL="2560256" indent="0" algn="ctr">
              <a:buNone/>
              <a:defRPr sz="2240"/>
            </a:lvl5pPr>
            <a:lvl6pPr marL="3200320" indent="0" algn="ctr">
              <a:buNone/>
              <a:defRPr sz="2240"/>
            </a:lvl6pPr>
            <a:lvl7pPr marL="3840384" indent="0" algn="ctr">
              <a:buNone/>
              <a:defRPr sz="2240"/>
            </a:lvl7pPr>
            <a:lvl8pPr marL="4480448" indent="0" algn="ctr">
              <a:buNone/>
              <a:defRPr sz="2240"/>
            </a:lvl8pPr>
            <a:lvl9pPr marL="5120512"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64" indent="0">
              <a:buNone/>
              <a:defRPr sz="2800">
                <a:solidFill>
                  <a:schemeClr val="tx1">
                    <a:tint val="75000"/>
                  </a:schemeClr>
                </a:solidFill>
              </a:defRPr>
            </a:lvl2pPr>
            <a:lvl3pPr marL="1280128" indent="0">
              <a:buNone/>
              <a:defRPr sz="2520">
                <a:solidFill>
                  <a:schemeClr val="tx1">
                    <a:tint val="75000"/>
                  </a:schemeClr>
                </a:solidFill>
              </a:defRPr>
            </a:lvl3pPr>
            <a:lvl4pPr marL="1920192" indent="0">
              <a:buNone/>
              <a:defRPr sz="2240">
                <a:solidFill>
                  <a:schemeClr val="tx1">
                    <a:tint val="75000"/>
                  </a:schemeClr>
                </a:solidFill>
              </a:defRPr>
            </a:lvl4pPr>
            <a:lvl5pPr marL="2560256" indent="0">
              <a:buNone/>
              <a:defRPr sz="2240">
                <a:solidFill>
                  <a:schemeClr val="tx1">
                    <a:tint val="75000"/>
                  </a:schemeClr>
                </a:solidFill>
              </a:defRPr>
            </a:lvl5pPr>
            <a:lvl6pPr marL="3200320" indent="0">
              <a:buNone/>
              <a:defRPr sz="2240">
                <a:solidFill>
                  <a:schemeClr val="tx1">
                    <a:tint val="75000"/>
                  </a:schemeClr>
                </a:solidFill>
              </a:defRPr>
            </a:lvl6pPr>
            <a:lvl7pPr marL="3840384" indent="0">
              <a:buNone/>
              <a:defRPr sz="2240">
                <a:solidFill>
                  <a:schemeClr val="tx1">
                    <a:tint val="75000"/>
                  </a:schemeClr>
                </a:solidFill>
              </a:defRPr>
            </a:lvl7pPr>
            <a:lvl8pPr marL="4480448" indent="0">
              <a:buNone/>
              <a:defRPr sz="2240">
                <a:solidFill>
                  <a:schemeClr val="tx1">
                    <a:tint val="75000"/>
                  </a:schemeClr>
                </a:solidFill>
              </a:defRPr>
            </a:lvl8pPr>
            <a:lvl9pPr marL="5120512"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02/03/2019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02/03/2019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02/03/2019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64" indent="0">
              <a:buNone/>
              <a:defRPr sz="3920"/>
            </a:lvl2pPr>
            <a:lvl3pPr marL="1280128" indent="0">
              <a:buNone/>
              <a:defRPr sz="3360"/>
            </a:lvl3pPr>
            <a:lvl4pPr marL="1920192" indent="0">
              <a:buNone/>
              <a:defRPr sz="2800"/>
            </a:lvl4pPr>
            <a:lvl5pPr marL="2560256" indent="0">
              <a:buNone/>
              <a:defRPr sz="2800"/>
            </a:lvl5pPr>
            <a:lvl6pPr marL="3200320" indent="0">
              <a:buNone/>
              <a:defRPr sz="2800"/>
            </a:lvl6pPr>
            <a:lvl7pPr marL="3840384" indent="0">
              <a:buNone/>
              <a:defRPr sz="2800"/>
            </a:lvl7pPr>
            <a:lvl8pPr marL="4480448" indent="0">
              <a:buNone/>
              <a:defRPr sz="2800"/>
            </a:lvl8pPr>
            <a:lvl9pPr marL="5120512"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02/03/2019</a:t>
            </a:fld>
            <a:endParaRPr lang="en-GB"/>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28"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32" indent="-320032" algn="l" defTabSz="1280128"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096" indent="-320032" algn="l" defTabSz="1280128"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160" indent="-320032" algn="l" defTabSz="1280128"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2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288"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352"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416"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480"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54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28" rtl="0" eaLnBrk="1" latinLnBrk="0" hangingPunct="1">
        <a:defRPr sz="2520" kern="1200">
          <a:solidFill>
            <a:schemeClr val="tx1"/>
          </a:solidFill>
          <a:latin typeface="+mn-lt"/>
          <a:ea typeface="+mn-ea"/>
          <a:cs typeface="+mn-cs"/>
        </a:defRPr>
      </a:lvl1pPr>
      <a:lvl2pPr marL="640064" algn="l" defTabSz="1280128" rtl="0" eaLnBrk="1" latinLnBrk="0" hangingPunct="1">
        <a:defRPr sz="2520" kern="1200">
          <a:solidFill>
            <a:schemeClr val="tx1"/>
          </a:solidFill>
          <a:latin typeface="+mn-lt"/>
          <a:ea typeface="+mn-ea"/>
          <a:cs typeface="+mn-cs"/>
        </a:defRPr>
      </a:lvl2pPr>
      <a:lvl3pPr marL="1280128" algn="l" defTabSz="1280128" rtl="0" eaLnBrk="1" latinLnBrk="0" hangingPunct="1">
        <a:defRPr sz="2520" kern="1200">
          <a:solidFill>
            <a:schemeClr val="tx1"/>
          </a:solidFill>
          <a:latin typeface="+mn-lt"/>
          <a:ea typeface="+mn-ea"/>
          <a:cs typeface="+mn-cs"/>
        </a:defRPr>
      </a:lvl3pPr>
      <a:lvl4pPr marL="1920192" algn="l" defTabSz="1280128" rtl="0" eaLnBrk="1" latinLnBrk="0" hangingPunct="1">
        <a:defRPr sz="2520" kern="1200">
          <a:solidFill>
            <a:schemeClr val="tx1"/>
          </a:solidFill>
          <a:latin typeface="+mn-lt"/>
          <a:ea typeface="+mn-ea"/>
          <a:cs typeface="+mn-cs"/>
        </a:defRPr>
      </a:lvl4pPr>
      <a:lvl5pPr marL="2560256" algn="l" defTabSz="1280128" rtl="0" eaLnBrk="1" latinLnBrk="0" hangingPunct="1">
        <a:defRPr sz="2520" kern="1200">
          <a:solidFill>
            <a:schemeClr val="tx1"/>
          </a:solidFill>
          <a:latin typeface="+mn-lt"/>
          <a:ea typeface="+mn-ea"/>
          <a:cs typeface="+mn-cs"/>
        </a:defRPr>
      </a:lvl5pPr>
      <a:lvl6pPr marL="3200320" algn="l" defTabSz="1280128" rtl="0" eaLnBrk="1" latinLnBrk="0" hangingPunct="1">
        <a:defRPr sz="2520" kern="1200">
          <a:solidFill>
            <a:schemeClr val="tx1"/>
          </a:solidFill>
          <a:latin typeface="+mn-lt"/>
          <a:ea typeface="+mn-ea"/>
          <a:cs typeface="+mn-cs"/>
        </a:defRPr>
      </a:lvl6pPr>
      <a:lvl7pPr marL="3840384" algn="l" defTabSz="1280128" rtl="0" eaLnBrk="1" latinLnBrk="0" hangingPunct="1">
        <a:defRPr sz="2520" kern="1200">
          <a:solidFill>
            <a:schemeClr val="tx1"/>
          </a:solidFill>
          <a:latin typeface="+mn-lt"/>
          <a:ea typeface="+mn-ea"/>
          <a:cs typeface="+mn-cs"/>
        </a:defRPr>
      </a:lvl7pPr>
      <a:lvl8pPr marL="4480448" algn="l" defTabSz="1280128" rtl="0" eaLnBrk="1" latinLnBrk="0" hangingPunct="1">
        <a:defRPr sz="2520" kern="1200">
          <a:solidFill>
            <a:schemeClr val="tx1"/>
          </a:solidFill>
          <a:latin typeface="+mn-lt"/>
          <a:ea typeface="+mn-ea"/>
          <a:cs typeface="+mn-cs"/>
        </a:defRPr>
      </a:lvl8pPr>
      <a:lvl9pPr marL="5120512" algn="l" defTabSz="128012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8" y="14717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6" y="3583800"/>
            <a:ext cx="3922370" cy="3319744"/>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4" y="3583800"/>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6"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20" y="3885064"/>
                <a:ext cx="3907200" cy="3231654"/>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near to the Eocene-Oligocene transition (EOT), ca. 33.8 Ma.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20" y="3885064"/>
                <a:ext cx="3907200" cy="3231654"/>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6"/>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7" y="7332666"/>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51374" y="7354036"/>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80" y="7616965"/>
            <a:ext cx="3922353" cy="1446550"/>
          </a:xfrm>
          <a:prstGeom prst="rect">
            <a:avLst/>
          </a:prstGeom>
          <a:noFill/>
        </p:spPr>
        <p:txBody>
          <a:bodyPr wrap="square" numCol="1"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a:p>
            <a:pPr algn="just"/>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H. D., </a:t>
            </a:r>
            <a:r>
              <a:rPr lang="en-GB" sz="800" dirty="0" err="1">
                <a:latin typeface="Lato" panose="020F0502020204030203" pitchFamily="34" charset="0"/>
                <a:ea typeface="Lato" panose="020F0502020204030203" pitchFamily="34" charset="0"/>
                <a:cs typeface="Lato" panose="020F0502020204030203" pitchFamily="34" charset="0"/>
              </a:rPr>
              <a:t>Bohaty</a:t>
            </a:r>
            <a:r>
              <a:rPr lang="en-GB" sz="800" dirty="0">
                <a:latin typeface="Lato" panose="020F0502020204030203" pitchFamily="34" charset="0"/>
                <a:ea typeface="Lato" panose="020F0502020204030203" pitchFamily="34" charset="0"/>
                <a:cs typeface="Lato" panose="020F0502020204030203" pitchFamily="34" charset="0"/>
              </a:rPr>
              <a:t>, S. M., Smith, &amp; others. (2014). Isotopic interrogation of a suspected late Eocene glaciation.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29(6), 628-644.</a:t>
            </a:r>
          </a:p>
          <a:p>
            <a:pPr algn="just"/>
            <a:r>
              <a:rPr lang="en-GB" sz="800" dirty="0">
                <a:latin typeface="Lato" panose="020F0502020204030203" pitchFamily="34" charset="0"/>
                <a:ea typeface="Lato" panose="020F0502020204030203" pitchFamily="34" charset="0"/>
                <a:cs typeface="Lato" panose="020F0502020204030203" pitchFamily="34" charset="0"/>
              </a:rPr>
              <a:t>Sheldon, N. D., Grimes, S. T., Hooker, J. J., Collinson, M. E., Bugler, M. J., </a:t>
            </a:r>
            <a:r>
              <a:rPr lang="en-GB" sz="800" dirty="0" err="1">
                <a:latin typeface="Lato" panose="020F0502020204030203" pitchFamily="34" charset="0"/>
                <a:ea typeface="Lato" panose="020F0502020204030203" pitchFamily="34" charset="0"/>
                <a:cs typeface="Lato" panose="020F0502020204030203" pitchFamily="34" charset="0"/>
              </a:rPr>
              <a:t>Hren</a:t>
            </a:r>
            <a:r>
              <a:rPr lang="en-GB" sz="800" dirty="0">
                <a:latin typeface="Lato" panose="020F0502020204030203" pitchFamily="34" charset="0"/>
                <a:ea typeface="Lato" panose="020F0502020204030203" pitchFamily="34" charset="0"/>
                <a:cs typeface="Lato" panose="020F0502020204030203" pitchFamily="34" charset="0"/>
              </a:rPr>
              <a:t>, M. T., ... &amp; Sutton, P. A. (2016). Coupling of marine and continental oxygen isotope records during the Eocene-Oligocene transition. Bulletin, 128(3-4), 502-510.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72" y="3990517"/>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70" y="3990517"/>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9268" y="4018843"/>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62" y="4296028"/>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4" y="1142647"/>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69547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5" y="6199269"/>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9" y="7005379"/>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602670" y="7031614"/>
            <a:ext cx="320807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Sediment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9"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Lato" panose="020F0502020204030203" pitchFamily="34" charset="0"/>
                <a:ea typeface="Lato" panose="020F0502020204030203" pitchFamily="34" charset="0"/>
                <a:cs typeface="Lato" panose="020F0502020204030203" pitchFamily="34" charset="0"/>
              </a:endParaRPr>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300051"/>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Sediment cores are key in reassembling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p>
            </p:txBody>
          </p:sp>
        </mc:Choice>
        <mc:Fallback>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300051"/>
                <a:ext cx="1890986" cy="2123658"/>
              </a:xfrm>
              <a:prstGeom prst="rect">
                <a:avLst/>
              </a:prstGeom>
              <a:blipFill>
                <a:blip r:embed="rId6"/>
                <a:stretch>
                  <a:fillRect b="-1190"/>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E9DA8B4-498F-C744-9F69-4BE1E7404AE2}"/>
                  </a:ext>
                </a:extLst>
              </p:cNvPr>
              <p:cNvSpPr txBox="1"/>
              <p:nvPr/>
            </p:nvSpPr>
            <p:spPr>
              <a:xfrm>
                <a:off x="4437178" y="147176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Recent work by </a:t>
                </a:r>
                <a:r>
                  <a:rPr lang="en-GB" sz="1200" dirty="0" err="1">
                    <a:latin typeface="Lato" panose="020F0502020204030203" pitchFamily="34" charset="0"/>
                    <a:ea typeface="Lato" panose="020F0502020204030203" pitchFamily="34" charset="0"/>
                    <a:cs typeface="Lato" panose="020F0502020204030203" pitchFamily="34" charset="0"/>
                  </a:rPr>
                  <a:t>Scher</a:t>
                </a:r>
                <a:r>
                  <a:rPr lang="en-GB" sz="1200" dirty="0">
                    <a:latin typeface="Lato" panose="020F0502020204030203" pitchFamily="34" charset="0"/>
                    <a:ea typeface="Lato" panose="020F0502020204030203" pitchFamily="34" charset="0"/>
                    <a:cs typeface="Lato" panose="020F0502020204030203" pitchFamily="34" charset="0"/>
                  </a:rPr>
                  <a:t> et al. (2014) provided results from marine sediment analysis which contains the clear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rise associated with ice-volume growth and thus supporting the idea of Antarctic glaciation. </a:t>
                </a:r>
              </a:p>
            </p:txBody>
          </p:sp>
        </mc:Choice>
        <mc:Fallback>
          <p:sp>
            <p:nvSpPr>
              <p:cNvPr id="55" name="TextBox 54">
                <a:extLst>
                  <a:ext uri="{FF2B5EF4-FFF2-40B4-BE49-F238E27FC236}">
                    <a16:creationId xmlns:a16="http://schemas.microsoft.com/office/drawing/2014/main" id="{8E9DA8B4-498F-C744-9F69-4BE1E7404AE2}"/>
                  </a:ext>
                </a:extLst>
              </p:cNvPr>
              <p:cNvSpPr txBox="1">
                <a:spLocks noRot="1" noChangeAspect="1" noMove="1" noResize="1" noEditPoints="1" noAdjustHandles="1" noChangeArrowheads="1" noChangeShapeType="1" noTextEdit="1"/>
              </p:cNvSpPr>
              <p:nvPr/>
            </p:nvSpPr>
            <p:spPr>
              <a:xfrm>
                <a:off x="4437178" y="1471761"/>
                <a:ext cx="3922365" cy="830997"/>
              </a:xfrm>
              <a:prstGeom prst="rect">
                <a:avLst/>
              </a:prstGeom>
              <a:blipFill>
                <a:blip r:embed="rId7"/>
                <a:stretch>
                  <a:fillRect b="-4545"/>
                </a:stretch>
              </a:blipFill>
            </p:spPr>
            <p:txBody>
              <a:bodyPr/>
              <a:lstStyle/>
              <a:p>
                <a:r>
                  <a:rPr lang="en-GB">
                    <a:noFill/>
                  </a:rPr>
                  <a:t> </a:t>
                </a:r>
              </a:p>
            </p:txBody>
          </p:sp>
        </mc:Fallback>
      </mc:AlternateContent>
      <p:sp>
        <p:nvSpPr>
          <p:cNvPr id="60" name="Rectangle 59">
            <a:extLst>
              <a:ext uri="{FF2B5EF4-FFF2-40B4-BE49-F238E27FC236}">
                <a16:creationId xmlns:a16="http://schemas.microsoft.com/office/drawing/2014/main" id="{E1A6920A-788E-4743-8389-2CABAEE47FE9}"/>
              </a:ext>
            </a:extLst>
          </p:cNvPr>
          <p:cNvSpPr/>
          <p:nvPr/>
        </p:nvSpPr>
        <p:spPr>
          <a:xfrm>
            <a:off x="243084"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685622" y="1159235"/>
            <a:ext cx="9527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61" name="Rectangle 60">
            <a:extLst>
              <a:ext uri="{FF2B5EF4-FFF2-40B4-BE49-F238E27FC236}">
                <a16:creationId xmlns:a16="http://schemas.microsoft.com/office/drawing/2014/main" id="{52274F46-9555-D04D-91EE-733E3F353B6F}"/>
              </a:ext>
            </a:extLst>
          </p:cNvPr>
          <p:cNvSpPr/>
          <p:nvPr/>
        </p:nvSpPr>
        <p:spPr>
          <a:xfrm>
            <a:off x="4452343"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199975" y="1159234"/>
            <a:ext cx="2452446"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Eocene-Oligocene glaciation</a:t>
            </a:r>
          </a:p>
        </p:txBody>
      </p:sp>
      <p:grpSp>
        <p:nvGrpSpPr>
          <p:cNvPr id="15" name="Group 14">
            <a:extLst>
              <a:ext uri="{FF2B5EF4-FFF2-40B4-BE49-F238E27FC236}">
                <a16:creationId xmlns:a16="http://schemas.microsoft.com/office/drawing/2014/main" id="{8AD07BB0-5860-5C43-A3B9-FD44A39C1AFC}"/>
              </a:ext>
            </a:extLst>
          </p:cNvPr>
          <p:cNvGrpSpPr/>
          <p:nvPr/>
        </p:nvGrpSpPr>
        <p:grpSpPr>
          <a:xfrm>
            <a:off x="4446134" y="2279930"/>
            <a:ext cx="3913408" cy="2414513"/>
            <a:chOff x="4446134" y="2063703"/>
            <a:chExt cx="3913408" cy="2414513"/>
          </a:xfrm>
        </p:grpSpPr>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72D2A247-A653-1F49-94CF-3413A3E93AFD}"/>
                    </a:ext>
                  </a:extLst>
                </p:cNvPr>
                <p:cNvSpPr txBox="1"/>
                <p:nvPr/>
              </p:nvSpPr>
              <p:spPr>
                <a:xfrm>
                  <a:off x="4446134" y="4262772"/>
                  <a:ext cx="3913408" cy="21544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2. Varying </a:t>
                  </a:r>
                  <a14:m>
                    <m:oMath xmlns:m="http://schemas.openxmlformats.org/officeDocument/2006/math">
                      <m:sSup>
                        <m:sSupPr>
                          <m:ctrlPr>
                            <a:rPr lang="en-GB" sz="800" i="1">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ratio across the Eocene and Oligocene (</a:t>
                  </a:r>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et al. 2014) . </a:t>
                  </a:r>
                </a:p>
              </p:txBody>
            </p:sp>
          </mc:Choice>
          <mc:Fallback>
            <p:sp>
              <p:nvSpPr>
                <p:cNvPr id="62" name="TextBox 61">
                  <a:extLst>
                    <a:ext uri="{FF2B5EF4-FFF2-40B4-BE49-F238E27FC236}">
                      <a16:creationId xmlns:a16="http://schemas.microsoft.com/office/drawing/2014/main" id="{72D2A247-A653-1F49-94CF-3413A3E93AFD}"/>
                    </a:ext>
                  </a:extLst>
                </p:cNvPr>
                <p:cNvSpPr txBox="1">
                  <a:spLocks noRot="1" noChangeAspect="1" noMove="1" noResize="1" noEditPoints="1" noAdjustHandles="1" noChangeArrowheads="1" noChangeShapeType="1" noTextEdit="1"/>
                </p:cNvSpPr>
                <p:nvPr/>
              </p:nvSpPr>
              <p:spPr>
                <a:xfrm>
                  <a:off x="4446134" y="4262772"/>
                  <a:ext cx="3913408" cy="215444"/>
                </a:xfrm>
                <a:prstGeom prst="rect">
                  <a:avLst/>
                </a:prstGeom>
                <a:blipFill>
                  <a:blip r:embed="rId8"/>
                  <a:stretch>
                    <a:fillRect b="-5556"/>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6575FE1E-E64F-3441-B30D-5F4C7C8ECA65}"/>
                </a:ext>
              </a:extLst>
            </p:cNvPr>
            <p:cNvGrpSpPr/>
            <p:nvPr/>
          </p:nvGrpSpPr>
          <p:grpSpPr>
            <a:xfrm>
              <a:off x="4722849" y="2063703"/>
              <a:ext cx="3351021" cy="2218510"/>
              <a:chOff x="4722849" y="2063703"/>
              <a:chExt cx="3351021" cy="2218510"/>
            </a:xfrm>
          </p:grpSpPr>
          <p:grpSp>
            <p:nvGrpSpPr>
              <p:cNvPr id="12" name="Group 11">
                <a:extLst>
                  <a:ext uri="{FF2B5EF4-FFF2-40B4-BE49-F238E27FC236}">
                    <a16:creationId xmlns:a16="http://schemas.microsoft.com/office/drawing/2014/main" id="{A8C64A85-A7FB-DA4C-AE09-439D87D471D6}"/>
                  </a:ext>
                </a:extLst>
              </p:cNvPr>
              <p:cNvGrpSpPr/>
              <p:nvPr/>
            </p:nvGrpSpPr>
            <p:grpSpPr>
              <a:xfrm>
                <a:off x="4722849" y="2063703"/>
                <a:ext cx="3351021" cy="2218510"/>
                <a:chOff x="4724071" y="2077517"/>
                <a:chExt cx="3351021" cy="2218510"/>
              </a:xfrm>
            </p:grpSpPr>
            <p:pic>
              <p:nvPicPr>
                <p:cNvPr id="6" name="Picture 5">
                  <a:extLst>
                    <a:ext uri="{FF2B5EF4-FFF2-40B4-BE49-F238E27FC236}">
                      <a16:creationId xmlns:a16="http://schemas.microsoft.com/office/drawing/2014/main" id="{9932D54C-D880-B943-8653-6C7D6DE3FDCD}"/>
                    </a:ext>
                  </a:extLst>
                </p:cNvPr>
                <p:cNvPicPr>
                  <a:picLocks noChangeAspect="1"/>
                </p:cNvPicPr>
                <p:nvPr/>
              </p:nvPicPr>
              <p:blipFill rotWithShape="1">
                <a:blip r:embed="rId9"/>
                <a:srcRect l="5053" t="2855"/>
                <a:stretch/>
              </p:blipFill>
              <p:spPr>
                <a:xfrm>
                  <a:off x="4724071" y="2077517"/>
                  <a:ext cx="3351021" cy="2218510"/>
                </a:xfrm>
                <a:prstGeom prst="rect">
                  <a:avLst/>
                </a:prstGeom>
              </p:spPr>
            </p:pic>
            <p:cxnSp>
              <p:nvCxnSpPr>
                <p:cNvPr id="10" name="Straight Arrow Connector 9">
                  <a:extLst>
                    <a:ext uri="{FF2B5EF4-FFF2-40B4-BE49-F238E27FC236}">
                      <a16:creationId xmlns:a16="http://schemas.microsoft.com/office/drawing/2014/main" id="{A039C5DB-0C2F-2246-B9F3-2A695D856EAA}"/>
                    </a:ext>
                  </a:extLst>
                </p:cNvPr>
                <p:cNvCxnSpPr>
                  <a:cxnSpLocks/>
                </p:cNvCxnSpPr>
                <p:nvPr/>
              </p:nvCxnSpPr>
              <p:spPr>
                <a:xfrm flipV="1">
                  <a:off x="5592176" y="2943543"/>
                  <a:ext cx="0" cy="285270"/>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23B0EF3C-8688-D143-A4C0-018A14EA0D8D}"/>
                  </a:ext>
                </a:extLst>
              </p:cNvPr>
              <p:cNvSpPr txBox="1"/>
              <p:nvPr/>
            </p:nvSpPr>
            <p:spPr>
              <a:xfrm>
                <a:off x="5578233" y="307224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grpSp>
      </p:gr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14A86E43-64EC-0D4C-A791-60E75B53ABE7}"/>
                  </a:ext>
                </a:extLst>
              </p:cNvPr>
              <p:cNvSpPr txBox="1"/>
              <p:nvPr/>
            </p:nvSpPr>
            <p:spPr>
              <a:xfrm>
                <a:off x="4423229" y="4694443"/>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work amongst others demonstrates that the EOT is categorised by a~+1.1‰ shift in the foraminifera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Alternative studies which make use of continental oxygen </a:t>
                </a:r>
                <a:r>
                  <a:rPr lang="en-GB" sz="1200">
                    <a:latin typeface="Lato" panose="020F0502020204030203" pitchFamily="34" charset="0"/>
                    <a:ea typeface="Lato" panose="020F0502020204030203" pitchFamily="34" charset="0"/>
                    <a:cs typeface="Lato" panose="020F0502020204030203" pitchFamily="34" charset="0"/>
                  </a:rPr>
                  <a:t>isotope records reveals that</a:t>
                </a:r>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64" name="TextBox 63">
                <a:extLst>
                  <a:ext uri="{FF2B5EF4-FFF2-40B4-BE49-F238E27FC236}">
                    <a16:creationId xmlns:a16="http://schemas.microsoft.com/office/drawing/2014/main" id="{14A86E43-64EC-0D4C-A791-60E75B53ABE7}"/>
                  </a:ext>
                </a:extLst>
              </p:cNvPr>
              <p:cNvSpPr txBox="1">
                <a:spLocks noRot="1" noChangeAspect="1" noMove="1" noResize="1" noEditPoints="1" noAdjustHandles="1" noChangeArrowheads="1" noChangeShapeType="1" noTextEdit="1"/>
              </p:cNvSpPr>
              <p:nvPr/>
            </p:nvSpPr>
            <p:spPr>
              <a:xfrm>
                <a:off x="4423229" y="4694443"/>
                <a:ext cx="3922365" cy="830997"/>
              </a:xfrm>
              <a:prstGeom prst="rect">
                <a:avLst/>
              </a:prstGeom>
              <a:blipFill>
                <a:blip r:embed="rId10"/>
                <a:stretch>
                  <a:fillRect b="-4545"/>
                </a:stretch>
              </a:blipFill>
            </p:spPr>
            <p:txBody>
              <a:bodyPr/>
              <a:lstStyle/>
              <a:p>
                <a:r>
                  <a:rPr lang="en-GB">
                    <a:noFill/>
                  </a:rPr>
                  <a:t> </a:t>
                </a:r>
              </a:p>
            </p:txBody>
          </p:sp>
        </mc:Fallback>
      </mc:AlternateContent>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1285</TotalTime>
  <Words>373</Words>
  <Application>Microsoft Macintosh PowerPoint</Application>
  <PresentationFormat>A3 Paper (297x420 mm)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183</cp:revision>
  <cp:lastPrinted>2019-02-27T17:52:56Z</cp:lastPrinted>
  <dcterms:created xsi:type="dcterms:W3CDTF">2019-02-13T11:13:19Z</dcterms:created>
  <dcterms:modified xsi:type="dcterms:W3CDTF">2019-03-02T12:00:27Z</dcterms:modified>
</cp:coreProperties>
</file>