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12801600" cy="96012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0B2"/>
    <a:srgbClr val="E3F2FD"/>
    <a:srgbClr val="FFF3E0"/>
    <a:srgbClr val="BBDEFB"/>
    <a:srgbClr val="90CA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9292"/>
    <p:restoredTop sz="94690"/>
  </p:normalViewPr>
  <p:slideViewPr>
    <p:cSldViewPr snapToGrid="0" snapToObjects="1">
      <p:cViewPr>
        <p:scale>
          <a:sx n="69" d="100"/>
          <a:sy n="69" d="100"/>
        </p:scale>
        <p:origin x="1152" y="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F0DE25-9E52-B648-AE1D-256A10D77DBE}" type="datetimeFigureOut">
              <a:rPr lang="en-GB" smtClean="0"/>
              <a:t>27/02/2019</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CA6BF0-FC21-5B47-B2C2-2A354A9FE9E9}" type="slidenum">
              <a:rPr lang="en-GB" smtClean="0"/>
              <a:t>‹#›</a:t>
            </a:fld>
            <a:endParaRPr lang="en-GB"/>
          </a:p>
        </p:txBody>
      </p:sp>
    </p:spTree>
    <p:extLst>
      <p:ext uri="{BB962C8B-B14F-4D97-AF65-F5344CB8AC3E}">
        <p14:creationId xmlns:p14="http://schemas.microsoft.com/office/powerpoint/2010/main" val="2572154941"/>
      </p:ext>
    </p:extLst>
  </p:cSld>
  <p:clrMap bg1="lt1" tx1="dk1" bg2="lt2" tx2="dk2" accent1="accent1" accent2="accent2" accent3="accent3" accent4="accent4" accent5="accent5" accent6="accent6" hlink="hlink" folHlink="folHlink"/>
  <p:notesStyle>
    <a:lvl1pPr marL="0" algn="l" defTabSz="1075334" rtl="0" eaLnBrk="1" latinLnBrk="0" hangingPunct="1">
      <a:defRPr sz="1411" kern="1200">
        <a:solidFill>
          <a:schemeClr val="tx1"/>
        </a:solidFill>
        <a:latin typeface="+mn-lt"/>
        <a:ea typeface="+mn-ea"/>
        <a:cs typeface="+mn-cs"/>
      </a:defRPr>
    </a:lvl1pPr>
    <a:lvl2pPr marL="537667" algn="l" defTabSz="1075334" rtl="0" eaLnBrk="1" latinLnBrk="0" hangingPunct="1">
      <a:defRPr sz="1411" kern="1200">
        <a:solidFill>
          <a:schemeClr val="tx1"/>
        </a:solidFill>
        <a:latin typeface="+mn-lt"/>
        <a:ea typeface="+mn-ea"/>
        <a:cs typeface="+mn-cs"/>
      </a:defRPr>
    </a:lvl2pPr>
    <a:lvl3pPr marL="1075334" algn="l" defTabSz="1075334" rtl="0" eaLnBrk="1" latinLnBrk="0" hangingPunct="1">
      <a:defRPr sz="1411" kern="1200">
        <a:solidFill>
          <a:schemeClr val="tx1"/>
        </a:solidFill>
        <a:latin typeface="+mn-lt"/>
        <a:ea typeface="+mn-ea"/>
        <a:cs typeface="+mn-cs"/>
      </a:defRPr>
    </a:lvl3pPr>
    <a:lvl4pPr marL="1613002" algn="l" defTabSz="1075334" rtl="0" eaLnBrk="1" latinLnBrk="0" hangingPunct="1">
      <a:defRPr sz="1411" kern="1200">
        <a:solidFill>
          <a:schemeClr val="tx1"/>
        </a:solidFill>
        <a:latin typeface="+mn-lt"/>
        <a:ea typeface="+mn-ea"/>
        <a:cs typeface="+mn-cs"/>
      </a:defRPr>
    </a:lvl4pPr>
    <a:lvl5pPr marL="2150669" algn="l" defTabSz="1075334" rtl="0" eaLnBrk="1" latinLnBrk="0" hangingPunct="1">
      <a:defRPr sz="1411" kern="1200">
        <a:solidFill>
          <a:schemeClr val="tx1"/>
        </a:solidFill>
        <a:latin typeface="+mn-lt"/>
        <a:ea typeface="+mn-ea"/>
        <a:cs typeface="+mn-cs"/>
      </a:defRPr>
    </a:lvl5pPr>
    <a:lvl6pPr marL="2688336" algn="l" defTabSz="1075334" rtl="0" eaLnBrk="1" latinLnBrk="0" hangingPunct="1">
      <a:defRPr sz="1411" kern="1200">
        <a:solidFill>
          <a:schemeClr val="tx1"/>
        </a:solidFill>
        <a:latin typeface="+mn-lt"/>
        <a:ea typeface="+mn-ea"/>
        <a:cs typeface="+mn-cs"/>
      </a:defRPr>
    </a:lvl6pPr>
    <a:lvl7pPr marL="3226003" algn="l" defTabSz="1075334" rtl="0" eaLnBrk="1" latinLnBrk="0" hangingPunct="1">
      <a:defRPr sz="1411" kern="1200">
        <a:solidFill>
          <a:schemeClr val="tx1"/>
        </a:solidFill>
        <a:latin typeface="+mn-lt"/>
        <a:ea typeface="+mn-ea"/>
        <a:cs typeface="+mn-cs"/>
      </a:defRPr>
    </a:lvl7pPr>
    <a:lvl8pPr marL="3763670" algn="l" defTabSz="1075334" rtl="0" eaLnBrk="1" latinLnBrk="0" hangingPunct="1">
      <a:defRPr sz="1411" kern="1200">
        <a:solidFill>
          <a:schemeClr val="tx1"/>
        </a:solidFill>
        <a:latin typeface="+mn-lt"/>
        <a:ea typeface="+mn-ea"/>
        <a:cs typeface="+mn-cs"/>
      </a:defRPr>
    </a:lvl8pPr>
    <a:lvl9pPr marL="4301338" algn="l" defTabSz="1075334" rtl="0" eaLnBrk="1" latinLnBrk="0" hangingPunct="1">
      <a:defRPr sz="141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0CA6BF0-FC21-5B47-B2C2-2A354A9FE9E9}" type="slidenum">
              <a:rPr lang="en-GB" smtClean="0"/>
              <a:t>1</a:t>
            </a:fld>
            <a:endParaRPr lang="en-GB"/>
          </a:p>
        </p:txBody>
      </p:sp>
    </p:spTree>
    <p:extLst>
      <p:ext uri="{BB962C8B-B14F-4D97-AF65-F5344CB8AC3E}">
        <p14:creationId xmlns:p14="http://schemas.microsoft.com/office/powerpoint/2010/main" val="786289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8400"/>
            </a:lvl1pPr>
          </a:lstStyle>
          <a:p>
            <a:r>
              <a:rPr lang="en-US"/>
              <a:t>Click to edit Master title style</a:t>
            </a:r>
            <a:endParaRPr lang="en-US" dirty="0"/>
          </a:p>
        </p:txBody>
      </p:sp>
      <p:sp>
        <p:nvSpPr>
          <p:cNvPr id="3" name="Subtitle 2"/>
          <p:cNvSpPr>
            <a:spLocks noGrp="1"/>
          </p:cNvSpPr>
          <p:nvPr>
            <p:ph type="subTitle" idx="1"/>
          </p:nvPr>
        </p:nvSpPr>
        <p:spPr>
          <a:xfrm>
            <a:off x="1600200" y="5042854"/>
            <a:ext cx="9601200" cy="2318067"/>
          </a:xfrm>
        </p:spPr>
        <p:txBody>
          <a:bodyPr/>
          <a:lstStyle>
            <a:lvl1pPr marL="0" indent="0" algn="ctr">
              <a:buNone/>
              <a:defRPr sz="3360"/>
            </a:lvl1pPr>
            <a:lvl2pPr marL="640064" indent="0" algn="ctr">
              <a:buNone/>
              <a:defRPr sz="2800"/>
            </a:lvl2pPr>
            <a:lvl3pPr marL="1280128" indent="0" algn="ctr">
              <a:buNone/>
              <a:defRPr sz="2520"/>
            </a:lvl3pPr>
            <a:lvl4pPr marL="1920192" indent="0" algn="ctr">
              <a:buNone/>
              <a:defRPr sz="2240"/>
            </a:lvl4pPr>
            <a:lvl5pPr marL="2560256" indent="0" algn="ctr">
              <a:buNone/>
              <a:defRPr sz="2240"/>
            </a:lvl5pPr>
            <a:lvl6pPr marL="3200320" indent="0" algn="ctr">
              <a:buNone/>
              <a:defRPr sz="2240"/>
            </a:lvl6pPr>
            <a:lvl7pPr marL="3840384" indent="0" algn="ctr">
              <a:buNone/>
              <a:defRPr sz="2240"/>
            </a:lvl7pPr>
            <a:lvl8pPr marL="4480448" indent="0" algn="ctr">
              <a:buNone/>
              <a:defRPr sz="2240"/>
            </a:lvl8pPr>
            <a:lvl9pPr marL="5120512" indent="0" algn="ctr">
              <a:buNone/>
              <a:defRPr sz="22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9845D4-B2ED-304C-AF78-76488BE9F915}" type="datetimeFigureOut">
              <a:rPr lang="en-GB" smtClean="0"/>
              <a:t>27/02/2019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2830877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9845D4-B2ED-304C-AF78-76488BE9F915}" type="datetimeFigureOut">
              <a:rPr lang="en-GB" smtClean="0"/>
              <a:t>27/02/2019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708127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7" y="511177"/>
            <a:ext cx="2760345" cy="81365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80112" y="511177"/>
            <a:ext cx="8121015" cy="81365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9845D4-B2ED-304C-AF78-76488BE9F915}" type="datetimeFigureOut">
              <a:rPr lang="en-GB" smtClean="0"/>
              <a:t>27/02/2019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2552187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9845D4-B2ED-304C-AF78-76488BE9F915}" type="datetimeFigureOut">
              <a:rPr lang="en-GB" smtClean="0"/>
              <a:t>27/02/2019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1534345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en-US"/>
              <a:t>Click to edit Master title style</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64" indent="0">
              <a:buNone/>
              <a:defRPr sz="2800">
                <a:solidFill>
                  <a:schemeClr val="tx1">
                    <a:tint val="75000"/>
                  </a:schemeClr>
                </a:solidFill>
              </a:defRPr>
            </a:lvl2pPr>
            <a:lvl3pPr marL="1280128" indent="0">
              <a:buNone/>
              <a:defRPr sz="2520">
                <a:solidFill>
                  <a:schemeClr val="tx1">
                    <a:tint val="75000"/>
                  </a:schemeClr>
                </a:solidFill>
              </a:defRPr>
            </a:lvl3pPr>
            <a:lvl4pPr marL="1920192" indent="0">
              <a:buNone/>
              <a:defRPr sz="2240">
                <a:solidFill>
                  <a:schemeClr val="tx1">
                    <a:tint val="75000"/>
                  </a:schemeClr>
                </a:solidFill>
              </a:defRPr>
            </a:lvl4pPr>
            <a:lvl5pPr marL="2560256" indent="0">
              <a:buNone/>
              <a:defRPr sz="2240">
                <a:solidFill>
                  <a:schemeClr val="tx1">
                    <a:tint val="75000"/>
                  </a:schemeClr>
                </a:solidFill>
              </a:defRPr>
            </a:lvl5pPr>
            <a:lvl6pPr marL="3200320" indent="0">
              <a:buNone/>
              <a:defRPr sz="2240">
                <a:solidFill>
                  <a:schemeClr val="tx1">
                    <a:tint val="75000"/>
                  </a:schemeClr>
                </a:solidFill>
              </a:defRPr>
            </a:lvl6pPr>
            <a:lvl7pPr marL="3840384" indent="0">
              <a:buNone/>
              <a:defRPr sz="2240">
                <a:solidFill>
                  <a:schemeClr val="tx1">
                    <a:tint val="75000"/>
                  </a:schemeClr>
                </a:solidFill>
              </a:defRPr>
            </a:lvl7pPr>
            <a:lvl8pPr marL="4480448" indent="0">
              <a:buNone/>
              <a:defRPr sz="2240">
                <a:solidFill>
                  <a:schemeClr val="tx1">
                    <a:tint val="75000"/>
                  </a:schemeClr>
                </a:solidFill>
              </a:defRPr>
            </a:lvl8pPr>
            <a:lvl9pPr marL="5120512" indent="0">
              <a:buNone/>
              <a:defRPr sz="22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9845D4-B2ED-304C-AF78-76488BE9F915}" type="datetimeFigureOut">
              <a:rPr lang="en-GB" smtClean="0"/>
              <a:t>27/02/2019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3659787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80110" y="2555876"/>
            <a:ext cx="5440680"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80810" y="2555876"/>
            <a:ext cx="5440680"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9845D4-B2ED-304C-AF78-76488BE9F915}" type="datetimeFigureOut">
              <a:rPr lang="en-GB" smtClean="0"/>
              <a:t>27/02/2019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219750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1780" y="2353630"/>
            <a:ext cx="5415676" cy="1153477"/>
          </a:xfrm>
        </p:spPr>
        <p:txBody>
          <a:bodyPr anchor="b"/>
          <a:lstStyle>
            <a:lvl1pPr marL="0" indent="0">
              <a:buNone/>
              <a:defRPr sz="3360" b="1"/>
            </a:lvl1pPr>
            <a:lvl2pPr marL="640064" indent="0">
              <a:buNone/>
              <a:defRPr sz="2800" b="1"/>
            </a:lvl2pPr>
            <a:lvl3pPr marL="1280128" indent="0">
              <a:buNone/>
              <a:defRPr sz="2520" b="1"/>
            </a:lvl3pPr>
            <a:lvl4pPr marL="1920192" indent="0">
              <a:buNone/>
              <a:defRPr sz="2240" b="1"/>
            </a:lvl4pPr>
            <a:lvl5pPr marL="2560256" indent="0">
              <a:buNone/>
              <a:defRPr sz="2240" b="1"/>
            </a:lvl5pPr>
            <a:lvl6pPr marL="3200320" indent="0">
              <a:buNone/>
              <a:defRPr sz="2240" b="1"/>
            </a:lvl6pPr>
            <a:lvl7pPr marL="3840384" indent="0">
              <a:buNone/>
              <a:defRPr sz="2240" b="1"/>
            </a:lvl7pPr>
            <a:lvl8pPr marL="4480448" indent="0">
              <a:buNone/>
              <a:defRPr sz="2240" b="1"/>
            </a:lvl8pPr>
            <a:lvl9pPr marL="5120512" indent="0">
              <a:buNone/>
              <a:defRPr sz="2240" b="1"/>
            </a:lvl9pPr>
          </a:lstStyle>
          <a:p>
            <a:pPr lvl="0"/>
            <a:r>
              <a:rPr lang="en-US"/>
              <a:t>Click to edit Master text styles</a:t>
            </a:r>
          </a:p>
        </p:txBody>
      </p:sp>
      <p:sp>
        <p:nvSpPr>
          <p:cNvPr id="4" name="Content Placeholder 3"/>
          <p:cNvSpPr>
            <a:spLocks noGrp="1"/>
          </p:cNvSpPr>
          <p:nvPr>
            <p:ph sz="half" idx="2"/>
          </p:nvPr>
        </p:nvSpPr>
        <p:spPr>
          <a:xfrm>
            <a:off x="881780" y="3507107"/>
            <a:ext cx="5415676"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80812" y="2353630"/>
            <a:ext cx="5442347" cy="1153477"/>
          </a:xfrm>
        </p:spPr>
        <p:txBody>
          <a:bodyPr anchor="b"/>
          <a:lstStyle>
            <a:lvl1pPr marL="0" indent="0">
              <a:buNone/>
              <a:defRPr sz="3360" b="1"/>
            </a:lvl1pPr>
            <a:lvl2pPr marL="640064" indent="0">
              <a:buNone/>
              <a:defRPr sz="2800" b="1"/>
            </a:lvl2pPr>
            <a:lvl3pPr marL="1280128" indent="0">
              <a:buNone/>
              <a:defRPr sz="2520" b="1"/>
            </a:lvl3pPr>
            <a:lvl4pPr marL="1920192" indent="0">
              <a:buNone/>
              <a:defRPr sz="2240" b="1"/>
            </a:lvl4pPr>
            <a:lvl5pPr marL="2560256" indent="0">
              <a:buNone/>
              <a:defRPr sz="2240" b="1"/>
            </a:lvl5pPr>
            <a:lvl6pPr marL="3200320" indent="0">
              <a:buNone/>
              <a:defRPr sz="2240" b="1"/>
            </a:lvl6pPr>
            <a:lvl7pPr marL="3840384" indent="0">
              <a:buNone/>
              <a:defRPr sz="2240" b="1"/>
            </a:lvl7pPr>
            <a:lvl8pPr marL="4480448" indent="0">
              <a:buNone/>
              <a:defRPr sz="2240" b="1"/>
            </a:lvl8pPr>
            <a:lvl9pPr marL="5120512" indent="0">
              <a:buNone/>
              <a:defRPr sz="2240" b="1"/>
            </a:lvl9pPr>
          </a:lstStyle>
          <a:p>
            <a:pPr lvl="0"/>
            <a:r>
              <a:rPr lang="en-US"/>
              <a:t>Click to edit Master text styles</a:t>
            </a:r>
          </a:p>
        </p:txBody>
      </p:sp>
      <p:sp>
        <p:nvSpPr>
          <p:cNvPr id="6" name="Content Placeholder 5"/>
          <p:cNvSpPr>
            <a:spLocks noGrp="1"/>
          </p:cNvSpPr>
          <p:nvPr>
            <p:ph sz="quarter" idx="4"/>
          </p:nvPr>
        </p:nvSpPr>
        <p:spPr>
          <a:xfrm>
            <a:off x="6480812" y="3507107"/>
            <a:ext cx="5442347"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9845D4-B2ED-304C-AF78-76488BE9F915}" type="datetimeFigureOut">
              <a:rPr lang="en-GB" smtClean="0"/>
              <a:t>27/02/2019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1536117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9845D4-B2ED-304C-AF78-76488BE9F915}" type="datetimeFigureOut">
              <a:rPr lang="en-GB" smtClean="0"/>
              <a:t>27/02/2019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1913242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9845D4-B2ED-304C-AF78-76488BE9F915}" type="datetimeFigureOut">
              <a:rPr lang="en-GB" smtClean="0"/>
              <a:t>27/02/2019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2810415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9" y="640080"/>
            <a:ext cx="4128849" cy="2240280"/>
          </a:xfrm>
        </p:spPr>
        <p:txBody>
          <a:bodyPr anchor="b"/>
          <a:lstStyle>
            <a:lvl1pPr>
              <a:defRPr sz="4480"/>
            </a:lvl1pPr>
          </a:lstStyle>
          <a:p>
            <a:r>
              <a:rPr lang="en-US"/>
              <a:t>Click to edit Master title style</a:t>
            </a:r>
            <a:endParaRPr lang="en-US" dirty="0"/>
          </a:p>
        </p:txBody>
      </p:sp>
      <p:sp>
        <p:nvSpPr>
          <p:cNvPr id="3" name="Content Placeholder 2"/>
          <p:cNvSpPr>
            <a:spLocks noGrp="1"/>
          </p:cNvSpPr>
          <p:nvPr>
            <p:ph idx="1"/>
          </p:nvPr>
        </p:nvSpPr>
        <p:spPr>
          <a:xfrm>
            <a:off x="5442347" y="1382399"/>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1779" y="2880360"/>
            <a:ext cx="4128849" cy="5336223"/>
          </a:xfrm>
        </p:spPr>
        <p:txBody>
          <a:bodyPr/>
          <a:lstStyle>
            <a:lvl1pPr marL="0" indent="0">
              <a:buNone/>
              <a:defRPr sz="2240"/>
            </a:lvl1pPr>
            <a:lvl2pPr marL="640064" indent="0">
              <a:buNone/>
              <a:defRPr sz="1960"/>
            </a:lvl2pPr>
            <a:lvl3pPr marL="1280128" indent="0">
              <a:buNone/>
              <a:defRPr sz="1680"/>
            </a:lvl3pPr>
            <a:lvl4pPr marL="1920192" indent="0">
              <a:buNone/>
              <a:defRPr sz="1400"/>
            </a:lvl4pPr>
            <a:lvl5pPr marL="2560256" indent="0">
              <a:buNone/>
              <a:defRPr sz="1400"/>
            </a:lvl5pPr>
            <a:lvl6pPr marL="3200320" indent="0">
              <a:buNone/>
              <a:defRPr sz="1400"/>
            </a:lvl6pPr>
            <a:lvl7pPr marL="3840384" indent="0">
              <a:buNone/>
              <a:defRPr sz="1400"/>
            </a:lvl7pPr>
            <a:lvl8pPr marL="4480448" indent="0">
              <a:buNone/>
              <a:defRPr sz="1400"/>
            </a:lvl8pPr>
            <a:lvl9pPr marL="5120512"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A89845D4-B2ED-304C-AF78-76488BE9F915}" type="datetimeFigureOut">
              <a:rPr lang="en-GB" smtClean="0"/>
              <a:t>27/02/2019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821825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9" y="640080"/>
            <a:ext cx="4128849" cy="2240280"/>
          </a:xfrm>
        </p:spPr>
        <p:txBody>
          <a:bodyPr anchor="b"/>
          <a:lstStyle>
            <a:lvl1pPr>
              <a:defRPr sz="448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42347" y="1382399"/>
            <a:ext cx="6480810" cy="6823075"/>
          </a:xfrm>
        </p:spPr>
        <p:txBody>
          <a:bodyPr anchor="t"/>
          <a:lstStyle>
            <a:lvl1pPr marL="0" indent="0">
              <a:buNone/>
              <a:defRPr sz="4480"/>
            </a:lvl1pPr>
            <a:lvl2pPr marL="640064" indent="0">
              <a:buNone/>
              <a:defRPr sz="3920"/>
            </a:lvl2pPr>
            <a:lvl3pPr marL="1280128" indent="0">
              <a:buNone/>
              <a:defRPr sz="3360"/>
            </a:lvl3pPr>
            <a:lvl4pPr marL="1920192" indent="0">
              <a:buNone/>
              <a:defRPr sz="2800"/>
            </a:lvl4pPr>
            <a:lvl5pPr marL="2560256" indent="0">
              <a:buNone/>
              <a:defRPr sz="2800"/>
            </a:lvl5pPr>
            <a:lvl6pPr marL="3200320" indent="0">
              <a:buNone/>
              <a:defRPr sz="2800"/>
            </a:lvl6pPr>
            <a:lvl7pPr marL="3840384" indent="0">
              <a:buNone/>
              <a:defRPr sz="2800"/>
            </a:lvl7pPr>
            <a:lvl8pPr marL="4480448" indent="0">
              <a:buNone/>
              <a:defRPr sz="2800"/>
            </a:lvl8pPr>
            <a:lvl9pPr marL="5120512" indent="0">
              <a:buNone/>
              <a:defRPr sz="2800"/>
            </a:lvl9pPr>
          </a:lstStyle>
          <a:p>
            <a:r>
              <a:rPr lang="en-US"/>
              <a:t>Click icon to add picture</a:t>
            </a:r>
            <a:endParaRPr lang="en-US" dirty="0"/>
          </a:p>
        </p:txBody>
      </p:sp>
      <p:sp>
        <p:nvSpPr>
          <p:cNvPr id="4" name="Text Placeholder 3"/>
          <p:cNvSpPr>
            <a:spLocks noGrp="1"/>
          </p:cNvSpPr>
          <p:nvPr>
            <p:ph type="body" sz="half" idx="2"/>
          </p:nvPr>
        </p:nvSpPr>
        <p:spPr>
          <a:xfrm>
            <a:off x="881779" y="2880360"/>
            <a:ext cx="4128849" cy="5336223"/>
          </a:xfrm>
        </p:spPr>
        <p:txBody>
          <a:bodyPr/>
          <a:lstStyle>
            <a:lvl1pPr marL="0" indent="0">
              <a:buNone/>
              <a:defRPr sz="2240"/>
            </a:lvl1pPr>
            <a:lvl2pPr marL="640064" indent="0">
              <a:buNone/>
              <a:defRPr sz="1960"/>
            </a:lvl2pPr>
            <a:lvl3pPr marL="1280128" indent="0">
              <a:buNone/>
              <a:defRPr sz="1680"/>
            </a:lvl3pPr>
            <a:lvl4pPr marL="1920192" indent="0">
              <a:buNone/>
              <a:defRPr sz="1400"/>
            </a:lvl4pPr>
            <a:lvl5pPr marL="2560256" indent="0">
              <a:buNone/>
              <a:defRPr sz="1400"/>
            </a:lvl5pPr>
            <a:lvl6pPr marL="3200320" indent="0">
              <a:buNone/>
              <a:defRPr sz="1400"/>
            </a:lvl6pPr>
            <a:lvl7pPr marL="3840384" indent="0">
              <a:buNone/>
              <a:defRPr sz="1400"/>
            </a:lvl7pPr>
            <a:lvl8pPr marL="4480448" indent="0">
              <a:buNone/>
              <a:defRPr sz="1400"/>
            </a:lvl8pPr>
            <a:lvl9pPr marL="5120512"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A89845D4-B2ED-304C-AF78-76488BE9F915}" type="datetimeFigureOut">
              <a:rPr lang="en-GB" smtClean="0"/>
              <a:t>27/02/2019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2121661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11177"/>
            <a:ext cx="11041380" cy="185578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80110" y="2555876"/>
            <a:ext cx="11041380" cy="60918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0110" y="8898894"/>
            <a:ext cx="2880360"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A89845D4-B2ED-304C-AF78-76488BE9F915}" type="datetimeFigureOut">
              <a:rPr lang="en-GB" smtClean="0"/>
              <a:t>27/02/2019</a:t>
            </a:fld>
            <a:endParaRPr lang="en-GB"/>
          </a:p>
        </p:txBody>
      </p:sp>
      <p:sp>
        <p:nvSpPr>
          <p:cNvPr id="5" name="Footer Placeholder 4"/>
          <p:cNvSpPr>
            <a:spLocks noGrp="1"/>
          </p:cNvSpPr>
          <p:nvPr>
            <p:ph type="ftr" sz="quarter" idx="3"/>
          </p:nvPr>
        </p:nvSpPr>
        <p:spPr>
          <a:xfrm>
            <a:off x="4240530" y="8898894"/>
            <a:ext cx="4320540"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9041130" y="8898894"/>
            <a:ext cx="2880360"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A46F63F6-AF3A-4C4F-A332-A89ADE2DFFD5}" type="slidenum">
              <a:rPr lang="en-GB" smtClean="0"/>
              <a:t>‹#›</a:t>
            </a:fld>
            <a:endParaRPr lang="en-GB"/>
          </a:p>
        </p:txBody>
      </p:sp>
    </p:spTree>
    <p:extLst>
      <p:ext uri="{BB962C8B-B14F-4D97-AF65-F5344CB8AC3E}">
        <p14:creationId xmlns:p14="http://schemas.microsoft.com/office/powerpoint/2010/main" val="26050069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280128" rtl="0" eaLnBrk="1" latinLnBrk="0" hangingPunct="1">
        <a:lnSpc>
          <a:spcPct val="90000"/>
        </a:lnSpc>
        <a:spcBef>
          <a:spcPct val="0"/>
        </a:spcBef>
        <a:buNone/>
        <a:defRPr sz="6160" kern="1200">
          <a:solidFill>
            <a:schemeClr val="tx1"/>
          </a:solidFill>
          <a:latin typeface="+mj-lt"/>
          <a:ea typeface="+mj-ea"/>
          <a:cs typeface="+mj-cs"/>
        </a:defRPr>
      </a:lvl1pPr>
    </p:titleStyle>
    <p:bodyStyle>
      <a:lvl1pPr marL="320032" indent="-320032" algn="l" defTabSz="1280128" rtl="0" eaLnBrk="1" latinLnBrk="0" hangingPunct="1">
        <a:lnSpc>
          <a:spcPct val="90000"/>
        </a:lnSpc>
        <a:spcBef>
          <a:spcPts val="1400"/>
        </a:spcBef>
        <a:buFont typeface="Arial" panose="020B0604020202020204" pitchFamily="34" charset="0"/>
        <a:buChar char="•"/>
        <a:defRPr sz="3920" kern="1200">
          <a:solidFill>
            <a:schemeClr val="tx1"/>
          </a:solidFill>
          <a:latin typeface="+mn-lt"/>
          <a:ea typeface="+mn-ea"/>
          <a:cs typeface="+mn-cs"/>
        </a:defRPr>
      </a:lvl1pPr>
      <a:lvl2pPr marL="960096" indent="-320032" algn="l" defTabSz="1280128" rtl="0" eaLnBrk="1" latinLnBrk="0" hangingPunct="1">
        <a:lnSpc>
          <a:spcPct val="90000"/>
        </a:lnSpc>
        <a:spcBef>
          <a:spcPts val="700"/>
        </a:spcBef>
        <a:buFont typeface="Arial" panose="020B0604020202020204" pitchFamily="34" charset="0"/>
        <a:buChar char="•"/>
        <a:defRPr sz="3360" kern="1200">
          <a:solidFill>
            <a:schemeClr val="tx1"/>
          </a:solidFill>
          <a:latin typeface="+mn-lt"/>
          <a:ea typeface="+mn-ea"/>
          <a:cs typeface="+mn-cs"/>
        </a:defRPr>
      </a:lvl2pPr>
      <a:lvl3pPr marL="1600160" indent="-320032" algn="l" defTabSz="1280128" rtl="0" eaLnBrk="1" latinLnBrk="0" hangingPunct="1">
        <a:lnSpc>
          <a:spcPct val="90000"/>
        </a:lnSpc>
        <a:spcBef>
          <a:spcPts val="700"/>
        </a:spcBef>
        <a:buFont typeface="Arial" panose="020B0604020202020204" pitchFamily="34" charset="0"/>
        <a:buChar char="•"/>
        <a:defRPr sz="2800" kern="1200">
          <a:solidFill>
            <a:schemeClr val="tx1"/>
          </a:solidFill>
          <a:latin typeface="+mn-lt"/>
          <a:ea typeface="+mn-ea"/>
          <a:cs typeface="+mn-cs"/>
        </a:defRPr>
      </a:lvl3pPr>
      <a:lvl4pPr marL="2240224" indent="-320032" algn="l" defTabSz="1280128"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4pPr>
      <a:lvl5pPr marL="2880288" indent="-320032" algn="l" defTabSz="1280128"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5pPr>
      <a:lvl6pPr marL="3520352" indent="-320032" algn="l" defTabSz="1280128"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416" indent="-320032" algn="l" defTabSz="1280128"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480" indent="-320032" algn="l" defTabSz="1280128"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544" indent="-320032" algn="l" defTabSz="1280128"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28" rtl="0" eaLnBrk="1" latinLnBrk="0" hangingPunct="1">
        <a:defRPr sz="2520" kern="1200">
          <a:solidFill>
            <a:schemeClr val="tx1"/>
          </a:solidFill>
          <a:latin typeface="+mn-lt"/>
          <a:ea typeface="+mn-ea"/>
          <a:cs typeface="+mn-cs"/>
        </a:defRPr>
      </a:lvl1pPr>
      <a:lvl2pPr marL="640064" algn="l" defTabSz="1280128" rtl="0" eaLnBrk="1" latinLnBrk="0" hangingPunct="1">
        <a:defRPr sz="2520" kern="1200">
          <a:solidFill>
            <a:schemeClr val="tx1"/>
          </a:solidFill>
          <a:latin typeface="+mn-lt"/>
          <a:ea typeface="+mn-ea"/>
          <a:cs typeface="+mn-cs"/>
        </a:defRPr>
      </a:lvl2pPr>
      <a:lvl3pPr marL="1280128" algn="l" defTabSz="1280128" rtl="0" eaLnBrk="1" latinLnBrk="0" hangingPunct="1">
        <a:defRPr sz="2520" kern="1200">
          <a:solidFill>
            <a:schemeClr val="tx1"/>
          </a:solidFill>
          <a:latin typeface="+mn-lt"/>
          <a:ea typeface="+mn-ea"/>
          <a:cs typeface="+mn-cs"/>
        </a:defRPr>
      </a:lvl3pPr>
      <a:lvl4pPr marL="1920192" algn="l" defTabSz="1280128" rtl="0" eaLnBrk="1" latinLnBrk="0" hangingPunct="1">
        <a:defRPr sz="2520" kern="1200">
          <a:solidFill>
            <a:schemeClr val="tx1"/>
          </a:solidFill>
          <a:latin typeface="+mn-lt"/>
          <a:ea typeface="+mn-ea"/>
          <a:cs typeface="+mn-cs"/>
        </a:defRPr>
      </a:lvl4pPr>
      <a:lvl5pPr marL="2560256" algn="l" defTabSz="1280128" rtl="0" eaLnBrk="1" latinLnBrk="0" hangingPunct="1">
        <a:defRPr sz="2520" kern="1200">
          <a:solidFill>
            <a:schemeClr val="tx1"/>
          </a:solidFill>
          <a:latin typeface="+mn-lt"/>
          <a:ea typeface="+mn-ea"/>
          <a:cs typeface="+mn-cs"/>
        </a:defRPr>
      </a:lvl5pPr>
      <a:lvl6pPr marL="3200320" algn="l" defTabSz="1280128" rtl="0" eaLnBrk="1" latinLnBrk="0" hangingPunct="1">
        <a:defRPr sz="2520" kern="1200">
          <a:solidFill>
            <a:schemeClr val="tx1"/>
          </a:solidFill>
          <a:latin typeface="+mn-lt"/>
          <a:ea typeface="+mn-ea"/>
          <a:cs typeface="+mn-cs"/>
        </a:defRPr>
      </a:lvl6pPr>
      <a:lvl7pPr marL="3840384" algn="l" defTabSz="1280128" rtl="0" eaLnBrk="1" latinLnBrk="0" hangingPunct="1">
        <a:defRPr sz="2520" kern="1200">
          <a:solidFill>
            <a:schemeClr val="tx1"/>
          </a:solidFill>
          <a:latin typeface="+mn-lt"/>
          <a:ea typeface="+mn-ea"/>
          <a:cs typeface="+mn-cs"/>
        </a:defRPr>
      </a:lvl7pPr>
      <a:lvl8pPr marL="4480448" algn="l" defTabSz="1280128" rtl="0" eaLnBrk="1" latinLnBrk="0" hangingPunct="1">
        <a:defRPr sz="2520" kern="1200">
          <a:solidFill>
            <a:schemeClr val="tx1"/>
          </a:solidFill>
          <a:latin typeface="+mn-lt"/>
          <a:ea typeface="+mn-ea"/>
          <a:cs typeface="+mn-cs"/>
        </a:defRPr>
      </a:lvl8pPr>
      <a:lvl9pPr marL="5120512" algn="l" defTabSz="1280128"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3F2FD"/>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0150C22A-0726-924D-B55F-815537C64269}"/>
              </a:ext>
            </a:extLst>
          </p:cNvPr>
          <p:cNvSpPr/>
          <p:nvPr/>
        </p:nvSpPr>
        <p:spPr>
          <a:xfrm>
            <a:off x="245533" y="183500"/>
            <a:ext cx="12310534" cy="771853"/>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26" name="TextBox 25">
            <a:extLst>
              <a:ext uri="{FF2B5EF4-FFF2-40B4-BE49-F238E27FC236}">
                <a16:creationId xmlns:a16="http://schemas.microsoft.com/office/drawing/2014/main" id="{17CD0585-92A4-7D4F-923D-95B11159D3DC}"/>
              </a:ext>
            </a:extLst>
          </p:cNvPr>
          <p:cNvSpPr txBox="1"/>
          <p:nvPr/>
        </p:nvSpPr>
        <p:spPr>
          <a:xfrm>
            <a:off x="3793969" y="236559"/>
            <a:ext cx="5264458" cy="310412"/>
          </a:xfrm>
          <a:prstGeom prst="rect">
            <a:avLst/>
          </a:prstGeom>
          <a:noFill/>
        </p:spPr>
        <p:txBody>
          <a:bodyPr wrap="square" tIns="33090" bIns="0" rtlCol="0">
            <a:spAutoFit/>
          </a:bodyPr>
          <a:lstStyle/>
          <a:p>
            <a:r>
              <a:rPr lang="en-GB" b="1" dirty="0">
                <a:latin typeface="Lato" panose="020F0502020204030203" pitchFamily="34" charset="0"/>
                <a:ea typeface="Lato" panose="020F0502020204030203" pitchFamily="34" charset="0"/>
                <a:cs typeface="Lato" panose="020F0502020204030203" pitchFamily="34" charset="0"/>
              </a:rPr>
              <a:t>Oxygen isotope evidence for Antarctic glaciation</a:t>
            </a:r>
          </a:p>
        </p:txBody>
      </p:sp>
      <p:sp>
        <p:nvSpPr>
          <p:cNvPr id="27" name="TextBox 26">
            <a:extLst>
              <a:ext uri="{FF2B5EF4-FFF2-40B4-BE49-F238E27FC236}">
                <a16:creationId xmlns:a16="http://schemas.microsoft.com/office/drawing/2014/main" id="{6C1B990A-2D77-EC48-AD37-A4FA3CD5EDB1}"/>
              </a:ext>
            </a:extLst>
          </p:cNvPr>
          <p:cNvSpPr txBox="1"/>
          <p:nvPr/>
        </p:nvSpPr>
        <p:spPr>
          <a:xfrm>
            <a:off x="5895647" y="546971"/>
            <a:ext cx="1010303" cy="307777"/>
          </a:xfrm>
          <a:prstGeom prst="rect">
            <a:avLst/>
          </a:prstGeom>
          <a:noFill/>
        </p:spPr>
        <p:txBody>
          <a:bodyPr wrap="square" rtlCol="0">
            <a:spAutoFit/>
          </a:bodyPr>
          <a:lstStyle/>
          <a:p>
            <a:r>
              <a:rPr lang="en-GB" sz="1400" dirty="0">
                <a:latin typeface="Lato" panose="020F0502020204030203" pitchFamily="34" charset="0"/>
                <a:ea typeface="Lato" panose="020F0502020204030203" pitchFamily="34" charset="0"/>
                <a:cs typeface="Lato" panose="020F0502020204030203" pitchFamily="34" charset="0"/>
              </a:rPr>
              <a:t>Jacky Cao</a:t>
            </a:r>
          </a:p>
        </p:txBody>
      </p:sp>
      <p:pic>
        <p:nvPicPr>
          <p:cNvPr id="28" name="Picture 27" descr="A close up of a logo&#10;&#10;Description automatically generated">
            <a:extLst>
              <a:ext uri="{FF2B5EF4-FFF2-40B4-BE49-F238E27FC236}">
                <a16:creationId xmlns:a16="http://schemas.microsoft.com/office/drawing/2014/main" id="{6530F423-09D5-ED42-8E44-49985BCE2164}"/>
              </a:ext>
            </a:extLst>
          </p:cNvPr>
          <p:cNvPicPr>
            <a:picLocks noChangeAspect="1"/>
          </p:cNvPicPr>
          <p:nvPr/>
        </p:nvPicPr>
        <p:blipFill rotWithShape="1">
          <a:blip r:embed="rId3"/>
          <a:srcRect l="11881" t="20486" r="10471" b="18823"/>
          <a:stretch/>
        </p:blipFill>
        <p:spPr>
          <a:xfrm>
            <a:off x="11099798" y="265779"/>
            <a:ext cx="1323563" cy="609074"/>
          </a:xfrm>
          <a:prstGeom prst="rect">
            <a:avLst/>
          </a:prstGeom>
        </p:spPr>
      </p:pic>
      <p:sp>
        <p:nvSpPr>
          <p:cNvPr id="29" name="Rectangle 28">
            <a:extLst>
              <a:ext uri="{FF2B5EF4-FFF2-40B4-BE49-F238E27FC236}">
                <a16:creationId xmlns:a16="http://schemas.microsoft.com/office/drawing/2014/main" id="{C50B3262-8478-BA4E-99A4-77E9E57DB607}"/>
              </a:ext>
            </a:extLst>
          </p:cNvPr>
          <p:cNvSpPr/>
          <p:nvPr/>
        </p:nvSpPr>
        <p:spPr>
          <a:xfrm>
            <a:off x="245535" y="1142647"/>
            <a:ext cx="3922373" cy="2274567"/>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31" name="Rectangle 30">
            <a:extLst>
              <a:ext uri="{FF2B5EF4-FFF2-40B4-BE49-F238E27FC236}">
                <a16:creationId xmlns:a16="http://schemas.microsoft.com/office/drawing/2014/main" id="{D8B18BB1-3EFC-DD4D-951B-DD4AB14E2E42}"/>
              </a:ext>
            </a:extLst>
          </p:cNvPr>
          <p:cNvSpPr/>
          <p:nvPr/>
        </p:nvSpPr>
        <p:spPr>
          <a:xfrm>
            <a:off x="245534" y="1142647"/>
            <a:ext cx="3922371" cy="333172"/>
          </a:xfrm>
          <a:prstGeom prst="rect">
            <a:avLst/>
          </a:prstGeom>
          <a:solidFill>
            <a:srgbClr val="2096F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32" name="TextBox 31">
            <a:extLst>
              <a:ext uri="{FF2B5EF4-FFF2-40B4-BE49-F238E27FC236}">
                <a16:creationId xmlns:a16="http://schemas.microsoft.com/office/drawing/2014/main" id="{A1B961FD-759D-4A4F-8641-48EFF1CFD032}"/>
              </a:ext>
            </a:extLst>
          </p:cNvPr>
          <p:cNvSpPr txBox="1"/>
          <p:nvPr/>
        </p:nvSpPr>
        <p:spPr>
          <a:xfrm>
            <a:off x="1747639" y="1184804"/>
            <a:ext cx="918143" cy="248857"/>
          </a:xfrm>
          <a:prstGeom prst="rect">
            <a:avLst/>
          </a:prstGeom>
          <a:noFill/>
        </p:spPr>
        <p:txBody>
          <a:bodyPr wrap="square" tIns="33090" bIns="0" rtlCol="0">
            <a:spAutoFit/>
          </a:bodyPr>
          <a:lstStyle/>
          <a:p>
            <a:r>
              <a:rPr lang="en-GB" sz="1400" b="1" dirty="0">
                <a:solidFill>
                  <a:schemeClr val="bg1"/>
                </a:solidFill>
                <a:latin typeface="Lato" panose="020F0502020204030203" pitchFamily="34" charset="0"/>
                <a:ea typeface="Lato" panose="020F0502020204030203" pitchFamily="34" charset="0"/>
                <a:cs typeface="Lato" panose="020F0502020204030203" pitchFamily="34" charset="0"/>
              </a:rPr>
              <a:t>Abstract</a:t>
            </a:r>
          </a:p>
        </p:txBody>
      </p:sp>
      <p:sp>
        <p:nvSpPr>
          <p:cNvPr id="33" name="TextBox 32">
            <a:extLst>
              <a:ext uri="{FF2B5EF4-FFF2-40B4-BE49-F238E27FC236}">
                <a16:creationId xmlns:a16="http://schemas.microsoft.com/office/drawing/2014/main" id="{BDAD9AC9-8A6C-CC4B-8B30-50D35A98743E}"/>
              </a:ext>
            </a:extLst>
          </p:cNvPr>
          <p:cNvSpPr txBox="1"/>
          <p:nvPr/>
        </p:nvSpPr>
        <p:spPr>
          <a:xfrm>
            <a:off x="245528" y="1433661"/>
            <a:ext cx="3922365" cy="307777"/>
          </a:xfrm>
          <a:prstGeom prst="rect">
            <a:avLst/>
          </a:prstGeom>
          <a:noFill/>
        </p:spPr>
        <p:txBody>
          <a:bodyPr wrap="square" rtlCol="0">
            <a:spAutoFit/>
          </a:bodyPr>
          <a:lstStyle/>
          <a:p>
            <a:r>
              <a:rPr lang="en-GB" sz="1200" dirty="0">
                <a:latin typeface="Lato" panose="020F0502020204030203" pitchFamily="34" charset="0"/>
                <a:ea typeface="Lato" panose="020F0502020204030203" pitchFamily="34" charset="0"/>
                <a:cs typeface="Lato" panose="020F0502020204030203" pitchFamily="34" charset="0"/>
              </a:rPr>
              <a:t>Through ice-core studies </a:t>
            </a:r>
            <a:r>
              <a:rPr lang="en-GB" sz="1400" dirty="0">
                <a:latin typeface="Lato" panose="020F0502020204030203" pitchFamily="34" charset="0"/>
                <a:ea typeface="Lato" panose="020F0502020204030203" pitchFamily="34" charset="0"/>
                <a:cs typeface="Lato" panose="020F0502020204030203" pitchFamily="34" charset="0"/>
              </a:rPr>
              <a:t> </a:t>
            </a:r>
          </a:p>
        </p:txBody>
      </p:sp>
      <p:sp>
        <p:nvSpPr>
          <p:cNvPr id="34" name="Rectangle 33">
            <a:extLst>
              <a:ext uri="{FF2B5EF4-FFF2-40B4-BE49-F238E27FC236}">
                <a16:creationId xmlns:a16="http://schemas.microsoft.com/office/drawing/2014/main" id="{2CCBC15F-07DD-A343-AF0A-4B1F39E40EDF}"/>
              </a:ext>
            </a:extLst>
          </p:cNvPr>
          <p:cNvSpPr/>
          <p:nvPr/>
        </p:nvSpPr>
        <p:spPr>
          <a:xfrm>
            <a:off x="245536" y="3583800"/>
            <a:ext cx="3922370" cy="3248801"/>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35" name="Rectangle 34">
            <a:extLst>
              <a:ext uri="{FF2B5EF4-FFF2-40B4-BE49-F238E27FC236}">
                <a16:creationId xmlns:a16="http://schemas.microsoft.com/office/drawing/2014/main" id="{CA6A4130-6366-8044-AAA1-74704DAE9E1D}"/>
              </a:ext>
            </a:extLst>
          </p:cNvPr>
          <p:cNvSpPr/>
          <p:nvPr/>
        </p:nvSpPr>
        <p:spPr>
          <a:xfrm>
            <a:off x="245534" y="3583800"/>
            <a:ext cx="3922365" cy="343981"/>
          </a:xfrm>
          <a:prstGeom prst="rect">
            <a:avLst/>
          </a:prstGeom>
          <a:solidFill>
            <a:srgbClr val="2096F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36" name="TextBox 35">
            <a:extLst>
              <a:ext uri="{FF2B5EF4-FFF2-40B4-BE49-F238E27FC236}">
                <a16:creationId xmlns:a16="http://schemas.microsoft.com/office/drawing/2014/main" id="{32195D72-C876-A348-80D7-A1E12E37C742}"/>
              </a:ext>
            </a:extLst>
          </p:cNvPr>
          <p:cNvSpPr txBox="1"/>
          <p:nvPr/>
        </p:nvSpPr>
        <p:spPr>
          <a:xfrm>
            <a:off x="1588026" y="3612960"/>
            <a:ext cx="1237373" cy="248857"/>
          </a:xfrm>
          <a:prstGeom prst="rect">
            <a:avLst/>
          </a:prstGeom>
          <a:noFill/>
        </p:spPr>
        <p:txBody>
          <a:bodyPr wrap="square" tIns="33090" bIns="0" rtlCol="0">
            <a:spAutoFit/>
          </a:bodyPr>
          <a:lstStyle/>
          <a:p>
            <a:r>
              <a:rPr lang="en-GB" sz="1400" b="1" dirty="0">
                <a:solidFill>
                  <a:schemeClr val="bg1"/>
                </a:solidFill>
                <a:latin typeface="Lato" panose="020F0502020204030203" pitchFamily="34" charset="0"/>
                <a:ea typeface="Lato" panose="020F0502020204030203" pitchFamily="34" charset="0"/>
                <a:cs typeface="Lato" panose="020F0502020204030203" pitchFamily="34" charset="0"/>
              </a:rPr>
              <a:t>Introduction</a:t>
            </a:r>
          </a:p>
        </p:txBody>
      </p:sp>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60CBB938-5930-E546-95EC-CCCF5EA54887}"/>
                  </a:ext>
                </a:extLst>
              </p:cNvPr>
              <p:cNvSpPr txBox="1"/>
              <p:nvPr/>
            </p:nvSpPr>
            <p:spPr>
              <a:xfrm>
                <a:off x="245519" y="3923164"/>
                <a:ext cx="3922365" cy="3046988"/>
              </a:xfrm>
              <a:prstGeom prst="rect">
                <a:avLst/>
              </a:prstGeom>
              <a:noFill/>
            </p:spPr>
            <p:txBody>
              <a:bodyPr wrap="square" rtlCol="0">
                <a:spAutoFit/>
              </a:bodyPr>
              <a:lstStyle/>
              <a:p>
                <a:pPr algn="just"/>
                <a:r>
                  <a:rPr lang="en-GB" sz="1200" dirty="0">
                    <a:latin typeface="Lato" panose="020F0502020204030203" pitchFamily="34" charset="0"/>
                    <a:ea typeface="Lato" panose="020F0502020204030203" pitchFamily="34" charset="0"/>
                    <a:cs typeface="Lato" panose="020F0502020204030203" pitchFamily="34" charset="0"/>
                  </a:rPr>
                  <a:t>One of the most prominent climatic changes in Earth’s history occurred in the </a:t>
                </a:r>
                <a:r>
                  <a:rPr lang="en-GB" sz="1200" dirty="0" err="1">
                    <a:latin typeface="Lato" panose="020F0502020204030203" pitchFamily="34" charset="0"/>
                    <a:ea typeface="Lato" panose="020F0502020204030203" pitchFamily="34" charset="0"/>
                    <a:cs typeface="Lato" panose="020F0502020204030203" pitchFamily="34" charset="0"/>
                  </a:rPr>
                  <a:t>Cenozoic</a:t>
                </a:r>
                <a:r>
                  <a:rPr lang="en-GB" sz="1200" dirty="0">
                    <a:latin typeface="Lato" panose="020F0502020204030203" pitchFamily="34" charset="0"/>
                    <a:ea typeface="Lato" panose="020F0502020204030203" pitchFamily="34" charset="0"/>
                    <a:cs typeface="Lato" panose="020F0502020204030203" pitchFamily="34" charset="0"/>
                  </a:rPr>
                  <a:t> near to the Eocene-Oligocene transition, ca. 33.8 Ma. At this boundary the decrease in global temperatures lead to effects such as permanent ice-sheet formation on Antarctica. Through studying the </a:t>
                </a:r>
                <a14:m>
                  <m:oMath xmlns:m="http://schemas.openxmlformats.org/officeDocument/2006/math">
                    <m:sSup>
                      <m:sSupPr>
                        <m:ctrlPr>
                          <a:rPr lang="en-GB" sz="1200" i="1">
                            <a:latin typeface="Cambria Math" panose="02040503050406030204" pitchFamily="18" charset="0"/>
                            <a:ea typeface="Cambria Math" panose="02040503050406030204" pitchFamily="18" charset="0"/>
                          </a:rPr>
                        </m:ctrlPr>
                      </m:sSupPr>
                      <m:e>
                        <m:r>
                          <a:rPr lang="en-GB" sz="1200" i="1">
                            <a:latin typeface="Cambria Math" panose="02040503050406030204" pitchFamily="18" charset="0"/>
                            <a:ea typeface="Cambria Math" panose="02040503050406030204" pitchFamily="18" charset="0"/>
                          </a:rPr>
                          <m:t>𝛿</m:t>
                        </m:r>
                      </m:e>
                      <m:sup>
                        <m:r>
                          <a:rPr lang="en-GB" sz="1200" i="1">
                            <a:latin typeface="Cambria Math" panose="02040503050406030204" pitchFamily="18" charset="0"/>
                            <a:ea typeface="Cambria Math" panose="02040503050406030204" pitchFamily="18" charset="0"/>
                          </a:rPr>
                          <m:t>18</m:t>
                        </m:r>
                      </m:sup>
                    </m:sSup>
                  </m:oMath>
                </a14:m>
                <a:r>
                  <a:rPr lang="en-GB" sz="1200" dirty="0">
                    <a:latin typeface="Lato" panose="020F0502020204030203" pitchFamily="34" charset="0"/>
                    <a:ea typeface="Lato" panose="020F0502020204030203" pitchFamily="34" charset="0"/>
                    <a:cs typeface="Lato" panose="020F0502020204030203" pitchFamily="34" charset="0"/>
                  </a:rPr>
                  <a:t>O ratio in sedimented foraminifera from ice-core samples, this glaciation can be placed into a long history of glacial-interglacial shifts. Changes in the isotopic composition and temperature of seawater results in variations in the oxygen ratio (</a:t>
                </a:r>
                <a:r>
                  <a:rPr lang="en-GB" sz="1200" dirty="0" err="1">
                    <a:latin typeface="Lato" panose="020F0502020204030203" pitchFamily="34" charset="0"/>
                    <a:ea typeface="Lato" panose="020F0502020204030203" pitchFamily="34" charset="0"/>
                    <a:cs typeface="Lato" panose="020F0502020204030203" pitchFamily="34" charset="0"/>
                  </a:rPr>
                  <a:t>Emiliani</a:t>
                </a:r>
                <a:r>
                  <a:rPr lang="en-GB" sz="1200" dirty="0">
                    <a:latin typeface="Lato" panose="020F0502020204030203" pitchFamily="34" charset="0"/>
                    <a:ea typeface="Lato" panose="020F0502020204030203" pitchFamily="34" charset="0"/>
                    <a:cs typeface="Lato" panose="020F0502020204030203" pitchFamily="34" charset="0"/>
                  </a:rPr>
                  <a:t> 1955), thus the larger climate picture can be reconstructed.</a:t>
                </a:r>
              </a:p>
              <a:p>
                <a:pPr algn="just"/>
                <a:endParaRPr lang="en-GB" sz="1200" b="1" i="1" dirty="0">
                  <a:latin typeface="Lato" panose="020F0502020204030203" pitchFamily="34" charset="0"/>
                  <a:ea typeface="Lato" panose="020F0502020204030203" pitchFamily="34" charset="0"/>
                  <a:cs typeface="Lato" panose="020F0502020204030203" pitchFamily="34" charset="0"/>
                </a:endParaRPr>
              </a:p>
              <a:p>
                <a:pPr algn="just"/>
                <a:r>
                  <a:rPr lang="en-GB" sz="1200" dirty="0">
                    <a:latin typeface="Lato" panose="020F0502020204030203" pitchFamily="34" charset="0"/>
                    <a:ea typeface="Lato" panose="020F0502020204030203" pitchFamily="34" charset="0"/>
                    <a:cs typeface="Lato" panose="020F0502020204030203" pitchFamily="34" charset="0"/>
                  </a:rPr>
                  <a:t>The following should therefore be investigated: </a:t>
                </a:r>
              </a:p>
              <a:p>
                <a:pPr algn="just"/>
                <a:r>
                  <a:rPr lang="en-GB" sz="1200" b="1" i="1" dirty="0">
                    <a:latin typeface="Lato" panose="020F0502020204030203" pitchFamily="34" charset="0"/>
                    <a:ea typeface="Lato" panose="020F0502020204030203" pitchFamily="34" charset="0"/>
                    <a:cs typeface="Lato" panose="020F0502020204030203" pitchFamily="34" charset="0"/>
                  </a:rPr>
                  <a:t>Is there oxygen isotopic evidence which demonstrates Antarctic glaciation? </a:t>
                </a:r>
                <a:endParaRPr lang="en-GB" sz="1200" dirty="0">
                  <a:latin typeface="Lato" panose="020F0502020204030203" pitchFamily="34" charset="0"/>
                  <a:ea typeface="Lato" panose="020F0502020204030203" pitchFamily="34" charset="0"/>
                  <a:cs typeface="Lato" panose="020F0502020204030203" pitchFamily="34" charset="0"/>
                </a:endParaRPr>
              </a:p>
              <a:p>
                <a:pPr algn="just"/>
                <a:endParaRPr lang="en-GB" sz="1200" dirty="0">
                  <a:latin typeface="Lato" panose="020F0502020204030203" pitchFamily="34" charset="0"/>
                  <a:ea typeface="Lato" panose="020F0502020204030203" pitchFamily="34" charset="0"/>
                  <a:cs typeface="Lato" panose="020F0502020204030203" pitchFamily="34" charset="0"/>
                </a:endParaRPr>
              </a:p>
            </p:txBody>
          </p:sp>
        </mc:Choice>
        <mc:Fallback>
          <p:sp>
            <p:nvSpPr>
              <p:cNvPr id="37" name="TextBox 36">
                <a:extLst>
                  <a:ext uri="{FF2B5EF4-FFF2-40B4-BE49-F238E27FC236}">
                    <a16:creationId xmlns:a16="http://schemas.microsoft.com/office/drawing/2014/main" id="{60CBB938-5930-E546-95EC-CCCF5EA54887}"/>
                  </a:ext>
                </a:extLst>
              </p:cNvPr>
              <p:cNvSpPr txBox="1">
                <a:spLocks noRot="1" noChangeAspect="1" noMove="1" noResize="1" noEditPoints="1" noAdjustHandles="1" noChangeArrowheads="1" noChangeShapeType="1" noTextEdit="1"/>
              </p:cNvSpPr>
              <p:nvPr/>
            </p:nvSpPr>
            <p:spPr>
              <a:xfrm>
                <a:off x="245519" y="3923164"/>
                <a:ext cx="3922365" cy="3046988"/>
              </a:xfrm>
              <a:prstGeom prst="rect">
                <a:avLst/>
              </a:prstGeom>
              <a:blipFill>
                <a:blip r:embed="rId4"/>
                <a:stretch>
                  <a:fillRect/>
                </a:stretch>
              </a:blipFill>
            </p:spPr>
            <p:txBody>
              <a:bodyPr/>
              <a:lstStyle/>
              <a:p>
                <a:r>
                  <a:rPr lang="en-GB">
                    <a:noFill/>
                  </a:rPr>
                  <a:t> </a:t>
                </a:r>
              </a:p>
            </p:txBody>
          </p:sp>
        </mc:Fallback>
      </mc:AlternateContent>
      <p:sp>
        <p:nvSpPr>
          <p:cNvPr id="38" name="Rectangle 37">
            <a:extLst>
              <a:ext uri="{FF2B5EF4-FFF2-40B4-BE49-F238E27FC236}">
                <a16:creationId xmlns:a16="http://schemas.microsoft.com/office/drawing/2014/main" id="{331A5D98-51BE-DD43-8C10-3349CDD47201}"/>
              </a:ext>
            </a:extLst>
          </p:cNvPr>
          <p:cNvSpPr/>
          <p:nvPr/>
        </p:nvSpPr>
        <p:spPr>
          <a:xfrm>
            <a:off x="8633688" y="7332666"/>
            <a:ext cx="3922360" cy="2060576"/>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39" name="Rectangle 38">
            <a:extLst>
              <a:ext uri="{FF2B5EF4-FFF2-40B4-BE49-F238E27FC236}">
                <a16:creationId xmlns:a16="http://schemas.microsoft.com/office/drawing/2014/main" id="{5966A89F-F6BD-D142-9582-9BB3E9733D85}"/>
              </a:ext>
            </a:extLst>
          </p:cNvPr>
          <p:cNvSpPr/>
          <p:nvPr/>
        </p:nvSpPr>
        <p:spPr>
          <a:xfrm>
            <a:off x="8633687" y="7332666"/>
            <a:ext cx="3922353" cy="305510"/>
          </a:xfrm>
          <a:prstGeom prst="rect">
            <a:avLst/>
          </a:prstGeom>
          <a:solidFill>
            <a:srgbClr val="2096F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40" name="TextBox 39">
            <a:extLst>
              <a:ext uri="{FF2B5EF4-FFF2-40B4-BE49-F238E27FC236}">
                <a16:creationId xmlns:a16="http://schemas.microsoft.com/office/drawing/2014/main" id="{EEAD3DFD-0300-B84D-8410-55F3F02F4FFD}"/>
              </a:ext>
            </a:extLst>
          </p:cNvPr>
          <p:cNvSpPr txBox="1"/>
          <p:nvPr/>
        </p:nvSpPr>
        <p:spPr>
          <a:xfrm>
            <a:off x="10051374" y="7354036"/>
            <a:ext cx="1086940" cy="248857"/>
          </a:xfrm>
          <a:prstGeom prst="rect">
            <a:avLst/>
          </a:prstGeom>
          <a:noFill/>
        </p:spPr>
        <p:txBody>
          <a:bodyPr wrap="square" tIns="33090" bIns="0" rtlCol="0">
            <a:spAutoFit/>
          </a:bodyPr>
          <a:lstStyle/>
          <a:p>
            <a:r>
              <a:rPr lang="en-GB" sz="1400" b="1" dirty="0">
                <a:solidFill>
                  <a:schemeClr val="bg1"/>
                </a:solidFill>
                <a:latin typeface="Lato" panose="020F0502020204030203" pitchFamily="34" charset="0"/>
                <a:ea typeface="Lato" panose="020F0502020204030203" pitchFamily="34" charset="0"/>
                <a:cs typeface="Lato" panose="020F0502020204030203" pitchFamily="34" charset="0"/>
              </a:rPr>
              <a:t>References</a:t>
            </a:r>
          </a:p>
        </p:txBody>
      </p:sp>
      <p:sp>
        <p:nvSpPr>
          <p:cNvPr id="41" name="TextBox 40">
            <a:extLst>
              <a:ext uri="{FF2B5EF4-FFF2-40B4-BE49-F238E27FC236}">
                <a16:creationId xmlns:a16="http://schemas.microsoft.com/office/drawing/2014/main" id="{92B08984-FB3D-1943-B137-F1A86AC8C1E0}"/>
              </a:ext>
            </a:extLst>
          </p:cNvPr>
          <p:cNvSpPr txBox="1"/>
          <p:nvPr/>
        </p:nvSpPr>
        <p:spPr>
          <a:xfrm>
            <a:off x="8633680" y="7616965"/>
            <a:ext cx="3922353" cy="830997"/>
          </a:xfrm>
          <a:prstGeom prst="rect">
            <a:avLst/>
          </a:prstGeom>
          <a:noFill/>
        </p:spPr>
        <p:txBody>
          <a:bodyPr wrap="square" rtlCol="0">
            <a:spAutoFit/>
          </a:bodyPr>
          <a:lstStyle/>
          <a:p>
            <a:pPr algn="just"/>
            <a:r>
              <a:rPr lang="en-GB" sz="800" dirty="0">
                <a:latin typeface="Lato" panose="020F0502020204030203" pitchFamily="34" charset="0"/>
                <a:ea typeface="Lato" panose="020F0502020204030203" pitchFamily="34" charset="0"/>
                <a:cs typeface="Lato" panose="020F0502020204030203" pitchFamily="34" charset="0"/>
              </a:rPr>
              <a:t>Carter, A., Riley, T. R., Hillenbrand, C. D., &amp; </a:t>
            </a:r>
            <a:r>
              <a:rPr lang="en-GB" sz="800" dirty="0" err="1">
                <a:latin typeface="Lato" panose="020F0502020204030203" pitchFamily="34" charset="0"/>
                <a:ea typeface="Lato" panose="020F0502020204030203" pitchFamily="34" charset="0"/>
                <a:cs typeface="Lato" panose="020F0502020204030203" pitchFamily="34" charset="0"/>
              </a:rPr>
              <a:t>Rittner</a:t>
            </a:r>
            <a:r>
              <a:rPr lang="en-GB" sz="800" dirty="0">
                <a:latin typeface="Lato" panose="020F0502020204030203" pitchFamily="34" charset="0"/>
                <a:ea typeface="Lato" panose="020F0502020204030203" pitchFamily="34" charset="0"/>
                <a:cs typeface="Lato" panose="020F0502020204030203" pitchFamily="34" charset="0"/>
              </a:rPr>
              <a:t>, M. (2017). Widespread Antarctic glaciation during the late Eocene. </a:t>
            </a:r>
            <a:r>
              <a:rPr lang="en-GB" sz="800" i="1" dirty="0">
                <a:latin typeface="Lato" panose="020F0502020204030203" pitchFamily="34" charset="0"/>
                <a:ea typeface="Lato" panose="020F0502020204030203" pitchFamily="34" charset="0"/>
                <a:cs typeface="Lato" panose="020F0502020204030203" pitchFamily="34" charset="0"/>
              </a:rPr>
              <a:t>Earth and Planetary Science Letters</a:t>
            </a:r>
            <a:r>
              <a:rPr lang="en-GB" sz="800" dirty="0">
                <a:latin typeface="Lato" panose="020F0502020204030203" pitchFamily="34" charset="0"/>
                <a:ea typeface="Lato" panose="020F0502020204030203" pitchFamily="34" charset="0"/>
                <a:cs typeface="Lato" panose="020F0502020204030203" pitchFamily="34" charset="0"/>
              </a:rPr>
              <a:t>, 458, 49-57.</a:t>
            </a:r>
          </a:p>
          <a:p>
            <a:pPr algn="just"/>
            <a:r>
              <a:rPr lang="en-GB" sz="800" dirty="0" err="1">
                <a:latin typeface="Lato" panose="020F0502020204030203" pitchFamily="34" charset="0"/>
                <a:ea typeface="Lato" panose="020F0502020204030203" pitchFamily="34" charset="0"/>
                <a:cs typeface="Lato" panose="020F0502020204030203" pitchFamily="34" charset="0"/>
              </a:rPr>
              <a:t>Emiliani</a:t>
            </a:r>
            <a:r>
              <a:rPr lang="en-GB" sz="800" dirty="0">
                <a:latin typeface="Lato" panose="020F0502020204030203" pitchFamily="34" charset="0"/>
                <a:ea typeface="Lato" panose="020F0502020204030203" pitchFamily="34" charset="0"/>
                <a:cs typeface="Lato" panose="020F0502020204030203" pitchFamily="34" charset="0"/>
              </a:rPr>
              <a:t>, C. (1955). Pleistocene temperatures. </a:t>
            </a:r>
            <a:r>
              <a:rPr lang="en-GB" sz="800" i="1" dirty="0">
                <a:latin typeface="Lato" panose="020F0502020204030203" pitchFamily="34" charset="0"/>
                <a:ea typeface="Lato" panose="020F0502020204030203" pitchFamily="34" charset="0"/>
                <a:cs typeface="Lato" panose="020F0502020204030203" pitchFamily="34" charset="0"/>
              </a:rPr>
              <a:t>J </a:t>
            </a:r>
            <a:r>
              <a:rPr lang="en-GB" sz="800" i="1" dirty="0" err="1">
                <a:latin typeface="Lato" panose="020F0502020204030203" pitchFamily="34" charset="0"/>
                <a:ea typeface="Lato" panose="020F0502020204030203" pitchFamily="34" charset="0"/>
                <a:cs typeface="Lato" panose="020F0502020204030203" pitchFamily="34" charset="0"/>
              </a:rPr>
              <a:t>Geol</a:t>
            </a:r>
            <a:r>
              <a:rPr lang="en-GB" sz="800" dirty="0">
                <a:latin typeface="Lato" panose="020F0502020204030203" pitchFamily="34" charset="0"/>
                <a:ea typeface="Lato" panose="020F0502020204030203" pitchFamily="34" charset="0"/>
                <a:cs typeface="Lato" panose="020F0502020204030203" pitchFamily="34" charset="0"/>
              </a:rPr>
              <a:t>, </a:t>
            </a:r>
            <a:r>
              <a:rPr lang="en-GB" sz="800" i="1" dirty="0">
                <a:latin typeface="Lato" panose="020F0502020204030203" pitchFamily="34" charset="0"/>
                <a:ea typeface="Lato" panose="020F0502020204030203" pitchFamily="34" charset="0"/>
                <a:cs typeface="Lato" panose="020F0502020204030203" pitchFamily="34" charset="0"/>
              </a:rPr>
              <a:t>63</a:t>
            </a:r>
            <a:r>
              <a:rPr lang="en-GB" sz="800" dirty="0">
                <a:latin typeface="Lato" panose="020F0502020204030203" pitchFamily="34" charset="0"/>
                <a:ea typeface="Lato" panose="020F0502020204030203" pitchFamily="34" charset="0"/>
                <a:cs typeface="Lato" panose="020F0502020204030203" pitchFamily="34" charset="0"/>
              </a:rPr>
              <a:t>(6), 538-578.</a:t>
            </a:r>
          </a:p>
          <a:p>
            <a:pPr algn="just"/>
            <a:r>
              <a:rPr lang="en-GB" sz="800" dirty="0">
                <a:latin typeface="Lato" panose="020F0502020204030203" pitchFamily="34" charset="0"/>
                <a:ea typeface="Lato" panose="020F0502020204030203" pitchFamily="34" charset="0"/>
                <a:cs typeface="Lato" panose="020F0502020204030203" pitchFamily="34" charset="0"/>
              </a:rPr>
              <a:t>Kennett, J. P. (1977). </a:t>
            </a:r>
            <a:r>
              <a:rPr lang="en-GB" sz="800" dirty="0" err="1">
                <a:latin typeface="Lato" panose="020F0502020204030203" pitchFamily="34" charset="0"/>
                <a:ea typeface="Lato" panose="020F0502020204030203" pitchFamily="34" charset="0"/>
                <a:cs typeface="Lato" panose="020F0502020204030203" pitchFamily="34" charset="0"/>
              </a:rPr>
              <a:t>Cenozoic</a:t>
            </a:r>
            <a:r>
              <a:rPr lang="en-GB" sz="800" dirty="0">
                <a:latin typeface="Lato" panose="020F0502020204030203" pitchFamily="34" charset="0"/>
                <a:ea typeface="Lato" panose="020F0502020204030203" pitchFamily="34" charset="0"/>
                <a:cs typeface="Lato" panose="020F0502020204030203" pitchFamily="34" charset="0"/>
              </a:rPr>
              <a:t> evolution of Antarctic glaciation, the circum‐Antarctic Ocean, and their impact on global </a:t>
            </a:r>
            <a:r>
              <a:rPr lang="en-GB" sz="800" dirty="0" err="1">
                <a:latin typeface="Lato" panose="020F0502020204030203" pitchFamily="34" charset="0"/>
                <a:ea typeface="Lato" panose="020F0502020204030203" pitchFamily="34" charset="0"/>
                <a:cs typeface="Lato" panose="020F0502020204030203" pitchFamily="34" charset="0"/>
              </a:rPr>
              <a:t>paleoceanography</a:t>
            </a:r>
            <a:r>
              <a:rPr lang="en-GB" sz="800" dirty="0">
                <a:latin typeface="Lato" panose="020F0502020204030203" pitchFamily="34" charset="0"/>
                <a:ea typeface="Lato" panose="020F0502020204030203" pitchFamily="34" charset="0"/>
                <a:cs typeface="Lato" panose="020F0502020204030203" pitchFamily="34" charset="0"/>
              </a:rPr>
              <a:t>. </a:t>
            </a:r>
            <a:r>
              <a:rPr lang="en-GB" sz="800" i="1" dirty="0">
                <a:latin typeface="Lato" panose="020F0502020204030203" pitchFamily="34" charset="0"/>
                <a:ea typeface="Lato" panose="020F0502020204030203" pitchFamily="34" charset="0"/>
                <a:cs typeface="Lato" panose="020F0502020204030203" pitchFamily="34" charset="0"/>
              </a:rPr>
              <a:t>Journal of Geophysical Research</a:t>
            </a:r>
            <a:r>
              <a:rPr lang="en-GB" sz="800" dirty="0">
                <a:latin typeface="Lato" panose="020F0502020204030203" pitchFamily="34" charset="0"/>
                <a:ea typeface="Lato" panose="020F0502020204030203" pitchFamily="34" charset="0"/>
                <a:cs typeface="Lato" panose="020F0502020204030203" pitchFamily="34" charset="0"/>
              </a:rPr>
              <a:t>, </a:t>
            </a:r>
            <a:r>
              <a:rPr lang="en-GB" sz="800" i="1" dirty="0">
                <a:latin typeface="Lato" panose="020F0502020204030203" pitchFamily="34" charset="0"/>
                <a:ea typeface="Lato" panose="020F0502020204030203" pitchFamily="34" charset="0"/>
                <a:cs typeface="Lato" panose="020F0502020204030203" pitchFamily="34" charset="0"/>
              </a:rPr>
              <a:t>82</a:t>
            </a:r>
            <a:r>
              <a:rPr lang="en-GB" sz="800" dirty="0">
                <a:latin typeface="Lato" panose="020F0502020204030203" pitchFamily="34" charset="0"/>
                <a:ea typeface="Lato" panose="020F0502020204030203" pitchFamily="34" charset="0"/>
                <a:cs typeface="Lato" panose="020F0502020204030203" pitchFamily="34" charset="0"/>
              </a:rPr>
              <a:t>(27), 3843-3860.</a:t>
            </a:r>
          </a:p>
        </p:txBody>
      </p:sp>
      <p:sp>
        <p:nvSpPr>
          <p:cNvPr id="42" name="Rectangle 41">
            <a:extLst>
              <a:ext uri="{FF2B5EF4-FFF2-40B4-BE49-F238E27FC236}">
                <a16:creationId xmlns:a16="http://schemas.microsoft.com/office/drawing/2014/main" id="{4F67DFFE-5E52-2D49-B479-0EA5DBF070F0}"/>
              </a:ext>
            </a:extLst>
          </p:cNvPr>
          <p:cNvSpPr/>
          <p:nvPr/>
        </p:nvSpPr>
        <p:spPr>
          <a:xfrm>
            <a:off x="8633672" y="3990517"/>
            <a:ext cx="3922369" cy="2060576"/>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43" name="Rectangle 42">
            <a:extLst>
              <a:ext uri="{FF2B5EF4-FFF2-40B4-BE49-F238E27FC236}">
                <a16:creationId xmlns:a16="http://schemas.microsoft.com/office/drawing/2014/main" id="{23FE515B-2C34-8E4A-8AAB-0EC1CACACE68}"/>
              </a:ext>
            </a:extLst>
          </p:cNvPr>
          <p:cNvSpPr/>
          <p:nvPr/>
        </p:nvSpPr>
        <p:spPr>
          <a:xfrm>
            <a:off x="8633670" y="3990517"/>
            <a:ext cx="3922362" cy="305510"/>
          </a:xfrm>
          <a:prstGeom prst="rect">
            <a:avLst/>
          </a:prstGeom>
          <a:solidFill>
            <a:srgbClr val="2096F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44" name="TextBox 43">
            <a:extLst>
              <a:ext uri="{FF2B5EF4-FFF2-40B4-BE49-F238E27FC236}">
                <a16:creationId xmlns:a16="http://schemas.microsoft.com/office/drawing/2014/main" id="{8D3E38F7-8C75-1140-BA60-5E3F5D293071}"/>
              </a:ext>
            </a:extLst>
          </p:cNvPr>
          <p:cNvSpPr txBox="1"/>
          <p:nvPr/>
        </p:nvSpPr>
        <p:spPr>
          <a:xfrm>
            <a:off x="10019268" y="4018843"/>
            <a:ext cx="1151152" cy="248857"/>
          </a:xfrm>
          <a:prstGeom prst="rect">
            <a:avLst/>
          </a:prstGeom>
          <a:noFill/>
        </p:spPr>
        <p:txBody>
          <a:bodyPr wrap="square" tIns="33090" bIns="0" rtlCol="0">
            <a:spAutoFit/>
          </a:bodyPr>
          <a:lstStyle/>
          <a:p>
            <a:r>
              <a:rPr lang="en-GB" sz="1400" b="1" dirty="0">
                <a:solidFill>
                  <a:schemeClr val="bg1"/>
                </a:solidFill>
                <a:latin typeface="Lato" panose="020F0502020204030203" pitchFamily="34" charset="0"/>
                <a:ea typeface="Lato" panose="020F0502020204030203" pitchFamily="34" charset="0"/>
                <a:cs typeface="Lato" panose="020F0502020204030203" pitchFamily="34" charset="0"/>
              </a:rPr>
              <a:t>Conclusions</a:t>
            </a:r>
          </a:p>
        </p:txBody>
      </p:sp>
      <p:sp>
        <p:nvSpPr>
          <p:cNvPr id="45" name="TextBox 44">
            <a:extLst>
              <a:ext uri="{FF2B5EF4-FFF2-40B4-BE49-F238E27FC236}">
                <a16:creationId xmlns:a16="http://schemas.microsoft.com/office/drawing/2014/main" id="{9DABFDE9-1655-E944-8CE8-6B2021FA0C54}"/>
              </a:ext>
            </a:extLst>
          </p:cNvPr>
          <p:cNvSpPr txBox="1"/>
          <p:nvPr/>
        </p:nvSpPr>
        <p:spPr>
          <a:xfrm>
            <a:off x="8633662" y="4296028"/>
            <a:ext cx="3922362" cy="276999"/>
          </a:xfrm>
          <a:prstGeom prst="rect">
            <a:avLst/>
          </a:prstGeom>
          <a:noFill/>
        </p:spPr>
        <p:txBody>
          <a:bodyPr wrap="square" rtlCol="0">
            <a:spAutoFit/>
          </a:bodyPr>
          <a:lstStyle/>
          <a:p>
            <a:r>
              <a:rPr lang="en-GB" sz="1200" dirty="0">
                <a:latin typeface="Lato" panose="020F0502020204030203" pitchFamily="34" charset="0"/>
                <a:ea typeface="Lato" panose="020F0502020204030203" pitchFamily="34" charset="0"/>
                <a:cs typeface="Lato" panose="020F0502020204030203" pitchFamily="34" charset="0"/>
              </a:rPr>
              <a:t>Through </a:t>
            </a:r>
          </a:p>
        </p:txBody>
      </p:sp>
      <p:sp>
        <p:nvSpPr>
          <p:cNvPr id="51" name="Rectangle 50">
            <a:extLst>
              <a:ext uri="{FF2B5EF4-FFF2-40B4-BE49-F238E27FC236}">
                <a16:creationId xmlns:a16="http://schemas.microsoft.com/office/drawing/2014/main" id="{F1CFD042-EFB7-4544-986D-C373E0472E30}"/>
              </a:ext>
            </a:extLst>
          </p:cNvPr>
          <p:cNvSpPr/>
          <p:nvPr/>
        </p:nvSpPr>
        <p:spPr>
          <a:xfrm>
            <a:off x="4439614" y="1142647"/>
            <a:ext cx="3922373" cy="8250595"/>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52" name="Rectangle 51">
            <a:extLst>
              <a:ext uri="{FF2B5EF4-FFF2-40B4-BE49-F238E27FC236}">
                <a16:creationId xmlns:a16="http://schemas.microsoft.com/office/drawing/2014/main" id="{56218C27-98F3-A644-974C-677982192052}"/>
              </a:ext>
            </a:extLst>
          </p:cNvPr>
          <p:cNvSpPr/>
          <p:nvPr/>
        </p:nvSpPr>
        <p:spPr>
          <a:xfrm>
            <a:off x="8633694" y="1146871"/>
            <a:ext cx="3922373" cy="2695471"/>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30" name="Rectangle 29">
            <a:extLst>
              <a:ext uri="{FF2B5EF4-FFF2-40B4-BE49-F238E27FC236}">
                <a16:creationId xmlns:a16="http://schemas.microsoft.com/office/drawing/2014/main" id="{080FDE6A-C607-E74A-9CEE-BE42562C605A}"/>
              </a:ext>
            </a:extLst>
          </p:cNvPr>
          <p:cNvSpPr/>
          <p:nvPr/>
        </p:nvSpPr>
        <p:spPr>
          <a:xfrm>
            <a:off x="8633679" y="6179763"/>
            <a:ext cx="3922360" cy="1030288"/>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46" name="TextBox 45">
            <a:extLst>
              <a:ext uri="{FF2B5EF4-FFF2-40B4-BE49-F238E27FC236}">
                <a16:creationId xmlns:a16="http://schemas.microsoft.com/office/drawing/2014/main" id="{AF71F8FE-2F69-7447-AE47-DC47CD3E58A4}"/>
              </a:ext>
            </a:extLst>
          </p:cNvPr>
          <p:cNvSpPr txBox="1"/>
          <p:nvPr/>
        </p:nvSpPr>
        <p:spPr>
          <a:xfrm>
            <a:off x="8633675" y="6199269"/>
            <a:ext cx="3922365" cy="1015663"/>
          </a:xfrm>
          <a:prstGeom prst="rect">
            <a:avLst/>
          </a:prstGeom>
          <a:noFill/>
        </p:spPr>
        <p:txBody>
          <a:bodyPr wrap="square" rtlCol="0">
            <a:spAutoFit/>
          </a:bodyPr>
          <a:lstStyle/>
          <a:p>
            <a:pPr algn="just"/>
            <a:r>
              <a:rPr lang="en-GB" sz="1200" dirty="0">
                <a:latin typeface="Lato" panose="020F0502020204030203" pitchFamily="34" charset="0"/>
                <a:ea typeface="Lato" panose="020F0502020204030203" pitchFamily="34" charset="0"/>
                <a:cs typeface="Lato" panose="020F0502020204030203" pitchFamily="34" charset="0"/>
              </a:rPr>
              <a:t>This topic returns to the idea of how isotopes such as oxygen can be used to reconstruct paleotemperatures and climates, this in turn could provide potential evidence and support for hypotheses such as the “over-chill”, “over-kill”, or “over-ill” theories. </a:t>
            </a:r>
          </a:p>
        </p:txBody>
      </p:sp>
      <p:sp>
        <p:nvSpPr>
          <p:cNvPr id="50" name="Rectangle 49">
            <a:extLst>
              <a:ext uri="{FF2B5EF4-FFF2-40B4-BE49-F238E27FC236}">
                <a16:creationId xmlns:a16="http://schemas.microsoft.com/office/drawing/2014/main" id="{3E8C918B-92A3-4341-9FBB-51B85D3353A3}"/>
              </a:ext>
            </a:extLst>
          </p:cNvPr>
          <p:cNvSpPr/>
          <p:nvPr/>
        </p:nvSpPr>
        <p:spPr>
          <a:xfrm>
            <a:off x="246729" y="7005379"/>
            <a:ext cx="3922373" cy="2387863"/>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48" name="Rectangle 47">
            <a:extLst>
              <a:ext uri="{FF2B5EF4-FFF2-40B4-BE49-F238E27FC236}">
                <a16:creationId xmlns:a16="http://schemas.microsoft.com/office/drawing/2014/main" id="{33CC256B-0CA1-0D41-84B9-E230972BD910}"/>
              </a:ext>
            </a:extLst>
          </p:cNvPr>
          <p:cNvSpPr/>
          <p:nvPr/>
        </p:nvSpPr>
        <p:spPr>
          <a:xfrm>
            <a:off x="246740" y="7000159"/>
            <a:ext cx="3922365" cy="343981"/>
          </a:xfrm>
          <a:prstGeom prst="rect">
            <a:avLst/>
          </a:prstGeom>
          <a:solidFill>
            <a:srgbClr val="2096F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49" name="TextBox 48">
            <a:extLst>
              <a:ext uri="{FF2B5EF4-FFF2-40B4-BE49-F238E27FC236}">
                <a16:creationId xmlns:a16="http://schemas.microsoft.com/office/drawing/2014/main" id="{C91C5F4C-0D5F-F24A-B7D7-D333A74CC15D}"/>
              </a:ext>
            </a:extLst>
          </p:cNvPr>
          <p:cNvSpPr txBox="1"/>
          <p:nvPr/>
        </p:nvSpPr>
        <p:spPr>
          <a:xfrm>
            <a:off x="882677" y="7029752"/>
            <a:ext cx="2648049" cy="248857"/>
          </a:xfrm>
          <a:prstGeom prst="rect">
            <a:avLst/>
          </a:prstGeom>
          <a:noFill/>
        </p:spPr>
        <p:txBody>
          <a:bodyPr wrap="square" tIns="33090" bIns="0" rtlCol="0">
            <a:spAutoFit/>
          </a:bodyPr>
          <a:lstStyle/>
          <a:p>
            <a:r>
              <a:rPr lang="en-GB" sz="1400" b="1" dirty="0">
                <a:solidFill>
                  <a:schemeClr val="bg1"/>
                </a:solidFill>
                <a:latin typeface="Lato" panose="020F0502020204030203" pitchFamily="34" charset="0"/>
                <a:ea typeface="Lato" panose="020F0502020204030203" pitchFamily="34" charset="0"/>
                <a:cs typeface="Lato" panose="020F0502020204030203" pitchFamily="34" charset="0"/>
              </a:rPr>
              <a:t>Ice cores and Antarctic drilling</a:t>
            </a:r>
          </a:p>
        </p:txBody>
      </p:sp>
      <p:grpSp>
        <p:nvGrpSpPr>
          <p:cNvPr id="5" name="Group 4">
            <a:extLst>
              <a:ext uri="{FF2B5EF4-FFF2-40B4-BE49-F238E27FC236}">
                <a16:creationId xmlns:a16="http://schemas.microsoft.com/office/drawing/2014/main" id="{CA44B67D-2EFA-A541-B7FE-5E89620BF48F}"/>
              </a:ext>
            </a:extLst>
          </p:cNvPr>
          <p:cNvGrpSpPr/>
          <p:nvPr/>
        </p:nvGrpSpPr>
        <p:grpSpPr>
          <a:xfrm>
            <a:off x="2162009" y="7349359"/>
            <a:ext cx="1933843" cy="1756322"/>
            <a:chOff x="4422325" y="2088976"/>
            <a:chExt cx="7543796" cy="6851297"/>
          </a:xfrm>
        </p:grpSpPr>
        <p:pic>
          <p:nvPicPr>
            <p:cNvPr id="3" name="Picture 2">
              <a:extLst>
                <a:ext uri="{FF2B5EF4-FFF2-40B4-BE49-F238E27FC236}">
                  <a16:creationId xmlns:a16="http://schemas.microsoft.com/office/drawing/2014/main" id="{F037F696-1091-7042-9461-180F85E87174}"/>
                </a:ext>
              </a:extLst>
            </p:cNvPr>
            <p:cNvPicPr>
              <a:picLocks noChangeAspect="1"/>
            </p:cNvPicPr>
            <p:nvPr/>
          </p:nvPicPr>
          <p:blipFill>
            <a:blip r:embed="rId5"/>
            <a:stretch>
              <a:fillRect/>
            </a:stretch>
          </p:blipFill>
          <p:spPr>
            <a:xfrm>
              <a:off x="4422325" y="2126522"/>
              <a:ext cx="7543796" cy="6813751"/>
            </a:xfrm>
            <a:prstGeom prst="rect">
              <a:avLst/>
            </a:prstGeom>
          </p:spPr>
        </p:pic>
        <p:sp>
          <p:nvSpPr>
            <p:cNvPr id="4" name="Rectangle 3">
              <a:extLst>
                <a:ext uri="{FF2B5EF4-FFF2-40B4-BE49-F238E27FC236}">
                  <a16:creationId xmlns:a16="http://schemas.microsoft.com/office/drawing/2014/main" id="{F7CEA5BE-1205-0149-A265-D5D6730545A8}"/>
                </a:ext>
              </a:extLst>
            </p:cNvPr>
            <p:cNvSpPr/>
            <p:nvPr/>
          </p:nvSpPr>
          <p:spPr>
            <a:xfrm>
              <a:off x="4439614" y="2088976"/>
              <a:ext cx="775853" cy="8699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53" name="Rectangle 52">
              <a:extLst>
                <a:ext uri="{FF2B5EF4-FFF2-40B4-BE49-F238E27FC236}">
                  <a16:creationId xmlns:a16="http://schemas.microsoft.com/office/drawing/2014/main" id="{FC58F348-2283-C24B-A2EB-1E41279839BD}"/>
                </a:ext>
              </a:extLst>
            </p:cNvPr>
            <p:cNvSpPr/>
            <p:nvPr/>
          </p:nvSpPr>
          <p:spPr>
            <a:xfrm>
              <a:off x="4988725" y="2785308"/>
              <a:ext cx="681372" cy="3946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54" name="Rectangle 53">
              <a:extLst>
                <a:ext uri="{FF2B5EF4-FFF2-40B4-BE49-F238E27FC236}">
                  <a16:creationId xmlns:a16="http://schemas.microsoft.com/office/drawing/2014/main" id="{4E89297C-0B14-1645-8412-DAEA1A877E87}"/>
                </a:ext>
              </a:extLst>
            </p:cNvPr>
            <p:cNvSpPr/>
            <p:nvPr/>
          </p:nvSpPr>
          <p:spPr>
            <a:xfrm>
              <a:off x="5337335" y="2895599"/>
              <a:ext cx="353033" cy="6262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grpSp>
      <mc:AlternateContent xmlns:mc="http://schemas.openxmlformats.org/markup-compatibility/2006">
        <mc:Choice xmlns:a14="http://schemas.microsoft.com/office/drawing/2010/main" Requires="a14">
          <p:sp>
            <p:nvSpPr>
              <p:cNvPr id="56" name="TextBox 55">
                <a:extLst>
                  <a:ext uri="{FF2B5EF4-FFF2-40B4-BE49-F238E27FC236}">
                    <a16:creationId xmlns:a16="http://schemas.microsoft.com/office/drawing/2014/main" id="{B0771E8B-C509-AB42-9E94-D671A6460B04}"/>
                  </a:ext>
                </a:extLst>
              </p:cNvPr>
              <p:cNvSpPr txBox="1"/>
              <p:nvPr/>
            </p:nvSpPr>
            <p:spPr>
              <a:xfrm>
                <a:off x="244213" y="7292876"/>
                <a:ext cx="1890986" cy="2123658"/>
              </a:xfrm>
              <a:prstGeom prst="rect">
                <a:avLst/>
              </a:prstGeom>
              <a:noFill/>
            </p:spPr>
            <p:txBody>
              <a:bodyPr wrap="square" rtlCol="0">
                <a:spAutoFit/>
              </a:bodyPr>
              <a:lstStyle/>
              <a:p>
                <a:r>
                  <a:rPr lang="en-GB" sz="1200" dirty="0">
                    <a:latin typeface="Lato" panose="020F0502020204030203" pitchFamily="34" charset="0"/>
                    <a:ea typeface="Lato" panose="020F0502020204030203" pitchFamily="34" charset="0"/>
                    <a:cs typeface="Lato" panose="020F0502020204030203" pitchFamily="34" charset="0"/>
                  </a:rPr>
                  <a:t>Ice cores are the key data used to reassemble past Antarctic climate chronology. Projects such as the Deep-Sea Drilling Project in the 1970s (Kennett 1977) utilised the </a:t>
                </a:r>
                <a14:m>
                  <m:oMath xmlns:m="http://schemas.openxmlformats.org/officeDocument/2006/math">
                    <m:sSup>
                      <m:sSupPr>
                        <m:ctrlPr>
                          <a:rPr lang="en-GB" sz="1200" i="1">
                            <a:latin typeface="Cambria Math" panose="02040503050406030204" pitchFamily="18" charset="0"/>
                            <a:ea typeface="Cambria Math" panose="02040503050406030204" pitchFamily="18" charset="0"/>
                          </a:rPr>
                        </m:ctrlPr>
                      </m:sSupPr>
                      <m:e>
                        <m:r>
                          <a:rPr lang="en-GB" sz="1200" i="1">
                            <a:latin typeface="Cambria Math" panose="02040503050406030204" pitchFamily="18" charset="0"/>
                            <a:ea typeface="Cambria Math" panose="02040503050406030204" pitchFamily="18" charset="0"/>
                          </a:rPr>
                          <m:t>𝛿</m:t>
                        </m:r>
                      </m:e>
                      <m:sup>
                        <m:r>
                          <a:rPr lang="en-GB" sz="1200" i="1">
                            <a:latin typeface="Cambria Math" panose="02040503050406030204" pitchFamily="18" charset="0"/>
                            <a:ea typeface="Cambria Math" panose="02040503050406030204" pitchFamily="18" charset="0"/>
                          </a:rPr>
                          <m:t>18</m:t>
                        </m:r>
                      </m:sup>
                    </m:sSup>
                  </m:oMath>
                </a14:m>
                <a:r>
                  <a:rPr lang="en-GB" sz="1200" dirty="0">
                    <a:latin typeface="Lato" panose="020F0502020204030203" pitchFamily="34" charset="0"/>
                    <a:ea typeface="Lato" panose="020F0502020204030203" pitchFamily="34" charset="0"/>
                    <a:cs typeface="Lato" panose="020F0502020204030203" pitchFamily="34" charset="0"/>
                  </a:rPr>
                  <a:t>O tracer for paleotemperature calculations across the early and mid </a:t>
                </a:r>
                <a:r>
                  <a:rPr lang="en-GB" sz="1200" dirty="0" err="1">
                    <a:latin typeface="Lato" panose="020F0502020204030203" pitchFamily="34" charset="0"/>
                    <a:ea typeface="Lato" panose="020F0502020204030203" pitchFamily="34" charset="0"/>
                    <a:cs typeface="Lato" panose="020F0502020204030203" pitchFamily="34" charset="0"/>
                  </a:rPr>
                  <a:t>Cenozoic</a:t>
                </a:r>
                <a:r>
                  <a:rPr lang="en-GB" sz="1200" dirty="0">
                    <a:latin typeface="Lato" panose="020F0502020204030203" pitchFamily="34" charset="0"/>
                    <a:ea typeface="Lato" panose="020F0502020204030203" pitchFamily="34" charset="0"/>
                    <a:cs typeface="Lato" panose="020F0502020204030203" pitchFamily="34" charset="0"/>
                  </a:rPr>
                  <a:t>.</a:t>
                </a:r>
              </a:p>
            </p:txBody>
          </p:sp>
        </mc:Choice>
        <mc:Fallback>
          <p:sp>
            <p:nvSpPr>
              <p:cNvPr id="56" name="TextBox 55">
                <a:extLst>
                  <a:ext uri="{FF2B5EF4-FFF2-40B4-BE49-F238E27FC236}">
                    <a16:creationId xmlns:a16="http://schemas.microsoft.com/office/drawing/2014/main" id="{B0771E8B-C509-AB42-9E94-D671A6460B04}"/>
                  </a:ext>
                </a:extLst>
              </p:cNvPr>
              <p:cNvSpPr txBox="1">
                <a:spLocks noRot="1" noChangeAspect="1" noMove="1" noResize="1" noEditPoints="1" noAdjustHandles="1" noChangeArrowheads="1" noChangeShapeType="1" noTextEdit="1"/>
              </p:cNvSpPr>
              <p:nvPr/>
            </p:nvSpPr>
            <p:spPr>
              <a:xfrm>
                <a:off x="244213" y="7292876"/>
                <a:ext cx="1890986" cy="2123658"/>
              </a:xfrm>
              <a:prstGeom prst="rect">
                <a:avLst/>
              </a:prstGeom>
              <a:blipFill>
                <a:blip r:embed="rId6"/>
                <a:stretch>
                  <a:fillRect b="-1786"/>
                </a:stretch>
              </a:blipFill>
            </p:spPr>
            <p:txBody>
              <a:bodyPr/>
              <a:lstStyle/>
              <a:p>
                <a:r>
                  <a:rPr lang="en-GB">
                    <a:noFill/>
                  </a:rPr>
                  <a:t> </a:t>
                </a:r>
              </a:p>
            </p:txBody>
          </p:sp>
        </mc:Fallback>
      </mc:AlternateContent>
      <p:sp>
        <p:nvSpPr>
          <p:cNvPr id="57" name="TextBox 56">
            <a:extLst>
              <a:ext uri="{FF2B5EF4-FFF2-40B4-BE49-F238E27FC236}">
                <a16:creationId xmlns:a16="http://schemas.microsoft.com/office/drawing/2014/main" id="{C6480716-8C9C-D542-B59B-3E0092D27B8B}"/>
              </a:ext>
            </a:extLst>
          </p:cNvPr>
          <p:cNvSpPr txBox="1"/>
          <p:nvPr/>
        </p:nvSpPr>
        <p:spPr>
          <a:xfrm>
            <a:off x="1996878" y="9055580"/>
            <a:ext cx="2198153" cy="338554"/>
          </a:xfrm>
          <a:prstGeom prst="rect">
            <a:avLst/>
          </a:prstGeom>
          <a:noFill/>
        </p:spPr>
        <p:txBody>
          <a:bodyPr wrap="square" rtlCol="0">
            <a:spAutoFit/>
          </a:bodyPr>
          <a:lstStyle/>
          <a:p>
            <a:r>
              <a:rPr lang="en-GB" sz="800" dirty="0">
                <a:latin typeface="Lato" panose="020F0502020204030203" pitchFamily="34" charset="0"/>
                <a:ea typeface="Lato" panose="020F0502020204030203" pitchFamily="34" charset="0"/>
                <a:cs typeface="Lato" panose="020F0502020204030203" pitchFamily="34" charset="0"/>
              </a:rPr>
              <a:t>Fig. 1. Locations of major studies of Antarctic marine sediment (Carter et al. 2017) . </a:t>
            </a:r>
          </a:p>
        </p:txBody>
      </p:sp>
      <p:sp>
        <p:nvSpPr>
          <p:cNvPr id="58" name="Rectangle 57">
            <a:extLst>
              <a:ext uri="{FF2B5EF4-FFF2-40B4-BE49-F238E27FC236}">
                <a16:creationId xmlns:a16="http://schemas.microsoft.com/office/drawing/2014/main" id="{6B80B7F1-BC2A-CD4C-BC6B-796F13A01CDD}"/>
              </a:ext>
            </a:extLst>
          </p:cNvPr>
          <p:cNvSpPr/>
          <p:nvPr/>
        </p:nvSpPr>
        <p:spPr>
          <a:xfrm>
            <a:off x="4438400" y="1131838"/>
            <a:ext cx="3922365" cy="343981"/>
          </a:xfrm>
          <a:prstGeom prst="rect">
            <a:avLst/>
          </a:prstGeom>
          <a:solidFill>
            <a:srgbClr val="2096F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59" name="TextBox 58">
            <a:extLst>
              <a:ext uri="{FF2B5EF4-FFF2-40B4-BE49-F238E27FC236}">
                <a16:creationId xmlns:a16="http://schemas.microsoft.com/office/drawing/2014/main" id="{780F6350-9916-8D47-AB35-699F554FF015}"/>
              </a:ext>
            </a:extLst>
          </p:cNvPr>
          <p:cNvSpPr txBox="1"/>
          <p:nvPr/>
        </p:nvSpPr>
        <p:spPr>
          <a:xfrm>
            <a:off x="5173359" y="1189116"/>
            <a:ext cx="2452446" cy="248857"/>
          </a:xfrm>
          <a:prstGeom prst="rect">
            <a:avLst/>
          </a:prstGeom>
          <a:noFill/>
        </p:spPr>
        <p:txBody>
          <a:bodyPr wrap="square" tIns="33090" bIns="0" rtlCol="0">
            <a:spAutoFit/>
          </a:bodyPr>
          <a:lstStyle/>
          <a:p>
            <a:r>
              <a:rPr lang="en-GB" sz="1400" b="1" dirty="0">
                <a:solidFill>
                  <a:schemeClr val="bg1"/>
                </a:solidFill>
                <a:latin typeface="Lato" panose="020F0502020204030203" pitchFamily="34" charset="0"/>
                <a:ea typeface="Lato" panose="020F0502020204030203" pitchFamily="34" charset="0"/>
                <a:cs typeface="Lato" panose="020F0502020204030203" pitchFamily="34" charset="0"/>
              </a:rPr>
              <a:t>Eocene-Oligocene glaciation</a:t>
            </a:r>
          </a:p>
        </p:txBody>
      </p:sp>
    </p:spTree>
    <p:extLst>
      <p:ext uri="{BB962C8B-B14F-4D97-AF65-F5344CB8AC3E}">
        <p14:creationId xmlns:p14="http://schemas.microsoft.com/office/powerpoint/2010/main" val="42227025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1118</TotalTime>
  <Words>282</Words>
  <Application>Microsoft Macintosh PowerPoint</Application>
  <PresentationFormat>A3 Paper (297x420 mm)</PresentationFormat>
  <Paragraphs>21</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 Math</vt:lpstr>
      <vt:lpstr>Lato</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Jacky Cao</dc:creator>
  <cp:lastModifiedBy>Jacky Cao</cp:lastModifiedBy>
  <cp:revision>135</cp:revision>
  <cp:lastPrinted>2019-02-27T17:52:56Z</cp:lastPrinted>
  <dcterms:created xsi:type="dcterms:W3CDTF">2019-02-13T11:13:19Z</dcterms:created>
  <dcterms:modified xsi:type="dcterms:W3CDTF">2019-02-27T20:41:49Z</dcterms:modified>
</cp:coreProperties>
</file>