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EFB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92"/>
    <p:restoredTop sz="94690"/>
  </p:normalViewPr>
  <p:slideViewPr>
    <p:cSldViewPr snapToGrid="0" snapToObjects="1">
      <p:cViewPr>
        <p:scale>
          <a:sx n="57" d="100"/>
          <a:sy n="57" d="100"/>
        </p:scale>
        <p:origin x="16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DE25-9E52-B648-AE1D-256A10D77DBE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A6BF0-FC21-5B47-B2C2-2A354A9FE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A6BF0-FC21-5B47-B2C2-2A354A9FE9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2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1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4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41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6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45D4-B2ED-304C-AF78-76488BE9F91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63F6-AF3A-4C4F-A332-A89ADE2DF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0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50C22A-0726-924D-B55F-815537C64269}"/>
              </a:ext>
            </a:extLst>
          </p:cNvPr>
          <p:cNvSpPr/>
          <p:nvPr/>
        </p:nvSpPr>
        <p:spPr>
          <a:xfrm>
            <a:off x="245533" y="183500"/>
            <a:ext cx="12310534" cy="771853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CD0585-92A4-7D4F-923D-95B11159D3DC}"/>
              </a:ext>
            </a:extLst>
          </p:cNvPr>
          <p:cNvSpPr txBox="1"/>
          <p:nvPr/>
        </p:nvSpPr>
        <p:spPr>
          <a:xfrm>
            <a:off x="3793970" y="289617"/>
            <a:ext cx="5264458" cy="310412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b="1" dirty="0">
                <a:latin typeface="Roboto" pitchFamily="2" charset="0"/>
                <a:ea typeface="Roboto" pitchFamily="2" charset="0"/>
              </a:rPr>
              <a:t>Oxygen isotope evidence for Antarctic glaciation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B990A-2D77-EC48-AD37-A4FA3CD5EDB1}"/>
              </a:ext>
            </a:extLst>
          </p:cNvPr>
          <p:cNvSpPr txBox="1"/>
          <p:nvPr/>
        </p:nvSpPr>
        <p:spPr>
          <a:xfrm>
            <a:off x="5822298" y="600029"/>
            <a:ext cx="120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" pitchFamily="2" charset="0"/>
                <a:ea typeface="Roboto" pitchFamily="2" charset="0"/>
              </a:rPr>
              <a:t>Jacky Cao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30F423-09D5-ED42-8E44-49985BCE2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1" t="20486" r="10471" b="18823"/>
          <a:stretch/>
        </p:blipFill>
        <p:spPr>
          <a:xfrm>
            <a:off x="11099798" y="265779"/>
            <a:ext cx="1323563" cy="6090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0B3262-8478-BA4E-99A4-77E9E57DB607}"/>
              </a:ext>
            </a:extLst>
          </p:cNvPr>
          <p:cNvSpPr/>
          <p:nvPr/>
        </p:nvSpPr>
        <p:spPr>
          <a:xfrm>
            <a:off x="245535" y="1142647"/>
            <a:ext cx="3922373" cy="2274567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18BB1-3EFC-DD4D-951B-DD4AB14E2E42}"/>
              </a:ext>
            </a:extLst>
          </p:cNvPr>
          <p:cNvSpPr/>
          <p:nvPr/>
        </p:nvSpPr>
        <p:spPr>
          <a:xfrm>
            <a:off x="245534" y="1142647"/>
            <a:ext cx="3922371" cy="333172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961FD-759D-4A4F-8641-48EFF1CFD032}"/>
              </a:ext>
            </a:extLst>
          </p:cNvPr>
          <p:cNvSpPr txBox="1"/>
          <p:nvPr/>
        </p:nvSpPr>
        <p:spPr>
          <a:xfrm>
            <a:off x="1747639" y="1184804"/>
            <a:ext cx="918143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D9AC9-8A6C-CC4B-8B30-50D35A98743E}"/>
              </a:ext>
            </a:extLst>
          </p:cNvPr>
          <p:cNvSpPr txBox="1"/>
          <p:nvPr/>
        </p:nvSpPr>
        <p:spPr>
          <a:xfrm>
            <a:off x="245527" y="1433661"/>
            <a:ext cx="392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itchFamily="2" charset="0"/>
                <a:ea typeface="Roboto" pitchFamily="2" charset="0"/>
              </a:rPr>
              <a:t>Through ice-core studies </a:t>
            </a:r>
            <a:r>
              <a:rPr lang="en-GB" sz="1400" dirty="0">
                <a:latin typeface="Roboto" pitchFamily="2" charset="0"/>
                <a:ea typeface="Roboto" pitchFamily="2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CBC15F-07DD-A343-AF0A-4B1F39E40EDF}"/>
              </a:ext>
            </a:extLst>
          </p:cNvPr>
          <p:cNvSpPr/>
          <p:nvPr/>
        </p:nvSpPr>
        <p:spPr>
          <a:xfrm>
            <a:off x="245535" y="3583800"/>
            <a:ext cx="3922370" cy="2320052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6A4130-6366-8044-AAA1-74704DAE9E1D}"/>
              </a:ext>
            </a:extLst>
          </p:cNvPr>
          <p:cNvSpPr/>
          <p:nvPr/>
        </p:nvSpPr>
        <p:spPr>
          <a:xfrm>
            <a:off x="245533" y="3583799"/>
            <a:ext cx="3922365" cy="343981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195D72-C876-A348-80D7-A1E12E37C742}"/>
              </a:ext>
            </a:extLst>
          </p:cNvPr>
          <p:cNvSpPr txBox="1"/>
          <p:nvPr/>
        </p:nvSpPr>
        <p:spPr>
          <a:xfrm>
            <a:off x="1588025" y="3612960"/>
            <a:ext cx="1237373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CBB938-5930-E546-95EC-CCCF5EA54887}"/>
                  </a:ext>
                </a:extLst>
              </p:cNvPr>
              <p:cNvSpPr txBox="1"/>
              <p:nvPr/>
            </p:nvSpPr>
            <p:spPr>
              <a:xfrm>
                <a:off x="245530" y="3924892"/>
                <a:ext cx="39223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1200" dirty="0">
                    <a:latin typeface="Roboto" pitchFamily="2" charset="0"/>
                    <a:ea typeface="Roboto" pitchFamily="2" charset="0"/>
                  </a:rPr>
                  <a:t>The dynamic evolution of Antarctic glaciation can be demonstrated through the study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GB" sz="1200" b="0" dirty="0">
                    <a:latin typeface="Roboto" pitchFamily="2" charset="0"/>
                    <a:ea typeface="Roboto" pitchFamily="2" charset="0"/>
                  </a:rPr>
                  <a:t>O ratio in foraminifera. As demonstrated by </a:t>
                </a:r>
                <a:r>
                  <a:rPr lang="en-GB" sz="1200" b="0" dirty="0" err="1">
                    <a:latin typeface="Roboto" pitchFamily="2" charset="0"/>
                    <a:ea typeface="Roboto" pitchFamily="2" charset="0"/>
                  </a:rPr>
                  <a:t>Emiliani</a:t>
                </a:r>
                <a:r>
                  <a:rPr lang="en-GB" sz="1200" b="0" dirty="0">
                    <a:latin typeface="Roboto" pitchFamily="2" charset="0"/>
                    <a:ea typeface="Roboto" pitchFamily="2" charset="0"/>
                  </a:rPr>
                  <a:t> (1955), this signal is a result of the isotopic composition of seawater and the change in temperatures.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CBB938-5930-E546-95EC-CCCF5EA5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0" y="3924892"/>
                <a:ext cx="3922365" cy="1015663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331A5D98-51BE-DD43-8C10-3349CDD47201}"/>
              </a:ext>
            </a:extLst>
          </p:cNvPr>
          <p:cNvSpPr/>
          <p:nvPr/>
        </p:nvSpPr>
        <p:spPr>
          <a:xfrm>
            <a:off x="8633688" y="7332665"/>
            <a:ext cx="3922360" cy="206057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66A89F-F6BD-D142-9582-9BB3E9733D85}"/>
              </a:ext>
            </a:extLst>
          </p:cNvPr>
          <p:cNvSpPr/>
          <p:nvPr/>
        </p:nvSpPr>
        <p:spPr>
          <a:xfrm>
            <a:off x="8633686" y="7332665"/>
            <a:ext cx="3922353" cy="30551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AD3DFD-0300-B84D-8410-55F3F02F4FFD}"/>
              </a:ext>
            </a:extLst>
          </p:cNvPr>
          <p:cNvSpPr txBox="1"/>
          <p:nvPr/>
        </p:nvSpPr>
        <p:spPr>
          <a:xfrm>
            <a:off x="10047107" y="7332665"/>
            <a:ext cx="1163969" cy="248857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References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08984-FB3D-1943-B137-F1A86AC8C1E0}"/>
              </a:ext>
            </a:extLst>
          </p:cNvPr>
          <p:cNvSpPr txBox="1"/>
          <p:nvPr/>
        </p:nvSpPr>
        <p:spPr>
          <a:xfrm>
            <a:off x="8633686" y="7666501"/>
            <a:ext cx="392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 err="1">
                <a:latin typeface="Roboto" pitchFamily="2" charset="0"/>
                <a:ea typeface="Roboto" pitchFamily="2" charset="0"/>
              </a:rPr>
              <a:t>Emiliani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, C. (1955). Pleistocene temperatures. </a:t>
            </a:r>
            <a:r>
              <a:rPr lang="en-GB" sz="800" i="1" dirty="0">
                <a:latin typeface="Roboto" pitchFamily="2" charset="0"/>
                <a:ea typeface="Roboto" pitchFamily="2" charset="0"/>
              </a:rPr>
              <a:t>The Journal of Geology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, </a:t>
            </a:r>
            <a:r>
              <a:rPr lang="en-GB" sz="800" i="1" dirty="0">
                <a:latin typeface="Roboto" pitchFamily="2" charset="0"/>
                <a:ea typeface="Roboto" pitchFamily="2" charset="0"/>
              </a:rPr>
              <a:t>63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(6), 538-578.</a:t>
            </a:r>
          </a:p>
          <a:p>
            <a:pPr algn="just"/>
            <a:r>
              <a:rPr lang="en-GB" sz="800" dirty="0">
                <a:latin typeface="Roboto" pitchFamily="2" charset="0"/>
                <a:ea typeface="Roboto" pitchFamily="2" charset="0"/>
              </a:rPr>
              <a:t>Kennett, J. P. (1977). </a:t>
            </a:r>
            <a:r>
              <a:rPr lang="en-GB" sz="800" dirty="0" err="1">
                <a:latin typeface="Roboto" pitchFamily="2" charset="0"/>
                <a:ea typeface="Roboto" pitchFamily="2" charset="0"/>
              </a:rPr>
              <a:t>Cenozoic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 evolution of Antarctic glaciation, the circum‐Antarctic Ocean, and their impact on global </a:t>
            </a:r>
            <a:r>
              <a:rPr lang="en-GB" sz="800" dirty="0" err="1">
                <a:latin typeface="Roboto" pitchFamily="2" charset="0"/>
                <a:ea typeface="Roboto" pitchFamily="2" charset="0"/>
              </a:rPr>
              <a:t>paleoceanography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. </a:t>
            </a:r>
            <a:r>
              <a:rPr lang="en-GB" sz="800" i="1" dirty="0">
                <a:latin typeface="Roboto" pitchFamily="2" charset="0"/>
                <a:ea typeface="Roboto" pitchFamily="2" charset="0"/>
              </a:rPr>
              <a:t>Journal of Geophysical Research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, </a:t>
            </a:r>
            <a:r>
              <a:rPr lang="en-GB" sz="800" i="1" dirty="0">
                <a:latin typeface="Roboto" pitchFamily="2" charset="0"/>
                <a:ea typeface="Roboto" pitchFamily="2" charset="0"/>
              </a:rPr>
              <a:t>82</a:t>
            </a:r>
            <a:r>
              <a:rPr lang="en-GB" sz="800" dirty="0">
                <a:latin typeface="Roboto" pitchFamily="2" charset="0"/>
                <a:ea typeface="Roboto" pitchFamily="2" charset="0"/>
              </a:rPr>
              <a:t>(27), 3843-3860.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67DFFE-5E52-2D49-B479-0EA5DBF070F0}"/>
              </a:ext>
            </a:extLst>
          </p:cNvPr>
          <p:cNvSpPr/>
          <p:nvPr/>
        </p:nvSpPr>
        <p:spPr>
          <a:xfrm>
            <a:off x="8633695" y="3707040"/>
            <a:ext cx="3922369" cy="2060576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FE515B-2C34-8E4A-8AAB-0EC1CACACE68}"/>
              </a:ext>
            </a:extLst>
          </p:cNvPr>
          <p:cNvSpPr/>
          <p:nvPr/>
        </p:nvSpPr>
        <p:spPr>
          <a:xfrm>
            <a:off x="8633694" y="3707040"/>
            <a:ext cx="3922362" cy="305510"/>
          </a:xfrm>
          <a:prstGeom prst="rect">
            <a:avLst/>
          </a:prstGeom>
          <a:solidFill>
            <a:srgbClr val="2096F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3E38F7-8C75-1140-BA60-5E3F5D293071}"/>
              </a:ext>
            </a:extLst>
          </p:cNvPr>
          <p:cNvSpPr txBox="1"/>
          <p:nvPr/>
        </p:nvSpPr>
        <p:spPr>
          <a:xfrm>
            <a:off x="9948670" y="3714951"/>
            <a:ext cx="1360844" cy="256931"/>
          </a:xfrm>
          <a:prstGeom prst="rect">
            <a:avLst/>
          </a:prstGeom>
          <a:noFill/>
        </p:spPr>
        <p:txBody>
          <a:bodyPr wrap="square" tIns="3309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Conclusions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ABFDE9-1655-E944-8CE8-6B2021FA0C54}"/>
              </a:ext>
            </a:extLst>
          </p:cNvPr>
          <p:cNvSpPr txBox="1"/>
          <p:nvPr/>
        </p:nvSpPr>
        <p:spPr>
          <a:xfrm>
            <a:off x="8633686" y="4012550"/>
            <a:ext cx="3922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itchFamily="2" charset="0"/>
                <a:ea typeface="Roboto" pitchFamily="2" charset="0"/>
              </a:rPr>
              <a:t>Through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CFD042-EFB7-4544-986D-C373E0472E30}"/>
              </a:ext>
            </a:extLst>
          </p:cNvPr>
          <p:cNvSpPr/>
          <p:nvPr/>
        </p:nvSpPr>
        <p:spPr>
          <a:xfrm>
            <a:off x="4439613" y="1142646"/>
            <a:ext cx="3922373" cy="8250595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218C27-98F3-A644-974C-677982192052}"/>
              </a:ext>
            </a:extLst>
          </p:cNvPr>
          <p:cNvSpPr/>
          <p:nvPr/>
        </p:nvSpPr>
        <p:spPr>
          <a:xfrm>
            <a:off x="8633694" y="1146871"/>
            <a:ext cx="3922373" cy="2274567"/>
          </a:xfrm>
          <a:prstGeom prst="rect">
            <a:avLst/>
          </a:prstGeom>
          <a:solidFill>
            <a:srgbClr val="FFFFFF"/>
          </a:solidFill>
          <a:ln w="25400">
            <a:solidFill>
              <a:srgbClr val="20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39" dirty="0"/>
          </a:p>
        </p:txBody>
      </p:sp>
    </p:spTree>
    <p:extLst>
      <p:ext uri="{BB962C8B-B14F-4D97-AF65-F5344CB8AC3E}">
        <p14:creationId xmlns:p14="http://schemas.microsoft.com/office/powerpoint/2010/main" val="42227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71</Words>
  <Application>Microsoft Macintosh PowerPoint</Application>
  <PresentationFormat>A3 Paper (297x420 mm)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28</cp:revision>
  <dcterms:created xsi:type="dcterms:W3CDTF">2019-02-13T11:13:19Z</dcterms:created>
  <dcterms:modified xsi:type="dcterms:W3CDTF">2019-02-13T17:53:42Z</dcterms:modified>
</cp:coreProperties>
</file>