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2FD"/>
    <a:srgbClr val="FFF3E0"/>
    <a:srgbClr val="FFE0B2"/>
    <a:srgbClr val="BBDEFB"/>
    <a:srgbClr val="90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292"/>
    <p:restoredTop sz="94690"/>
  </p:normalViewPr>
  <p:slideViewPr>
    <p:cSldViewPr snapToGrid="0" snapToObjects="1">
      <p:cViewPr>
        <p:scale>
          <a:sx n="100" d="100"/>
          <a:sy n="100" d="100"/>
        </p:scale>
        <p:origin x="10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DE25-9E52-B648-AE1D-256A10D77DB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A6BF0-FC21-5B47-B2C2-2A354A9FE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5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A6BF0-FC21-5B47-B2C2-2A354A9FE9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8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7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12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1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4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78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1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24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41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8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66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45D4-B2ED-304C-AF78-76488BE9F9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0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150C22A-0726-924D-B55F-815537C64269}"/>
              </a:ext>
            </a:extLst>
          </p:cNvPr>
          <p:cNvSpPr/>
          <p:nvPr/>
        </p:nvSpPr>
        <p:spPr>
          <a:xfrm>
            <a:off x="245533" y="183500"/>
            <a:ext cx="12310534" cy="771853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CD0585-92A4-7D4F-923D-95B11159D3DC}"/>
              </a:ext>
            </a:extLst>
          </p:cNvPr>
          <p:cNvSpPr txBox="1"/>
          <p:nvPr/>
        </p:nvSpPr>
        <p:spPr>
          <a:xfrm>
            <a:off x="3793969" y="236559"/>
            <a:ext cx="5264458" cy="310412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Oxygen isotope evidence for Antarctic glaciation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B990A-2D77-EC48-AD37-A4FA3CD5EDB1}"/>
              </a:ext>
            </a:extLst>
          </p:cNvPr>
          <p:cNvSpPr txBox="1"/>
          <p:nvPr/>
        </p:nvSpPr>
        <p:spPr>
          <a:xfrm>
            <a:off x="5895647" y="546971"/>
            <a:ext cx="1010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Jacky Cao</a:t>
            </a:r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30F423-09D5-ED42-8E44-49985BCE2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1" t="20486" r="10471" b="18823"/>
          <a:stretch/>
        </p:blipFill>
        <p:spPr>
          <a:xfrm>
            <a:off x="11099798" y="265779"/>
            <a:ext cx="1323563" cy="6090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50B3262-8478-BA4E-99A4-77E9E57DB607}"/>
              </a:ext>
            </a:extLst>
          </p:cNvPr>
          <p:cNvSpPr/>
          <p:nvPr/>
        </p:nvSpPr>
        <p:spPr>
          <a:xfrm>
            <a:off x="245535" y="1142647"/>
            <a:ext cx="3922373" cy="2274567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B18BB1-3EFC-DD4D-951B-DD4AB14E2E42}"/>
              </a:ext>
            </a:extLst>
          </p:cNvPr>
          <p:cNvSpPr/>
          <p:nvPr/>
        </p:nvSpPr>
        <p:spPr>
          <a:xfrm>
            <a:off x="245534" y="1142647"/>
            <a:ext cx="3922371" cy="333172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B961FD-759D-4A4F-8641-48EFF1CFD032}"/>
              </a:ext>
            </a:extLst>
          </p:cNvPr>
          <p:cNvSpPr txBox="1"/>
          <p:nvPr/>
        </p:nvSpPr>
        <p:spPr>
          <a:xfrm>
            <a:off x="1747639" y="1184804"/>
            <a:ext cx="918143" cy="248857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Abstract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D9AC9-8A6C-CC4B-8B30-50D35A98743E}"/>
              </a:ext>
            </a:extLst>
          </p:cNvPr>
          <p:cNvSpPr txBox="1"/>
          <p:nvPr/>
        </p:nvSpPr>
        <p:spPr>
          <a:xfrm>
            <a:off x="245527" y="1433661"/>
            <a:ext cx="3922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Through ice-core studies </a:t>
            </a:r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CBC15F-07DD-A343-AF0A-4B1F39E40EDF}"/>
              </a:ext>
            </a:extLst>
          </p:cNvPr>
          <p:cNvSpPr/>
          <p:nvPr/>
        </p:nvSpPr>
        <p:spPr>
          <a:xfrm>
            <a:off x="245535" y="3583800"/>
            <a:ext cx="3922370" cy="2320052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6A4130-6366-8044-AAA1-74704DAE9E1D}"/>
              </a:ext>
            </a:extLst>
          </p:cNvPr>
          <p:cNvSpPr/>
          <p:nvPr/>
        </p:nvSpPr>
        <p:spPr>
          <a:xfrm>
            <a:off x="245533" y="3583799"/>
            <a:ext cx="3922365" cy="343981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195D72-C876-A348-80D7-A1E12E37C742}"/>
              </a:ext>
            </a:extLst>
          </p:cNvPr>
          <p:cNvSpPr txBox="1"/>
          <p:nvPr/>
        </p:nvSpPr>
        <p:spPr>
          <a:xfrm>
            <a:off x="1588025" y="3612960"/>
            <a:ext cx="1237373" cy="248857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CBB938-5930-E546-95EC-CCCF5EA54887}"/>
                  </a:ext>
                </a:extLst>
              </p:cNvPr>
              <p:cNvSpPr txBox="1"/>
              <p:nvPr/>
            </p:nvSpPr>
            <p:spPr>
              <a:xfrm>
                <a:off x="245530" y="3924892"/>
                <a:ext cx="39223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The dynamic evolution of Antarctic glaciation can be established through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GB" sz="1200" b="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O ratio in sedimented foraminifera. </a:t>
                </a:r>
                <a:r>
                  <a:rPr lang="en-GB" sz="1200" b="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Emiliani</a:t>
                </a:r>
                <a:r>
                  <a:rPr lang="en-GB" sz="1200" b="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(1955) demonstrates that this oxygen signal is a result of changes in the isotopic composition and temperature of seawater. The most prominent climatic shift due to glacial-interglacial transition occurred ca. </a:t>
                </a:r>
                <a:r>
                  <a:rPr lang="en-GB" sz="1200" b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33.8 Ma </a:t>
                </a:r>
                <a:endParaRPr lang="en-GB" sz="1200" b="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CBB938-5930-E546-95EC-CCCF5EA54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0" y="3924892"/>
                <a:ext cx="3922365" cy="1384995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331A5D98-51BE-DD43-8C10-3349CDD47201}"/>
              </a:ext>
            </a:extLst>
          </p:cNvPr>
          <p:cNvSpPr/>
          <p:nvPr/>
        </p:nvSpPr>
        <p:spPr>
          <a:xfrm>
            <a:off x="8633688" y="7332665"/>
            <a:ext cx="3922360" cy="2060576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66A89F-F6BD-D142-9582-9BB3E9733D85}"/>
              </a:ext>
            </a:extLst>
          </p:cNvPr>
          <p:cNvSpPr/>
          <p:nvPr/>
        </p:nvSpPr>
        <p:spPr>
          <a:xfrm>
            <a:off x="8633686" y="7332665"/>
            <a:ext cx="3922353" cy="305510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AD3DFD-0300-B84D-8410-55F3F02F4FFD}"/>
              </a:ext>
            </a:extLst>
          </p:cNvPr>
          <p:cNvSpPr txBox="1"/>
          <p:nvPr/>
        </p:nvSpPr>
        <p:spPr>
          <a:xfrm>
            <a:off x="10047107" y="7332665"/>
            <a:ext cx="1163969" cy="248857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08984-FB3D-1943-B137-F1A86AC8C1E0}"/>
              </a:ext>
            </a:extLst>
          </p:cNvPr>
          <p:cNvSpPr txBox="1"/>
          <p:nvPr/>
        </p:nvSpPr>
        <p:spPr>
          <a:xfrm>
            <a:off x="8633686" y="7666501"/>
            <a:ext cx="392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Emiliani</a:t>
            </a:r>
            <a:r>
              <a:rPr lang="en-GB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C. (1955). Pleistocene temperatures. </a:t>
            </a:r>
            <a:r>
              <a:rPr lang="en-GB" sz="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Journal of Geology</a:t>
            </a:r>
            <a:r>
              <a:rPr lang="en-GB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 </a:t>
            </a:r>
            <a:r>
              <a:rPr lang="en-GB" sz="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63</a:t>
            </a:r>
            <a:r>
              <a:rPr lang="en-GB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(6), 538-578.</a:t>
            </a:r>
          </a:p>
          <a:p>
            <a:pPr algn="just"/>
            <a:r>
              <a:rPr lang="en-GB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Kennett, J. P. (1977). </a:t>
            </a:r>
            <a:r>
              <a:rPr lang="en-GB" sz="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Cenozoic</a:t>
            </a:r>
            <a:r>
              <a:rPr lang="en-GB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evolution of Antarctic glaciation, the circum‐Antarctic Ocean, and their impact on global </a:t>
            </a:r>
            <a:r>
              <a:rPr lang="en-GB" sz="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paleoceanography</a:t>
            </a:r>
            <a:r>
              <a:rPr lang="en-GB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 </a:t>
            </a:r>
            <a:r>
              <a:rPr lang="en-GB" sz="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Journal of Geophysical Research</a:t>
            </a:r>
            <a:r>
              <a:rPr lang="en-GB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 </a:t>
            </a:r>
            <a:r>
              <a:rPr lang="en-GB" sz="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82</a:t>
            </a:r>
            <a:r>
              <a:rPr lang="en-GB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(27), 3843-3860.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67DFFE-5E52-2D49-B479-0EA5DBF070F0}"/>
              </a:ext>
            </a:extLst>
          </p:cNvPr>
          <p:cNvSpPr/>
          <p:nvPr/>
        </p:nvSpPr>
        <p:spPr>
          <a:xfrm>
            <a:off x="8633695" y="3707040"/>
            <a:ext cx="3922369" cy="2060576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FE515B-2C34-8E4A-8AAB-0EC1CACACE68}"/>
              </a:ext>
            </a:extLst>
          </p:cNvPr>
          <p:cNvSpPr/>
          <p:nvPr/>
        </p:nvSpPr>
        <p:spPr>
          <a:xfrm>
            <a:off x="8633694" y="3707040"/>
            <a:ext cx="3922362" cy="305510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3E38F7-8C75-1140-BA60-5E3F5D293071}"/>
              </a:ext>
            </a:extLst>
          </p:cNvPr>
          <p:cNvSpPr txBox="1"/>
          <p:nvPr/>
        </p:nvSpPr>
        <p:spPr>
          <a:xfrm>
            <a:off x="9948670" y="3714951"/>
            <a:ext cx="1360844" cy="256931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ABFDE9-1655-E944-8CE8-6B2021FA0C54}"/>
              </a:ext>
            </a:extLst>
          </p:cNvPr>
          <p:cNvSpPr txBox="1"/>
          <p:nvPr/>
        </p:nvSpPr>
        <p:spPr>
          <a:xfrm>
            <a:off x="8633686" y="4012550"/>
            <a:ext cx="392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Through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CFD042-EFB7-4544-986D-C373E0472E30}"/>
              </a:ext>
            </a:extLst>
          </p:cNvPr>
          <p:cNvSpPr/>
          <p:nvPr/>
        </p:nvSpPr>
        <p:spPr>
          <a:xfrm>
            <a:off x="4439613" y="1142646"/>
            <a:ext cx="3922373" cy="8250595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218C27-98F3-A644-974C-677982192052}"/>
              </a:ext>
            </a:extLst>
          </p:cNvPr>
          <p:cNvSpPr/>
          <p:nvPr/>
        </p:nvSpPr>
        <p:spPr>
          <a:xfrm>
            <a:off x="8633694" y="1146871"/>
            <a:ext cx="3922373" cy="2274567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4" name="Picture 14" descr="Cover">
            <a:extLst>
              <a:ext uri="{FF2B5EF4-FFF2-40B4-BE49-F238E27FC236}">
                <a16:creationId xmlns:a16="http://schemas.microsoft.com/office/drawing/2014/main" id="{81386948-EC04-1943-856D-CDA05136C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592" y="1427591"/>
            <a:ext cx="4114800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0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82</Words>
  <Application>Microsoft Macintosh PowerPoint</Application>
  <PresentationFormat>A3 Paper (297x420 mm)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49</cp:revision>
  <dcterms:created xsi:type="dcterms:W3CDTF">2019-02-13T11:13:19Z</dcterms:created>
  <dcterms:modified xsi:type="dcterms:W3CDTF">2019-02-27T10:21:31Z</dcterms:modified>
</cp:coreProperties>
</file>