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DEFB"/>
    <a:srgbClr val="90C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292"/>
    <p:restoredTop sz="94690"/>
  </p:normalViewPr>
  <p:slideViewPr>
    <p:cSldViewPr snapToGrid="0" snapToObjects="1">
      <p:cViewPr>
        <p:scale>
          <a:sx n="115" d="100"/>
          <a:sy n="115" d="100"/>
        </p:scale>
        <p:origin x="-1536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0DE25-9E52-B648-AE1D-256A10D77DBE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A6BF0-FC21-5B47-B2C2-2A354A9FE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5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A6BF0-FC21-5B47-B2C2-2A354A9FE9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28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87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12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18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34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78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1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24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41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82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66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45D4-B2ED-304C-AF78-76488BE9F91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00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150C22A-0726-924D-B55F-815537C64269}"/>
              </a:ext>
            </a:extLst>
          </p:cNvPr>
          <p:cNvSpPr/>
          <p:nvPr/>
        </p:nvSpPr>
        <p:spPr>
          <a:xfrm>
            <a:off x="220134" y="228105"/>
            <a:ext cx="12310534" cy="771853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CD0585-92A4-7D4F-923D-95B11159D3DC}"/>
              </a:ext>
            </a:extLst>
          </p:cNvPr>
          <p:cNvSpPr txBox="1"/>
          <p:nvPr/>
        </p:nvSpPr>
        <p:spPr>
          <a:xfrm>
            <a:off x="3957034" y="320207"/>
            <a:ext cx="4887532" cy="279634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1600" b="1" dirty="0">
                <a:latin typeface="Roboto" pitchFamily="2" charset="0"/>
                <a:ea typeface="Roboto" pitchFamily="2" charset="0"/>
              </a:rPr>
              <a:t>Oxygen isotope evidence for Antarctic glaciation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1B990A-2D77-EC48-AD37-A4FA3CD5EDB1}"/>
              </a:ext>
            </a:extLst>
          </p:cNvPr>
          <p:cNvSpPr txBox="1"/>
          <p:nvPr/>
        </p:nvSpPr>
        <p:spPr>
          <a:xfrm>
            <a:off x="5828430" y="599841"/>
            <a:ext cx="109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Roboto" pitchFamily="2" charset="0"/>
                <a:ea typeface="Roboto" pitchFamily="2" charset="0"/>
              </a:rPr>
              <a:t>Jacky Cao</a:t>
            </a:r>
          </a:p>
        </p:txBody>
      </p: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6530F423-09D5-ED42-8E44-49985BCE21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81" t="20486" r="10471" b="18823"/>
          <a:stretch/>
        </p:blipFill>
        <p:spPr>
          <a:xfrm>
            <a:off x="11074399" y="310384"/>
            <a:ext cx="1323563" cy="60907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50B3262-8478-BA4E-99A4-77E9E57DB607}"/>
              </a:ext>
            </a:extLst>
          </p:cNvPr>
          <p:cNvSpPr/>
          <p:nvPr/>
        </p:nvSpPr>
        <p:spPr>
          <a:xfrm>
            <a:off x="220136" y="1187252"/>
            <a:ext cx="3922373" cy="2274567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B18BB1-3EFC-DD4D-951B-DD4AB14E2E42}"/>
              </a:ext>
            </a:extLst>
          </p:cNvPr>
          <p:cNvSpPr/>
          <p:nvPr/>
        </p:nvSpPr>
        <p:spPr>
          <a:xfrm>
            <a:off x="220135" y="1187252"/>
            <a:ext cx="3922371" cy="333172"/>
          </a:xfrm>
          <a:prstGeom prst="rect">
            <a:avLst/>
          </a:prstGeom>
          <a:solidFill>
            <a:srgbClr val="2096F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B961FD-759D-4A4F-8641-48EFF1CFD032}"/>
              </a:ext>
            </a:extLst>
          </p:cNvPr>
          <p:cNvSpPr txBox="1"/>
          <p:nvPr/>
        </p:nvSpPr>
        <p:spPr>
          <a:xfrm>
            <a:off x="1722240" y="1229409"/>
            <a:ext cx="918143" cy="248857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Abstract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AD9AC9-8A6C-CC4B-8B30-50D35A98743E}"/>
              </a:ext>
            </a:extLst>
          </p:cNvPr>
          <p:cNvSpPr txBox="1"/>
          <p:nvPr/>
        </p:nvSpPr>
        <p:spPr>
          <a:xfrm>
            <a:off x="220131" y="1520424"/>
            <a:ext cx="3922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Roboto" pitchFamily="2" charset="0"/>
                <a:ea typeface="Roboto" pitchFamily="2" charset="0"/>
              </a:rPr>
              <a:t>Through</a:t>
            </a:r>
            <a:r>
              <a:rPr lang="en-GB" sz="1400" dirty="0">
                <a:latin typeface="Roboto" pitchFamily="2" charset="0"/>
                <a:ea typeface="Roboto" pitchFamily="2" charset="0"/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CBC15F-07DD-A343-AF0A-4B1F39E40EDF}"/>
              </a:ext>
            </a:extLst>
          </p:cNvPr>
          <p:cNvSpPr/>
          <p:nvPr/>
        </p:nvSpPr>
        <p:spPr>
          <a:xfrm>
            <a:off x="220136" y="3628405"/>
            <a:ext cx="3922370" cy="2320052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6A4130-6366-8044-AAA1-74704DAE9E1D}"/>
              </a:ext>
            </a:extLst>
          </p:cNvPr>
          <p:cNvSpPr/>
          <p:nvPr/>
        </p:nvSpPr>
        <p:spPr>
          <a:xfrm>
            <a:off x="220134" y="3628404"/>
            <a:ext cx="3922365" cy="343981"/>
          </a:xfrm>
          <a:prstGeom prst="rect">
            <a:avLst/>
          </a:prstGeom>
          <a:solidFill>
            <a:srgbClr val="2096F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195D72-C876-A348-80D7-A1E12E37C742}"/>
              </a:ext>
            </a:extLst>
          </p:cNvPr>
          <p:cNvSpPr txBox="1"/>
          <p:nvPr/>
        </p:nvSpPr>
        <p:spPr>
          <a:xfrm>
            <a:off x="1562626" y="3657565"/>
            <a:ext cx="1237373" cy="248857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CBB938-5930-E546-95EC-CCCF5EA54887}"/>
                  </a:ext>
                </a:extLst>
              </p:cNvPr>
              <p:cNvSpPr txBox="1"/>
              <p:nvPr/>
            </p:nvSpPr>
            <p:spPr>
              <a:xfrm>
                <a:off x="220132" y="4013637"/>
                <a:ext cx="3922365" cy="667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Roboto" pitchFamily="2" charset="0"/>
                    <a:ea typeface="Roboto" pitchFamily="2" charset="0"/>
                  </a:rPr>
                  <a:t>The dynamic evolution of Antarctic glaciation can be demonstrated through the study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GB" sz="1200" b="0" dirty="0">
                    <a:latin typeface="Roboto" pitchFamily="2" charset="0"/>
                    <a:ea typeface="Roboto" pitchFamily="2" charset="0"/>
                  </a:rPr>
                  <a:t>O ratio in foraminifera. 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CBB938-5930-E546-95EC-CCCF5EA54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2" y="4013637"/>
                <a:ext cx="3922365" cy="667300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331A5D98-51BE-DD43-8C10-3349CDD47201}"/>
              </a:ext>
            </a:extLst>
          </p:cNvPr>
          <p:cNvSpPr/>
          <p:nvPr/>
        </p:nvSpPr>
        <p:spPr>
          <a:xfrm>
            <a:off x="8608289" y="7377270"/>
            <a:ext cx="3922360" cy="2060576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66A89F-F6BD-D142-9582-9BB3E9733D85}"/>
              </a:ext>
            </a:extLst>
          </p:cNvPr>
          <p:cNvSpPr/>
          <p:nvPr/>
        </p:nvSpPr>
        <p:spPr>
          <a:xfrm>
            <a:off x="8608287" y="7377270"/>
            <a:ext cx="3922353" cy="305510"/>
          </a:xfrm>
          <a:prstGeom prst="rect">
            <a:avLst/>
          </a:prstGeom>
          <a:solidFill>
            <a:srgbClr val="2096F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AD3DFD-0300-B84D-8410-55F3F02F4FFD}"/>
              </a:ext>
            </a:extLst>
          </p:cNvPr>
          <p:cNvSpPr txBox="1"/>
          <p:nvPr/>
        </p:nvSpPr>
        <p:spPr>
          <a:xfrm>
            <a:off x="10021709" y="7405596"/>
            <a:ext cx="1163969" cy="248857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References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08984-FB3D-1943-B137-F1A86AC8C1E0}"/>
              </a:ext>
            </a:extLst>
          </p:cNvPr>
          <p:cNvSpPr txBox="1"/>
          <p:nvPr/>
        </p:nvSpPr>
        <p:spPr>
          <a:xfrm>
            <a:off x="8608287" y="7711106"/>
            <a:ext cx="3922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800" dirty="0">
                <a:latin typeface="Roboto" pitchFamily="2" charset="0"/>
                <a:ea typeface="Roboto" pitchFamily="2" charset="0"/>
              </a:rPr>
              <a:t>Kennett, J. P. (1977). </a:t>
            </a:r>
            <a:r>
              <a:rPr lang="en-GB" sz="800" dirty="0" err="1">
                <a:latin typeface="Roboto" pitchFamily="2" charset="0"/>
                <a:ea typeface="Roboto" pitchFamily="2" charset="0"/>
              </a:rPr>
              <a:t>Cenozoic</a:t>
            </a:r>
            <a:r>
              <a:rPr lang="en-GB" sz="800" dirty="0">
                <a:latin typeface="Roboto" pitchFamily="2" charset="0"/>
                <a:ea typeface="Roboto" pitchFamily="2" charset="0"/>
              </a:rPr>
              <a:t> evolution of Antarctic glaciation, the circum‐Antarctic Ocean, and their impact on global </a:t>
            </a:r>
            <a:r>
              <a:rPr lang="en-GB" sz="800" dirty="0" err="1">
                <a:latin typeface="Roboto" pitchFamily="2" charset="0"/>
                <a:ea typeface="Roboto" pitchFamily="2" charset="0"/>
              </a:rPr>
              <a:t>paleoceanography</a:t>
            </a:r>
            <a:r>
              <a:rPr lang="en-GB" sz="800" dirty="0">
                <a:latin typeface="Roboto" pitchFamily="2" charset="0"/>
                <a:ea typeface="Roboto" pitchFamily="2" charset="0"/>
              </a:rPr>
              <a:t>. </a:t>
            </a:r>
            <a:r>
              <a:rPr lang="en-GB" sz="800" i="1" dirty="0">
                <a:latin typeface="Roboto" pitchFamily="2" charset="0"/>
                <a:ea typeface="Roboto" pitchFamily="2" charset="0"/>
              </a:rPr>
              <a:t>Journal of geophysical research</a:t>
            </a:r>
            <a:r>
              <a:rPr lang="en-GB" sz="800" dirty="0">
                <a:latin typeface="Roboto" pitchFamily="2" charset="0"/>
                <a:ea typeface="Roboto" pitchFamily="2" charset="0"/>
              </a:rPr>
              <a:t>, </a:t>
            </a:r>
            <a:r>
              <a:rPr lang="en-GB" sz="800" i="1" dirty="0">
                <a:latin typeface="Roboto" pitchFamily="2" charset="0"/>
                <a:ea typeface="Roboto" pitchFamily="2" charset="0"/>
              </a:rPr>
              <a:t>82</a:t>
            </a:r>
            <a:r>
              <a:rPr lang="en-GB" sz="800" dirty="0">
                <a:latin typeface="Roboto" pitchFamily="2" charset="0"/>
                <a:ea typeface="Roboto" pitchFamily="2" charset="0"/>
              </a:rPr>
              <a:t>(27), 3843-3860.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67DFFE-5E52-2D49-B479-0EA5DBF070F0}"/>
              </a:ext>
            </a:extLst>
          </p:cNvPr>
          <p:cNvSpPr/>
          <p:nvPr/>
        </p:nvSpPr>
        <p:spPr>
          <a:xfrm>
            <a:off x="8608296" y="3751645"/>
            <a:ext cx="3922369" cy="2060576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FE515B-2C34-8E4A-8AAB-0EC1CACACE68}"/>
              </a:ext>
            </a:extLst>
          </p:cNvPr>
          <p:cNvSpPr/>
          <p:nvPr/>
        </p:nvSpPr>
        <p:spPr>
          <a:xfrm>
            <a:off x="8608295" y="3751645"/>
            <a:ext cx="3922362" cy="305510"/>
          </a:xfrm>
          <a:prstGeom prst="rect">
            <a:avLst/>
          </a:prstGeom>
          <a:solidFill>
            <a:srgbClr val="2096F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3E38F7-8C75-1140-BA60-5E3F5D293071}"/>
              </a:ext>
            </a:extLst>
          </p:cNvPr>
          <p:cNvSpPr txBox="1"/>
          <p:nvPr/>
        </p:nvSpPr>
        <p:spPr>
          <a:xfrm>
            <a:off x="9923271" y="3759556"/>
            <a:ext cx="1360844" cy="256931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Conclusions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ABFDE9-1655-E944-8CE8-6B2021FA0C54}"/>
              </a:ext>
            </a:extLst>
          </p:cNvPr>
          <p:cNvSpPr txBox="1"/>
          <p:nvPr/>
        </p:nvSpPr>
        <p:spPr>
          <a:xfrm>
            <a:off x="8608287" y="4057155"/>
            <a:ext cx="3922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Roboto" pitchFamily="2" charset="0"/>
                <a:ea typeface="Roboto" pitchFamily="2" charset="0"/>
              </a:rPr>
              <a:t>Through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1CFD042-EFB7-4544-986D-C373E0472E30}"/>
              </a:ext>
            </a:extLst>
          </p:cNvPr>
          <p:cNvSpPr/>
          <p:nvPr/>
        </p:nvSpPr>
        <p:spPr>
          <a:xfrm>
            <a:off x="4414214" y="1187251"/>
            <a:ext cx="3922373" cy="8250595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218C27-98F3-A644-974C-677982192052}"/>
              </a:ext>
            </a:extLst>
          </p:cNvPr>
          <p:cNvSpPr/>
          <p:nvPr/>
        </p:nvSpPr>
        <p:spPr>
          <a:xfrm>
            <a:off x="8608295" y="1191476"/>
            <a:ext cx="3922373" cy="2274567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</p:spTree>
    <p:extLst>
      <p:ext uri="{BB962C8B-B14F-4D97-AF65-F5344CB8AC3E}">
        <p14:creationId xmlns:p14="http://schemas.microsoft.com/office/powerpoint/2010/main" val="422270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62</Words>
  <Application>Microsoft Macintosh PowerPoint</Application>
  <PresentationFormat>A3 Paper (297x420 mm)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16</cp:revision>
  <dcterms:created xsi:type="dcterms:W3CDTF">2019-02-13T11:13:19Z</dcterms:created>
  <dcterms:modified xsi:type="dcterms:W3CDTF">2019-02-13T11:23:44Z</dcterms:modified>
</cp:coreProperties>
</file>