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12801600" cy="96012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0B2"/>
    <a:srgbClr val="E3F2FD"/>
    <a:srgbClr val="FFF3E0"/>
    <a:srgbClr val="BBDEFB"/>
    <a:srgbClr val="90CA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9292"/>
    <p:restoredTop sz="94690"/>
  </p:normalViewPr>
  <p:slideViewPr>
    <p:cSldViewPr snapToGrid="0" snapToObjects="1">
      <p:cViewPr>
        <p:scale>
          <a:sx n="80" d="100"/>
          <a:sy n="80" d="100"/>
        </p:scale>
        <p:origin x="1904"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F0DE25-9E52-B648-AE1D-256A10D77DBE}" type="datetimeFigureOut">
              <a:rPr lang="en-GB" smtClean="0"/>
              <a:t>07/03/2019</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CA6BF0-FC21-5B47-B2C2-2A354A9FE9E9}" type="slidenum">
              <a:rPr lang="en-GB" smtClean="0"/>
              <a:t>‹#›</a:t>
            </a:fld>
            <a:endParaRPr lang="en-GB"/>
          </a:p>
        </p:txBody>
      </p:sp>
    </p:spTree>
    <p:extLst>
      <p:ext uri="{BB962C8B-B14F-4D97-AF65-F5344CB8AC3E}">
        <p14:creationId xmlns:p14="http://schemas.microsoft.com/office/powerpoint/2010/main" val="2572154941"/>
      </p:ext>
    </p:extLst>
  </p:cSld>
  <p:clrMap bg1="lt1" tx1="dk1" bg2="lt2" tx2="dk2" accent1="accent1" accent2="accent2" accent3="accent3" accent4="accent4" accent5="accent5" accent6="accent6" hlink="hlink" folHlink="folHlink"/>
  <p:notesStyle>
    <a:lvl1pPr marL="0" algn="l" defTabSz="1075334" rtl="0" eaLnBrk="1" latinLnBrk="0" hangingPunct="1">
      <a:defRPr sz="1411" kern="1200">
        <a:solidFill>
          <a:schemeClr val="tx1"/>
        </a:solidFill>
        <a:latin typeface="+mn-lt"/>
        <a:ea typeface="+mn-ea"/>
        <a:cs typeface="+mn-cs"/>
      </a:defRPr>
    </a:lvl1pPr>
    <a:lvl2pPr marL="537667" algn="l" defTabSz="1075334" rtl="0" eaLnBrk="1" latinLnBrk="0" hangingPunct="1">
      <a:defRPr sz="1411" kern="1200">
        <a:solidFill>
          <a:schemeClr val="tx1"/>
        </a:solidFill>
        <a:latin typeface="+mn-lt"/>
        <a:ea typeface="+mn-ea"/>
        <a:cs typeface="+mn-cs"/>
      </a:defRPr>
    </a:lvl2pPr>
    <a:lvl3pPr marL="1075334" algn="l" defTabSz="1075334" rtl="0" eaLnBrk="1" latinLnBrk="0" hangingPunct="1">
      <a:defRPr sz="1411" kern="1200">
        <a:solidFill>
          <a:schemeClr val="tx1"/>
        </a:solidFill>
        <a:latin typeface="+mn-lt"/>
        <a:ea typeface="+mn-ea"/>
        <a:cs typeface="+mn-cs"/>
      </a:defRPr>
    </a:lvl3pPr>
    <a:lvl4pPr marL="1613002" algn="l" defTabSz="1075334" rtl="0" eaLnBrk="1" latinLnBrk="0" hangingPunct="1">
      <a:defRPr sz="1411" kern="1200">
        <a:solidFill>
          <a:schemeClr val="tx1"/>
        </a:solidFill>
        <a:latin typeface="+mn-lt"/>
        <a:ea typeface="+mn-ea"/>
        <a:cs typeface="+mn-cs"/>
      </a:defRPr>
    </a:lvl4pPr>
    <a:lvl5pPr marL="2150669" algn="l" defTabSz="1075334" rtl="0" eaLnBrk="1" latinLnBrk="0" hangingPunct="1">
      <a:defRPr sz="1411" kern="1200">
        <a:solidFill>
          <a:schemeClr val="tx1"/>
        </a:solidFill>
        <a:latin typeface="+mn-lt"/>
        <a:ea typeface="+mn-ea"/>
        <a:cs typeface="+mn-cs"/>
      </a:defRPr>
    </a:lvl5pPr>
    <a:lvl6pPr marL="2688336" algn="l" defTabSz="1075334" rtl="0" eaLnBrk="1" latinLnBrk="0" hangingPunct="1">
      <a:defRPr sz="1411" kern="1200">
        <a:solidFill>
          <a:schemeClr val="tx1"/>
        </a:solidFill>
        <a:latin typeface="+mn-lt"/>
        <a:ea typeface="+mn-ea"/>
        <a:cs typeface="+mn-cs"/>
      </a:defRPr>
    </a:lvl6pPr>
    <a:lvl7pPr marL="3226003" algn="l" defTabSz="1075334" rtl="0" eaLnBrk="1" latinLnBrk="0" hangingPunct="1">
      <a:defRPr sz="1411" kern="1200">
        <a:solidFill>
          <a:schemeClr val="tx1"/>
        </a:solidFill>
        <a:latin typeface="+mn-lt"/>
        <a:ea typeface="+mn-ea"/>
        <a:cs typeface="+mn-cs"/>
      </a:defRPr>
    </a:lvl7pPr>
    <a:lvl8pPr marL="3763670" algn="l" defTabSz="1075334" rtl="0" eaLnBrk="1" latinLnBrk="0" hangingPunct="1">
      <a:defRPr sz="1411" kern="1200">
        <a:solidFill>
          <a:schemeClr val="tx1"/>
        </a:solidFill>
        <a:latin typeface="+mn-lt"/>
        <a:ea typeface="+mn-ea"/>
        <a:cs typeface="+mn-cs"/>
      </a:defRPr>
    </a:lvl8pPr>
    <a:lvl9pPr marL="4301338" algn="l" defTabSz="1075334" rtl="0" eaLnBrk="1" latinLnBrk="0" hangingPunct="1">
      <a:defRPr sz="141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0CA6BF0-FC21-5B47-B2C2-2A354A9FE9E9}" type="slidenum">
              <a:rPr lang="en-GB" smtClean="0"/>
              <a:t>1</a:t>
            </a:fld>
            <a:endParaRPr lang="en-GB"/>
          </a:p>
        </p:txBody>
      </p:sp>
    </p:spTree>
    <p:extLst>
      <p:ext uri="{BB962C8B-B14F-4D97-AF65-F5344CB8AC3E}">
        <p14:creationId xmlns:p14="http://schemas.microsoft.com/office/powerpoint/2010/main" val="7862894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120" y="1571308"/>
            <a:ext cx="10881360" cy="3342640"/>
          </a:xfrm>
        </p:spPr>
        <p:txBody>
          <a:bodyPr anchor="b"/>
          <a:lstStyle>
            <a:lvl1pPr algn="ctr">
              <a:defRPr sz="8400"/>
            </a:lvl1pPr>
          </a:lstStyle>
          <a:p>
            <a:r>
              <a:rPr lang="en-US"/>
              <a:t>Click to edit Master title style</a:t>
            </a:r>
            <a:endParaRPr lang="en-US" dirty="0"/>
          </a:p>
        </p:txBody>
      </p:sp>
      <p:sp>
        <p:nvSpPr>
          <p:cNvPr id="3" name="Subtitle 2"/>
          <p:cNvSpPr>
            <a:spLocks noGrp="1"/>
          </p:cNvSpPr>
          <p:nvPr>
            <p:ph type="subTitle" idx="1"/>
          </p:nvPr>
        </p:nvSpPr>
        <p:spPr>
          <a:xfrm>
            <a:off x="1600200" y="5042854"/>
            <a:ext cx="9601200" cy="2318067"/>
          </a:xfrm>
        </p:spPr>
        <p:txBody>
          <a:bodyPr/>
          <a:lstStyle>
            <a:lvl1pPr marL="0" indent="0" algn="ctr">
              <a:buNone/>
              <a:defRPr sz="3360"/>
            </a:lvl1pPr>
            <a:lvl2pPr marL="640064" indent="0" algn="ctr">
              <a:buNone/>
              <a:defRPr sz="2800"/>
            </a:lvl2pPr>
            <a:lvl3pPr marL="1280128" indent="0" algn="ctr">
              <a:buNone/>
              <a:defRPr sz="2520"/>
            </a:lvl3pPr>
            <a:lvl4pPr marL="1920192" indent="0" algn="ctr">
              <a:buNone/>
              <a:defRPr sz="2240"/>
            </a:lvl4pPr>
            <a:lvl5pPr marL="2560256" indent="0" algn="ctr">
              <a:buNone/>
              <a:defRPr sz="2240"/>
            </a:lvl5pPr>
            <a:lvl6pPr marL="3200320" indent="0" algn="ctr">
              <a:buNone/>
              <a:defRPr sz="2240"/>
            </a:lvl6pPr>
            <a:lvl7pPr marL="3840384" indent="0" algn="ctr">
              <a:buNone/>
              <a:defRPr sz="2240"/>
            </a:lvl7pPr>
            <a:lvl8pPr marL="4480448" indent="0" algn="ctr">
              <a:buNone/>
              <a:defRPr sz="2240"/>
            </a:lvl8pPr>
            <a:lvl9pPr marL="5120512" indent="0" algn="ctr">
              <a:buNone/>
              <a:defRPr sz="22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9845D4-B2ED-304C-AF78-76488BE9F915}" type="datetimeFigureOut">
              <a:rPr lang="en-GB" smtClean="0"/>
              <a:t>07/03/2019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46F63F6-AF3A-4C4F-A332-A89ADE2DFFD5}" type="slidenum">
              <a:rPr lang="en-GB" smtClean="0"/>
              <a:t>‹#›</a:t>
            </a:fld>
            <a:endParaRPr lang="en-GB"/>
          </a:p>
        </p:txBody>
      </p:sp>
    </p:spTree>
    <p:extLst>
      <p:ext uri="{BB962C8B-B14F-4D97-AF65-F5344CB8AC3E}">
        <p14:creationId xmlns:p14="http://schemas.microsoft.com/office/powerpoint/2010/main" val="2830877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9845D4-B2ED-304C-AF78-76488BE9F915}" type="datetimeFigureOut">
              <a:rPr lang="en-GB" smtClean="0"/>
              <a:t>07/03/2019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46F63F6-AF3A-4C4F-A332-A89ADE2DFFD5}" type="slidenum">
              <a:rPr lang="en-GB" smtClean="0"/>
              <a:t>‹#›</a:t>
            </a:fld>
            <a:endParaRPr lang="en-GB"/>
          </a:p>
        </p:txBody>
      </p:sp>
    </p:spTree>
    <p:extLst>
      <p:ext uri="{BB962C8B-B14F-4D97-AF65-F5344CB8AC3E}">
        <p14:creationId xmlns:p14="http://schemas.microsoft.com/office/powerpoint/2010/main" val="708127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7" y="511177"/>
            <a:ext cx="2760345" cy="81365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80112" y="511177"/>
            <a:ext cx="8121015" cy="81365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9845D4-B2ED-304C-AF78-76488BE9F915}" type="datetimeFigureOut">
              <a:rPr lang="en-GB" smtClean="0"/>
              <a:t>07/03/2019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46F63F6-AF3A-4C4F-A332-A89ADE2DFFD5}" type="slidenum">
              <a:rPr lang="en-GB" smtClean="0"/>
              <a:t>‹#›</a:t>
            </a:fld>
            <a:endParaRPr lang="en-GB"/>
          </a:p>
        </p:txBody>
      </p:sp>
    </p:spTree>
    <p:extLst>
      <p:ext uri="{BB962C8B-B14F-4D97-AF65-F5344CB8AC3E}">
        <p14:creationId xmlns:p14="http://schemas.microsoft.com/office/powerpoint/2010/main" val="2552187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9845D4-B2ED-304C-AF78-76488BE9F915}" type="datetimeFigureOut">
              <a:rPr lang="en-GB" smtClean="0"/>
              <a:t>07/03/2019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46F63F6-AF3A-4C4F-A332-A89ADE2DFFD5}" type="slidenum">
              <a:rPr lang="en-GB" smtClean="0"/>
              <a:t>‹#›</a:t>
            </a:fld>
            <a:endParaRPr lang="en-GB"/>
          </a:p>
        </p:txBody>
      </p:sp>
    </p:spTree>
    <p:extLst>
      <p:ext uri="{BB962C8B-B14F-4D97-AF65-F5344CB8AC3E}">
        <p14:creationId xmlns:p14="http://schemas.microsoft.com/office/powerpoint/2010/main" val="1534345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73443" y="2393635"/>
            <a:ext cx="11041380" cy="3993832"/>
          </a:xfrm>
        </p:spPr>
        <p:txBody>
          <a:bodyPr anchor="b"/>
          <a:lstStyle>
            <a:lvl1pPr>
              <a:defRPr sz="8400"/>
            </a:lvl1pPr>
          </a:lstStyle>
          <a:p>
            <a:r>
              <a:rPr lang="en-US"/>
              <a:t>Click to edit Master title style</a:t>
            </a:r>
            <a:endParaRPr lang="en-US" dirty="0"/>
          </a:p>
        </p:txBody>
      </p:sp>
      <p:sp>
        <p:nvSpPr>
          <p:cNvPr id="3" name="Text Placeholder 2"/>
          <p:cNvSpPr>
            <a:spLocks noGrp="1"/>
          </p:cNvSpPr>
          <p:nvPr>
            <p:ph type="body" idx="1"/>
          </p:nvPr>
        </p:nvSpPr>
        <p:spPr>
          <a:xfrm>
            <a:off x="873443" y="6425250"/>
            <a:ext cx="11041380" cy="2100262"/>
          </a:xfrm>
        </p:spPr>
        <p:txBody>
          <a:bodyPr/>
          <a:lstStyle>
            <a:lvl1pPr marL="0" indent="0">
              <a:buNone/>
              <a:defRPr sz="3360">
                <a:solidFill>
                  <a:schemeClr val="tx1"/>
                </a:solidFill>
              </a:defRPr>
            </a:lvl1pPr>
            <a:lvl2pPr marL="640064" indent="0">
              <a:buNone/>
              <a:defRPr sz="2800">
                <a:solidFill>
                  <a:schemeClr val="tx1">
                    <a:tint val="75000"/>
                  </a:schemeClr>
                </a:solidFill>
              </a:defRPr>
            </a:lvl2pPr>
            <a:lvl3pPr marL="1280128" indent="0">
              <a:buNone/>
              <a:defRPr sz="2520">
                <a:solidFill>
                  <a:schemeClr val="tx1">
                    <a:tint val="75000"/>
                  </a:schemeClr>
                </a:solidFill>
              </a:defRPr>
            </a:lvl3pPr>
            <a:lvl4pPr marL="1920192" indent="0">
              <a:buNone/>
              <a:defRPr sz="2240">
                <a:solidFill>
                  <a:schemeClr val="tx1">
                    <a:tint val="75000"/>
                  </a:schemeClr>
                </a:solidFill>
              </a:defRPr>
            </a:lvl4pPr>
            <a:lvl5pPr marL="2560256" indent="0">
              <a:buNone/>
              <a:defRPr sz="2240">
                <a:solidFill>
                  <a:schemeClr val="tx1">
                    <a:tint val="75000"/>
                  </a:schemeClr>
                </a:solidFill>
              </a:defRPr>
            </a:lvl5pPr>
            <a:lvl6pPr marL="3200320" indent="0">
              <a:buNone/>
              <a:defRPr sz="2240">
                <a:solidFill>
                  <a:schemeClr val="tx1">
                    <a:tint val="75000"/>
                  </a:schemeClr>
                </a:solidFill>
              </a:defRPr>
            </a:lvl6pPr>
            <a:lvl7pPr marL="3840384" indent="0">
              <a:buNone/>
              <a:defRPr sz="2240">
                <a:solidFill>
                  <a:schemeClr val="tx1">
                    <a:tint val="75000"/>
                  </a:schemeClr>
                </a:solidFill>
              </a:defRPr>
            </a:lvl7pPr>
            <a:lvl8pPr marL="4480448" indent="0">
              <a:buNone/>
              <a:defRPr sz="2240">
                <a:solidFill>
                  <a:schemeClr val="tx1">
                    <a:tint val="75000"/>
                  </a:schemeClr>
                </a:solidFill>
              </a:defRPr>
            </a:lvl8pPr>
            <a:lvl9pPr marL="5120512" indent="0">
              <a:buNone/>
              <a:defRPr sz="22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9845D4-B2ED-304C-AF78-76488BE9F915}" type="datetimeFigureOut">
              <a:rPr lang="en-GB" smtClean="0"/>
              <a:t>07/03/2019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46F63F6-AF3A-4C4F-A332-A89ADE2DFFD5}" type="slidenum">
              <a:rPr lang="en-GB" smtClean="0"/>
              <a:t>‹#›</a:t>
            </a:fld>
            <a:endParaRPr lang="en-GB"/>
          </a:p>
        </p:txBody>
      </p:sp>
    </p:spTree>
    <p:extLst>
      <p:ext uri="{BB962C8B-B14F-4D97-AF65-F5344CB8AC3E}">
        <p14:creationId xmlns:p14="http://schemas.microsoft.com/office/powerpoint/2010/main" val="3659787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80110" y="2555876"/>
            <a:ext cx="5440680"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80810" y="2555876"/>
            <a:ext cx="5440680"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9845D4-B2ED-304C-AF78-76488BE9F915}" type="datetimeFigureOut">
              <a:rPr lang="en-GB" smtClean="0"/>
              <a:t>07/03/2019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46F63F6-AF3A-4C4F-A332-A89ADE2DFFD5}" type="slidenum">
              <a:rPr lang="en-GB" smtClean="0"/>
              <a:t>‹#›</a:t>
            </a:fld>
            <a:endParaRPr lang="en-GB"/>
          </a:p>
        </p:txBody>
      </p:sp>
    </p:spTree>
    <p:extLst>
      <p:ext uri="{BB962C8B-B14F-4D97-AF65-F5344CB8AC3E}">
        <p14:creationId xmlns:p14="http://schemas.microsoft.com/office/powerpoint/2010/main" val="219750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81777" y="511177"/>
            <a:ext cx="11041380" cy="185578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1780" y="2353630"/>
            <a:ext cx="5415676" cy="1153477"/>
          </a:xfrm>
        </p:spPr>
        <p:txBody>
          <a:bodyPr anchor="b"/>
          <a:lstStyle>
            <a:lvl1pPr marL="0" indent="0">
              <a:buNone/>
              <a:defRPr sz="3360" b="1"/>
            </a:lvl1pPr>
            <a:lvl2pPr marL="640064" indent="0">
              <a:buNone/>
              <a:defRPr sz="2800" b="1"/>
            </a:lvl2pPr>
            <a:lvl3pPr marL="1280128" indent="0">
              <a:buNone/>
              <a:defRPr sz="2520" b="1"/>
            </a:lvl3pPr>
            <a:lvl4pPr marL="1920192" indent="0">
              <a:buNone/>
              <a:defRPr sz="2240" b="1"/>
            </a:lvl4pPr>
            <a:lvl5pPr marL="2560256" indent="0">
              <a:buNone/>
              <a:defRPr sz="2240" b="1"/>
            </a:lvl5pPr>
            <a:lvl6pPr marL="3200320" indent="0">
              <a:buNone/>
              <a:defRPr sz="2240" b="1"/>
            </a:lvl6pPr>
            <a:lvl7pPr marL="3840384" indent="0">
              <a:buNone/>
              <a:defRPr sz="2240" b="1"/>
            </a:lvl7pPr>
            <a:lvl8pPr marL="4480448" indent="0">
              <a:buNone/>
              <a:defRPr sz="2240" b="1"/>
            </a:lvl8pPr>
            <a:lvl9pPr marL="5120512" indent="0">
              <a:buNone/>
              <a:defRPr sz="2240" b="1"/>
            </a:lvl9pPr>
          </a:lstStyle>
          <a:p>
            <a:pPr lvl="0"/>
            <a:r>
              <a:rPr lang="en-US"/>
              <a:t>Click to edit Master text styles</a:t>
            </a:r>
          </a:p>
        </p:txBody>
      </p:sp>
      <p:sp>
        <p:nvSpPr>
          <p:cNvPr id="4" name="Content Placeholder 3"/>
          <p:cNvSpPr>
            <a:spLocks noGrp="1"/>
          </p:cNvSpPr>
          <p:nvPr>
            <p:ph sz="half" idx="2"/>
          </p:nvPr>
        </p:nvSpPr>
        <p:spPr>
          <a:xfrm>
            <a:off x="881780" y="3507107"/>
            <a:ext cx="5415676" cy="51584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80812" y="2353630"/>
            <a:ext cx="5442347" cy="1153477"/>
          </a:xfrm>
        </p:spPr>
        <p:txBody>
          <a:bodyPr anchor="b"/>
          <a:lstStyle>
            <a:lvl1pPr marL="0" indent="0">
              <a:buNone/>
              <a:defRPr sz="3360" b="1"/>
            </a:lvl1pPr>
            <a:lvl2pPr marL="640064" indent="0">
              <a:buNone/>
              <a:defRPr sz="2800" b="1"/>
            </a:lvl2pPr>
            <a:lvl3pPr marL="1280128" indent="0">
              <a:buNone/>
              <a:defRPr sz="2520" b="1"/>
            </a:lvl3pPr>
            <a:lvl4pPr marL="1920192" indent="0">
              <a:buNone/>
              <a:defRPr sz="2240" b="1"/>
            </a:lvl4pPr>
            <a:lvl5pPr marL="2560256" indent="0">
              <a:buNone/>
              <a:defRPr sz="2240" b="1"/>
            </a:lvl5pPr>
            <a:lvl6pPr marL="3200320" indent="0">
              <a:buNone/>
              <a:defRPr sz="2240" b="1"/>
            </a:lvl6pPr>
            <a:lvl7pPr marL="3840384" indent="0">
              <a:buNone/>
              <a:defRPr sz="2240" b="1"/>
            </a:lvl7pPr>
            <a:lvl8pPr marL="4480448" indent="0">
              <a:buNone/>
              <a:defRPr sz="2240" b="1"/>
            </a:lvl8pPr>
            <a:lvl9pPr marL="5120512" indent="0">
              <a:buNone/>
              <a:defRPr sz="2240" b="1"/>
            </a:lvl9pPr>
          </a:lstStyle>
          <a:p>
            <a:pPr lvl="0"/>
            <a:r>
              <a:rPr lang="en-US"/>
              <a:t>Click to edit Master text styles</a:t>
            </a:r>
          </a:p>
        </p:txBody>
      </p:sp>
      <p:sp>
        <p:nvSpPr>
          <p:cNvPr id="6" name="Content Placeholder 5"/>
          <p:cNvSpPr>
            <a:spLocks noGrp="1"/>
          </p:cNvSpPr>
          <p:nvPr>
            <p:ph sz="quarter" idx="4"/>
          </p:nvPr>
        </p:nvSpPr>
        <p:spPr>
          <a:xfrm>
            <a:off x="6480812" y="3507107"/>
            <a:ext cx="5442347" cy="51584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9845D4-B2ED-304C-AF78-76488BE9F915}" type="datetimeFigureOut">
              <a:rPr lang="en-GB" smtClean="0"/>
              <a:t>07/03/2019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46F63F6-AF3A-4C4F-A332-A89ADE2DFFD5}" type="slidenum">
              <a:rPr lang="en-GB" smtClean="0"/>
              <a:t>‹#›</a:t>
            </a:fld>
            <a:endParaRPr lang="en-GB"/>
          </a:p>
        </p:txBody>
      </p:sp>
    </p:spTree>
    <p:extLst>
      <p:ext uri="{BB962C8B-B14F-4D97-AF65-F5344CB8AC3E}">
        <p14:creationId xmlns:p14="http://schemas.microsoft.com/office/powerpoint/2010/main" val="1536117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9845D4-B2ED-304C-AF78-76488BE9F915}" type="datetimeFigureOut">
              <a:rPr lang="en-GB" smtClean="0"/>
              <a:t>07/03/2019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46F63F6-AF3A-4C4F-A332-A89ADE2DFFD5}" type="slidenum">
              <a:rPr lang="en-GB" smtClean="0"/>
              <a:t>‹#›</a:t>
            </a:fld>
            <a:endParaRPr lang="en-GB"/>
          </a:p>
        </p:txBody>
      </p:sp>
    </p:spTree>
    <p:extLst>
      <p:ext uri="{BB962C8B-B14F-4D97-AF65-F5344CB8AC3E}">
        <p14:creationId xmlns:p14="http://schemas.microsoft.com/office/powerpoint/2010/main" val="1913242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9845D4-B2ED-304C-AF78-76488BE9F915}" type="datetimeFigureOut">
              <a:rPr lang="en-GB" smtClean="0"/>
              <a:t>07/03/2019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46F63F6-AF3A-4C4F-A332-A89ADE2DFFD5}" type="slidenum">
              <a:rPr lang="en-GB" smtClean="0"/>
              <a:t>‹#›</a:t>
            </a:fld>
            <a:endParaRPr lang="en-GB"/>
          </a:p>
        </p:txBody>
      </p:sp>
    </p:spTree>
    <p:extLst>
      <p:ext uri="{BB962C8B-B14F-4D97-AF65-F5344CB8AC3E}">
        <p14:creationId xmlns:p14="http://schemas.microsoft.com/office/powerpoint/2010/main" val="2810415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9" y="640080"/>
            <a:ext cx="4128849" cy="2240280"/>
          </a:xfrm>
        </p:spPr>
        <p:txBody>
          <a:bodyPr anchor="b"/>
          <a:lstStyle>
            <a:lvl1pPr>
              <a:defRPr sz="4480"/>
            </a:lvl1pPr>
          </a:lstStyle>
          <a:p>
            <a:r>
              <a:rPr lang="en-US"/>
              <a:t>Click to edit Master title style</a:t>
            </a:r>
            <a:endParaRPr lang="en-US" dirty="0"/>
          </a:p>
        </p:txBody>
      </p:sp>
      <p:sp>
        <p:nvSpPr>
          <p:cNvPr id="3" name="Content Placeholder 2"/>
          <p:cNvSpPr>
            <a:spLocks noGrp="1"/>
          </p:cNvSpPr>
          <p:nvPr>
            <p:ph idx="1"/>
          </p:nvPr>
        </p:nvSpPr>
        <p:spPr>
          <a:xfrm>
            <a:off x="5442347" y="1382399"/>
            <a:ext cx="6480810" cy="6823075"/>
          </a:xfrm>
        </p:spPr>
        <p:txBody>
          <a:bodyPr/>
          <a:lstStyle>
            <a:lvl1pPr>
              <a:defRPr sz="4480"/>
            </a:lvl1pPr>
            <a:lvl2pPr>
              <a:defRPr sz="3920"/>
            </a:lvl2pPr>
            <a:lvl3pPr>
              <a:defRPr sz="3360"/>
            </a:lvl3pPr>
            <a:lvl4pPr>
              <a:defRPr sz="2800"/>
            </a:lvl4pPr>
            <a:lvl5pPr>
              <a:defRPr sz="2800"/>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1779" y="2880360"/>
            <a:ext cx="4128849" cy="5336223"/>
          </a:xfrm>
        </p:spPr>
        <p:txBody>
          <a:bodyPr/>
          <a:lstStyle>
            <a:lvl1pPr marL="0" indent="0">
              <a:buNone/>
              <a:defRPr sz="2240"/>
            </a:lvl1pPr>
            <a:lvl2pPr marL="640064" indent="0">
              <a:buNone/>
              <a:defRPr sz="1960"/>
            </a:lvl2pPr>
            <a:lvl3pPr marL="1280128" indent="0">
              <a:buNone/>
              <a:defRPr sz="1680"/>
            </a:lvl3pPr>
            <a:lvl4pPr marL="1920192" indent="0">
              <a:buNone/>
              <a:defRPr sz="1400"/>
            </a:lvl4pPr>
            <a:lvl5pPr marL="2560256" indent="0">
              <a:buNone/>
              <a:defRPr sz="1400"/>
            </a:lvl5pPr>
            <a:lvl6pPr marL="3200320" indent="0">
              <a:buNone/>
              <a:defRPr sz="1400"/>
            </a:lvl6pPr>
            <a:lvl7pPr marL="3840384" indent="0">
              <a:buNone/>
              <a:defRPr sz="1400"/>
            </a:lvl7pPr>
            <a:lvl8pPr marL="4480448" indent="0">
              <a:buNone/>
              <a:defRPr sz="1400"/>
            </a:lvl8pPr>
            <a:lvl9pPr marL="5120512" indent="0">
              <a:buNone/>
              <a:defRPr sz="1400"/>
            </a:lvl9pPr>
          </a:lstStyle>
          <a:p>
            <a:pPr lvl="0"/>
            <a:r>
              <a:rPr lang="en-US"/>
              <a:t>Click to edit Master text styles</a:t>
            </a:r>
          </a:p>
        </p:txBody>
      </p:sp>
      <p:sp>
        <p:nvSpPr>
          <p:cNvPr id="5" name="Date Placeholder 4"/>
          <p:cNvSpPr>
            <a:spLocks noGrp="1"/>
          </p:cNvSpPr>
          <p:nvPr>
            <p:ph type="dt" sz="half" idx="10"/>
          </p:nvPr>
        </p:nvSpPr>
        <p:spPr/>
        <p:txBody>
          <a:bodyPr/>
          <a:lstStyle/>
          <a:p>
            <a:fld id="{A89845D4-B2ED-304C-AF78-76488BE9F915}" type="datetimeFigureOut">
              <a:rPr lang="en-GB" smtClean="0"/>
              <a:t>07/03/2019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46F63F6-AF3A-4C4F-A332-A89ADE2DFFD5}" type="slidenum">
              <a:rPr lang="en-GB" smtClean="0"/>
              <a:t>‹#›</a:t>
            </a:fld>
            <a:endParaRPr lang="en-GB"/>
          </a:p>
        </p:txBody>
      </p:sp>
    </p:spTree>
    <p:extLst>
      <p:ext uri="{BB962C8B-B14F-4D97-AF65-F5344CB8AC3E}">
        <p14:creationId xmlns:p14="http://schemas.microsoft.com/office/powerpoint/2010/main" val="821825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9" y="640080"/>
            <a:ext cx="4128849" cy="2240280"/>
          </a:xfrm>
        </p:spPr>
        <p:txBody>
          <a:bodyPr anchor="b"/>
          <a:lstStyle>
            <a:lvl1pPr>
              <a:defRPr sz="448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42347" y="1382399"/>
            <a:ext cx="6480810" cy="6823075"/>
          </a:xfrm>
        </p:spPr>
        <p:txBody>
          <a:bodyPr anchor="t"/>
          <a:lstStyle>
            <a:lvl1pPr marL="0" indent="0">
              <a:buNone/>
              <a:defRPr sz="4480"/>
            </a:lvl1pPr>
            <a:lvl2pPr marL="640064" indent="0">
              <a:buNone/>
              <a:defRPr sz="3920"/>
            </a:lvl2pPr>
            <a:lvl3pPr marL="1280128" indent="0">
              <a:buNone/>
              <a:defRPr sz="3360"/>
            </a:lvl3pPr>
            <a:lvl4pPr marL="1920192" indent="0">
              <a:buNone/>
              <a:defRPr sz="2800"/>
            </a:lvl4pPr>
            <a:lvl5pPr marL="2560256" indent="0">
              <a:buNone/>
              <a:defRPr sz="2800"/>
            </a:lvl5pPr>
            <a:lvl6pPr marL="3200320" indent="0">
              <a:buNone/>
              <a:defRPr sz="2800"/>
            </a:lvl6pPr>
            <a:lvl7pPr marL="3840384" indent="0">
              <a:buNone/>
              <a:defRPr sz="2800"/>
            </a:lvl7pPr>
            <a:lvl8pPr marL="4480448" indent="0">
              <a:buNone/>
              <a:defRPr sz="2800"/>
            </a:lvl8pPr>
            <a:lvl9pPr marL="5120512" indent="0">
              <a:buNone/>
              <a:defRPr sz="2800"/>
            </a:lvl9pPr>
          </a:lstStyle>
          <a:p>
            <a:r>
              <a:rPr lang="en-US"/>
              <a:t>Click icon to add picture</a:t>
            </a:r>
            <a:endParaRPr lang="en-US" dirty="0"/>
          </a:p>
        </p:txBody>
      </p:sp>
      <p:sp>
        <p:nvSpPr>
          <p:cNvPr id="4" name="Text Placeholder 3"/>
          <p:cNvSpPr>
            <a:spLocks noGrp="1"/>
          </p:cNvSpPr>
          <p:nvPr>
            <p:ph type="body" sz="half" idx="2"/>
          </p:nvPr>
        </p:nvSpPr>
        <p:spPr>
          <a:xfrm>
            <a:off x="881779" y="2880360"/>
            <a:ext cx="4128849" cy="5336223"/>
          </a:xfrm>
        </p:spPr>
        <p:txBody>
          <a:bodyPr/>
          <a:lstStyle>
            <a:lvl1pPr marL="0" indent="0">
              <a:buNone/>
              <a:defRPr sz="2240"/>
            </a:lvl1pPr>
            <a:lvl2pPr marL="640064" indent="0">
              <a:buNone/>
              <a:defRPr sz="1960"/>
            </a:lvl2pPr>
            <a:lvl3pPr marL="1280128" indent="0">
              <a:buNone/>
              <a:defRPr sz="1680"/>
            </a:lvl3pPr>
            <a:lvl4pPr marL="1920192" indent="0">
              <a:buNone/>
              <a:defRPr sz="1400"/>
            </a:lvl4pPr>
            <a:lvl5pPr marL="2560256" indent="0">
              <a:buNone/>
              <a:defRPr sz="1400"/>
            </a:lvl5pPr>
            <a:lvl6pPr marL="3200320" indent="0">
              <a:buNone/>
              <a:defRPr sz="1400"/>
            </a:lvl6pPr>
            <a:lvl7pPr marL="3840384" indent="0">
              <a:buNone/>
              <a:defRPr sz="1400"/>
            </a:lvl7pPr>
            <a:lvl8pPr marL="4480448" indent="0">
              <a:buNone/>
              <a:defRPr sz="1400"/>
            </a:lvl8pPr>
            <a:lvl9pPr marL="5120512" indent="0">
              <a:buNone/>
              <a:defRPr sz="1400"/>
            </a:lvl9pPr>
          </a:lstStyle>
          <a:p>
            <a:pPr lvl="0"/>
            <a:r>
              <a:rPr lang="en-US"/>
              <a:t>Click to edit Master text styles</a:t>
            </a:r>
          </a:p>
        </p:txBody>
      </p:sp>
      <p:sp>
        <p:nvSpPr>
          <p:cNvPr id="5" name="Date Placeholder 4"/>
          <p:cNvSpPr>
            <a:spLocks noGrp="1"/>
          </p:cNvSpPr>
          <p:nvPr>
            <p:ph type="dt" sz="half" idx="10"/>
          </p:nvPr>
        </p:nvSpPr>
        <p:spPr/>
        <p:txBody>
          <a:bodyPr/>
          <a:lstStyle/>
          <a:p>
            <a:fld id="{A89845D4-B2ED-304C-AF78-76488BE9F915}" type="datetimeFigureOut">
              <a:rPr lang="en-GB" smtClean="0"/>
              <a:t>07/03/2019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46F63F6-AF3A-4C4F-A332-A89ADE2DFFD5}" type="slidenum">
              <a:rPr lang="en-GB" smtClean="0"/>
              <a:t>‹#›</a:t>
            </a:fld>
            <a:endParaRPr lang="en-GB"/>
          </a:p>
        </p:txBody>
      </p:sp>
    </p:spTree>
    <p:extLst>
      <p:ext uri="{BB962C8B-B14F-4D97-AF65-F5344CB8AC3E}">
        <p14:creationId xmlns:p14="http://schemas.microsoft.com/office/powerpoint/2010/main" val="2121661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0110" y="511177"/>
            <a:ext cx="11041380" cy="185578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80110" y="2555876"/>
            <a:ext cx="11041380" cy="60918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0110" y="8898894"/>
            <a:ext cx="2880360" cy="511175"/>
          </a:xfrm>
          <a:prstGeom prst="rect">
            <a:avLst/>
          </a:prstGeom>
        </p:spPr>
        <p:txBody>
          <a:bodyPr vert="horz" lIns="91440" tIns="45720" rIns="91440" bIns="45720" rtlCol="0" anchor="ctr"/>
          <a:lstStyle>
            <a:lvl1pPr algn="l">
              <a:defRPr sz="1680">
                <a:solidFill>
                  <a:schemeClr val="tx1">
                    <a:tint val="75000"/>
                  </a:schemeClr>
                </a:solidFill>
              </a:defRPr>
            </a:lvl1pPr>
          </a:lstStyle>
          <a:p>
            <a:fld id="{A89845D4-B2ED-304C-AF78-76488BE9F915}" type="datetimeFigureOut">
              <a:rPr lang="en-GB" smtClean="0"/>
              <a:t>07/03/2019</a:t>
            </a:fld>
            <a:endParaRPr lang="en-GB"/>
          </a:p>
        </p:txBody>
      </p:sp>
      <p:sp>
        <p:nvSpPr>
          <p:cNvPr id="5" name="Footer Placeholder 4"/>
          <p:cNvSpPr>
            <a:spLocks noGrp="1"/>
          </p:cNvSpPr>
          <p:nvPr>
            <p:ph type="ftr" sz="quarter" idx="3"/>
          </p:nvPr>
        </p:nvSpPr>
        <p:spPr>
          <a:xfrm>
            <a:off x="4240530" y="8898894"/>
            <a:ext cx="4320540" cy="511175"/>
          </a:xfrm>
          <a:prstGeom prst="rect">
            <a:avLst/>
          </a:prstGeom>
        </p:spPr>
        <p:txBody>
          <a:bodyPr vert="horz" lIns="91440" tIns="45720" rIns="91440" bIns="45720" rtlCol="0" anchor="ctr"/>
          <a:lstStyle>
            <a:lvl1pPr algn="ctr">
              <a:defRPr sz="168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9041130" y="8898894"/>
            <a:ext cx="2880360" cy="511175"/>
          </a:xfrm>
          <a:prstGeom prst="rect">
            <a:avLst/>
          </a:prstGeom>
        </p:spPr>
        <p:txBody>
          <a:bodyPr vert="horz" lIns="91440" tIns="45720" rIns="91440" bIns="45720" rtlCol="0" anchor="ctr"/>
          <a:lstStyle>
            <a:lvl1pPr algn="r">
              <a:defRPr sz="1680">
                <a:solidFill>
                  <a:schemeClr val="tx1">
                    <a:tint val="75000"/>
                  </a:schemeClr>
                </a:solidFill>
              </a:defRPr>
            </a:lvl1pPr>
          </a:lstStyle>
          <a:p>
            <a:fld id="{A46F63F6-AF3A-4C4F-A332-A89ADE2DFFD5}" type="slidenum">
              <a:rPr lang="en-GB" smtClean="0"/>
              <a:t>‹#›</a:t>
            </a:fld>
            <a:endParaRPr lang="en-GB"/>
          </a:p>
        </p:txBody>
      </p:sp>
    </p:spTree>
    <p:extLst>
      <p:ext uri="{BB962C8B-B14F-4D97-AF65-F5344CB8AC3E}">
        <p14:creationId xmlns:p14="http://schemas.microsoft.com/office/powerpoint/2010/main" val="26050069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280128" rtl="0" eaLnBrk="1" latinLnBrk="0" hangingPunct="1">
        <a:lnSpc>
          <a:spcPct val="90000"/>
        </a:lnSpc>
        <a:spcBef>
          <a:spcPct val="0"/>
        </a:spcBef>
        <a:buNone/>
        <a:defRPr sz="6160" kern="1200">
          <a:solidFill>
            <a:schemeClr val="tx1"/>
          </a:solidFill>
          <a:latin typeface="+mj-lt"/>
          <a:ea typeface="+mj-ea"/>
          <a:cs typeface="+mj-cs"/>
        </a:defRPr>
      </a:lvl1pPr>
    </p:titleStyle>
    <p:bodyStyle>
      <a:lvl1pPr marL="320032" indent="-320032" algn="l" defTabSz="1280128" rtl="0" eaLnBrk="1" latinLnBrk="0" hangingPunct="1">
        <a:lnSpc>
          <a:spcPct val="90000"/>
        </a:lnSpc>
        <a:spcBef>
          <a:spcPts val="1400"/>
        </a:spcBef>
        <a:buFont typeface="Arial" panose="020B0604020202020204" pitchFamily="34" charset="0"/>
        <a:buChar char="•"/>
        <a:defRPr sz="3920" kern="1200">
          <a:solidFill>
            <a:schemeClr val="tx1"/>
          </a:solidFill>
          <a:latin typeface="+mn-lt"/>
          <a:ea typeface="+mn-ea"/>
          <a:cs typeface="+mn-cs"/>
        </a:defRPr>
      </a:lvl1pPr>
      <a:lvl2pPr marL="960096" indent="-320032" algn="l" defTabSz="1280128" rtl="0" eaLnBrk="1" latinLnBrk="0" hangingPunct="1">
        <a:lnSpc>
          <a:spcPct val="90000"/>
        </a:lnSpc>
        <a:spcBef>
          <a:spcPts val="700"/>
        </a:spcBef>
        <a:buFont typeface="Arial" panose="020B0604020202020204" pitchFamily="34" charset="0"/>
        <a:buChar char="•"/>
        <a:defRPr sz="3360" kern="1200">
          <a:solidFill>
            <a:schemeClr val="tx1"/>
          </a:solidFill>
          <a:latin typeface="+mn-lt"/>
          <a:ea typeface="+mn-ea"/>
          <a:cs typeface="+mn-cs"/>
        </a:defRPr>
      </a:lvl2pPr>
      <a:lvl3pPr marL="1600160" indent="-320032" algn="l" defTabSz="1280128" rtl="0" eaLnBrk="1" latinLnBrk="0" hangingPunct="1">
        <a:lnSpc>
          <a:spcPct val="90000"/>
        </a:lnSpc>
        <a:spcBef>
          <a:spcPts val="700"/>
        </a:spcBef>
        <a:buFont typeface="Arial" panose="020B0604020202020204" pitchFamily="34" charset="0"/>
        <a:buChar char="•"/>
        <a:defRPr sz="2800" kern="1200">
          <a:solidFill>
            <a:schemeClr val="tx1"/>
          </a:solidFill>
          <a:latin typeface="+mn-lt"/>
          <a:ea typeface="+mn-ea"/>
          <a:cs typeface="+mn-cs"/>
        </a:defRPr>
      </a:lvl3pPr>
      <a:lvl4pPr marL="2240224" indent="-320032" algn="l" defTabSz="1280128"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4pPr>
      <a:lvl5pPr marL="2880288" indent="-320032" algn="l" defTabSz="1280128"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5pPr>
      <a:lvl6pPr marL="3520352" indent="-320032" algn="l" defTabSz="1280128"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6pPr>
      <a:lvl7pPr marL="4160416" indent="-320032" algn="l" defTabSz="1280128"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7pPr>
      <a:lvl8pPr marL="4800480" indent="-320032" algn="l" defTabSz="1280128"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8pPr>
      <a:lvl9pPr marL="5440544" indent="-320032" algn="l" defTabSz="1280128"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9pPr>
    </p:bodyStyle>
    <p:otherStyle>
      <a:defPPr>
        <a:defRPr lang="en-US"/>
      </a:defPPr>
      <a:lvl1pPr marL="0" algn="l" defTabSz="1280128" rtl="0" eaLnBrk="1" latinLnBrk="0" hangingPunct="1">
        <a:defRPr sz="2520" kern="1200">
          <a:solidFill>
            <a:schemeClr val="tx1"/>
          </a:solidFill>
          <a:latin typeface="+mn-lt"/>
          <a:ea typeface="+mn-ea"/>
          <a:cs typeface="+mn-cs"/>
        </a:defRPr>
      </a:lvl1pPr>
      <a:lvl2pPr marL="640064" algn="l" defTabSz="1280128" rtl="0" eaLnBrk="1" latinLnBrk="0" hangingPunct="1">
        <a:defRPr sz="2520" kern="1200">
          <a:solidFill>
            <a:schemeClr val="tx1"/>
          </a:solidFill>
          <a:latin typeface="+mn-lt"/>
          <a:ea typeface="+mn-ea"/>
          <a:cs typeface="+mn-cs"/>
        </a:defRPr>
      </a:lvl2pPr>
      <a:lvl3pPr marL="1280128" algn="l" defTabSz="1280128" rtl="0" eaLnBrk="1" latinLnBrk="0" hangingPunct="1">
        <a:defRPr sz="2520" kern="1200">
          <a:solidFill>
            <a:schemeClr val="tx1"/>
          </a:solidFill>
          <a:latin typeface="+mn-lt"/>
          <a:ea typeface="+mn-ea"/>
          <a:cs typeface="+mn-cs"/>
        </a:defRPr>
      </a:lvl3pPr>
      <a:lvl4pPr marL="1920192" algn="l" defTabSz="1280128" rtl="0" eaLnBrk="1" latinLnBrk="0" hangingPunct="1">
        <a:defRPr sz="2520" kern="1200">
          <a:solidFill>
            <a:schemeClr val="tx1"/>
          </a:solidFill>
          <a:latin typeface="+mn-lt"/>
          <a:ea typeface="+mn-ea"/>
          <a:cs typeface="+mn-cs"/>
        </a:defRPr>
      </a:lvl4pPr>
      <a:lvl5pPr marL="2560256" algn="l" defTabSz="1280128" rtl="0" eaLnBrk="1" latinLnBrk="0" hangingPunct="1">
        <a:defRPr sz="2520" kern="1200">
          <a:solidFill>
            <a:schemeClr val="tx1"/>
          </a:solidFill>
          <a:latin typeface="+mn-lt"/>
          <a:ea typeface="+mn-ea"/>
          <a:cs typeface="+mn-cs"/>
        </a:defRPr>
      </a:lvl5pPr>
      <a:lvl6pPr marL="3200320" algn="l" defTabSz="1280128" rtl="0" eaLnBrk="1" latinLnBrk="0" hangingPunct="1">
        <a:defRPr sz="2520" kern="1200">
          <a:solidFill>
            <a:schemeClr val="tx1"/>
          </a:solidFill>
          <a:latin typeface="+mn-lt"/>
          <a:ea typeface="+mn-ea"/>
          <a:cs typeface="+mn-cs"/>
        </a:defRPr>
      </a:lvl6pPr>
      <a:lvl7pPr marL="3840384" algn="l" defTabSz="1280128" rtl="0" eaLnBrk="1" latinLnBrk="0" hangingPunct="1">
        <a:defRPr sz="2520" kern="1200">
          <a:solidFill>
            <a:schemeClr val="tx1"/>
          </a:solidFill>
          <a:latin typeface="+mn-lt"/>
          <a:ea typeface="+mn-ea"/>
          <a:cs typeface="+mn-cs"/>
        </a:defRPr>
      </a:lvl7pPr>
      <a:lvl8pPr marL="4480448" algn="l" defTabSz="1280128" rtl="0" eaLnBrk="1" latinLnBrk="0" hangingPunct="1">
        <a:defRPr sz="2520" kern="1200">
          <a:solidFill>
            <a:schemeClr val="tx1"/>
          </a:solidFill>
          <a:latin typeface="+mn-lt"/>
          <a:ea typeface="+mn-ea"/>
          <a:cs typeface="+mn-cs"/>
        </a:defRPr>
      </a:lvl8pPr>
      <a:lvl9pPr marL="5120512" algn="l" defTabSz="1280128" rtl="0" eaLnBrk="1" latinLnBrk="0" hangingPunct="1">
        <a:defRPr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jpg"/><Relationship Id="rId7" Type="http://schemas.openxmlformats.org/officeDocument/2006/relationships/image" Target="../media/image5.jp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3F2FD"/>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0150C22A-0726-924D-B55F-815537C64269}"/>
              </a:ext>
            </a:extLst>
          </p:cNvPr>
          <p:cNvSpPr/>
          <p:nvPr/>
        </p:nvSpPr>
        <p:spPr>
          <a:xfrm>
            <a:off x="245533" y="183500"/>
            <a:ext cx="12310534" cy="771853"/>
          </a:xfrm>
          <a:prstGeom prst="rect">
            <a:avLst/>
          </a:prstGeom>
          <a:solidFill>
            <a:srgbClr val="FFFFFF"/>
          </a:solidFill>
          <a:ln w="25400">
            <a:solidFill>
              <a:srgbClr val="2096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26" name="TextBox 25">
            <a:extLst>
              <a:ext uri="{FF2B5EF4-FFF2-40B4-BE49-F238E27FC236}">
                <a16:creationId xmlns:a16="http://schemas.microsoft.com/office/drawing/2014/main" id="{17CD0585-92A4-7D4F-923D-95B11159D3DC}"/>
              </a:ext>
            </a:extLst>
          </p:cNvPr>
          <p:cNvSpPr txBox="1"/>
          <p:nvPr/>
        </p:nvSpPr>
        <p:spPr>
          <a:xfrm>
            <a:off x="3793969" y="236559"/>
            <a:ext cx="5264458" cy="310412"/>
          </a:xfrm>
          <a:prstGeom prst="rect">
            <a:avLst/>
          </a:prstGeom>
          <a:noFill/>
        </p:spPr>
        <p:txBody>
          <a:bodyPr wrap="square" tIns="33090" bIns="0" rtlCol="0">
            <a:spAutoFit/>
          </a:bodyPr>
          <a:lstStyle/>
          <a:p>
            <a:r>
              <a:rPr lang="en-GB" b="1" dirty="0">
                <a:latin typeface="Lato" panose="020F0502020204030203" pitchFamily="34" charset="0"/>
                <a:ea typeface="Lato" panose="020F0502020204030203" pitchFamily="34" charset="0"/>
                <a:cs typeface="Lato" panose="020F0502020204030203" pitchFamily="34" charset="0"/>
              </a:rPr>
              <a:t>Oxygen isotope evidence for Antarctic glaciation</a:t>
            </a:r>
          </a:p>
        </p:txBody>
      </p:sp>
      <p:sp>
        <p:nvSpPr>
          <p:cNvPr id="27" name="TextBox 26">
            <a:extLst>
              <a:ext uri="{FF2B5EF4-FFF2-40B4-BE49-F238E27FC236}">
                <a16:creationId xmlns:a16="http://schemas.microsoft.com/office/drawing/2014/main" id="{6C1B990A-2D77-EC48-AD37-A4FA3CD5EDB1}"/>
              </a:ext>
            </a:extLst>
          </p:cNvPr>
          <p:cNvSpPr txBox="1"/>
          <p:nvPr/>
        </p:nvSpPr>
        <p:spPr>
          <a:xfrm>
            <a:off x="5895647" y="546971"/>
            <a:ext cx="1010303" cy="307777"/>
          </a:xfrm>
          <a:prstGeom prst="rect">
            <a:avLst/>
          </a:prstGeom>
          <a:noFill/>
        </p:spPr>
        <p:txBody>
          <a:bodyPr wrap="square" rtlCol="0">
            <a:spAutoFit/>
          </a:bodyPr>
          <a:lstStyle/>
          <a:p>
            <a:r>
              <a:rPr lang="en-GB" sz="1400" dirty="0">
                <a:latin typeface="Lato" panose="020F0502020204030203" pitchFamily="34" charset="0"/>
                <a:ea typeface="Lato" panose="020F0502020204030203" pitchFamily="34" charset="0"/>
                <a:cs typeface="Lato" panose="020F0502020204030203" pitchFamily="34" charset="0"/>
              </a:rPr>
              <a:t>Jacky Cao</a:t>
            </a:r>
          </a:p>
        </p:txBody>
      </p:sp>
      <p:pic>
        <p:nvPicPr>
          <p:cNvPr id="28" name="Picture 27" descr="A close up of a logo&#10;&#10;Description automatically generated">
            <a:extLst>
              <a:ext uri="{FF2B5EF4-FFF2-40B4-BE49-F238E27FC236}">
                <a16:creationId xmlns:a16="http://schemas.microsoft.com/office/drawing/2014/main" id="{6530F423-09D5-ED42-8E44-49985BCE2164}"/>
              </a:ext>
            </a:extLst>
          </p:cNvPr>
          <p:cNvPicPr>
            <a:picLocks noChangeAspect="1"/>
          </p:cNvPicPr>
          <p:nvPr/>
        </p:nvPicPr>
        <p:blipFill rotWithShape="1">
          <a:blip r:embed="rId3"/>
          <a:srcRect l="11881" t="20486" r="10471" b="18823"/>
          <a:stretch/>
        </p:blipFill>
        <p:spPr>
          <a:xfrm>
            <a:off x="11099798" y="265779"/>
            <a:ext cx="1323563" cy="609074"/>
          </a:xfrm>
          <a:prstGeom prst="rect">
            <a:avLst/>
          </a:prstGeom>
        </p:spPr>
      </p:pic>
      <p:sp>
        <p:nvSpPr>
          <p:cNvPr id="29" name="Rectangle 28">
            <a:extLst>
              <a:ext uri="{FF2B5EF4-FFF2-40B4-BE49-F238E27FC236}">
                <a16:creationId xmlns:a16="http://schemas.microsoft.com/office/drawing/2014/main" id="{C50B3262-8478-BA4E-99A4-77E9E57DB607}"/>
              </a:ext>
            </a:extLst>
          </p:cNvPr>
          <p:cNvSpPr/>
          <p:nvPr/>
        </p:nvSpPr>
        <p:spPr>
          <a:xfrm>
            <a:off x="245535" y="1142647"/>
            <a:ext cx="3922373" cy="2274567"/>
          </a:xfrm>
          <a:prstGeom prst="rect">
            <a:avLst/>
          </a:prstGeom>
          <a:solidFill>
            <a:srgbClr val="FFFFFF"/>
          </a:solidFill>
          <a:ln w="25400">
            <a:solidFill>
              <a:srgbClr val="2096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mc:AlternateContent xmlns:mc="http://schemas.openxmlformats.org/markup-compatibility/2006">
        <mc:Choice xmlns:a14="http://schemas.microsoft.com/office/drawing/2010/main" Requires="a14">
          <p:sp>
            <p:nvSpPr>
              <p:cNvPr id="33" name="TextBox 32">
                <a:extLst>
                  <a:ext uri="{FF2B5EF4-FFF2-40B4-BE49-F238E27FC236}">
                    <a16:creationId xmlns:a16="http://schemas.microsoft.com/office/drawing/2014/main" id="{BDAD9AC9-8A6C-CC4B-8B30-50D35A98743E}"/>
                  </a:ext>
                </a:extLst>
              </p:cNvPr>
              <p:cNvSpPr txBox="1"/>
              <p:nvPr/>
            </p:nvSpPr>
            <p:spPr>
              <a:xfrm>
                <a:off x="245528" y="1471761"/>
                <a:ext cx="3922365" cy="1938992"/>
              </a:xfrm>
              <a:prstGeom prst="rect">
                <a:avLst/>
              </a:prstGeom>
              <a:noFill/>
            </p:spPr>
            <p:txBody>
              <a:bodyPr wrap="square" rtlCol="0">
                <a:spAutoFit/>
              </a:bodyPr>
              <a:lstStyle/>
              <a:p>
                <a:pPr algn="just"/>
                <a:r>
                  <a:rPr lang="en-GB" sz="1200" dirty="0">
                    <a:latin typeface="Lato" panose="020F0502020204030203" pitchFamily="34" charset="0"/>
                    <a:ea typeface="Lato" panose="020F0502020204030203" pitchFamily="34" charset="0"/>
                    <a:cs typeface="Lato" panose="020F0502020204030203" pitchFamily="34" charset="0"/>
                  </a:rPr>
                  <a:t>Modern-day Antarctica is a frozen continent. The formation of permanent ice-sheets occurred approximately 34 Ma at the Eocene-Oligocene boundary in the </a:t>
                </a:r>
                <a:r>
                  <a:rPr lang="en-GB" sz="1200" dirty="0" err="1">
                    <a:latin typeface="Lato" panose="020F0502020204030203" pitchFamily="34" charset="0"/>
                    <a:ea typeface="Lato" panose="020F0502020204030203" pitchFamily="34" charset="0"/>
                    <a:cs typeface="Lato" panose="020F0502020204030203" pitchFamily="34" charset="0"/>
                  </a:rPr>
                  <a:t>Cenozoic</a:t>
                </a:r>
                <a:r>
                  <a:rPr lang="en-GB" sz="1200" dirty="0">
                    <a:latin typeface="Lato" panose="020F0502020204030203" pitchFamily="34" charset="0"/>
                    <a:ea typeface="Lato" panose="020F0502020204030203" pitchFamily="34" charset="0"/>
                    <a:cs typeface="Lato" panose="020F0502020204030203" pitchFamily="34" charset="0"/>
                  </a:rPr>
                  <a:t>. This glaciation can be studied through obtaining sedimentary cores, isolating the fossilised foraminifera, and then reconstructing the chronology by using the oxygen isotope ratio </a:t>
                </a:r>
                <a14:m>
                  <m:oMath xmlns:m="http://schemas.openxmlformats.org/officeDocument/2006/math">
                    <m:sSup>
                      <m:sSupPr>
                        <m:ctrlPr>
                          <a:rPr lang="en-GB" sz="1200" i="1">
                            <a:latin typeface="Cambria Math" panose="02040503050406030204" pitchFamily="18" charset="0"/>
                            <a:ea typeface="Cambria Math" panose="02040503050406030204" pitchFamily="18" charset="0"/>
                          </a:rPr>
                        </m:ctrlPr>
                      </m:sSupPr>
                      <m:e>
                        <m:r>
                          <a:rPr lang="en-GB" sz="1200" i="1">
                            <a:latin typeface="Cambria Math" panose="02040503050406030204" pitchFamily="18" charset="0"/>
                            <a:ea typeface="Cambria Math" panose="02040503050406030204" pitchFamily="18" charset="0"/>
                          </a:rPr>
                          <m:t>𝛿</m:t>
                        </m:r>
                      </m:e>
                      <m:sup>
                        <m:r>
                          <a:rPr lang="en-GB" sz="1200" i="1">
                            <a:latin typeface="Cambria Math" panose="02040503050406030204" pitchFamily="18" charset="0"/>
                            <a:ea typeface="Cambria Math" panose="02040503050406030204" pitchFamily="18" charset="0"/>
                          </a:rPr>
                          <m:t>18</m:t>
                        </m:r>
                      </m:sup>
                    </m:sSup>
                  </m:oMath>
                </a14:m>
                <a:r>
                  <a:rPr lang="en-GB" sz="1200" dirty="0">
                    <a:latin typeface="Lato" panose="020F0502020204030203" pitchFamily="34" charset="0"/>
                    <a:ea typeface="Lato" panose="020F0502020204030203" pitchFamily="34" charset="0"/>
                    <a:cs typeface="Lato" panose="020F0502020204030203" pitchFamily="34" charset="0"/>
                  </a:rPr>
                  <a:t>O as a tracer. Comparing marine-based and continental-based cores shows that a glaciation did occur in the </a:t>
                </a:r>
                <a:r>
                  <a:rPr lang="en-GB" sz="1200" dirty="0" err="1">
                    <a:latin typeface="Lato" panose="020F0502020204030203" pitchFamily="34" charset="0"/>
                    <a:ea typeface="Lato" panose="020F0502020204030203" pitchFamily="34" charset="0"/>
                    <a:cs typeface="Lato" panose="020F0502020204030203" pitchFamily="34" charset="0"/>
                  </a:rPr>
                  <a:t>Cenozoic</a:t>
                </a:r>
                <a:r>
                  <a:rPr lang="en-GB" sz="1200" dirty="0">
                    <a:latin typeface="Lato" panose="020F0502020204030203" pitchFamily="34" charset="0"/>
                    <a:ea typeface="Lato" panose="020F0502020204030203" pitchFamily="34" charset="0"/>
                    <a:cs typeface="Lato" panose="020F0502020204030203" pitchFamily="34" charset="0"/>
                  </a:rPr>
                  <a:t> and that it can be traced using oxygen isotopes.</a:t>
                </a:r>
              </a:p>
            </p:txBody>
          </p:sp>
        </mc:Choice>
        <mc:Fallback>
          <p:sp>
            <p:nvSpPr>
              <p:cNvPr id="33" name="TextBox 32">
                <a:extLst>
                  <a:ext uri="{FF2B5EF4-FFF2-40B4-BE49-F238E27FC236}">
                    <a16:creationId xmlns:a16="http://schemas.microsoft.com/office/drawing/2014/main" id="{BDAD9AC9-8A6C-CC4B-8B30-50D35A98743E}"/>
                  </a:ext>
                </a:extLst>
              </p:cNvPr>
              <p:cNvSpPr txBox="1">
                <a:spLocks noRot="1" noChangeAspect="1" noMove="1" noResize="1" noEditPoints="1" noAdjustHandles="1" noChangeArrowheads="1" noChangeShapeType="1" noTextEdit="1"/>
              </p:cNvSpPr>
              <p:nvPr/>
            </p:nvSpPr>
            <p:spPr>
              <a:xfrm>
                <a:off x="245528" y="1471761"/>
                <a:ext cx="3922365" cy="1938992"/>
              </a:xfrm>
              <a:prstGeom prst="rect">
                <a:avLst/>
              </a:prstGeom>
              <a:blipFill>
                <a:blip r:embed="rId4"/>
                <a:stretch>
                  <a:fillRect b="-649"/>
                </a:stretch>
              </a:blipFill>
            </p:spPr>
            <p:txBody>
              <a:bodyPr/>
              <a:lstStyle/>
              <a:p>
                <a:r>
                  <a:rPr lang="en-GB">
                    <a:noFill/>
                  </a:rPr>
                  <a:t> </a:t>
                </a:r>
              </a:p>
            </p:txBody>
          </p:sp>
        </mc:Fallback>
      </mc:AlternateContent>
      <p:sp>
        <p:nvSpPr>
          <p:cNvPr id="34" name="Rectangle 33">
            <a:extLst>
              <a:ext uri="{FF2B5EF4-FFF2-40B4-BE49-F238E27FC236}">
                <a16:creationId xmlns:a16="http://schemas.microsoft.com/office/drawing/2014/main" id="{2CCBC15F-07DD-A343-AF0A-4B1F39E40EDF}"/>
              </a:ext>
            </a:extLst>
          </p:cNvPr>
          <p:cNvSpPr/>
          <p:nvPr/>
        </p:nvSpPr>
        <p:spPr>
          <a:xfrm>
            <a:off x="245536" y="3583800"/>
            <a:ext cx="3922370" cy="3319744"/>
          </a:xfrm>
          <a:prstGeom prst="rect">
            <a:avLst/>
          </a:prstGeom>
          <a:solidFill>
            <a:srgbClr val="FFFFFF"/>
          </a:solidFill>
          <a:ln w="25400">
            <a:solidFill>
              <a:srgbClr val="2096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35" name="Rectangle 34">
            <a:extLst>
              <a:ext uri="{FF2B5EF4-FFF2-40B4-BE49-F238E27FC236}">
                <a16:creationId xmlns:a16="http://schemas.microsoft.com/office/drawing/2014/main" id="{CA6A4130-6366-8044-AAA1-74704DAE9E1D}"/>
              </a:ext>
            </a:extLst>
          </p:cNvPr>
          <p:cNvSpPr/>
          <p:nvPr/>
        </p:nvSpPr>
        <p:spPr>
          <a:xfrm>
            <a:off x="245534" y="3583800"/>
            <a:ext cx="3922365" cy="343981"/>
          </a:xfrm>
          <a:prstGeom prst="rect">
            <a:avLst/>
          </a:prstGeom>
          <a:solidFill>
            <a:srgbClr val="2096F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36" name="TextBox 35">
            <a:extLst>
              <a:ext uri="{FF2B5EF4-FFF2-40B4-BE49-F238E27FC236}">
                <a16:creationId xmlns:a16="http://schemas.microsoft.com/office/drawing/2014/main" id="{32195D72-C876-A348-80D7-A1E12E37C742}"/>
              </a:ext>
            </a:extLst>
          </p:cNvPr>
          <p:cNvSpPr txBox="1"/>
          <p:nvPr/>
        </p:nvSpPr>
        <p:spPr>
          <a:xfrm>
            <a:off x="1588026" y="3612960"/>
            <a:ext cx="1237373" cy="248857"/>
          </a:xfrm>
          <a:prstGeom prst="rect">
            <a:avLst/>
          </a:prstGeom>
          <a:noFill/>
        </p:spPr>
        <p:txBody>
          <a:bodyPr wrap="square" tIns="33090" bIns="0" rtlCol="0">
            <a:spAutoFit/>
          </a:bodyPr>
          <a:lstStyle/>
          <a:p>
            <a:r>
              <a:rPr lang="en-GB" sz="1400" b="1" dirty="0">
                <a:solidFill>
                  <a:schemeClr val="bg1"/>
                </a:solidFill>
                <a:latin typeface="Lato" panose="020F0502020204030203" pitchFamily="34" charset="0"/>
                <a:ea typeface="Lato" panose="020F0502020204030203" pitchFamily="34" charset="0"/>
                <a:cs typeface="Lato" panose="020F0502020204030203" pitchFamily="34" charset="0"/>
              </a:rPr>
              <a:t>Introduction</a:t>
            </a:r>
          </a:p>
        </p:txBody>
      </p:sp>
      <mc:AlternateContent xmlns:mc="http://schemas.openxmlformats.org/markup-compatibility/2006">
        <mc:Choice xmlns:a14="http://schemas.microsoft.com/office/drawing/2010/main" Requires="a14">
          <p:sp>
            <p:nvSpPr>
              <p:cNvPr id="37" name="TextBox 36">
                <a:extLst>
                  <a:ext uri="{FF2B5EF4-FFF2-40B4-BE49-F238E27FC236}">
                    <a16:creationId xmlns:a16="http://schemas.microsoft.com/office/drawing/2014/main" id="{60CBB938-5930-E546-95EC-CCCF5EA54887}"/>
                  </a:ext>
                </a:extLst>
              </p:cNvPr>
              <p:cNvSpPr txBox="1"/>
              <p:nvPr/>
            </p:nvSpPr>
            <p:spPr>
              <a:xfrm>
                <a:off x="245520" y="3885064"/>
                <a:ext cx="3907200" cy="3231654"/>
              </a:xfrm>
              <a:prstGeom prst="rect">
                <a:avLst/>
              </a:prstGeom>
              <a:noFill/>
            </p:spPr>
            <p:txBody>
              <a:bodyPr wrap="square" rtlCol="0">
                <a:spAutoFit/>
              </a:bodyPr>
              <a:lstStyle/>
              <a:p>
                <a:pPr algn="just"/>
                <a:r>
                  <a:rPr lang="en-GB" sz="1200" dirty="0">
                    <a:latin typeface="Lato" panose="020F0502020204030203" pitchFamily="34" charset="0"/>
                    <a:ea typeface="Lato" panose="020F0502020204030203" pitchFamily="34" charset="0"/>
                    <a:cs typeface="Lato" panose="020F0502020204030203" pitchFamily="34" charset="0"/>
                  </a:rPr>
                  <a:t>One of the most prominent climatic changes in Earth’s history occurred in the </a:t>
                </a:r>
                <a:r>
                  <a:rPr lang="en-GB" sz="1200" dirty="0" err="1">
                    <a:latin typeface="Lato" panose="020F0502020204030203" pitchFamily="34" charset="0"/>
                    <a:ea typeface="Lato" panose="020F0502020204030203" pitchFamily="34" charset="0"/>
                    <a:cs typeface="Lato" panose="020F0502020204030203" pitchFamily="34" charset="0"/>
                  </a:rPr>
                  <a:t>Cenozoic</a:t>
                </a:r>
                <a:r>
                  <a:rPr lang="en-GB" sz="1200" dirty="0">
                    <a:latin typeface="Lato" panose="020F0502020204030203" pitchFamily="34" charset="0"/>
                    <a:ea typeface="Lato" panose="020F0502020204030203" pitchFamily="34" charset="0"/>
                    <a:cs typeface="Lato" panose="020F0502020204030203" pitchFamily="34" charset="0"/>
                  </a:rPr>
                  <a:t> near to the Eocene-Oligocene transition (EOT), ca. 33.8 Ma. At this boundary the decrease in global temperatures lead to effects such as permanent ice-sheet formation on Antarctica. Through studying the </a:t>
                </a:r>
                <a14:m>
                  <m:oMath xmlns:m="http://schemas.openxmlformats.org/officeDocument/2006/math">
                    <m:sSup>
                      <m:sSupPr>
                        <m:ctrlPr>
                          <a:rPr lang="en-GB" sz="1200" i="1">
                            <a:latin typeface="Cambria Math" panose="02040503050406030204" pitchFamily="18" charset="0"/>
                            <a:ea typeface="Cambria Math" panose="02040503050406030204" pitchFamily="18" charset="0"/>
                          </a:rPr>
                        </m:ctrlPr>
                      </m:sSupPr>
                      <m:e>
                        <m:r>
                          <a:rPr lang="en-GB" sz="1200" i="1">
                            <a:latin typeface="Cambria Math" panose="02040503050406030204" pitchFamily="18" charset="0"/>
                            <a:ea typeface="Cambria Math" panose="02040503050406030204" pitchFamily="18" charset="0"/>
                          </a:rPr>
                          <m:t>𝛿</m:t>
                        </m:r>
                      </m:e>
                      <m:sup>
                        <m:r>
                          <a:rPr lang="en-GB" sz="1200" i="1">
                            <a:latin typeface="Cambria Math" panose="02040503050406030204" pitchFamily="18" charset="0"/>
                            <a:ea typeface="Cambria Math" panose="02040503050406030204" pitchFamily="18" charset="0"/>
                          </a:rPr>
                          <m:t>18</m:t>
                        </m:r>
                      </m:sup>
                    </m:sSup>
                  </m:oMath>
                </a14:m>
                <a:r>
                  <a:rPr lang="en-GB" sz="1200" dirty="0">
                    <a:latin typeface="Lato" panose="020F0502020204030203" pitchFamily="34" charset="0"/>
                    <a:ea typeface="Lato" panose="020F0502020204030203" pitchFamily="34" charset="0"/>
                    <a:cs typeface="Lato" panose="020F0502020204030203" pitchFamily="34" charset="0"/>
                  </a:rPr>
                  <a:t>O ratio in sedimented foraminifera from sediment-core samples, this glaciation can be placed into a long history of glacial-interglacial shifts. Changes in the isotopic composition and temperature of seawater results in variations in the oxygen ratio (</a:t>
                </a:r>
                <a:r>
                  <a:rPr lang="en-GB" sz="1200" dirty="0" err="1">
                    <a:latin typeface="Lato" panose="020F0502020204030203" pitchFamily="34" charset="0"/>
                    <a:ea typeface="Lato" panose="020F0502020204030203" pitchFamily="34" charset="0"/>
                    <a:cs typeface="Lato" panose="020F0502020204030203" pitchFamily="34" charset="0"/>
                  </a:rPr>
                  <a:t>Emiliani</a:t>
                </a:r>
                <a:r>
                  <a:rPr lang="en-GB" sz="1200" dirty="0">
                    <a:latin typeface="Lato" panose="020F0502020204030203" pitchFamily="34" charset="0"/>
                    <a:ea typeface="Lato" panose="020F0502020204030203" pitchFamily="34" charset="0"/>
                    <a:cs typeface="Lato" panose="020F0502020204030203" pitchFamily="34" charset="0"/>
                  </a:rPr>
                  <a:t> 1955), thus the larger climate picture can be reconstructed.</a:t>
                </a:r>
              </a:p>
              <a:p>
                <a:pPr algn="just"/>
                <a:endParaRPr lang="en-GB" sz="1200" b="1" i="1" dirty="0">
                  <a:latin typeface="Lato" panose="020F0502020204030203" pitchFamily="34" charset="0"/>
                  <a:ea typeface="Lato" panose="020F0502020204030203" pitchFamily="34" charset="0"/>
                  <a:cs typeface="Lato" panose="020F0502020204030203" pitchFamily="34" charset="0"/>
                </a:endParaRPr>
              </a:p>
              <a:p>
                <a:pPr algn="just"/>
                <a:r>
                  <a:rPr lang="en-GB" sz="1200" dirty="0">
                    <a:latin typeface="Lato" panose="020F0502020204030203" pitchFamily="34" charset="0"/>
                    <a:ea typeface="Lato" panose="020F0502020204030203" pitchFamily="34" charset="0"/>
                    <a:cs typeface="Lato" panose="020F0502020204030203" pitchFamily="34" charset="0"/>
                  </a:rPr>
                  <a:t>The following should therefore be investigated: </a:t>
                </a:r>
              </a:p>
              <a:p>
                <a:pPr algn="just"/>
                <a:r>
                  <a:rPr lang="en-GB" sz="1200" b="1" i="1" dirty="0">
                    <a:latin typeface="Lato" panose="020F0502020204030203" pitchFamily="34" charset="0"/>
                    <a:ea typeface="Lato" panose="020F0502020204030203" pitchFamily="34" charset="0"/>
                    <a:cs typeface="Lato" panose="020F0502020204030203" pitchFamily="34" charset="0"/>
                  </a:rPr>
                  <a:t>Is there oxygen isotopic evidence which demonstrates Antarctic glaciation? </a:t>
                </a:r>
                <a:endParaRPr lang="en-GB" sz="1200" dirty="0">
                  <a:latin typeface="Lato" panose="020F0502020204030203" pitchFamily="34" charset="0"/>
                  <a:ea typeface="Lato" panose="020F0502020204030203" pitchFamily="34" charset="0"/>
                  <a:cs typeface="Lato" panose="020F0502020204030203" pitchFamily="34" charset="0"/>
                </a:endParaRPr>
              </a:p>
              <a:p>
                <a:pPr algn="just"/>
                <a:endParaRPr lang="en-GB" sz="1200" dirty="0">
                  <a:latin typeface="Lato" panose="020F0502020204030203" pitchFamily="34" charset="0"/>
                  <a:ea typeface="Lato" panose="020F0502020204030203" pitchFamily="34" charset="0"/>
                  <a:cs typeface="Lato" panose="020F0502020204030203" pitchFamily="34" charset="0"/>
                </a:endParaRPr>
              </a:p>
            </p:txBody>
          </p:sp>
        </mc:Choice>
        <mc:Fallback>
          <p:sp>
            <p:nvSpPr>
              <p:cNvPr id="37" name="TextBox 36">
                <a:extLst>
                  <a:ext uri="{FF2B5EF4-FFF2-40B4-BE49-F238E27FC236}">
                    <a16:creationId xmlns:a16="http://schemas.microsoft.com/office/drawing/2014/main" id="{60CBB938-5930-E546-95EC-CCCF5EA54887}"/>
                  </a:ext>
                </a:extLst>
              </p:cNvPr>
              <p:cNvSpPr txBox="1">
                <a:spLocks noRot="1" noChangeAspect="1" noMove="1" noResize="1" noEditPoints="1" noAdjustHandles="1" noChangeArrowheads="1" noChangeShapeType="1" noTextEdit="1"/>
              </p:cNvSpPr>
              <p:nvPr/>
            </p:nvSpPr>
            <p:spPr>
              <a:xfrm>
                <a:off x="245520" y="3885064"/>
                <a:ext cx="3907200" cy="3231654"/>
              </a:xfrm>
              <a:prstGeom prst="rect">
                <a:avLst/>
              </a:prstGeom>
              <a:blipFill>
                <a:blip r:embed="rId5"/>
                <a:stretch>
                  <a:fillRect/>
                </a:stretch>
              </a:blipFill>
            </p:spPr>
            <p:txBody>
              <a:bodyPr/>
              <a:lstStyle/>
              <a:p>
                <a:r>
                  <a:rPr lang="en-GB">
                    <a:noFill/>
                  </a:rPr>
                  <a:t> </a:t>
                </a:r>
              </a:p>
            </p:txBody>
          </p:sp>
        </mc:Fallback>
      </mc:AlternateContent>
      <p:sp>
        <p:nvSpPr>
          <p:cNvPr id="38" name="Rectangle 37">
            <a:extLst>
              <a:ext uri="{FF2B5EF4-FFF2-40B4-BE49-F238E27FC236}">
                <a16:creationId xmlns:a16="http://schemas.microsoft.com/office/drawing/2014/main" id="{331A5D98-51BE-DD43-8C10-3349CDD47201}"/>
              </a:ext>
            </a:extLst>
          </p:cNvPr>
          <p:cNvSpPr/>
          <p:nvPr/>
        </p:nvSpPr>
        <p:spPr>
          <a:xfrm>
            <a:off x="8633688" y="7239021"/>
            <a:ext cx="3922360" cy="2154222"/>
          </a:xfrm>
          <a:prstGeom prst="rect">
            <a:avLst/>
          </a:prstGeom>
          <a:solidFill>
            <a:srgbClr val="FFFFFF"/>
          </a:solidFill>
          <a:ln w="25400">
            <a:solidFill>
              <a:srgbClr val="2096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41" name="TextBox 40">
            <a:extLst>
              <a:ext uri="{FF2B5EF4-FFF2-40B4-BE49-F238E27FC236}">
                <a16:creationId xmlns:a16="http://schemas.microsoft.com/office/drawing/2014/main" id="{92B08984-FB3D-1943-B137-F1A86AC8C1E0}"/>
              </a:ext>
            </a:extLst>
          </p:cNvPr>
          <p:cNvSpPr txBox="1"/>
          <p:nvPr/>
        </p:nvSpPr>
        <p:spPr>
          <a:xfrm>
            <a:off x="8626776" y="7587143"/>
            <a:ext cx="3922353" cy="1815882"/>
          </a:xfrm>
          <a:prstGeom prst="rect">
            <a:avLst/>
          </a:prstGeom>
          <a:noFill/>
        </p:spPr>
        <p:txBody>
          <a:bodyPr wrap="square" numCol="1" rtlCol="0">
            <a:spAutoFit/>
          </a:bodyPr>
          <a:lstStyle/>
          <a:p>
            <a:pPr algn="just"/>
            <a:r>
              <a:rPr lang="en-GB" sz="800" dirty="0">
                <a:latin typeface="Lato" panose="020F0502020204030203" pitchFamily="34" charset="0"/>
                <a:ea typeface="Lato" panose="020F0502020204030203" pitchFamily="34" charset="0"/>
                <a:cs typeface="Lato" panose="020F0502020204030203" pitchFamily="34" charset="0"/>
              </a:rPr>
              <a:t>Carter, A., Riley, T. R., Hillenbrand, C. D., &amp; </a:t>
            </a:r>
            <a:r>
              <a:rPr lang="en-GB" sz="800" dirty="0" err="1">
                <a:latin typeface="Lato" panose="020F0502020204030203" pitchFamily="34" charset="0"/>
                <a:ea typeface="Lato" panose="020F0502020204030203" pitchFamily="34" charset="0"/>
                <a:cs typeface="Lato" panose="020F0502020204030203" pitchFamily="34" charset="0"/>
              </a:rPr>
              <a:t>Rittner</a:t>
            </a:r>
            <a:r>
              <a:rPr lang="en-GB" sz="800" dirty="0">
                <a:latin typeface="Lato" panose="020F0502020204030203" pitchFamily="34" charset="0"/>
                <a:ea typeface="Lato" panose="020F0502020204030203" pitchFamily="34" charset="0"/>
                <a:cs typeface="Lato" panose="020F0502020204030203" pitchFamily="34" charset="0"/>
              </a:rPr>
              <a:t>, M. (2017). Widespread Antarctic    glaciation during the late Eocene. </a:t>
            </a:r>
            <a:r>
              <a:rPr lang="en-GB" sz="800" i="1" dirty="0">
                <a:latin typeface="Lato" panose="020F0502020204030203" pitchFamily="34" charset="0"/>
                <a:ea typeface="Lato" panose="020F0502020204030203" pitchFamily="34" charset="0"/>
                <a:cs typeface="Lato" panose="020F0502020204030203" pitchFamily="34" charset="0"/>
              </a:rPr>
              <a:t>Earth and Planetary Science Letters</a:t>
            </a:r>
            <a:r>
              <a:rPr lang="en-GB" sz="800" dirty="0">
                <a:latin typeface="Lato" panose="020F0502020204030203" pitchFamily="34" charset="0"/>
                <a:ea typeface="Lato" panose="020F0502020204030203" pitchFamily="34" charset="0"/>
                <a:cs typeface="Lato" panose="020F0502020204030203" pitchFamily="34" charset="0"/>
              </a:rPr>
              <a:t>, 458, 49-57.</a:t>
            </a:r>
          </a:p>
          <a:p>
            <a:pPr algn="just"/>
            <a:r>
              <a:rPr lang="en-GB" sz="800" dirty="0" err="1">
                <a:latin typeface="Lato" panose="020F0502020204030203" pitchFamily="34" charset="0"/>
                <a:ea typeface="Lato" panose="020F0502020204030203" pitchFamily="34" charset="0"/>
                <a:cs typeface="Lato" panose="020F0502020204030203" pitchFamily="34" charset="0"/>
              </a:rPr>
              <a:t>Emiliani</a:t>
            </a:r>
            <a:r>
              <a:rPr lang="en-GB" sz="800" dirty="0">
                <a:latin typeface="Lato" panose="020F0502020204030203" pitchFamily="34" charset="0"/>
                <a:ea typeface="Lato" panose="020F0502020204030203" pitchFamily="34" charset="0"/>
                <a:cs typeface="Lato" panose="020F0502020204030203" pitchFamily="34" charset="0"/>
              </a:rPr>
              <a:t>, C. (1955). Pleistocene temperatures. </a:t>
            </a:r>
            <a:r>
              <a:rPr lang="en-GB" sz="800" i="1" dirty="0">
                <a:latin typeface="Lato" panose="020F0502020204030203" pitchFamily="34" charset="0"/>
                <a:ea typeface="Lato" panose="020F0502020204030203" pitchFamily="34" charset="0"/>
                <a:cs typeface="Lato" panose="020F0502020204030203" pitchFamily="34" charset="0"/>
              </a:rPr>
              <a:t>J </a:t>
            </a:r>
            <a:r>
              <a:rPr lang="en-GB" sz="800" i="1" dirty="0" err="1">
                <a:latin typeface="Lato" panose="020F0502020204030203" pitchFamily="34" charset="0"/>
                <a:ea typeface="Lato" panose="020F0502020204030203" pitchFamily="34" charset="0"/>
                <a:cs typeface="Lato" panose="020F0502020204030203" pitchFamily="34" charset="0"/>
              </a:rPr>
              <a:t>Geol</a:t>
            </a:r>
            <a:r>
              <a:rPr lang="en-GB" sz="800" dirty="0">
                <a:latin typeface="Lato" panose="020F0502020204030203" pitchFamily="34" charset="0"/>
                <a:ea typeface="Lato" panose="020F0502020204030203" pitchFamily="34" charset="0"/>
                <a:cs typeface="Lato" panose="020F0502020204030203" pitchFamily="34" charset="0"/>
              </a:rPr>
              <a:t>, </a:t>
            </a:r>
            <a:r>
              <a:rPr lang="en-GB" sz="800" i="1" dirty="0">
                <a:latin typeface="Lato" panose="020F0502020204030203" pitchFamily="34" charset="0"/>
                <a:ea typeface="Lato" panose="020F0502020204030203" pitchFamily="34" charset="0"/>
                <a:cs typeface="Lato" panose="020F0502020204030203" pitchFamily="34" charset="0"/>
              </a:rPr>
              <a:t>63</a:t>
            </a:r>
            <a:r>
              <a:rPr lang="en-GB" sz="800" dirty="0">
                <a:latin typeface="Lato" panose="020F0502020204030203" pitchFamily="34" charset="0"/>
                <a:ea typeface="Lato" panose="020F0502020204030203" pitchFamily="34" charset="0"/>
                <a:cs typeface="Lato" panose="020F0502020204030203" pitchFamily="34" charset="0"/>
              </a:rPr>
              <a:t>(6), 538-578.</a:t>
            </a:r>
          </a:p>
          <a:p>
            <a:pPr algn="just"/>
            <a:r>
              <a:rPr lang="en-GB" sz="800" dirty="0">
                <a:latin typeface="Lato" panose="020F0502020204030203" pitchFamily="34" charset="0"/>
                <a:ea typeface="Lato" panose="020F0502020204030203" pitchFamily="34" charset="0"/>
                <a:cs typeface="Lato" panose="020F0502020204030203" pitchFamily="34" charset="0"/>
              </a:rPr>
              <a:t>Kennett, J. P. (1977). </a:t>
            </a:r>
            <a:r>
              <a:rPr lang="en-GB" sz="800" dirty="0" err="1">
                <a:latin typeface="Lato" panose="020F0502020204030203" pitchFamily="34" charset="0"/>
                <a:ea typeface="Lato" panose="020F0502020204030203" pitchFamily="34" charset="0"/>
                <a:cs typeface="Lato" panose="020F0502020204030203" pitchFamily="34" charset="0"/>
              </a:rPr>
              <a:t>Cenozoic</a:t>
            </a:r>
            <a:r>
              <a:rPr lang="en-GB" sz="800" dirty="0">
                <a:latin typeface="Lato" panose="020F0502020204030203" pitchFamily="34" charset="0"/>
                <a:ea typeface="Lato" panose="020F0502020204030203" pitchFamily="34" charset="0"/>
                <a:cs typeface="Lato" panose="020F0502020204030203" pitchFamily="34" charset="0"/>
              </a:rPr>
              <a:t> evolution of Antarctic glaciation, the circum‐Antarctic Ocean, and their impact on global </a:t>
            </a:r>
            <a:r>
              <a:rPr lang="en-GB" sz="800" dirty="0" err="1">
                <a:latin typeface="Lato" panose="020F0502020204030203" pitchFamily="34" charset="0"/>
                <a:ea typeface="Lato" panose="020F0502020204030203" pitchFamily="34" charset="0"/>
                <a:cs typeface="Lato" panose="020F0502020204030203" pitchFamily="34" charset="0"/>
              </a:rPr>
              <a:t>paleoceanography</a:t>
            </a:r>
            <a:r>
              <a:rPr lang="en-GB" sz="800" dirty="0">
                <a:latin typeface="Lato" panose="020F0502020204030203" pitchFamily="34" charset="0"/>
                <a:ea typeface="Lato" panose="020F0502020204030203" pitchFamily="34" charset="0"/>
                <a:cs typeface="Lato" panose="020F0502020204030203" pitchFamily="34" charset="0"/>
              </a:rPr>
              <a:t>. </a:t>
            </a:r>
            <a:r>
              <a:rPr lang="en-GB" sz="800" i="1" dirty="0">
                <a:latin typeface="Lato" panose="020F0502020204030203" pitchFamily="34" charset="0"/>
                <a:ea typeface="Lato" panose="020F0502020204030203" pitchFamily="34" charset="0"/>
                <a:cs typeface="Lato" panose="020F0502020204030203" pitchFamily="34" charset="0"/>
              </a:rPr>
              <a:t>Journal of Geophysical Research</a:t>
            </a:r>
            <a:r>
              <a:rPr lang="en-GB" sz="800" dirty="0">
                <a:latin typeface="Lato" panose="020F0502020204030203" pitchFamily="34" charset="0"/>
                <a:ea typeface="Lato" panose="020F0502020204030203" pitchFamily="34" charset="0"/>
                <a:cs typeface="Lato" panose="020F0502020204030203" pitchFamily="34" charset="0"/>
              </a:rPr>
              <a:t>, </a:t>
            </a:r>
            <a:r>
              <a:rPr lang="en-GB" sz="800" i="1" dirty="0">
                <a:latin typeface="Lato" panose="020F0502020204030203" pitchFamily="34" charset="0"/>
                <a:ea typeface="Lato" panose="020F0502020204030203" pitchFamily="34" charset="0"/>
                <a:cs typeface="Lato" panose="020F0502020204030203" pitchFamily="34" charset="0"/>
              </a:rPr>
              <a:t>82</a:t>
            </a:r>
            <a:r>
              <a:rPr lang="en-GB" sz="800" dirty="0">
                <a:latin typeface="Lato" panose="020F0502020204030203" pitchFamily="34" charset="0"/>
                <a:ea typeface="Lato" panose="020F0502020204030203" pitchFamily="34" charset="0"/>
                <a:cs typeface="Lato" panose="020F0502020204030203" pitchFamily="34" charset="0"/>
              </a:rPr>
              <a:t>(27), 3843-3860.</a:t>
            </a:r>
          </a:p>
          <a:p>
            <a:pPr algn="just"/>
            <a:r>
              <a:rPr lang="en-GB" sz="800" dirty="0">
                <a:latin typeface="Lato" panose="020F0502020204030203" pitchFamily="34" charset="0"/>
                <a:ea typeface="Lato" panose="020F0502020204030203" pitchFamily="34" charset="0"/>
                <a:cs typeface="Lato" panose="020F0502020204030203" pitchFamily="34" charset="0"/>
              </a:rPr>
              <a:t>Liu, Z., Pagani, M., </a:t>
            </a:r>
            <a:r>
              <a:rPr lang="en-GB" sz="800" dirty="0" err="1">
                <a:latin typeface="Lato" panose="020F0502020204030203" pitchFamily="34" charset="0"/>
                <a:ea typeface="Lato" panose="020F0502020204030203" pitchFamily="34" charset="0"/>
                <a:cs typeface="Lato" panose="020F0502020204030203" pitchFamily="34" charset="0"/>
              </a:rPr>
              <a:t>Zinniker</a:t>
            </a:r>
            <a:r>
              <a:rPr lang="en-GB" sz="800" dirty="0">
                <a:latin typeface="Lato" panose="020F0502020204030203" pitchFamily="34" charset="0"/>
                <a:ea typeface="Lato" panose="020F0502020204030203" pitchFamily="34" charset="0"/>
                <a:cs typeface="Lato" panose="020F0502020204030203" pitchFamily="34" charset="0"/>
              </a:rPr>
              <a:t>, D., </a:t>
            </a:r>
            <a:r>
              <a:rPr lang="en-GB" sz="800" dirty="0" err="1">
                <a:latin typeface="Lato" panose="020F0502020204030203" pitchFamily="34" charset="0"/>
                <a:ea typeface="Lato" panose="020F0502020204030203" pitchFamily="34" charset="0"/>
                <a:cs typeface="Lato" panose="020F0502020204030203" pitchFamily="34" charset="0"/>
              </a:rPr>
              <a:t>DeConto</a:t>
            </a:r>
            <a:r>
              <a:rPr lang="en-GB" sz="800" dirty="0">
                <a:latin typeface="Lato" panose="020F0502020204030203" pitchFamily="34" charset="0"/>
                <a:ea typeface="Lato" panose="020F0502020204030203" pitchFamily="34" charset="0"/>
                <a:cs typeface="Lato" panose="020F0502020204030203" pitchFamily="34" charset="0"/>
              </a:rPr>
              <a:t>, &amp; others (2009). Global cooling during the Eocene-Oligocene climate transition. Science, 323(5918), 1187-1190.</a:t>
            </a:r>
          </a:p>
          <a:p>
            <a:pPr algn="just"/>
            <a:r>
              <a:rPr lang="en-GB" sz="800" dirty="0" err="1">
                <a:latin typeface="Lato" panose="020F0502020204030203" pitchFamily="34" charset="0"/>
                <a:ea typeface="Lato" panose="020F0502020204030203" pitchFamily="34" charset="0"/>
                <a:cs typeface="Lato" panose="020F0502020204030203" pitchFamily="34" charset="0"/>
              </a:rPr>
              <a:t>Scher</a:t>
            </a:r>
            <a:r>
              <a:rPr lang="en-GB" sz="800" dirty="0">
                <a:latin typeface="Lato" panose="020F0502020204030203" pitchFamily="34" charset="0"/>
                <a:ea typeface="Lato" panose="020F0502020204030203" pitchFamily="34" charset="0"/>
                <a:cs typeface="Lato" panose="020F0502020204030203" pitchFamily="34" charset="0"/>
              </a:rPr>
              <a:t>, H. D., </a:t>
            </a:r>
            <a:r>
              <a:rPr lang="en-GB" sz="800" dirty="0" err="1">
                <a:latin typeface="Lato" panose="020F0502020204030203" pitchFamily="34" charset="0"/>
                <a:ea typeface="Lato" panose="020F0502020204030203" pitchFamily="34" charset="0"/>
                <a:cs typeface="Lato" panose="020F0502020204030203" pitchFamily="34" charset="0"/>
              </a:rPr>
              <a:t>Bohaty</a:t>
            </a:r>
            <a:r>
              <a:rPr lang="en-GB" sz="800" dirty="0">
                <a:latin typeface="Lato" panose="020F0502020204030203" pitchFamily="34" charset="0"/>
                <a:ea typeface="Lato" panose="020F0502020204030203" pitchFamily="34" charset="0"/>
                <a:cs typeface="Lato" panose="020F0502020204030203" pitchFamily="34" charset="0"/>
              </a:rPr>
              <a:t>, S. M., Smith, &amp; others. (2014). Isotopic interrogation of a suspected late Eocene glaciation. </a:t>
            </a:r>
            <a:r>
              <a:rPr lang="en-GB" sz="800" dirty="0" err="1">
                <a:latin typeface="Lato" panose="020F0502020204030203" pitchFamily="34" charset="0"/>
                <a:ea typeface="Lato" panose="020F0502020204030203" pitchFamily="34" charset="0"/>
                <a:cs typeface="Lato" panose="020F0502020204030203" pitchFamily="34" charset="0"/>
              </a:rPr>
              <a:t>Paleoceanography</a:t>
            </a:r>
            <a:r>
              <a:rPr lang="en-GB" sz="800" dirty="0">
                <a:latin typeface="Lato" panose="020F0502020204030203" pitchFamily="34" charset="0"/>
                <a:ea typeface="Lato" panose="020F0502020204030203" pitchFamily="34" charset="0"/>
                <a:cs typeface="Lato" panose="020F0502020204030203" pitchFamily="34" charset="0"/>
              </a:rPr>
              <a:t>, 29(6), 628-644.</a:t>
            </a:r>
          </a:p>
          <a:p>
            <a:pPr algn="just"/>
            <a:r>
              <a:rPr lang="en-GB" sz="800" dirty="0">
                <a:latin typeface="Lato" panose="020F0502020204030203" pitchFamily="34" charset="0"/>
                <a:ea typeface="Lato" panose="020F0502020204030203" pitchFamily="34" charset="0"/>
                <a:cs typeface="Lato" panose="020F0502020204030203" pitchFamily="34" charset="0"/>
              </a:rPr>
              <a:t>Sheldon, N. D., &amp; others (2016). Coupling of marine and continental oxygen isotope records during the Eocene-Oligocene transition. Bulletin, 128(3-4), 502-510.</a:t>
            </a:r>
          </a:p>
          <a:p>
            <a:pPr algn="just"/>
            <a:r>
              <a:rPr lang="en-GB" sz="800" dirty="0" err="1">
                <a:latin typeface="Lato" panose="020F0502020204030203" pitchFamily="34" charset="0"/>
                <a:ea typeface="Lato" panose="020F0502020204030203" pitchFamily="34" charset="0"/>
                <a:cs typeface="Lato" panose="020F0502020204030203" pitchFamily="34" charset="0"/>
              </a:rPr>
              <a:t>Zachos</a:t>
            </a:r>
            <a:r>
              <a:rPr lang="en-GB" sz="800" dirty="0">
                <a:latin typeface="Lato" panose="020F0502020204030203" pitchFamily="34" charset="0"/>
                <a:ea typeface="Lato" panose="020F0502020204030203" pitchFamily="34" charset="0"/>
                <a:cs typeface="Lato" panose="020F0502020204030203" pitchFamily="34" charset="0"/>
              </a:rPr>
              <a:t>, J. C., Dickens, G. R., &amp; </a:t>
            </a:r>
            <a:r>
              <a:rPr lang="en-GB" sz="800" dirty="0" err="1">
                <a:latin typeface="Lato" panose="020F0502020204030203" pitchFamily="34" charset="0"/>
                <a:ea typeface="Lato" panose="020F0502020204030203" pitchFamily="34" charset="0"/>
                <a:cs typeface="Lato" panose="020F0502020204030203" pitchFamily="34" charset="0"/>
              </a:rPr>
              <a:t>Zeebe</a:t>
            </a:r>
            <a:r>
              <a:rPr lang="en-GB" sz="800" dirty="0">
                <a:latin typeface="Lato" panose="020F0502020204030203" pitchFamily="34" charset="0"/>
                <a:ea typeface="Lato" panose="020F0502020204030203" pitchFamily="34" charset="0"/>
                <a:cs typeface="Lato" panose="020F0502020204030203" pitchFamily="34" charset="0"/>
              </a:rPr>
              <a:t>, R. E. (2008). An early </a:t>
            </a:r>
            <a:r>
              <a:rPr lang="en-GB" sz="800" dirty="0" err="1">
                <a:latin typeface="Lato" panose="020F0502020204030203" pitchFamily="34" charset="0"/>
                <a:ea typeface="Lato" panose="020F0502020204030203" pitchFamily="34" charset="0"/>
                <a:cs typeface="Lato" panose="020F0502020204030203" pitchFamily="34" charset="0"/>
              </a:rPr>
              <a:t>Cenozoic</a:t>
            </a:r>
            <a:r>
              <a:rPr lang="en-GB" sz="800" dirty="0">
                <a:latin typeface="Lato" panose="020F0502020204030203" pitchFamily="34" charset="0"/>
                <a:ea typeface="Lato" panose="020F0502020204030203" pitchFamily="34" charset="0"/>
                <a:cs typeface="Lato" panose="020F0502020204030203" pitchFamily="34" charset="0"/>
              </a:rPr>
              <a:t> perspective on greenhouse warming and carbon-cycle dynamics. Nature, 451(7176), 279.</a:t>
            </a:r>
          </a:p>
        </p:txBody>
      </p:sp>
      <p:sp>
        <p:nvSpPr>
          <p:cNvPr id="42" name="Rectangle 41">
            <a:extLst>
              <a:ext uri="{FF2B5EF4-FFF2-40B4-BE49-F238E27FC236}">
                <a16:creationId xmlns:a16="http://schemas.microsoft.com/office/drawing/2014/main" id="{4F67DFFE-5E52-2D49-B479-0EA5DBF070F0}"/>
              </a:ext>
            </a:extLst>
          </p:cNvPr>
          <p:cNvSpPr/>
          <p:nvPr/>
        </p:nvSpPr>
        <p:spPr>
          <a:xfrm>
            <a:off x="8633657" y="3837402"/>
            <a:ext cx="3922369" cy="2060576"/>
          </a:xfrm>
          <a:prstGeom prst="rect">
            <a:avLst/>
          </a:prstGeom>
          <a:solidFill>
            <a:srgbClr val="FFFFFF"/>
          </a:solidFill>
          <a:ln w="25400">
            <a:solidFill>
              <a:srgbClr val="2096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mc:AlternateContent xmlns:mc="http://schemas.openxmlformats.org/markup-compatibility/2006">
        <mc:Choice xmlns:a14="http://schemas.microsoft.com/office/drawing/2010/main" Requires="a14">
          <p:sp>
            <p:nvSpPr>
              <p:cNvPr id="45" name="TextBox 44">
                <a:extLst>
                  <a:ext uri="{FF2B5EF4-FFF2-40B4-BE49-F238E27FC236}">
                    <a16:creationId xmlns:a16="http://schemas.microsoft.com/office/drawing/2014/main" id="{9DABFDE9-1655-E944-8CE8-6B2021FA0C54}"/>
                  </a:ext>
                </a:extLst>
              </p:cNvPr>
              <p:cNvSpPr txBox="1"/>
              <p:nvPr/>
            </p:nvSpPr>
            <p:spPr>
              <a:xfrm>
                <a:off x="8636538" y="4161301"/>
                <a:ext cx="3922362" cy="1754326"/>
              </a:xfrm>
              <a:prstGeom prst="rect">
                <a:avLst/>
              </a:prstGeom>
              <a:noFill/>
            </p:spPr>
            <p:txBody>
              <a:bodyPr wrap="square" rtlCol="0">
                <a:spAutoFit/>
              </a:bodyPr>
              <a:lstStyle/>
              <a:p>
                <a:pPr algn="just"/>
                <a:r>
                  <a:rPr lang="en-GB" sz="1200" dirty="0">
                    <a:latin typeface="Lato" panose="020F0502020204030203" pitchFamily="34" charset="0"/>
                    <a:ea typeface="Lato" panose="020F0502020204030203" pitchFamily="34" charset="0"/>
                    <a:cs typeface="Lato" panose="020F0502020204030203" pitchFamily="34" charset="0"/>
                  </a:rPr>
                  <a:t>Through the analysis of sediment cores around the Antarctic, evidence for continental glaciation can be obtained by studying oxygen isotopes within fossilised foraminifera. Marine and continental cores show an approximate ~+1.3‰ shift in the </a:t>
                </a:r>
                <a14:m>
                  <m:oMath xmlns:m="http://schemas.openxmlformats.org/officeDocument/2006/math">
                    <m:sSup>
                      <m:sSupPr>
                        <m:ctrlPr>
                          <a:rPr lang="en-GB" sz="1200" i="1">
                            <a:latin typeface="Cambria Math" panose="02040503050406030204" pitchFamily="18" charset="0"/>
                            <a:ea typeface="Cambria Math" panose="02040503050406030204" pitchFamily="18" charset="0"/>
                          </a:rPr>
                        </m:ctrlPr>
                      </m:sSupPr>
                      <m:e>
                        <m:r>
                          <a:rPr lang="en-GB" sz="1200" i="1">
                            <a:latin typeface="Cambria Math" panose="02040503050406030204" pitchFamily="18" charset="0"/>
                            <a:ea typeface="Cambria Math" panose="02040503050406030204" pitchFamily="18" charset="0"/>
                          </a:rPr>
                          <m:t>𝛿</m:t>
                        </m:r>
                      </m:e>
                      <m:sup>
                        <m:r>
                          <a:rPr lang="en-GB" sz="1200" i="1">
                            <a:latin typeface="Cambria Math" panose="02040503050406030204" pitchFamily="18" charset="0"/>
                            <a:ea typeface="Cambria Math" panose="02040503050406030204" pitchFamily="18" charset="0"/>
                          </a:rPr>
                          <m:t>18</m:t>
                        </m:r>
                      </m:sup>
                    </m:sSup>
                  </m:oMath>
                </a14:m>
                <a:r>
                  <a:rPr lang="en-GB" sz="1200" dirty="0">
                    <a:latin typeface="Lato" panose="020F0502020204030203" pitchFamily="34" charset="0"/>
                    <a:ea typeface="Lato" panose="020F0502020204030203" pitchFamily="34" charset="0"/>
                    <a:cs typeface="Lato" panose="020F0502020204030203" pitchFamily="34" charset="0"/>
                  </a:rPr>
                  <a:t>O which signifies the glaciation of Antarctica. Possible drivers for this shift could be due to changes in atmospheric </a:t>
                </a:r>
                <a14:m>
                  <m:oMath xmlns:m="http://schemas.openxmlformats.org/officeDocument/2006/math">
                    <m:sSub>
                      <m:sSubPr>
                        <m:ctrlPr>
                          <a:rPr lang="en-GB" sz="1200" i="1">
                            <a:latin typeface="Cambria Math" panose="02040503050406030204" pitchFamily="18" charset="0"/>
                            <a:ea typeface="Lato" panose="020F0502020204030203" pitchFamily="34" charset="0"/>
                            <a:cs typeface="Lato" panose="020F0502020204030203" pitchFamily="34" charset="0"/>
                          </a:rPr>
                        </m:ctrlPr>
                      </m:sSubPr>
                      <m:e>
                        <m:r>
                          <m:rPr>
                            <m:nor/>
                          </m:rPr>
                          <a:rPr lang="en-GB" sz="1200" dirty="0">
                            <a:latin typeface="Lato" panose="020F0502020204030203" pitchFamily="34" charset="0"/>
                            <a:ea typeface="Lato" panose="020F0502020204030203" pitchFamily="34" charset="0"/>
                            <a:cs typeface="Lato" panose="020F0502020204030203" pitchFamily="34" charset="0"/>
                          </a:rPr>
                          <m:t>CO</m:t>
                        </m:r>
                      </m:e>
                      <m:sub>
                        <m:r>
                          <a:rPr lang="en-GB" sz="1200" i="1">
                            <a:latin typeface="Cambria Math" panose="02040503050406030204" pitchFamily="18" charset="0"/>
                            <a:ea typeface="Lato" panose="020F0502020204030203" pitchFamily="34" charset="0"/>
                            <a:cs typeface="Lato" panose="020F0502020204030203" pitchFamily="34" charset="0"/>
                          </a:rPr>
                          <m:t>2</m:t>
                        </m:r>
                      </m:sub>
                    </m:sSub>
                  </m:oMath>
                </a14:m>
                <a:r>
                  <a:rPr lang="en-GB" sz="1200" dirty="0">
                    <a:latin typeface="Lato" panose="020F0502020204030203" pitchFamily="34" charset="0"/>
                    <a:ea typeface="Lato" panose="020F0502020204030203" pitchFamily="34" charset="0"/>
                    <a:cs typeface="Lato" panose="020F0502020204030203" pitchFamily="34" charset="0"/>
                  </a:rPr>
                  <a:t>, or even potentially due to global cooling as a result of orbital forcing. </a:t>
                </a:r>
              </a:p>
            </p:txBody>
          </p:sp>
        </mc:Choice>
        <mc:Fallback>
          <p:sp>
            <p:nvSpPr>
              <p:cNvPr id="45" name="TextBox 44">
                <a:extLst>
                  <a:ext uri="{FF2B5EF4-FFF2-40B4-BE49-F238E27FC236}">
                    <a16:creationId xmlns:a16="http://schemas.microsoft.com/office/drawing/2014/main" id="{9DABFDE9-1655-E944-8CE8-6B2021FA0C54}"/>
                  </a:ext>
                </a:extLst>
              </p:cNvPr>
              <p:cNvSpPr txBox="1">
                <a:spLocks noRot="1" noChangeAspect="1" noMove="1" noResize="1" noEditPoints="1" noAdjustHandles="1" noChangeArrowheads="1" noChangeShapeType="1" noTextEdit="1"/>
              </p:cNvSpPr>
              <p:nvPr/>
            </p:nvSpPr>
            <p:spPr>
              <a:xfrm>
                <a:off x="8636538" y="4161301"/>
                <a:ext cx="3922362" cy="1754326"/>
              </a:xfrm>
              <a:prstGeom prst="rect">
                <a:avLst/>
              </a:prstGeom>
              <a:blipFill>
                <a:blip r:embed="rId6"/>
                <a:stretch>
                  <a:fillRect b="-1439"/>
                </a:stretch>
              </a:blipFill>
            </p:spPr>
            <p:txBody>
              <a:bodyPr/>
              <a:lstStyle/>
              <a:p>
                <a:r>
                  <a:rPr lang="en-GB">
                    <a:noFill/>
                  </a:rPr>
                  <a:t> </a:t>
                </a:r>
              </a:p>
            </p:txBody>
          </p:sp>
        </mc:Fallback>
      </mc:AlternateContent>
      <p:sp>
        <p:nvSpPr>
          <p:cNvPr id="51" name="Rectangle 50">
            <a:extLst>
              <a:ext uri="{FF2B5EF4-FFF2-40B4-BE49-F238E27FC236}">
                <a16:creationId xmlns:a16="http://schemas.microsoft.com/office/drawing/2014/main" id="{F1CFD042-EFB7-4544-986D-C373E0472E30}"/>
              </a:ext>
            </a:extLst>
          </p:cNvPr>
          <p:cNvSpPr/>
          <p:nvPr/>
        </p:nvSpPr>
        <p:spPr>
          <a:xfrm>
            <a:off x="4439614" y="1142647"/>
            <a:ext cx="3922373" cy="8250595"/>
          </a:xfrm>
          <a:prstGeom prst="rect">
            <a:avLst/>
          </a:prstGeom>
          <a:solidFill>
            <a:srgbClr val="FFFFFF"/>
          </a:solidFill>
          <a:ln w="25400">
            <a:solidFill>
              <a:srgbClr val="2096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52" name="Rectangle 51">
            <a:extLst>
              <a:ext uri="{FF2B5EF4-FFF2-40B4-BE49-F238E27FC236}">
                <a16:creationId xmlns:a16="http://schemas.microsoft.com/office/drawing/2014/main" id="{56218C27-98F3-A644-974C-677982192052}"/>
              </a:ext>
            </a:extLst>
          </p:cNvPr>
          <p:cNvSpPr/>
          <p:nvPr/>
        </p:nvSpPr>
        <p:spPr>
          <a:xfrm>
            <a:off x="8633694" y="1146872"/>
            <a:ext cx="3922373" cy="2510390"/>
          </a:xfrm>
          <a:prstGeom prst="rect">
            <a:avLst/>
          </a:prstGeom>
          <a:solidFill>
            <a:srgbClr val="FFFFFF"/>
          </a:solidFill>
          <a:ln w="25400">
            <a:solidFill>
              <a:srgbClr val="2096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grpSp>
        <p:nvGrpSpPr>
          <p:cNvPr id="18" name="Group 17">
            <a:extLst>
              <a:ext uri="{FF2B5EF4-FFF2-40B4-BE49-F238E27FC236}">
                <a16:creationId xmlns:a16="http://schemas.microsoft.com/office/drawing/2014/main" id="{E9E93546-3B19-C749-B439-88F6F2126337}"/>
              </a:ext>
            </a:extLst>
          </p:cNvPr>
          <p:cNvGrpSpPr/>
          <p:nvPr/>
        </p:nvGrpSpPr>
        <p:grpSpPr>
          <a:xfrm>
            <a:off x="8626776" y="6059901"/>
            <a:ext cx="3934147" cy="1033125"/>
            <a:chOff x="8626752" y="5963382"/>
            <a:chExt cx="3934147" cy="1033125"/>
          </a:xfrm>
        </p:grpSpPr>
        <p:sp>
          <p:nvSpPr>
            <p:cNvPr id="30" name="Rectangle 29">
              <a:extLst>
                <a:ext uri="{FF2B5EF4-FFF2-40B4-BE49-F238E27FC236}">
                  <a16:creationId xmlns:a16="http://schemas.microsoft.com/office/drawing/2014/main" id="{080FDE6A-C607-E74A-9CEE-BE42562C605A}"/>
                </a:ext>
              </a:extLst>
            </p:cNvPr>
            <p:cNvSpPr/>
            <p:nvPr/>
          </p:nvSpPr>
          <p:spPr>
            <a:xfrm>
              <a:off x="8638539" y="5963382"/>
              <a:ext cx="3922360" cy="1030288"/>
            </a:xfrm>
            <a:prstGeom prst="rect">
              <a:avLst/>
            </a:prstGeom>
            <a:solidFill>
              <a:srgbClr val="FFFFFF"/>
            </a:solidFill>
            <a:ln w="25400">
              <a:solidFill>
                <a:srgbClr val="2096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46" name="TextBox 45">
              <a:extLst>
                <a:ext uri="{FF2B5EF4-FFF2-40B4-BE49-F238E27FC236}">
                  <a16:creationId xmlns:a16="http://schemas.microsoft.com/office/drawing/2014/main" id="{AF71F8FE-2F69-7447-AE47-DC47CD3E58A4}"/>
                </a:ext>
              </a:extLst>
            </p:cNvPr>
            <p:cNvSpPr txBox="1"/>
            <p:nvPr/>
          </p:nvSpPr>
          <p:spPr>
            <a:xfrm>
              <a:off x="8626752" y="5980844"/>
              <a:ext cx="3922365" cy="1015663"/>
            </a:xfrm>
            <a:prstGeom prst="rect">
              <a:avLst/>
            </a:prstGeom>
            <a:noFill/>
          </p:spPr>
          <p:txBody>
            <a:bodyPr wrap="square" rtlCol="0">
              <a:spAutoFit/>
            </a:bodyPr>
            <a:lstStyle/>
            <a:p>
              <a:pPr algn="just"/>
              <a:r>
                <a:rPr lang="en-GB" sz="1200" dirty="0">
                  <a:latin typeface="Lato" panose="020F0502020204030203" pitchFamily="34" charset="0"/>
                  <a:ea typeface="Lato" panose="020F0502020204030203" pitchFamily="34" charset="0"/>
                  <a:cs typeface="Lato" panose="020F0502020204030203" pitchFamily="34" charset="0"/>
                </a:rPr>
                <a:t>This topic explores the idea of how isotopes such as oxygen can be used to reconstruct paleotemperatures and climates, this in turn could provide potential evidence and support for hypotheses such as the “over-chill”, “over-kill”, or “over-ill” theories. </a:t>
              </a:r>
            </a:p>
          </p:txBody>
        </p:sp>
      </p:grpSp>
      <p:sp>
        <p:nvSpPr>
          <p:cNvPr id="50" name="Rectangle 49">
            <a:extLst>
              <a:ext uri="{FF2B5EF4-FFF2-40B4-BE49-F238E27FC236}">
                <a16:creationId xmlns:a16="http://schemas.microsoft.com/office/drawing/2014/main" id="{3E8C918B-92A3-4341-9FBB-51B85D3353A3}"/>
              </a:ext>
            </a:extLst>
          </p:cNvPr>
          <p:cNvSpPr/>
          <p:nvPr/>
        </p:nvSpPr>
        <p:spPr>
          <a:xfrm>
            <a:off x="246729" y="7005379"/>
            <a:ext cx="3922373" cy="2387863"/>
          </a:xfrm>
          <a:prstGeom prst="rect">
            <a:avLst/>
          </a:prstGeom>
          <a:solidFill>
            <a:srgbClr val="FFFFFF"/>
          </a:solidFill>
          <a:ln w="25400">
            <a:solidFill>
              <a:srgbClr val="2096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48" name="Rectangle 47">
            <a:extLst>
              <a:ext uri="{FF2B5EF4-FFF2-40B4-BE49-F238E27FC236}">
                <a16:creationId xmlns:a16="http://schemas.microsoft.com/office/drawing/2014/main" id="{33CC256B-0CA1-0D41-84B9-E230972BD910}"/>
              </a:ext>
            </a:extLst>
          </p:cNvPr>
          <p:cNvSpPr/>
          <p:nvPr/>
        </p:nvSpPr>
        <p:spPr>
          <a:xfrm>
            <a:off x="246740" y="7000159"/>
            <a:ext cx="3922365" cy="343981"/>
          </a:xfrm>
          <a:prstGeom prst="rect">
            <a:avLst/>
          </a:prstGeom>
          <a:solidFill>
            <a:srgbClr val="2096F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49" name="TextBox 48">
            <a:extLst>
              <a:ext uri="{FF2B5EF4-FFF2-40B4-BE49-F238E27FC236}">
                <a16:creationId xmlns:a16="http://schemas.microsoft.com/office/drawing/2014/main" id="{C91C5F4C-0D5F-F24A-B7D7-D333A74CC15D}"/>
              </a:ext>
            </a:extLst>
          </p:cNvPr>
          <p:cNvSpPr txBox="1"/>
          <p:nvPr/>
        </p:nvSpPr>
        <p:spPr>
          <a:xfrm>
            <a:off x="602670" y="7031614"/>
            <a:ext cx="3208079" cy="248857"/>
          </a:xfrm>
          <a:prstGeom prst="rect">
            <a:avLst/>
          </a:prstGeom>
          <a:noFill/>
        </p:spPr>
        <p:txBody>
          <a:bodyPr wrap="square" tIns="33090" bIns="0" rtlCol="0">
            <a:spAutoFit/>
          </a:bodyPr>
          <a:lstStyle/>
          <a:p>
            <a:r>
              <a:rPr lang="en-GB" sz="1400" b="1" dirty="0">
                <a:solidFill>
                  <a:schemeClr val="bg1"/>
                </a:solidFill>
                <a:latin typeface="Lato" panose="020F0502020204030203" pitchFamily="34" charset="0"/>
                <a:ea typeface="Lato" panose="020F0502020204030203" pitchFamily="34" charset="0"/>
                <a:cs typeface="Lato" panose="020F0502020204030203" pitchFamily="34" charset="0"/>
              </a:rPr>
              <a:t>Sediment cores and Antarctic drilling</a:t>
            </a:r>
          </a:p>
        </p:txBody>
      </p:sp>
      <p:grpSp>
        <p:nvGrpSpPr>
          <p:cNvPr id="5" name="Group 4">
            <a:extLst>
              <a:ext uri="{FF2B5EF4-FFF2-40B4-BE49-F238E27FC236}">
                <a16:creationId xmlns:a16="http://schemas.microsoft.com/office/drawing/2014/main" id="{CA44B67D-2EFA-A541-B7FE-5E89620BF48F}"/>
              </a:ext>
            </a:extLst>
          </p:cNvPr>
          <p:cNvGrpSpPr/>
          <p:nvPr/>
        </p:nvGrpSpPr>
        <p:grpSpPr>
          <a:xfrm>
            <a:off x="2162009" y="7349359"/>
            <a:ext cx="1933843" cy="1756322"/>
            <a:chOff x="4422325" y="2088976"/>
            <a:chExt cx="7543796" cy="6851297"/>
          </a:xfrm>
        </p:grpSpPr>
        <p:pic>
          <p:nvPicPr>
            <p:cNvPr id="3" name="Picture 2">
              <a:extLst>
                <a:ext uri="{FF2B5EF4-FFF2-40B4-BE49-F238E27FC236}">
                  <a16:creationId xmlns:a16="http://schemas.microsoft.com/office/drawing/2014/main" id="{F037F696-1091-7042-9461-180F85E87174}"/>
                </a:ext>
              </a:extLst>
            </p:cNvPr>
            <p:cNvPicPr>
              <a:picLocks noChangeAspect="1"/>
            </p:cNvPicPr>
            <p:nvPr/>
          </p:nvPicPr>
          <p:blipFill>
            <a:blip r:embed="rId7"/>
            <a:stretch>
              <a:fillRect/>
            </a:stretch>
          </p:blipFill>
          <p:spPr>
            <a:xfrm>
              <a:off x="4422325" y="2126522"/>
              <a:ext cx="7543796" cy="6813751"/>
            </a:xfrm>
            <a:prstGeom prst="rect">
              <a:avLst/>
            </a:prstGeom>
          </p:spPr>
        </p:pic>
        <p:sp>
          <p:nvSpPr>
            <p:cNvPr id="4" name="Rectangle 3">
              <a:extLst>
                <a:ext uri="{FF2B5EF4-FFF2-40B4-BE49-F238E27FC236}">
                  <a16:creationId xmlns:a16="http://schemas.microsoft.com/office/drawing/2014/main" id="{F7CEA5BE-1205-0149-A265-D5D6730545A8}"/>
                </a:ext>
              </a:extLst>
            </p:cNvPr>
            <p:cNvSpPr/>
            <p:nvPr/>
          </p:nvSpPr>
          <p:spPr>
            <a:xfrm>
              <a:off x="4439614" y="2088976"/>
              <a:ext cx="775853" cy="8699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latin typeface="Lato" panose="020F0502020204030203" pitchFamily="34" charset="0"/>
                <a:ea typeface="Lato" panose="020F0502020204030203" pitchFamily="34" charset="0"/>
                <a:cs typeface="Lato" panose="020F0502020204030203" pitchFamily="34" charset="0"/>
              </a:endParaRPr>
            </a:p>
          </p:txBody>
        </p:sp>
        <p:sp>
          <p:nvSpPr>
            <p:cNvPr id="53" name="Rectangle 52">
              <a:extLst>
                <a:ext uri="{FF2B5EF4-FFF2-40B4-BE49-F238E27FC236}">
                  <a16:creationId xmlns:a16="http://schemas.microsoft.com/office/drawing/2014/main" id="{FC58F348-2283-C24B-A2EB-1E41279839BD}"/>
                </a:ext>
              </a:extLst>
            </p:cNvPr>
            <p:cNvSpPr/>
            <p:nvPr/>
          </p:nvSpPr>
          <p:spPr>
            <a:xfrm>
              <a:off x="4988725" y="2785308"/>
              <a:ext cx="681372" cy="3946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latin typeface="Lato" panose="020F0502020204030203" pitchFamily="34" charset="0"/>
                <a:ea typeface="Lato" panose="020F0502020204030203" pitchFamily="34" charset="0"/>
                <a:cs typeface="Lato" panose="020F0502020204030203" pitchFamily="34" charset="0"/>
              </a:endParaRPr>
            </a:p>
          </p:txBody>
        </p:sp>
        <p:sp>
          <p:nvSpPr>
            <p:cNvPr id="54" name="Rectangle 53">
              <a:extLst>
                <a:ext uri="{FF2B5EF4-FFF2-40B4-BE49-F238E27FC236}">
                  <a16:creationId xmlns:a16="http://schemas.microsoft.com/office/drawing/2014/main" id="{4E89297C-0B14-1645-8412-DAEA1A877E87}"/>
                </a:ext>
              </a:extLst>
            </p:cNvPr>
            <p:cNvSpPr/>
            <p:nvPr/>
          </p:nvSpPr>
          <p:spPr>
            <a:xfrm>
              <a:off x="5337335" y="2895599"/>
              <a:ext cx="353033" cy="6262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latin typeface="Lato" panose="020F0502020204030203" pitchFamily="34" charset="0"/>
                <a:ea typeface="Lato" panose="020F0502020204030203" pitchFamily="34" charset="0"/>
                <a:cs typeface="Lato" panose="020F0502020204030203" pitchFamily="34" charset="0"/>
              </a:endParaRPr>
            </a:p>
          </p:txBody>
        </p:sp>
      </p:grp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B0771E8B-C509-AB42-9E94-D671A6460B04}"/>
                  </a:ext>
                </a:extLst>
              </p:cNvPr>
              <p:cNvSpPr txBox="1"/>
              <p:nvPr/>
            </p:nvSpPr>
            <p:spPr>
              <a:xfrm>
                <a:off x="244213" y="7300051"/>
                <a:ext cx="1890986" cy="2123658"/>
              </a:xfrm>
              <a:prstGeom prst="rect">
                <a:avLst/>
              </a:prstGeom>
              <a:noFill/>
            </p:spPr>
            <p:txBody>
              <a:bodyPr wrap="square" rtlCol="0">
                <a:spAutoFit/>
              </a:bodyPr>
              <a:lstStyle/>
              <a:p>
                <a:r>
                  <a:rPr lang="en-GB" sz="1200" dirty="0">
                    <a:latin typeface="Lato" panose="020F0502020204030203" pitchFamily="34" charset="0"/>
                    <a:ea typeface="Lato" panose="020F0502020204030203" pitchFamily="34" charset="0"/>
                    <a:cs typeface="Lato" panose="020F0502020204030203" pitchFamily="34" charset="0"/>
                  </a:rPr>
                  <a:t>Sediment cores are key in reassembling past Antarctic climate chronology. Projects such as the Deep-Sea Drilling Project in the 1970s (Kennett 1977) utilised the </a:t>
                </a:r>
                <a14:m>
                  <m:oMath xmlns:m="http://schemas.openxmlformats.org/officeDocument/2006/math">
                    <m:sSup>
                      <m:sSupPr>
                        <m:ctrlPr>
                          <a:rPr lang="en-GB" sz="1200" i="1">
                            <a:latin typeface="Cambria Math" panose="02040503050406030204" pitchFamily="18" charset="0"/>
                            <a:ea typeface="Cambria Math" panose="02040503050406030204" pitchFamily="18" charset="0"/>
                          </a:rPr>
                        </m:ctrlPr>
                      </m:sSupPr>
                      <m:e>
                        <m:r>
                          <a:rPr lang="en-GB" sz="1200" i="1">
                            <a:latin typeface="Cambria Math" panose="02040503050406030204" pitchFamily="18" charset="0"/>
                            <a:ea typeface="Cambria Math" panose="02040503050406030204" pitchFamily="18" charset="0"/>
                          </a:rPr>
                          <m:t>𝛿</m:t>
                        </m:r>
                      </m:e>
                      <m:sup>
                        <m:r>
                          <a:rPr lang="en-GB" sz="1200" i="1">
                            <a:latin typeface="Cambria Math" panose="02040503050406030204" pitchFamily="18" charset="0"/>
                            <a:ea typeface="Cambria Math" panose="02040503050406030204" pitchFamily="18" charset="0"/>
                          </a:rPr>
                          <m:t>18</m:t>
                        </m:r>
                      </m:sup>
                    </m:sSup>
                  </m:oMath>
                </a14:m>
                <a:r>
                  <a:rPr lang="en-GB" sz="1200" dirty="0">
                    <a:latin typeface="Lato" panose="020F0502020204030203" pitchFamily="34" charset="0"/>
                    <a:ea typeface="Lato" panose="020F0502020204030203" pitchFamily="34" charset="0"/>
                    <a:cs typeface="Lato" panose="020F0502020204030203" pitchFamily="34" charset="0"/>
                  </a:rPr>
                  <a:t>O tracer for paleotemperature calculations across the early and mid </a:t>
                </a:r>
                <a:r>
                  <a:rPr lang="en-GB" sz="1200" dirty="0" err="1">
                    <a:latin typeface="Lato" panose="020F0502020204030203" pitchFamily="34" charset="0"/>
                    <a:ea typeface="Lato" panose="020F0502020204030203" pitchFamily="34" charset="0"/>
                    <a:cs typeface="Lato" panose="020F0502020204030203" pitchFamily="34" charset="0"/>
                  </a:rPr>
                  <a:t>Cenozoic</a:t>
                </a:r>
                <a:r>
                  <a:rPr lang="en-GB" sz="1200" dirty="0">
                    <a:latin typeface="Lato" panose="020F0502020204030203" pitchFamily="34" charset="0"/>
                    <a:ea typeface="Lato" panose="020F0502020204030203" pitchFamily="34" charset="0"/>
                    <a:cs typeface="Lato" panose="020F0502020204030203" pitchFamily="34" charset="0"/>
                  </a:rPr>
                  <a:t>.</a:t>
                </a:r>
              </a:p>
            </p:txBody>
          </p:sp>
        </mc:Choice>
        <mc:Fallback xmlns="">
          <p:sp>
            <p:nvSpPr>
              <p:cNvPr id="56" name="TextBox 55">
                <a:extLst>
                  <a:ext uri="{FF2B5EF4-FFF2-40B4-BE49-F238E27FC236}">
                    <a16:creationId xmlns:a16="http://schemas.microsoft.com/office/drawing/2014/main" id="{B0771E8B-C509-AB42-9E94-D671A6460B04}"/>
                  </a:ext>
                </a:extLst>
              </p:cNvPr>
              <p:cNvSpPr txBox="1">
                <a:spLocks noRot="1" noChangeAspect="1" noMove="1" noResize="1" noEditPoints="1" noAdjustHandles="1" noChangeArrowheads="1" noChangeShapeType="1" noTextEdit="1"/>
              </p:cNvSpPr>
              <p:nvPr/>
            </p:nvSpPr>
            <p:spPr>
              <a:xfrm>
                <a:off x="244213" y="7300051"/>
                <a:ext cx="1890986" cy="2123658"/>
              </a:xfrm>
              <a:prstGeom prst="rect">
                <a:avLst/>
              </a:prstGeom>
              <a:blipFill>
                <a:blip r:embed="rId8"/>
                <a:stretch>
                  <a:fillRect b="-1190"/>
                </a:stretch>
              </a:blipFill>
            </p:spPr>
            <p:txBody>
              <a:bodyPr/>
              <a:lstStyle/>
              <a:p>
                <a:r>
                  <a:rPr lang="en-GB">
                    <a:noFill/>
                  </a:rPr>
                  <a:t> </a:t>
                </a:r>
              </a:p>
            </p:txBody>
          </p:sp>
        </mc:Fallback>
      </mc:AlternateContent>
      <p:sp>
        <p:nvSpPr>
          <p:cNvPr id="57" name="TextBox 56">
            <a:extLst>
              <a:ext uri="{FF2B5EF4-FFF2-40B4-BE49-F238E27FC236}">
                <a16:creationId xmlns:a16="http://schemas.microsoft.com/office/drawing/2014/main" id="{C6480716-8C9C-D542-B59B-3E0092D27B8B}"/>
              </a:ext>
            </a:extLst>
          </p:cNvPr>
          <p:cNvSpPr txBox="1"/>
          <p:nvPr/>
        </p:nvSpPr>
        <p:spPr>
          <a:xfrm>
            <a:off x="1996878" y="9055580"/>
            <a:ext cx="2198153" cy="338554"/>
          </a:xfrm>
          <a:prstGeom prst="rect">
            <a:avLst/>
          </a:prstGeom>
          <a:noFill/>
        </p:spPr>
        <p:txBody>
          <a:bodyPr wrap="square" rtlCol="0">
            <a:spAutoFit/>
          </a:bodyPr>
          <a:lstStyle/>
          <a:p>
            <a:r>
              <a:rPr lang="en-GB" sz="800" dirty="0">
                <a:latin typeface="Lato" panose="020F0502020204030203" pitchFamily="34" charset="0"/>
                <a:ea typeface="Lato" panose="020F0502020204030203" pitchFamily="34" charset="0"/>
                <a:cs typeface="Lato" panose="020F0502020204030203" pitchFamily="34" charset="0"/>
              </a:rPr>
              <a:t>Fig. 1. Locations of major studies of Antarctic marine sediment (Carter et al. 2017) . </a:t>
            </a:r>
          </a:p>
        </p:txBody>
      </p: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8E9DA8B4-498F-C744-9F69-4BE1E7404AE2}"/>
                  </a:ext>
                </a:extLst>
              </p:cNvPr>
              <p:cNvSpPr txBox="1"/>
              <p:nvPr/>
            </p:nvSpPr>
            <p:spPr>
              <a:xfrm>
                <a:off x="4437178" y="1471761"/>
                <a:ext cx="3922365" cy="830997"/>
              </a:xfrm>
              <a:prstGeom prst="rect">
                <a:avLst/>
              </a:prstGeom>
              <a:noFill/>
            </p:spPr>
            <p:txBody>
              <a:bodyPr wrap="square" rtlCol="0">
                <a:spAutoFit/>
              </a:bodyPr>
              <a:lstStyle/>
              <a:p>
                <a:pPr algn="just"/>
                <a:r>
                  <a:rPr lang="en-GB" sz="1200" dirty="0">
                    <a:latin typeface="Lato" panose="020F0502020204030203" pitchFamily="34" charset="0"/>
                    <a:ea typeface="Lato" panose="020F0502020204030203" pitchFamily="34" charset="0"/>
                    <a:cs typeface="Lato" panose="020F0502020204030203" pitchFamily="34" charset="0"/>
                  </a:rPr>
                  <a:t>Recent work by </a:t>
                </a:r>
                <a:r>
                  <a:rPr lang="en-GB" sz="1200" dirty="0" err="1">
                    <a:latin typeface="Lato" panose="020F0502020204030203" pitchFamily="34" charset="0"/>
                    <a:ea typeface="Lato" panose="020F0502020204030203" pitchFamily="34" charset="0"/>
                    <a:cs typeface="Lato" panose="020F0502020204030203" pitchFamily="34" charset="0"/>
                  </a:rPr>
                  <a:t>Scher</a:t>
                </a:r>
                <a:r>
                  <a:rPr lang="en-GB" sz="1200" dirty="0">
                    <a:latin typeface="Lato" panose="020F0502020204030203" pitchFamily="34" charset="0"/>
                    <a:ea typeface="Lato" panose="020F0502020204030203" pitchFamily="34" charset="0"/>
                    <a:cs typeface="Lato" panose="020F0502020204030203" pitchFamily="34" charset="0"/>
                  </a:rPr>
                  <a:t> et al. (2014) provided results from marine sediment analysis which contains the clear </a:t>
                </a:r>
                <a14:m>
                  <m:oMath xmlns:m="http://schemas.openxmlformats.org/officeDocument/2006/math">
                    <m:sSup>
                      <m:sSupPr>
                        <m:ctrlPr>
                          <a:rPr lang="en-GB" sz="1200" i="1">
                            <a:latin typeface="Cambria Math" panose="02040503050406030204" pitchFamily="18" charset="0"/>
                            <a:ea typeface="Cambria Math" panose="02040503050406030204" pitchFamily="18" charset="0"/>
                          </a:rPr>
                        </m:ctrlPr>
                      </m:sSupPr>
                      <m:e>
                        <m:r>
                          <a:rPr lang="en-GB" sz="1200" i="1">
                            <a:latin typeface="Cambria Math" panose="02040503050406030204" pitchFamily="18" charset="0"/>
                            <a:ea typeface="Cambria Math" panose="02040503050406030204" pitchFamily="18" charset="0"/>
                          </a:rPr>
                          <m:t>𝛿</m:t>
                        </m:r>
                      </m:e>
                      <m:sup>
                        <m:r>
                          <a:rPr lang="en-GB" sz="1200" i="1">
                            <a:latin typeface="Cambria Math" panose="02040503050406030204" pitchFamily="18" charset="0"/>
                            <a:ea typeface="Cambria Math" panose="02040503050406030204" pitchFamily="18" charset="0"/>
                          </a:rPr>
                          <m:t>18</m:t>
                        </m:r>
                      </m:sup>
                    </m:sSup>
                  </m:oMath>
                </a14:m>
                <a:r>
                  <a:rPr lang="en-GB" sz="1200" dirty="0">
                    <a:latin typeface="Lato" panose="020F0502020204030203" pitchFamily="34" charset="0"/>
                    <a:ea typeface="Lato" panose="020F0502020204030203" pitchFamily="34" charset="0"/>
                    <a:cs typeface="Lato" panose="020F0502020204030203" pitchFamily="34" charset="0"/>
                  </a:rPr>
                  <a:t>O rise associated with ice-volume growth and thus supporting the idea of Antarctic glaciation. </a:t>
                </a:r>
              </a:p>
            </p:txBody>
          </p:sp>
        </mc:Choice>
        <mc:Fallback xmlns="">
          <p:sp>
            <p:nvSpPr>
              <p:cNvPr id="55" name="TextBox 54">
                <a:extLst>
                  <a:ext uri="{FF2B5EF4-FFF2-40B4-BE49-F238E27FC236}">
                    <a16:creationId xmlns:a16="http://schemas.microsoft.com/office/drawing/2014/main" id="{8E9DA8B4-498F-C744-9F69-4BE1E7404AE2}"/>
                  </a:ext>
                </a:extLst>
              </p:cNvPr>
              <p:cNvSpPr txBox="1">
                <a:spLocks noRot="1" noChangeAspect="1" noMove="1" noResize="1" noEditPoints="1" noAdjustHandles="1" noChangeArrowheads="1" noChangeShapeType="1" noTextEdit="1"/>
              </p:cNvSpPr>
              <p:nvPr/>
            </p:nvSpPr>
            <p:spPr>
              <a:xfrm>
                <a:off x="4437178" y="1471761"/>
                <a:ext cx="3922365" cy="830997"/>
              </a:xfrm>
              <a:prstGeom prst="rect">
                <a:avLst/>
              </a:prstGeom>
              <a:blipFill>
                <a:blip r:embed="rId9"/>
                <a:stretch>
                  <a:fillRect b="-4545"/>
                </a:stretch>
              </a:blipFill>
            </p:spPr>
            <p:txBody>
              <a:bodyPr/>
              <a:lstStyle/>
              <a:p>
                <a:r>
                  <a:rPr lang="en-GB">
                    <a:noFill/>
                  </a:rPr>
                  <a:t> </a:t>
                </a:r>
              </a:p>
            </p:txBody>
          </p:sp>
        </mc:Fallback>
      </mc:AlternateContent>
      <p:sp>
        <p:nvSpPr>
          <p:cNvPr id="60" name="Rectangle 59">
            <a:extLst>
              <a:ext uri="{FF2B5EF4-FFF2-40B4-BE49-F238E27FC236}">
                <a16:creationId xmlns:a16="http://schemas.microsoft.com/office/drawing/2014/main" id="{E1A6920A-788E-4743-8389-2CABAEE47FE9}"/>
              </a:ext>
            </a:extLst>
          </p:cNvPr>
          <p:cNvSpPr/>
          <p:nvPr/>
        </p:nvSpPr>
        <p:spPr>
          <a:xfrm>
            <a:off x="243084" y="1147217"/>
            <a:ext cx="3922365" cy="343981"/>
          </a:xfrm>
          <a:prstGeom prst="rect">
            <a:avLst/>
          </a:prstGeom>
          <a:solidFill>
            <a:srgbClr val="2096F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32" name="TextBox 31">
            <a:extLst>
              <a:ext uri="{FF2B5EF4-FFF2-40B4-BE49-F238E27FC236}">
                <a16:creationId xmlns:a16="http://schemas.microsoft.com/office/drawing/2014/main" id="{A1B961FD-759D-4A4F-8641-48EFF1CFD032}"/>
              </a:ext>
            </a:extLst>
          </p:cNvPr>
          <p:cNvSpPr txBox="1"/>
          <p:nvPr/>
        </p:nvSpPr>
        <p:spPr>
          <a:xfrm>
            <a:off x="1722733" y="1179272"/>
            <a:ext cx="952773" cy="248857"/>
          </a:xfrm>
          <a:prstGeom prst="rect">
            <a:avLst/>
          </a:prstGeom>
          <a:noFill/>
        </p:spPr>
        <p:txBody>
          <a:bodyPr wrap="square" tIns="33090" bIns="0" rtlCol="0">
            <a:spAutoFit/>
          </a:bodyPr>
          <a:lstStyle/>
          <a:p>
            <a:r>
              <a:rPr lang="en-GB" sz="1400" b="1" dirty="0">
                <a:solidFill>
                  <a:schemeClr val="bg1"/>
                </a:solidFill>
                <a:latin typeface="Lato" panose="020F0502020204030203" pitchFamily="34" charset="0"/>
                <a:ea typeface="Lato" panose="020F0502020204030203" pitchFamily="34" charset="0"/>
                <a:cs typeface="Lato" panose="020F0502020204030203" pitchFamily="34" charset="0"/>
              </a:rPr>
              <a:t>Abstract</a:t>
            </a:r>
          </a:p>
        </p:txBody>
      </p:sp>
      <p:sp>
        <p:nvSpPr>
          <p:cNvPr id="61" name="Rectangle 60">
            <a:extLst>
              <a:ext uri="{FF2B5EF4-FFF2-40B4-BE49-F238E27FC236}">
                <a16:creationId xmlns:a16="http://schemas.microsoft.com/office/drawing/2014/main" id="{52274F46-9555-D04D-91EE-733E3F353B6F}"/>
              </a:ext>
            </a:extLst>
          </p:cNvPr>
          <p:cNvSpPr/>
          <p:nvPr/>
        </p:nvSpPr>
        <p:spPr>
          <a:xfrm>
            <a:off x="4452343" y="1147217"/>
            <a:ext cx="3922365" cy="343981"/>
          </a:xfrm>
          <a:prstGeom prst="rect">
            <a:avLst/>
          </a:prstGeom>
          <a:solidFill>
            <a:srgbClr val="2096F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59" name="TextBox 58">
            <a:extLst>
              <a:ext uri="{FF2B5EF4-FFF2-40B4-BE49-F238E27FC236}">
                <a16:creationId xmlns:a16="http://schemas.microsoft.com/office/drawing/2014/main" id="{780F6350-9916-8D47-AB35-699F554FF015}"/>
              </a:ext>
            </a:extLst>
          </p:cNvPr>
          <p:cNvSpPr txBox="1"/>
          <p:nvPr/>
        </p:nvSpPr>
        <p:spPr>
          <a:xfrm>
            <a:off x="5199975" y="1159234"/>
            <a:ext cx="2452446" cy="248857"/>
          </a:xfrm>
          <a:prstGeom prst="rect">
            <a:avLst/>
          </a:prstGeom>
          <a:noFill/>
        </p:spPr>
        <p:txBody>
          <a:bodyPr wrap="square" tIns="33090" bIns="0" rtlCol="0">
            <a:spAutoFit/>
          </a:bodyPr>
          <a:lstStyle/>
          <a:p>
            <a:r>
              <a:rPr lang="en-GB" sz="1400" b="1" dirty="0">
                <a:solidFill>
                  <a:schemeClr val="bg1"/>
                </a:solidFill>
                <a:latin typeface="Lato" panose="020F0502020204030203" pitchFamily="34" charset="0"/>
                <a:ea typeface="Lato" panose="020F0502020204030203" pitchFamily="34" charset="0"/>
                <a:cs typeface="Lato" panose="020F0502020204030203" pitchFamily="34" charset="0"/>
              </a:rPr>
              <a:t>Eocene-Oligocene glaciation</a:t>
            </a:r>
          </a:p>
        </p:txBody>
      </p:sp>
      <p:grpSp>
        <p:nvGrpSpPr>
          <p:cNvPr id="15" name="Group 14">
            <a:extLst>
              <a:ext uri="{FF2B5EF4-FFF2-40B4-BE49-F238E27FC236}">
                <a16:creationId xmlns:a16="http://schemas.microsoft.com/office/drawing/2014/main" id="{8AD07BB0-5860-5C43-A3B9-FD44A39C1AFC}"/>
              </a:ext>
            </a:extLst>
          </p:cNvPr>
          <p:cNvGrpSpPr/>
          <p:nvPr/>
        </p:nvGrpSpPr>
        <p:grpSpPr>
          <a:xfrm>
            <a:off x="4446134" y="2279930"/>
            <a:ext cx="3913408" cy="2414513"/>
            <a:chOff x="4446134" y="2063703"/>
            <a:chExt cx="3913408" cy="2414513"/>
          </a:xfrm>
        </p:grpSpPr>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72D2A247-A653-1F49-94CF-3413A3E93AFD}"/>
                    </a:ext>
                  </a:extLst>
                </p:cNvPr>
                <p:cNvSpPr txBox="1"/>
                <p:nvPr/>
              </p:nvSpPr>
              <p:spPr>
                <a:xfrm>
                  <a:off x="4446134" y="4262772"/>
                  <a:ext cx="3913408" cy="215444"/>
                </a:xfrm>
                <a:prstGeom prst="rect">
                  <a:avLst/>
                </a:prstGeom>
                <a:noFill/>
              </p:spPr>
              <p:txBody>
                <a:bodyPr wrap="square" rtlCol="0">
                  <a:spAutoFit/>
                </a:bodyPr>
                <a:lstStyle/>
                <a:p>
                  <a:r>
                    <a:rPr lang="en-GB" sz="800" dirty="0">
                      <a:latin typeface="Lato" panose="020F0502020204030203" pitchFamily="34" charset="0"/>
                      <a:ea typeface="Lato" panose="020F0502020204030203" pitchFamily="34" charset="0"/>
                      <a:cs typeface="Lato" panose="020F0502020204030203" pitchFamily="34" charset="0"/>
                    </a:rPr>
                    <a:t>Fig. 2. Varying </a:t>
                  </a:r>
                  <a14:m>
                    <m:oMath xmlns:m="http://schemas.openxmlformats.org/officeDocument/2006/math">
                      <m:sSup>
                        <m:sSupPr>
                          <m:ctrlPr>
                            <a:rPr lang="en-GB" sz="800" i="1">
                              <a:latin typeface="Cambria Math" panose="02040503050406030204" pitchFamily="18" charset="0"/>
                              <a:ea typeface="Cambria Math" panose="02040503050406030204" pitchFamily="18" charset="0"/>
                            </a:rPr>
                          </m:ctrlPr>
                        </m:sSupPr>
                        <m:e>
                          <m:r>
                            <a:rPr lang="en-GB" sz="800" i="1">
                              <a:latin typeface="Cambria Math" panose="02040503050406030204" pitchFamily="18" charset="0"/>
                              <a:ea typeface="Cambria Math" panose="02040503050406030204" pitchFamily="18" charset="0"/>
                            </a:rPr>
                            <m:t>𝛿</m:t>
                          </m:r>
                        </m:e>
                        <m:sup>
                          <m:r>
                            <a:rPr lang="en-GB" sz="800" i="1">
                              <a:latin typeface="Cambria Math" panose="02040503050406030204" pitchFamily="18" charset="0"/>
                              <a:ea typeface="Cambria Math" panose="02040503050406030204" pitchFamily="18" charset="0"/>
                            </a:rPr>
                            <m:t>18</m:t>
                          </m:r>
                        </m:sup>
                      </m:sSup>
                    </m:oMath>
                  </a14:m>
                  <a:r>
                    <a:rPr lang="en-GB" sz="800" dirty="0">
                      <a:latin typeface="Lato" panose="020F0502020204030203" pitchFamily="34" charset="0"/>
                      <a:ea typeface="Lato" panose="020F0502020204030203" pitchFamily="34" charset="0"/>
                      <a:cs typeface="Lato" panose="020F0502020204030203" pitchFamily="34" charset="0"/>
                    </a:rPr>
                    <a:t>O ratio across the Eocene and Oligocene (</a:t>
                  </a:r>
                  <a:r>
                    <a:rPr lang="en-GB" sz="800" dirty="0" err="1">
                      <a:latin typeface="Lato" panose="020F0502020204030203" pitchFamily="34" charset="0"/>
                      <a:ea typeface="Lato" panose="020F0502020204030203" pitchFamily="34" charset="0"/>
                      <a:cs typeface="Lato" panose="020F0502020204030203" pitchFamily="34" charset="0"/>
                    </a:rPr>
                    <a:t>Scher</a:t>
                  </a:r>
                  <a:r>
                    <a:rPr lang="en-GB" sz="800" dirty="0">
                      <a:latin typeface="Lato" panose="020F0502020204030203" pitchFamily="34" charset="0"/>
                      <a:ea typeface="Lato" panose="020F0502020204030203" pitchFamily="34" charset="0"/>
                      <a:cs typeface="Lato" panose="020F0502020204030203" pitchFamily="34" charset="0"/>
                    </a:rPr>
                    <a:t> et al. 2014). </a:t>
                  </a:r>
                </a:p>
              </p:txBody>
            </p:sp>
          </mc:Choice>
          <mc:Fallback xmlns="">
            <p:sp>
              <p:nvSpPr>
                <p:cNvPr id="62" name="TextBox 61">
                  <a:extLst>
                    <a:ext uri="{FF2B5EF4-FFF2-40B4-BE49-F238E27FC236}">
                      <a16:creationId xmlns:a16="http://schemas.microsoft.com/office/drawing/2014/main" id="{72D2A247-A653-1F49-94CF-3413A3E93AFD}"/>
                    </a:ext>
                  </a:extLst>
                </p:cNvPr>
                <p:cNvSpPr txBox="1">
                  <a:spLocks noRot="1" noChangeAspect="1" noMove="1" noResize="1" noEditPoints="1" noAdjustHandles="1" noChangeArrowheads="1" noChangeShapeType="1" noTextEdit="1"/>
                </p:cNvSpPr>
                <p:nvPr/>
              </p:nvSpPr>
              <p:spPr>
                <a:xfrm>
                  <a:off x="4446134" y="4262772"/>
                  <a:ext cx="3913408" cy="215444"/>
                </a:xfrm>
                <a:prstGeom prst="rect">
                  <a:avLst/>
                </a:prstGeom>
                <a:blipFill>
                  <a:blip r:embed="rId10"/>
                  <a:stretch>
                    <a:fillRect b="-5556"/>
                  </a:stretch>
                </a:blipFill>
              </p:spPr>
              <p:txBody>
                <a:bodyPr/>
                <a:lstStyle/>
                <a:p>
                  <a:r>
                    <a:rPr lang="en-GB">
                      <a:noFill/>
                    </a:rPr>
                    <a:t> </a:t>
                  </a:r>
                </a:p>
              </p:txBody>
            </p:sp>
          </mc:Fallback>
        </mc:AlternateContent>
        <p:grpSp>
          <p:nvGrpSpPr>
            <p:cNvPr id="14" name="Group 13">
              <a:extLst>
                <a:ext uri="{FF2B5EF4-FFF2-40B4-BE49-F238E27FC236}">
                  <a16:creationId xmlns:a16="http://schemas.microsoft.com/office/drawing/2014/main" id="{6575FE1E-E64F-3441-B30D-5F4C7C8ECA65}"/>
                </a:ext>
              </a:extLst>
            </p:cNvPr>
            <p:cNvGrpSpPr/>
            <p:nvPr/>
          </p:nvGrpSpPr>
          <p:grpSpPr>
            <a:xfrm>
              <a:off x="4722849" y="2063703"/>
              <a:ext cx="3351021" cy="2218510"/>
              <a:chOff x="4722849" y="2063703"/>
              <a:chExt cx="3351021" cy="2218510"/>
            </a:xfrm>
          </p:grpSpPr>
          <p:grpSp>
            <p:nvGrpSpPr>
              <p:cNvPr id="12" name="Group 11">
                <a:extLst>
                  <a:ext uri="{FF2B5EF4-FFF2-40B4-BE49-F238E27FC236}">
                    <a16:creationId xmlns:a16="http://schemas.microsoft.com/office/drawing/2014/main" id="{A8C64A85-A7FB-DA4C-AE09-439D87D471D6}"/>
                  </a:ext>
                </a:extLst>
              </p:cNvPr>
              <p:cNvGrpSpPr/>
              <p:nvPr/>
            </p:nvGrpSpPr>
            <p:grpSpPr>
              <a:xfrm>
                <a:off x="4722849" y="2063703"/>
                <a:ext cx="3351021" cy="2218510"/>
                <a:chOff x="4724071" y="2077517"/>
                <a:chExt cx="3351021" cy="2218510"/>
              </a:xfrm>
            </p:grpSpPr>
            <p:pic>
              <p:nvPicPr>
                <p:cNvPr id="6" name="Picture 5">
                  <a:extLst>
                    <a:ext uri="{FF2B5EF4-FFF2-40B4-BE49-F238E27FC236}">
                      <a16:creationId xmlns:a16="http://schemas.microsoft.com/office/drawing/2014/main" id="{9932D54C-D880-B943-8653-6C7D6DE3FDCD}"/>
                    </a:ext>
                  </a:extLst>
                </p:cNvPr>
                <p:cNvPicPr>
                  <a:picLocks noChangeAspect="1"/>
                </p:cNvPicPr>
                <p:nvPr/>
              </p:nvPicPr>
              <p:blipFill rotWithShape="1">
                <a:blip r:embed="rId11"/>
                <a:srcRect l="5053" t="2855"/>
                <a:stretch/>
              </p:blipFill>
              <p:spPr>
                <a:xfrm>
                  <a:off x="4724071" y="2077517"/>
                  <a:ext cx="3351021" cy="2218510"/>
                </a:xfrm>
                <a:prstGeom prst="rect">
                  <a:avLst/>
                </a:prstGeom>
              </p:spPr>
            </p:pic>
            <p:cxnSp>
              <p:nvCxnSpPr>
                <p:cNvPr id="10" name="Straight Arrow Connector 9">
                  <a:extLst>
                    <a:ext uri="{FF2B5EF4-FFF2-40B4-BE49-F238E27FC236}">
                      <a16:creationId xmlns:a16="http://schemas.microsoft.com/office/drawing/2014/main" id="{A039C5DB-0C2F-2246-B9F3-2A695D856EAA}"/>
                    </a:ext>
                  </a:extLst>
                </p:cNvPr>
                <p:cNvCxnSpPr>
                  <a:cxnSpLocks/>
                </p:cNvCxnSpPr>
                <p:nvPr/>
              </p:nvCxnSpPr>
              <p:spPr>
                <a:xfrm flipV="1">
                  <a:off x="5592176" y="2943543"/>
                  <a:ext cx="0" cy="285270"/>
                </a:xfrm>
                <a:prstGeom prst="straightConnector1">
                  <a:avLst/>
                </a:prstGeom>
                <a:ln w="34925">
                  <a:solidFill>
                    <a:srgbClr val="FF0000">
                      <a:alpha val="75000"/>
                    </a:srgbClr>
                  </a:solidFill>
                  <a:tailEnd type="triangle"/>
                </a:ln>
              </p:spPr>
              <p:style>
                <a:lnRef idx="1">
                  <a:schemeClr val="accent1"/>
                </a:lnRef>
                <a:fillRef idx="0">
                  <a:schemeClr val="accent1"/>
                </a:fillRef>
                <a:effectRef idx="0">
                  <a:schemeClr val="accent1"/>
                </a:effectRef>
                <a:fontRef idx="minor">
                  <a:schemeClr val="tx1"/>
                </a:fontRef>
              </p:style>
            </p:cxnSp>
          </p:grpSp>
          <p:sp>
            <p:nvSpPr>
              <p:cNvPr id="13" name="TextBox 12">
                <a:extLst>
                  <a:ext uri="{FF2B5EF4-FFF2-40B4-BE49-F238E27FC236}">
                    <a16:creationId xmlns:a16="http://schemas.microsoft.com/office/drawing/2014/main" id="{23B0EF3C-8688-D143-A4C0-018A14EA0D8D}"/>
                  </a:ext>
                </a:extLst>
              </p:cNvPr>
              <p:cNvSpPr txBox="1"/>
              <p:nvPr/>
            </p:nvSpPr>
            <p:spPr>
              <a:xfrm>
                <a:off x="5578233" y="3072249"/>
                <a:ext cx="461986" cy="261610"/>
              </a:xfrm>
              <a:prstGeom prst="rect">
                <a:avLst/>
              </a:prstGeom>
              <a:noFill/>
            </p:spPr>
            <p:txBody>
              <a:bodyPr wrap="none" rtlCol="0">
                <a:spAutoFit/>
              </a:bodyPr>
              <a:lstStyle/>
              <a:p>
                <a:r>
                  <a:rPr lang="en-GB" sz="1100" dirty="0">
                    <a:latin typeface="Lato" panose="020F0502020204030203" pitchFamily="34" charset="0"/>
                    <a:ea typeface="Lato" panose="020F0502020204030203" pitchFamily="34" charset="0"/>
                    <a:cs typeface="Lato" panose="020F0502020204030203" pitchFamily="34" charset="0"/>
                  </a:rPr>
                  <a:t>EOT</a:t>
                </a:r>
              </a:p>
            </p:txBody>
          </p:sp>
        </p:grpSp>
      </p:grp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14A86E43-64EC-0D4C-A791-60E75B53ABE7}"/>
                  </a:ext>
                </a:extLst>
              </p:cNvPr>
              <p:cNvSpPr txBox="1"/>
              <p:nvPr/>
            </p:nvSpPr>
            <p:spPr>
              <a:xfrm>
                <a:off x="4423229" y="4694443"/>
                <a:ext cx="3922365" cy="1015663"/>
              </a:xfrm>
              <a:prstGeom prst="rect">
                <a:avLst/>
              </a:prstGeom>
              <a:noFill/>
            </p:spPr>
            <p:txBody>
              <a:bodyPr wrap="square" rtlCol="0">
                <a:spAutoFit/>
              </a:bodyPr>
              <a:lstStyle/>
              <a:p>
                <a:pPr algn="just"/>
                <a:r>
                  <a:rPr lang="en-GB" sz="1200" dirty="0">
                    <a:latin typeface="Lato" panose="020F0502020204030203" pitchFamily="34" charset="0"/>
                    <a:ea typeface="Lato" panose="020F0502020204030203" pitchFamily="34" charset="0"/>
                    <a:cs typeface="Lato" panose="020F0502020204030203" pitchFamily="34" charset="0"/>
                  </a:rPr>
                  <a:t>This work amongst others demonstrates that the EOT can be categorised by an ~+1.1‰ shift in the foraminifera </a:t>
                </a:r>
                <a14:m>
                  <m:oMath xmlns:m="http://schemas.openxmlformats.org/officeDocument/2006/math">
                    <m:sSup>
                      <m:sSupPr>
                        <m:ctrlPr>
                          <a:rPr lang="en-GB" sz="1200" i="1">
                            <a:latin typeface="Cambria Math" panose="02040503050406030204" pitchFamily="18" charset="0"/>
                            <a:ea typeface="Cambria Math" panose="02040503050406030204" pitchFamily="18" charset="0"/>
                          </a:rPr>
                        </m:ctrlPr>
                      </m:sSupPr>
                      <m:e>
                        <m:r>
                          <a:rPr lang="en-GB" sz="1200" i="1">
                            <a:latin typeface="Cambria Math" panose="02040503050406030204" pitchFamily="18" charset="0"/>
                            <a:ea typeface="Cambria Math" panose="02040503050406030204" pitchFamily="18" charset="0"/>
                          </a:rPr>
                          <m:t>𝛿</m:t>
                        </m:r>
                      </m:e>
                      <m:sup>
                        <m:r>
                          <a:rPr lang="en-GB" sz="1200" i="1">
                            <a:latin typeface="Cambria Math" panose="02040503050406030204" pitchFamily="18" charset="0"/>
                            <a:ea typeface="Cambria Math" panose="02040503050406030204" pitchFamily="18" charset="0"/>
                          </a:rPr>
                          <m:t>18</m:t>
                        </m:r>
                      </m:sup>
                    </m:sSup>
                  </m:oMath>
                </a14:m>
                <a:r>
                  <a:rPr lang="en-GB" sz="1200" dirty="0">
                    <a:latin typeface="Lato" panose="020F0502020204030203" pitchFamily="34" charset="0"/>
                    <a:ea typeface="Lato" panose="020F0502020204030203" pitchFamily="34" charset="0"/>
                    <a:cs typeface="Lato" panose="020F0502020204030203" pitchFamily="34" charset="0"/>
                  </a:rPr>
                  <a:t>O. Alternative studies make use of continental oxygen isotope records which verify and support the marine derived signal. </a:t>
                </a:r>
              </a:p>
            </p:txBody>
          </p:sp>
        </mc:Choice>
        <mc:Fallback xmlns="">
          <p:sp>
            <p:nvSpPr>
              <p:cNvPr id="64" name="TextBox 63">
                <a:extLst>
                  <a:ext uri="{FF2B5EF4-FFF2-40B4-BE49-F238E27FC236}">
                    <a16:creationId xmlns:a16="http://schemas.microsoft.com/office/drawing/2014/main" id="{14A86E43-64EC-0D4C-A791-60E75B53ABE7}"/>
                  </a:ext>
                </a:extLst>
              </p:cNvPr>
              <p:cNvSpPr txBox="1">
                <a:spLocks noRot="1" noChangeAspect="1" noMove="1" noResize="1" noEditPoints="1" noAdjustHandles="1" noChangeArrowheads="1" noChangeShapeType="1" noTextEdit="1"/>
              </p:cNvSpPr>
              <p:nvPr/>
            </p:nvSpPr>
            <p:spPr>
              <a:xfrm>
                <a:off x="4423229" y="4694443"/>
                <a:ext cx="3922365" cy="1015663"/>
              </a:xfrm>
              <a:prstGeom prst="rect">
                <a:avLst/>
              </a:prstGeom>
              <a:blipFill>
                <a:blip r:embed="rId12"/>
                <a:stretch>
                  <a:fillRect b="-2469"/>
                </a:stretch>
              </a:blipFill>
            </p:spPr>
            <p:txBody>
              <a:bodyPr/>
              <a:lstStyle/>
              <a:p>
                <a:r>
                  <a:rPr lang="en-GB">
                    <a:noFill/>
                  </a:rPr>
                  <a:t> </a:t>
                </a:r>
              </a:p>
            </p:txBody>
          </p:sp>
        </mc:Fallback>
      </mc:AlternateContent>
      <p:grpSp>
        <p:nvGrpSpPr>
          <p:cNvPr id="16" name="Group 15">
            <a:extLst>
              <a:ext uri="{FF2B5EF4-FFF2-40B4-BE49-F238E27FC236}">
                <a16:creationId xmlns:a16="http://schemas.microsoft.com/office/drawing/2014/main" id="{F8050D2B-5977-DF42-9DBA-0AB63A6B191C}"/>
              </a:ext>
            </a:extLst>
          </p:cNvPr>
          <p:cNvGrpSpPr/>
          <p:nvPr/>
        </p:nvGrpSpPr>
        <p:grpSpPr>
          <a:xfrm>
            <a:off x="4488857" y="5721037"/>
            <a:ext cx="3819004" cy="2329199"/>
            <a:chOff x="4517696" y="5778622"/>
            <a:chExt cx="3819004" cy="2329199"/>
          </a:xfrm>
        </p:grpSpPr>
        <p:pic>
          <p:nvPicPr>
            <p:cNvPr id="66" name="Picture 14" descr="Cover">
              <a:extLst>
                <a:ext uri="{FF2B5EF4-FFF2-40B4-BE49-F238E27FC236}">
                  <a16:creationId xmlns:a16="http://schemas.microsoft.com/office/drawing/2014/main" id="{1041BDB6-DDC5-4F4E-BB3D-56A6063974A1}"/>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l="55236" b="13439"/>
            <a:stretch/>
          </p:blipFill>
          <p:spPr bwMode="auto">
            <a:xfrm>
              <a:off x="6494769" y="5778622"/>
              <a:ext cx="1841931" cy="2329199"/>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14" descr="Cover">
              <a:extLst>
                <a:ext uri="{FF2B5EF4-FFF2-40B4-BE49-F238E27FC236}">
                  <a16:creationId xmlns:a16="http://schemas.microsoft.com/office/drawing/2014/main" id="{23B5CF43-DE98-A940-8FF1-B95DCC393489}"/>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r="49212" b="13439"/>
            <a:stretch/>
          </p:blipFill>
          <p:spPr bwMode="auto">
            <a:xfrm>
              <a:off x="4517696" y="5778622"/>
              <a:ext cx="2089838" cy="2329199"/>
            </a:xfrm>
            <a:prstGeom prst="rect">
              <a:avLst/>
            </a:prstGeom>
            <a:noFill/>
            <a:extLst>
              <a:ext uri="{909E8E84-426E-40DD-AFC4-6F175D3DCCD1}">
                <a14:hiddenFill xmlns:a14="http://schemas.microsoft.com/office/drawing/2010/main">
                  <a:solidFill>
                    <a:srgbClr val="FFFFFF"/>
                  </a:solidFill>
                </a14:hiddenFill>
              </a:ext>
            </a:extLst>
          </p:spPr>
        </p:pic>
      </p:grpSp>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EE8E0ACD-8BB0-8242-8CE2-2A7B5F3BF152}"/>
                  </a:ext>
                </a:extLst>
              </p:cNvPr>
              <p:cNvSpPr txBox="1"/>
              <p:nvPr/>
            </p:nvSpPr>
            <p:spPr>
              <a:xfrm>
                <a:off x="4441655" y="8050236"/>
                <a:ext cx="3913408" cy="461665"/>
              </a:xfrm>
              <a:prstGeom prst="rect">
                <a:avLst/>
              </a:prstGeom>
              <a:noFill/>
            </p:spPr>
            <p:txBody>
              <a:bodyPr wrap="square" rtlCol="0">
                <a:spAutoFit/>
              </a:bodyPr>
              <a:lstStyle/>
              <a:p>
                <a:r>
                  <a:rPr lang="en-GB" sz="800" dirty="0">
                    <a:latin typeface="Lato" panose="020F0502020204030203" pitchFamily="34" charset="0"/>
                    <a:ea typeface="Lato" panose="020F0502020204030203" pitchFamily="34" charset="0"/>
                    <a:cs typeface="Lato" panose="020F0502020204030203" pitchFamily="34" charset="0"/>
                  </a:rPr>
                  <a:t>Fig. 3.  </a:t>
                </a:r>
                <a14:m>
                  <m:oMath xmlns:m="http://schemas.openxmlformats.org/officeDocument/2006/math">
                    <m:sSup>
                      <m:sSupPr>
                        <m:ctrlPr>
                          <a:rPr lang="en-GB" sz="800" i="1" smtClean="0">
                            <a:latin typeface="Cambria Math" panose="02040503050406030204" pitchFamily="18" charset="0"/>
                            <a:ea typeface="Cambria Math" panose="02040503050406030204" pitchFamily="18" charset="0"/>
                          </a:rPr>
                        </m:ctrlPr>
                      </m:sSupPr>
                      <m:e>
                        <m:r>
                          <a:rPr lang="en-GB" sz="800" i="1">
                            <a:latin typeface="Cambria Math" panose="02040503050406030204" pitchFamily="18" charset="0"/>
                            <a:ea typeface="Cambria Math" panose="02040503050406030204" pitchFamily="18" charset="0"/>
                          </a:rPr>
                          <m:t>𝛿</m:t>
                        </m:r>
                      </m:e>
                      <m:sup>
                        <m:r>
                          <a:rPr lang="en-GB" sz="800" i="1">
                            <a:latin typeface="Cambria Math" panose="02040503050406030204" pitchFamily="18" charset="0"/>
                            <a:ea typeface="Cambria Math" panose="02040503050406030204" pitchFamily="18" charset="0"/>
                          </a:rPr>
                          <m:t>18</m:t>
                        </m:r>
                      </m:sup>
                    </m:sSup>
                  </m:oMath>
                </a14:m>
                <a:r>
                  <a:rPr lang="en-GB" sz="800" dirty="0">
                    <a:latin typeface="Lato" panose="020F0502020204030203" pitchFamily="34" charset="0"/>
                    <a:ea typeface="Lato" panose="020F0502020204030203" pitchFamily="34" charset="0"/>
                    <a:cs typeface="Lato" panose="020F0502020204030203" pitchFamily="34" charset="0"/>
                  </a:rPr>
                  <a:t>O  records derived from continental records compared to those derived from marine foraminifera (Sheldon et al. 2016): (A) The continental isotope records. (B) Data derived from marine foraminifera. </a:t>
                </a:r>
              </a:p>
            </p:txBody>
          </p:sp>
        </mc:Choice>
        <mc:Fallback xmlns="">
          <p:sp>
            <p:nvSpPr>
              <p:cNvPr id="67" name="TextBox 66">
                <a:extLst>
                  <a:ext uri="{FF2B5EF4-FFF2-40B4-BE49-F238E27FC236}">
                    <a16:creationId xmlns:a16="http://schemas.microsoft.com/office/drawing/2014/main" id="{EE8E0ACD-8BB0-8242-8CE2-2A7B5F3BF152}"/>
                  </a:ext>
                </a:extLst>
              </p:cNvPr>
              <p:cNvSpPr txBox="1">
                <a:spLocks noRot="1" noChangeAspect="1" noMove="1" noResize="1" noEditPoints="1" noAdjustHandles="1" noChangeArrowheads="1" noChangeShapeType="1" noTextEdit="1"/>
              </p:cNvSpPr>
              <p:nvPr/>
            </p:nvSpPr>
            <p:spPr>
              <a:xfrm>
                <a:off x="4441655" y="8050236"/>
                <a:ext cx="3913408" cy="461665"/>
              </a:xfrm>
              <a:prstGeom prst="rect">
                <a:avLst/>
              </a:prstGeom>
              <a:blipFill>
                <a:blip r:embed="rId14"/>
                <a:stretch>
                  <a:fillRect b="-2703"/>
                </a:stretch>
              </a:blipFill>
            </p:spPr>
            <p:txBody>
              <a:bodyPr/>
              <a:lstStyle/>
              <a:p>
                <a:r>
                  <a:rPr lang="en-GB">
                    <a:noFill/>
                  </a:rPr>
                  <a:t> </a:t>
                </a:r>
              </a:p>
            </p:txBody>
          </p:sp>
        </mc:Fallback>
      </mc:AlternateContent>
      <p:cxnSp>
        <p:nvCxnSpPr>
          <p:cNvPr id="75" name="Straight Arrow Connector 74">
            <a:extLst>
              <a:ext uri="{FF2B5EF4-FFF2-40B4-BE49-F238E27FC236}">
                <a16:creationId xmlns:a16="http://schemas.microsoft.com/office/drawing/2014/main" id="{F0B40A05-5323-2B41-8E03-B2FED662566D}"/>
              </a:ext>
            </a:extLst>
          </p:cNvPr>
          <p:cNvCxnSpPr>
            <a:cxnSpLocks/>
          </p:cNvCxnSpPr>
          <p:nvPr/>
        </p:nvCxnSpPr>
        <p:spPr>
          <a:xfrm>
            <a:off x="6567813" y="6440657"/>
            <a:ext cx="0" cy="452318"/>
          </a:xfrm>
          <a:prstGeom prst="straightConnector1">
            <a:avLst/>
          </a:prstGeom>
          <a:ln w="34925">
            <a:solidFill>
              <a:srgbClr val="FF0000">
                <a:alpha val="75000"/>
              </a:srgbClr>
            </a:solidFill>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4AB34B59-E530-B34D-8091-39810AF66A62}"/>
              </a:ext>
            </a:extLst>
          </p:cNvPr>
          <p:cNvSpPr txBox="1"/>
          <p:nvPr/>
        </p:nvSpPr>
        <p:spPr>
          <a:xfrm>
            <a:off x="6163911" y="6347279"/>
            <a:ext cx="461986" cy="261610"/>
          </a:xfrm>
          <a:prstGeom prst="rect">
            <a:avLst/>
          </a:prstGeom>
          <a:noFill/>
        </p:spPr>
        <p:txBody>
          <a:bodyPr wrap="none" rtlCol="0">
            <a:spAutoFit/>
          </a:bodyPr>
          <a:lstStyle/>
          <a:p>
            <a:r>
              <a:rPr lang="en-GB" sz="1100" dirty="0">
                <a:latin typeface="Lato" panose="020F0502020204030203" pitchFamily="34" charset="0"/>
                <a:ea typeface="Lato" panose="020F0502020204030203" pitchFamily="34" charset="0"/>
                <a:cs typeface="Lato" panose="020F0502020204030203" pitchFamily="34" charset="0"/>
              </a:rPr>
              <a:t>EOT</a:t>
            </a:r>
          </a:p>
        </p:txBody>
      </p:sp>
      <p:sp>
        <p:nvSpPr>
          <p:cNvPr id="77" name="TextBox 76">
            <a:extLst>
              <a:ext uri="{FF2B5EF4-FFF2-40B4-BE49-F238E27FC236}">
                <a16:creationId xmlns:a16="http://schemas.microsoft.com/office/drawing/2014/main" id="{B3287BF8-C881-974C-A6CA-8AFC709CA0FB}"/>
              </a:ext>
            </a:extLst>
          </p:cNvPr>
          <p:cNvSpPr txBox="1"/>
          <p:nvPr/>
        </p:nvSpPr>
        <p:spPr>
          <a:xfrm>
            <a:off x="4439622" y="8511901"/>
            <a:ext cx="3922365" cy="830997"/>
          </a:xfrm>
          <a:prstGeom prst="rect">
            <a:avLst/>
          </a:prstGeom>
          <a:noFill/>
        </p:spPr>
        <p:txBody>
          <a:bodyPr wrap="square" rtlCol="0">
            <a:spAutoFit/>
          </a:bodyPr>
          <a:lstStyle/>
          <a:p>
            <a:pPr algn="just"/>
            <a:r>
              <a:rPr lang="en-GB" sz="1200" dirty="0">
                <a:latin typeface="Lato" panose="020F0502020204030203" pitchFamily="34" charset="0"/>
                <a:ea typeface="Lato" panose="020F0502020204030203" pitchFamily="34" charset="0"/>
                <a:cs typeface="Lato" panose="020F0502020204030203" pitchFamily="34" charset="0"/>
              </a:rPr>
              <a:t>Sheldon et al. (2016) makes use of freshwater gastropods as their source of the oxygen tracer. They conclude a higher magnitude shift of &gt;+1.4 ‰ in the isotope ratio than when compared to the marine data.</a:t>
            </a:r>
          </a:p>
        </p:txBody>
      </p:sp>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8BB442DD-00D2-0546-99AF-11C825EED55C}"/>
                  </a:ext>
                </a:extLst>
              </p:cNvPr>
              <p:cNvSpPr txBox="1"/>
              <p:nvPr/>
            </p:nvSpPr>
            <p:spPr>
              <a:xfrm>
                <a:off x="8633661" y="1136410"/>
                <a:ext cx="3922365" cy="2492990"/>
              </a:xfrm>
              <a:prstGeom prst="rect">
                <a:avLst/>
              </a:prstGeom>
              <a:noFill/>
            </p:spPr>
            <p:txBody>
              <a:bodyPr wrap="square" rtlCol="0">
                <a:spAutoFit/>
              </a:bodyPr>
              <a:lstStyle/>
              <a:p>
                <a:pPr algn="just"/>
                <a:r>
                  <a:rPr lang="en-GB" sz="1200" dirty="0">
                    <a:latin typeface="Lato" panose="020F0502020204030203" pitchFamily="34" charset="0"/>
                    <a:ea typeface="Lato" panose="020F0502020204030203" pitchFamily="34" charset="0"/>
                    <a:cs typeface="Lato" panose="020F0502020204030203" pitchFamily="34" charset="0"/>
                  </a:rPr>
                  <a:t>This higher magnitude could be attributed to the change in isotopic composition of the source meteoric water where the gastropods grew. As Antarctic ice sheets developed, the marine source waters would tend towards more enriched </a:t>
                </a:r>
                <a14:m>
                  <m:oMath xmlns:m="http://schemas.openxmlformats.org/officeDocument/2006/math">
                    <m:sSup>
                      <m:sSupPr>
                        <m:ctrlPr>
                          <a:rPr lang="en-GB" sz="1200" i="1">
                            <a:latin typeface="Cambria Math" panose="02040503050406030204" pitchFamily="18" charset="0"/>
                            <a:ea typeface="Cambria Math" panose="02040503050406030204" pitchFamily="18" charset="0"/>
                          </a:rPr>
                        </m:ctrlPr>
                      </m:sSupPr>
                      <m:e>
                        <m:r>
                          <a:rPr lang="en-GB" sz="1200" i="1">
                            <a:latin typeface="Cambria Math" panose="02040503050406030204" pitchFamily="18" charset="0"/>
                            <a:ea typeface="Cambria Math" panose="02040503050406030204" pitchFamily="18" charset="0"/>
                          </a:rPr>
                          <m:t>𝛿</m:t>
                        </m:r>
                      </m:e>
                      <m:sup>
                        <m:r>
                          <a:rPr lang="en-GB" sz="1200" i="1">
                            <a:latin typeface="Cambria Math" panose="02040503050406030204" pitchFamily="18" charset="0"/>
                            <a:ea typeface="Cambria Math" panose="02040503050406030204" pitchFamily="18" charset="0"/>
                          </a:rPr>
                          <m:t>18</m:t>
                        </m:r>
                      </m:sup>
                    </m:sSup>
                  </m:oMath>
                </a14:m>
                <a:r>
                  <a:rPr lang="en-GB" sz="1200" dirty="0">
                    <a:latin typeface="Lato" panose="020F0502020204030203" pitchFamily="34" charset="0"/>
                    <a:ea typeface="Lato" panose="020F0502020204030203" pitchFamily="34" charset="0"/>
                    <a:cs typeface="Lato" panose="020F0502020204030203" pitchFamily="34" charset="0"/>
                  </a:rPr>
                  <a:t>O values.</a:t>
                </a:r>
              </a:p>
              <a:p>
                <a:pPr algn="just"/>
                <a:endParaRPr lang="en-GB" sz="1200" dirty="0">
                  <a:latin typeface="Lato" panose="020F0502020204030203" pitchFamily="34" charset="0"/>
                  <a:ea typeface="Lato" panose="020F0502020204030203" pitchFamily="34" charset="0"/>
                  <a:cs typeface="Lato" panose="020F0502020204030203" pitchFamily="34" charset="0"/>
                </a:endParaRPr>
              </a:p>
              <a:p>
                <a:pPr algn="just"/>
                <a:r>
                  <a:rPr lang="en-GB" sz="1200" dirty="0">
                    <a:latin typeface="Lato" panose="020F0502020204030203" pitchFamily="34" charset="0"/>
                    <a:ea typeface="Lato" panose="020F0502020204030203" pitchFamily="34" charset="0"/>
                    <a:cs typeface="Lato" panose="020F0502020204030203" pitchFamily="34" charset="0"/>
                  </a:rPr>
                  <a:t>Proxy indicators </a:t>
                </a:r>
                <a:r>
                  <a:rPr lang="en-GB" sz="1200" b="0" dirty="0">
                    <a:latin typeface="Lato" panose="020F0502020204030203" pitchFamily="34" charset="0"/>
                    <a:ea typeface="Lato" panose="020F0502020204030203" pitchFamily="34" charset="0"/>
                    <a:cs typeface="Lato" panose="020F0502020204030203" pitchFamily="34" charset="0"/>
                  </a:rPr>
                  <a:t>could also be employed, for example, </a:t>
                </a:r>
                <a:r>
                  <a:rPr lang="en-GB" sz="1200" dirty="0" err="1">
                    <a:latin typeface="Lato" panose="020F0502020204030203" pitchFamily="34" charset="0"/>
                    <a:ea typeface="Lato" panose="020F0502020204030203" pitchFamily="34" charset="0"/>
                    <a:cs typeface="Lato" panose="020F0502020204030203" pitchFamily="34" charset="0"/>
                  </a:rPr>
                  <a:t>Zachos</a:t>
                </a:r>
                <a:r>
                  <a:rPr lang="en-GB" sz="1200" dirty="0">
                    <a:latin typeface="Lato" panose="020F0502020204030203" pitchFamily="34" charset="0"/>
                    <a:ea typeface="Lato" panose="020F0502020204030203" pitchFamily="34" charset="0"/>
                    <a:cs typeface="Lato" panose="020F0502020204030203" pitchFamily="34" charset="0"/>
                  </a:rPr>
                  <a:t> et al. 2008 uses </a:t>
                </a:r>
                <a14:m>
                  <m:oMath xmlns:m="http://schemas.openxmlformats.org/officeDocument/2006/math">
                    <m:sSub>
                      <m:sSubPr>
                        <m:ctrlPr>
                          <a:rPr lang="en-GB" sz="1200" i="1">
                            <a:latin typeface="Cambria Math" panose="02040503050406030204" pitchFamily="18" charset="0"/>
                            <a:ea typeface="Lato" panose="020F0502020204030203" pitchFamily="34" charset="0"/>
                            <a:cs typeface="Lato" panose="020F0502020204030203" pitchFamily="34" charset="0"/>
                          </a:rPr>
                        </m:ctrlPr>
                      </m:sSubPr>
                      <m:e>
                        <m:r>
                          <m:rPr>
                            <m:nor/>
                          </m:rPr>
                          <a:rPr lang="en-GB" sz="1200" dirty="0">
                            <a:latin typeface="Lato" panose="020F0502020204030203" pitchFamily="34" charset="0"/>
                            <a:ea typeface="Lato" panose="020F0502020204030203" pitchFamily="34" charset="0"/>
                            <a:cs typeface="Lato" panose="020F0502020204030203" pitchFamily="34" charset="0"/>
                          </a:rPr>
                          <m:t>CO</m:t>
                        </m:r>
                      </m:e>
                      <m:sub>
                        <m:r>
                          <a:rPr lang="en-GB" sz="1200" i="1">
                            <a:latin typeface="Cambria Math" panose="02040503050406030204" pitchFamily="18" charset="0"/>
                            <a:ea typeface="Lato" panose="020F0502020204030203" pitchFamily="34" charset="0"/>
                            <a:cs typeface="Lato" panose="020F0502020204030203" pitchFamily="34" charset="0"/>
                          </a:rPr>
                          <m:t>2</m:t>
                        </m:r>
                      </m:sub>
                    </m:sSub>
                  </m:oMath>
                </a14:m>
                <a:r>
                  <a:rPr lang="en-GB" sz="1200" dirty="0">
                    <a:latin typeface="Lato" panose="020F0502020204030203" pitchFamily="34" charset="0"/>
                    <a:ea typeface="Lato" panose="020F0502020204030203" pitchFamily="34" charset="0"/>
                    <a:cs typeface="Lato" panose="020F0502020204030203" pitchFamily="34" charset="0"/>
                  </a:rPr>
                  <a:t> records to </a:t>
                </a:r>
                <a:r>
                  <a:rPr lang="en-GB" sz="1200" b="0" dirty="0">
                    <a:latin typeface="Lato" panose="020F0502020204030203" pitchFamily="34" charset="0"/>
                    <a:ea typeface="Lato" panose="020F0502020204030203" pitchFamily="34" charset="0"/>
                    <a:cs typeface="Lato" panose="020F0502020204030203" pitchFamily="34" charset="0"/>
                  </a:rPr>
                  <a:t>suggests that changes in atmospheric </a:t>
                </a:r>
                <a14:m>
                  <m:oMath xmlns:m="http://schemas.openxmlformats.org/officeDocument/2006/math">
                    <m:sSub>
                      <m:sSubPr>
                        <m:ctrlPr>
                          <a:rPr lang="en-GB" sz="1200" i="1">
                            <a:latin typeface="Cambria Math" panose="02040503050406030204" pitchFamily="18" charset="0"/>
                            <a:ea typeface="Lato" panose="020F0502020204030203" pitchFamily="34" charset="0"/>
                            <a:cs typeface="Lato" panose="020F0502020204030203" pitchFamily="34" charset="0"/>
                          </a:rPr>
                        </m:ctrlPr>
                      </m:sSubPr>
                      <m:e>
                        <m:r>
                          <m:rPr>
                            <m:nor/>
                          </m:rPr>
                          <a:rPr lang="en-GB" sz="1200" dirty="0">
                            <a:latin typeface="Lato" panose="020F0502020204030203" pitchFamily="34" charset="0"/>
                            <a:ea typeface="Lato" panose="020F0502020204030203" pitchFamily="34" charset="0"/>
                            <a:cs typeface="Lato" panose="020F0502020204030203" pitchFamily="34" charset="0"/>
                          </a:rPr>
                          <m:t>CO</m:t>
                        </m:r>
                      </m:e>
                      <m:sub>
                        <m:r>
                          <a:rPr lang="en-GB" sz="1200" i="1">
                            <a:latin typeface="Cambria Math" panose="02040503050406030204" pitchFamily="18" charset="0"/>
                            <a:ea typeface="Lato" panose="020F0502020204030203" pitchFamily="34" charset="0"/>
                            <a:cs typeface="Lato" panose="020F0502020204030203" pitchFamily="34" charset="0"/>
                          </a:rPr>
                          <m:t>2</m:t>
                        </m:r>
                      </m:sub>
                    </m:sSub>
                  </m:oMath>
                </a14:m>
                <a:r>
                  <a:rPr lang="en-GB" sz="1200" dirty="0">
                    <a:latin typeface="Lato" panose="020F0502020204030203" pitchFamily="34" charset="0"/>
                    <a:ea typeface="Lato" panose="020F0502020204030203" pitchFamily="34" charset="0"/>
                    <a:cs typeface="Lato" panose="020F0502020204030203" pitchFamily="34" charset="0"/>
                  </a:rPr>
                  <a:t> could be the driver in Antarctic glaciation at the Eocene-Oligocene period. On the other hand, there are some suggestions that orbital forcing may have contributed to global cooling (Liu et al. 2009).</a:t>
                </a:r>
              </a:p>
            </p:txBody>
          </p:sp>
        </mc:Choice>
        <mc:Fallback xmlns="">
          <p:sp>
            <p:nvSpPr>
              <p:cNvPr id="78" name="TextBox 77">
                <a:extLst>
                  <a:ext uri="{FF2B5EF4-FFF2-40B4-BE49-F238E27FC236}">
                    <a16:creationId xmlns:a16="http://schemas.microsoft.com/office/drawing/2014/main" id="{8BB442DD-00D2-0546-99AF-11C825EED55C}"/>
                  </a:ext>
                </a:extLst>
              </p:cNvPr>
              <p:cNvSpPr txBox="1">
                <a:spLocks noRot="1" noChangeAspect="1" noMove="1" noResize="1" noEditPoints="1" noAdjustHandles="1" noChangeArrowheads="1" noChangeShapeType="1" noTextEdit="1"/>
              </p:cNvSpPr>
              <p:nvPr/>
            </p:nvSpPr>
            <p:spPr>
              <a:xfrm>
                <a:off x="8633661" y="1136410"/>
                <a:ext cx="3922365" cy="2492990"/>
              </a:xfrm>
              <a:prstGeom prst="rect">
                <a:avLst/>
              </a:prstGeom>
              <a:blipFill>
                <a:blip r:embed="rId15"/>
                <a:stretch>
                  <a:fillRect b="-1010"/>
                </a:stretch>
              </a:blipFill>
            </p:spPr>
            <p:txBody>
              <a:bodyPr/>
              <a:lstStyle/>
              <a:p>
                <a:r>
                  <a:rPr lang="en-GB">
                    <a:noFill/>
                  </a:rPr>
                  <a:t> </a:t>
                </a:r>
              </a:p>
            </p:txBody>
          </p:sp>
        </mc:Fallback>
      </mc:AlternateContent>
      <p:sp>
        <p:nvSpPr>
          <p:cNvPr id="79" name="Rectangle 78">
            <a:extLst>
              <a:ext uri="{FF2B5EF4-FFF2-40B4-BE49-F238E27FC236}">
                <a16:creationId xmlns:a16="http://schemas.microsoft.com/office/drawing/2014/main" id="{BC38C4D7-EADE-FA40-8208-C03DA5924F65}"/>
              </a:ext>
            </a:extLst>
          </p:cNvPr>
          <p:cNvSpPr/>
          <p:nvPr/>
        </p:nvSpPr>
        <p:spPr>
          <a:xfrm>
            <a:off x="8626776" y="3841198"/>
            <a:ext cx="3922365" cy="343981"/>
          </a:xfrm>
          <a:prstGeom prst="rect">
            <a:avLst/>
          </a:prstGeom>
          <a:solidFill>
            <a:srgbClr val="2096F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44" name="TextBox 43">
            <a:extLst>
              <a:ext uri="{FF2B5EF4-FFF2-40B4-BE49-F238E27FC236}">
                <a16:creationId xmlns:a16="http://schemas.microsoft.com/office/drawing/2014/main" id="{8D3E38F7-8C75-1140-BA60-5E3F5D293071}"/>
              </a:ext>
            </a:extLst>
          </p:cNvPr>
          <p:cNvSpPr txBox="1"/>
          <p:nvPr/>
        </p:nvSpPr>
        <p:spPr>
          <a:xfrm>
            <a:off x="9948646" y="3865264"/>
            <a:ext cx="1151152" cy="248857"/>
          </a:xfrm>
          <a:prstGeom prst="rect">
            <a:avLst/>
          </a:prstGeom>
          <a:noFill/>
        </p:spPr>
        <p:txBody>
          <a:bodyPr wrap="square" tIns="33090" bIns="0" rtlCol="0">
            <a:spAutoFit/>
          </a:bodyPr>
          <a:lstStyle/>
          <a:p>
            <a:r>
              <a:rPr lang="en-GB" sz="1400" b="1" dirty="0">
                <a:solidFill>
                  <a:schemeClr val="bg1"/>
                </a:solidFill>
                <a:latin typeface="Lato" panose="020F0502020204030203" pitchFamily="34" charset="0"/>
                <a:ea typeface="Lato" panose="020F0502020204030203" pitchFamily="34" charset="0"/>
                <a:cs typeface="Lato" panose="020F0502020204030203" pitchFamily="34" charset="0"/>
              </a:rPr>
              <a:t>Conclusions</a:t>
            </a:r>
          </a:p>
        </p:txBody>
      </p:sp>
      <p:sp>
        <p:nvSpPr>
          <p:cNvPr id="80" name="Rectangle 79">
            <a:extLst>
              <a:ext uri="{FF2B5EF4-FFF2-40B4-BE49-F238E27FC236}">
                <a16:creationId xmlns:a16="http://schemas.microsoft.com/office/drawing/2014/main" id="{EAF1911C-5AD5-314E-AC40-19D80E4836BA}"/>
              </a:ext>
            </a:extLst>
          </p:cNvPr>
          <p:cNvSpPr/>
          <p:nvPr/>
        </p:nvSpPr>
        <p:spPr>
          <a:xfrm>
            <a:off x="8633661" y="7239021"/>
            <a:ext cx="3922365" cy="343981"/>
          </a:xfrm>
          <a:prstGeom prst="rect">
            <a:avLst/>
          </a:prstGeom>
          <a:solidFill>
            <a:srgbClr val="2096F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40" name="TextBox 39">
            <a:extLst>
              <a:ext uri="{FF2B5EF4-FFF2-40B4-BE49-F238E27FC236}">
                <a16:creationId xmlns:a16="http://schemas.microsoft.com/office/drawing/2014/main" id="{EEAD3DFD-0300-B84D-8410-55F3F02F4FFD}"/>
              </a:ext>
            </a:extLst>
          </p:cNvPr>
          <p:cNvSpPr txBox="1"/>
          <p:nvPr/>
        </p:nvSpPr>
        <p:spPr>
          <a:xfrm>
            <a:off x="9980752" y="7263870"/>
            <a:ext cx="1086940" cy="248857"/>
          </a:xfrm>
          <a:prstGeom prst="rect">
            <a:avLst/>
          </a:prstGeom>
          <a:noFill/>
        </p:spPr>
        <p:txBody>
          <a:bodyPr wrap="square" tIns="33090" bIns="0" rtlCol="0">
            <a:spAutoFit/>
          </a:bodyPr>
          <a:lstStyle/>
          <a:p>
            <a:r>
              <a:rPr lang="en-GB" sz="1400" b="1" dirty="0">
                <a:solidFill>
                  <a:schemeClr val="bg1"/>
                </a:solidFill>
                <a:latin typeface="Lato" panose="020F0502020204030203" pitchFamily="34" charset="0"/>
                <a:ea typeface="Lato" panose="020F0502020204030203" pitchFamily="34" charset="0"/>
                <a:cs typeface="Lato" panose="020F0502020204030203" pitchFamily="34" charset="0"/>
              </a:rPr>
              <a:t>References</a:t>
            </a:r>
          </a:p>
        </p:txBody>
      </p:sp>
    </p:spTree>
    <p:extLst>
      <p:ext uri="{BB962C8B-B14F-4D97-AF65-F5344CB8AC3E}">
        <p14:creationId xmlns:p14="http://schemas.microsoft.com/office/powerpoint/2010/main" val="422270252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4714</TotalTime>
  <Words>717</Words>
  <Application>Microsoft Macintosh PowerPoint</Application>
  <PresentationFormat>A3 Paper (297x420 mm)</PresentationFormat>
  <Paragraphs>35</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Cambria Math</vt:lpstr>
      <vt:lpstr>Lato</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Jacky Cao</dc:creator>
  <cp:lastModifiedBy>Jacky Cao</cp:lastModifiedBy>
  <cp:revision>256</cp:revision>
  <cp:lastPrinted>2019-03-04T21:04:39Z</cp:lastPrinted>
  <dcterms:created xsi:type="dcterms:W3CDTF">2019-02-13T11:13:19Z</dcterms:created>
  <dcterms:modified xsi:type="dcterms:W3CDTF">2019-03-07T10:14:48Z</dcterms:modified>
</cp:coreProperties>
</file>