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B2"/>
    <a:srgbClr val="E3F2FD"/>
    <a:srgbClr val="FFF3E0"/>
    <a:srgbClr val="BBDEFB"/>
    <a:srgbClr val="90CA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292"/>
    <p:restoredTop sz="94690"/>
  </p:normalViewPr>
  <p:slideViewPr>
    <p:cSldViewPr snapToGrid="0" snapToObjects="1">
      <p:cViewPr>
        <p:scale>
          <a:sx n="80" d="100"/>
          <a:sy n="80" d="100"/>
        </p:scale>
        <p:origin x="190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0DE25-9E52-B648-AE1D-256A10D77DBE}" type="datetimeFigureOut">
              <a:rPr lang="en-GB" smtClean="0"/>
              <a:t>27/02/2019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6BF0-FC21-5B47-B2C2-2A354A9FE9E9}" type="slidenum">
              <a:rPr lang="en-GB" smtClean="0"/>
              <a:t>‹#›</a:t>
            </a:fld>
            <a:endParaRPr lang="en-GB"/>
          </a:p>
        </p:txBody>
      </p:sp>
    </p:spTree>
    <p:extLst>
      <p:ext uri="{BB962C8B-B14F-4D97-AF65-F5344CB8AC3E}">
        <p14:creationId xmlns:p14="http://schemas.microsoft.com/office/powerpoint/2010/main" val="2572154941"/>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CA6BF0-FC21-5B47-B2C2-2A354A9FE9E9}" type="slidenum">
              <a:rPr lang="en-GB" smtClean="0"/>
              <a:t>1</a:t>
            </a:fld>
            <a:endParaRPr lang="en-GB"/>
          </a:p>
        </p:txBody>
      </p:sp>
    </p:spTree>
    <p:extLst>
      <p:ext uri="{BB962C8B-B14F-4D97-AF65-F5344CB8AC3E}">
        <p14:creationId xmlns:p14="http://schemas.microsoft.com/office/powerpoint/2010/main" val="78628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308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7081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5521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434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36597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97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845D4-B2ED-304C-AF78-76488BE9F915}" type="datetimeFigureOut">
              <a:rPr lang="en-GB" smtClean="0"/>
              <a:t>27/02/2019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611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845D4-B2ED-304C-AF78-76488BE9F915}" type="datetimeFigureOut">
              <a:rPr lang="en-GB" smtClean="0"/>
              <a:t>27/02/2019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91324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845D4-B2ED-304C-AF78-76488BE9F915}" type="datetimeFigureOut">
              <a:rPr lang="en-GB" smtClean="0"/>
              <a:t>27/02/2019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1041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8218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2166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A89845D4-B2ED-304C-AF78-76488BE9F915}" type="datetimeFigureOut">
              <a:rPr lang="en-GB" smtClean="0"/>
              <a:t>27/02/2019</a:t>
            </a:fld>
            <a:endParaRPr lang="en-GB"/>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A46F63F6-AF3A-4C4F-A332-A89ADE2DFFD5}" type="slidenum">
              <a:rPr lang="en-GB" smtClean="0"/>
              <a:t>‹#›</a:t>
            </a:fld>
            <a:endParaRPr lang="en-GB"/>
          </a:p>
        </p:txBody>
      </p:sp>
    </p:spTree>
    <p:extLst>
      <p:ext uri="{BB962C8B-B14F-4D97-AF65-F5344CB8AC3E}">
        <p14:creationId xmlns:p14="http://schemas.microsoft.com/office/powerpoint/2010/main" val="2605006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2FD"/>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50C22A-0726-924D-B55F-815537C64269}"/>
              </a:ext>
            </a:extLst>
          </p:cNvPr>
          <p:cNvSpPr/>
          <p:nvPr/>
        </p:nvSpPr>
        <p:spPr>
          <a:xfrm>
            <a:off x="245533" y="183500"/>
            <a:ext cx="12310534" cy="77185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17CD0585-92A4-7D4F-923D-95B11159D3DC}"/>
              </a:ext>
            </a:extLst>
          </p:cNvPr>
          <p:cNvSpPr txBox="1"/>
          <p:nvPr/>
        </p:nvSpPr>
        <p:spPr>
          <a:xfrm>
            <a:off x="3793969" y="236559"/>
            <a:ext cx="5264458" cy="310412"/>
          </a:xfrm>
          <a:prstGeom prst="rect">
            <a:avLst/>
          </a:prstGeom>
          <a:noFill/>
        </p:spPr>
        <p:txBody>
          <a:bodyPr wrap="square" tIns="33090" bIns="0" rtlCol="0">
            <a:spAutoFit/>
          </a:bodyPr>
          <a:lstStyle/>
          <a:p>
            <a:r>
              <a:rPr lang="en-GB" b="1" dirty="0">
                <a:latin typeface="Lato" panose="020F0502020204030203" pitchFamily="34" charset="0"/>
                <a:ea typeface="Lato" panose="020F0502020204030203" pitchFamily="34" charset="0"/>
                <a:cs typeface="Lato" panose="020F0502020204030203" pitchFamily="34" charset="0"/>
              </a:rPr>
              <a:t>Oxygen isotope evidence for Antarctic glaciation</a:t>
            </a:r>
          </a:p>
        </p:txBody>
      </p:sp>
      <p:sp>
        <p:nvSpPr>
          <p:cNvPr id="27" name="TextBox 26">
            <a:extLst>
              <a:ext uri="{FF2B5EF4-FFF2-40B4-BE49-F238E27FC236}">
                <a16:creationId xmlns:a16="http://schemas.microsoft.com/office/drawing/2014/main" id="{6C1B990A-2D77-EC48-AD37-A4FA3CD5EDB1}"/>
              </a:ext>
            </a:extLst>
          </p:cNvPr>
          <p:cNvSpPr txBox="1"/>
          <p:nvPr/>
        </p:nvSpPr>
        <p:spPr>
          <a:xfrm>
            <a:off x="5895647" y="546971"/>
            <a:ext cx="1010303" cy="307777"/>
          </a:xfrm>
          <a:prstGeom prst="rect">
            <a:avLst/>
          </a:prstGeom>
          <a:noFill/>
        </p:spPr>
        <p:txBody>
          <a:bodyPr wrap="square" rtlCol="0">
            <a:spAutoFit/>
          </a:bodyPr>
          <a:lstStyle/>
          <a:p>
            <a:r>
              <a:rPr lang="en-GB" sz="1400" dirty="0">
                <a:latin typeface="Lato" panose="020F0502020204030203" pitchFamily="34" charset="0"/>
                <a:ea typeface="Lato" panose="020F0502020204030203" pitchFamily="34" charset="0"/>
                <a:cs typeface="Lato" panose="020F0502020204030203" pitchFamily="34" charset="0"/>
              </a:rPr>
              <a:t>Jacky Cao</a:t>
            </a:r>
          </a:p>
        </p:txBody>
      </p:sp>
      <p:pic>
        <p:nvPicPr>
          <p:cNvPr id="28" name="Picture 27" descr="A close up of a logo&#10;&#10;Description automatically generated">
            <a:extLst>
              <a:ext uri="{FF2B5EF4-FFF2-40B4-BE49-F238E27FC236}">
                <a16:creationId xmlns:a16="http://schemas.microsoft.com/office/drawing/2014/main" id="{6530F423-09D5-ED42-8E44-49985BCE2164}"/>
              </a:ext>
            </a:extLst>
          </p:cNvPr>
          <p:cNvPicPr>
            <a:picLocks noChangeAspect="1"/>
          </p:cNvPicPr>
          <p:nvPr/>
        </p:nvPicPr>
        <p:blipFill rotWithShape="1">
          <a:blip r:embed="rId3"/>
          <a:srcRect l="11881" t="20486" r="10471" b="18823"/>
          <a:stretch/>
        </p:blipFill>
        <p:spPr>
          <a:xfrm>
            <a:off x="11099798" y="265779"/>
            <a:ext cx="1323563" cy="609074"/>
          </a:xfrm>
          <a:prstGeom prst="rect">
            <a:avLst/>
          </a:prstGeom>
        </p:spPr>
      </p:pic>
      <p:sp>
        <p:nvSpPr>
          <p:cNvPr id="29" name="Rectangle 28">
            <a:extLst>
              <a:ext uri="{FF2B5EF4-FFF2-40B4-BE49-F238E27FC236}">
                <a16:creationId xmlns:a16="http://schemas.microsoft.com/office/drawing/2014/main" id="{C50B3262-8478-BA4E-99A4-77E9E57DB607}"/>
              </a:ext>
            </a:extLst>
          </p:cNvPr>
          <p:cNvSpPr/>
          <p:nvPr/>
        </p:nvSpPr>
        <p:spPr>
          <a:xfrm>
            <a:off x="245535" y="1142647"/>
            <a:ext cx="3922373" cy="2274567"/>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1" name="Rectangle 30">
            <a:extLst>
              <a:ext uri="{FF2B5EF4-FFF2-40B4-BE49-F238E27FC236}">
                <a16:creationId xmlns:a16="http://schemas.microsoft.com/office/drawing/2014/main" id="{D8B18BB1-3EFC-DD4D-951B-DD4AB14E2E42}"/>
              </a:ext>
            </a:extLst>
          </p:cNvPr>
          <p:cNvSpPr/>
          <p:nvPr/>
        </p:nvSpPr>
        <p:spPr>
          <a:xfrm>
            <a:off x="245534" y="1142647"/>
            <a:ext cx="3922371" cy="333172"/>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2" name="TextBox 31">
            <a:extLst>
              <a:ext uri="{FF2B5EF4-FFF2-40B4-BE49-F238E27FC236}">
                <a16:creationId xmlns:a16="http://schemas.microsoft.com/office/drawing/2014/main" id="{A1B961FD-759D-4A4F-8641-48EFF1CFD032}"/>
              </a:ext>
            </a:extLst>
          </p:cNvPr>
          <p:cNvSpPr txBox="1"/>
          <p:nvPr/>
        </p:nvSpPr>
        <p:spPr>
          <a:xfrm>
            <a:off x="1747639" y="1184804"/>
            <a:ext cx="91814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Abstract</a:t>
            </a:r>
          </a:p>
        </p:txBody>
      </p:sp>
      <p:sp>
        <p:nvSpPr>
          <p:cNvPr id="33" name="TextBox 32">
            <a:extLst>
              <a:ext uri="{FF2B5EF4-FFF2-40B4-BE49-F238E27FC236}">
                <a16:creationId xmlns:a16="http://schemas.microsoft.com/office/drawing/2014/main" id="{BDAD9AC9-8A6C-CC4B-8B30-50D35A98743E}"/>
              </a:ext>
            </a:extLst>
          </p:cNvPr>
          <p:cNvSpPr txBox="1"/>
          <p:nvPr/>
        </p:nvSpPr>
        <p:spPr>
          <a:xfrm>
            <a:off x="245527" y="1433661"/>
            <a:ext cx="3922365" cy="307777"/>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ice-core studies </a:t>
            </a:r>
            <a:r>
              <a:rPr lang="en-GB" sz="1400" dirty="0">
                <a:latin typeface="Lato" panose="020F0502020204030203" pitchFamily="34" charset="0"/>
                <a:ea typeface="Lato" panose="020F0502020204030203" pitchFamily="34" charset="0"/>
                <a:cs typeface="Lato" panose="020F0502020204030203" pitchFamily="34" charset="0"/>
              </a:rPr>
              <a:t> </a:t>
            </a:r>
          </a:p>
        </p:txBody>
      </p:sp>
      <p:sp>
        <p:nvSpPr>
          <p:cNvPr id="34" name="Rectangle 33">
            <a:extLst>
              <a:ext uri="{FF2B5EF4-FFF2-40B4-BE49-F238E27FC236}">
                <a16:creationId xmlns:a16="http://schemas.microsoft.com/office/drawing/2014/main" id="{2CCBC15F-07DD-A343-AF0A-4B1F39E40EDF}"/>
              </a:ext>
            </a:extLst>
          </p:cNvPr>
          <p:cNvSpPr/>
          <p:nvPr/>
        </p:nvSpPr>
        <p:spPr>
          <a:xfrm>
            <a:off x="245535" y="3583799"/>
            <a:ext cx="3922370" cy="3248801"/>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5" name="Rectangle 34">
            <a:extLst>
              <a:ext uri="{FF2B5EF4-FFF2-40B4-BE49-F238E27FC236}">
                <a16:creationId xmlns:a16="http://schemas.microsoft.com/office/drawing/2014/main" id="{CA6A4130-6366-8044-AAA1-74704DAE9E1D}"/>
              </a:ext>
            </a:extLst>
          </p:cNvPr>
          <p:cNvSpPr/>
          <p:nvPr/>
        </p:nvSpPr>
        <p:spPr>
          <a:xfrm>
            <a:off x="245533" y="3583799"/>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2195D72-C876-A348-80D7-A1E12E37C742}"/>
              </a:ext>
            </a:extLst>
          </p:cNvPr>
          <p:cNvSpPr txBox="1"/>
          <p:nvPr/>
        </p:nvSpPr>
        <p:spPr>
          <a:xfrm>
            <a:off x="1588025" y="3612960"/>
            <a:ext cx="12373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Introduction</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0CBB938-5930-E546-95EC-CCCF5EA54887}"/>
                  </a:ext>
                </a:extLst>
              </p:cNvPr>
              <p:cNvSpPr txBox="1"/>
              <p:nvPr/>
            </p:nvSpPr>
            <p:spPr>
              <a:xfrm>
                <a:off x="245519" y="3923164"/>
                <a:ext cx="3922365" cy="3046988"/>
              </a:xfrm>
              <a:prstGeom prst="rect">
                <a:avLst/>
              </a:prstGeom>
              <a:noFill/>
            </p:spPr>
            <p:txBody>
              <a:bodyPr wrap="square" rtlCol="0">
                <a:spAutoFit/>
              </a:bodyPr>
              <a:lstStyle/>
              <a:p>
                <a:pPr algn="just"/>
                <a:r>
                  <a:rPr lang="en-GB" sz="1200" b="0" dirty="0">
                    <a:latin typeface="Lato" panose="020F0502020204030203" pitchFamily="34" charset="0"/>
                    <a:ea typeface="Lato" panose="020F0502020204030203" pitchFamily="34" charset="0"/>
                    <a:cs typeface="Lato" panose="020F0502020204030203" pitchFamily="34" charset="0"/>
                  </a:rPr>
                  <a:t>One of the most prominent climatic changes in Earth’s history occurred in the </a:t>
                </a:r>
                <a:r>
                  <a:rPr lang="en-GB" sz="1200" b="0" dirty="0" err="1">
                    <a:latin typeface="Lato" panose="020F0502020204030203" pitchFamily="34" charset="0"/>
                    <a:ea typeface="Lato" panose="020F0502020204030203" pitchFamily="34" charset="0"/>
                    <a:cs typeface="Lato" panose="020F0502020204030203" pitchFamily="34" charset="0"/>
                  </a:rPr>
                  <a:t>Cenozoic</a:t>
                </a:r>
                <a:r>
                  <a:rPr lang="en-GB" sz="1200" b="0" dirty="0">
                    <a:latin typeface="Lato" panose="020F0502020204030203" pitchFamily="34" charset="0"/>
                    <a:ea typeface="Lato" panose="020F0502020204030203" pitchFamily="34" charset="0"/>
                    <a:cs typeface="Lato" panose="020F0502020204030203" pitchFamily="34" charset="0"/>
                  </a:rPr>
                  <a:t> near to the Eocene-Oligocene transition, ca. 33.8 Ma</a:t>
                </a:r>
                <a:r>
                  <a:rPr lang="en-GB" sz="1200" dirty="0">
                    <a:latin typeface="Lato" panose="020F0502020204030203" pitchFamily="34" charset="0"/>
                    <a:ea typeface="Lato" panose="020F0502020204030203" pitchFamily="34" charset="0"/>
                    <a:cs typeface="Lato" panose="020F0502020204030203" pitchFamily="34" charset="0"/>
                  </a:rPr>
                  <a:t>. At this boundary the decrease in global temperatures lead to effects such as permanent ice-sheet formation on Antarctica. Through studying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ratio in sedimented foraminifera from ice-core samples, this glaciation can be placed into a long history of glacial-interglacial shifts. Changes in the isotopic composition and temperature of seawater results in variations in the oxygen ratio (</a:t>
                </a:r>
                <a:r>
                  <a:rPr lang="en-GB" sz="1200" dirty="0" err="1">
                    <a:latin typeface="Lato" panose="020F0502020204030203" pitchFamily="34" charset="0"/>
                    <a:ea typeface="Lato" panose="020F0502020204030203" pitchFamily="34" charset="0"/>
                    <a:cs typeface="Lato" panose="020F0502020204030203" pitchFamily="34" charset="0"/>
                  </a:rPr>
                  <a:t>Emiliani</a:t>
                </a:r>
                <a:r>
                  <a:rPr lang="en-GB" sz="1200" dirty="0">
                    <a:latin typeface="Lato" panose="020F0502020204030203" pitchFamily="34" charset="0"/>
                    <a:ea typeface="Lato" panose="020F0502020204030203" pitchFamily="34" charset="0"/>
                    <a:cs typeface="Lato" panose="020F0502020204030203" pitchFamily="34" charset="0"/>
                  </a:rPr>
                  <a:t> 1955), thus the larger climate picture can be reconstructed.</a:t>
                </a:r>
              </a:p>
              <a:p>
                <a:pPr algn="just"/>
                <a:endParaRPr lang="en-GB" sz="1200" b="1" i="1" dirty="0">
                  <a:latin typeface="Lato" panose="020F0502020204030203" pitchFamily="34" charset="0"/>
                  <a:ea typeface="Lato" panose="020F0502020204030203" pitchFamily="34" charset="0"/>
                  <a:cs typeface="Lato" panose="020F0502020204030203" pitchFamily="34" charset="0"/>
                </a:endParaRPr>
              </a:p>
              <a:p>
                <a:pPr algn="just"/>
                <a:r>
                  <a:rPr lang="en-GB" sz="1200" dirty="0">
                    <a:latin typeface="Lato" panose="020F0502020204030203" pitchFamily="34" charset="0"/>
                    <a:ea typeface="Lato" panose="020F0502020204030203" pitchFamily="34" charset="0"/>
                    <a:cs typeface="Lato" panose="020F0502020204030203" pitchFamily="34" charset="0"/>
                  </a:rPr>
                  <a:t>The following should therefore be investigated: </a:t>
                </a:r>
              </a:p>
              <a:p>
                <a:pPr algn="just"/>
                <a:r>
                  <a:rPr lang="en-GB" sz="1200" b="1" i="1" dirty="0">
                    <a:latin typeface="Lato" panose="020F0502020204030203" pitchFamily="34" charset="0"/>
                    <a:ea typeface="Lato" panose="020F0502020204030203" pitchFamily="34" charset="0"/>
                    <a:cs typeface="Lato" panose="020F0502020204030203" pitchFamily="34" charset="0"/>
                  </a:rPr>
                  <a:t>Is there oxygen isotope evidence which demonstrates Antarctic glaciation? </a:t>
                </a:r>
                <a:endParaRPr lang="en-GB" sz="1200" dirty="0">
                  <a:latin typeface="Lato" panose="020F0502020204030203" pitchFamily="34" charset="0"/>
                  <a:ea typeface="Lato" panose="020F0502020204030203" pitchFamily="34" charset="0"/>
                  <a:cs typeface="Lato" panose="020F0502020204030203" pitchFamily="34" charset="0"/>
                </a:endParaRPr>
              </a:p>
              <a:p>
                <a:pPr algn="just"/>
                <a:endParaRPr lang="en-GB" sz="1200" b="0" dirty="0">
                  <a:latin typeface="Lato" panose="020F0502020204030203" pitchFamily="34" charset="0"/>
                  <a:ea typeface="Lato" panose="020F0502020204030203" pitchFamily="34" charset="0"/>
                  <a:cs typeface="Lato" panose="020F0502020204030203" pitchFamily="34" charset="0"/>
                </a:endParaRPr>
              </a:p>
            </p:txBody>
          </p:sp>
        </mc:Choice>
        <mc:Fallback>
          <p:sp>
            <p:nvSpPr>
              <p:cNvPr id="37" name="TextBox 36">
                <a:extLst>
                  <a:ext uri="{FF2B5EF4-FFF2-40B4-BE49-F238E27FC236}">
                    <a16:creationId xmlns:a16="http://schemas.microsoft.com/office/drawing/2014/main" id="{60CBB938-5930-E546-95EC-CCCF5EA54887}"/>
                  </a:ext>
                </a:extLst>
              </p:cNvPr>
              <p:cNvSpPr txBox="1">
                <a:spLocks noRot="1" noChangeAspect="1" noMove="1" noResize="1" noEditPoints="1" noAdjustHandles="1" noChangeArrowheads="1" noChangeShapeType="1" noTextEdit="1"/>
              </p:cNvSpPr>
              <p:nvPr/>
            </p:nvSpPr>
            <p:spPr>
              <a:xfrm>
                <a:off x="245519" y="3923164"/>
                <a:ext cx="3922365" cy="3046988"/>
              </a:xfrm>
              <a:prstGeom prst="rect">
                <a:avLst/>
              </a:prstGeom>
              <a:blipFill>
                <a:blip r:embed="rId4"/>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331A5D98-51BE-DD43-8C10-3349CDD47201}"/>
              </a:ext>
            </a:extLst>
          </p:cNvPr>
          <p:cNvSpPr/>
          <p:nvPr/>
        </p:nvSpPr>
        <p:spPr>
          <a:xfrm>
            <a:off x="8633688" y="7332665"/>
            <a:ext cx="3922360"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9" name="Rectangle 38">
            <a:extLst>
              <a:ext uri="{FF2B5EF4-FFF2-40B4-BE49-F238E27FC236}">
                <a16:creationId xmlns:a16="http://schemas.microsoft.com/office/drawing/2014/main" id="{5966A89F-F6BD-D142-9582-9BB3E9733D85}"/>
              </a:ext>
            </a:extLst>
          </p:cNvPr>
          <p:cNvSpPr/>
          <p:nvPr/>
        </p:nvSpPr>
        <p:spPr>
          <a:xfrm>
            <a:off x="8633686" y="7332665"/>
            <a:ext cx="3922353"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EEAD3DFD-0300-B84D-8410-55F3F02F4FFD}"/>
              </a:ext>
            </a:extLst>
          </p:cNvPr>
          <p:cNvSpPr txBox="1"/>
          <p:nvPr/>
        </p:nvSpPr>
        <p:spPr>
          <a:xfrm>
            <a:off x="10047107" y="7332665"/>
            <a:ext cx="1163969"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References</a:t>
            </a:r>
          </a:p>
        </p:txBody>
      </p:sp>
      <p:sp>
        <p:nvSpPr>
          <p:cNvPr id="41" name="TextBox 40">
            <a:extLst>
              <a:ext uri="{FF2B5EF4-FFF2-40B4-BE49-F238E27FC236}">
                <a16:creationId xmlns:a16="http://schemas.microsoft.com/office/drawing/2014/main" id="{92B08984-FB3D-1943-B137-F1A86AC8C1E0}"/>
              </a:ext>
            </a:extLst>
          </p:cNvPr>
          <p:cNvSpPr txBox="1"/>
          <p:nvPr/>
        </p:nvSpPr>
        <p:spPr>
          <a:xfrm>
            <a:off x="8633686" y="7666501"/>
            <a:ext cx="3922353" cy="707886"/>
          </a:xfrm>
          <a:prstGeom prst="rect">
            <a:avLst/>
          </a:prstGeom>
          <a:noFill/>
        </p:spPr>
        <p:txBody>
          <a:bodyPr wrap="square" rtlCol="0">
            <a:spAutoFit/>
          </a:bodyPr>
          <a:lstStyle/>
          <a:p>
            <a:pPr algn="just"/>
            <a:r>
              <a:rPr lang="en-GB" sz="800" dirty="0" err="1">
                <a:latin typeface="Lato" panose="020F0502020204030203" pitchFamily="34" charset="0"/>
                <a:ea typeface="Lato" panose="020F0502020204030203" pitchFamily="34" charset="0"/>
                <a:cs typeface="Lato" panose="020F0502020204030203" pitchFamily="34" charset="0"/>
              </a:rPr>
              <a:t>Emiliani</a:t>
            </a:r>
            <a:r>
              <a:rPr lang="en-GB" sz="800" dirty="0">
                <a:latin typeface="Lato" panose="020F0502020204030203" pitchFamily="34" charset="0"/>
                <a:ea typeface="Lato" panose="020F0502020204030203" pitchFamily="34" charset="0"/>
                <a:cs typeface="Lato" panose="020F0502020204030203" pitchFamily="34" charset="0"/>
              </a:rPr>
              <a:t>, C. (1955). Pleistocene temperatures. </a:t>
            </a:r>
            <a:r>
              <a:rPr lang="en-GB" sz="800" i="1" dirty="0">
                <a:latin typeface="Lato" panose="020F0502020204030203" pitchFamily="34" charset="0"/>
                <a:ea typeface="Lato" panose="020F0502020204030203" pitchFamily="34" charset="0"/>
                <a:cs typeface="Lato" panose="020F0502020204030203" pitchFamily="34" charset="0"/>
              </a:rPr>
              <a:t>The Journal of Geology</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63</a:t>
            </a:r>
            <a:r>
              <a:rPr lang="en-GB" sz="800" dirty="0">
                <a:latin typeface="Lato" panose="020F0502020204030203" pitchFamily="34" charset="0"/>
                <a:ea typeface="Lato" panose="020F0502020204030203" pitchFamily="34" charset="0"/>
                <a:cs typeface="Lato" panose="020F0502020204030203" pitchFamily="34" charset="0"/>
              </a:rPr>
              <a:t>(6), 538-578.</a:t>
            </a:r>
          </a:p>
          <a:p>
            <a:pPr algn="just"/>
            <a:r>
              <a:rPr lang="en-GB" sz="800" dirty="0">
                <a:latin typeface="Lato" panose="020F0502020204030203" pitchFamily="34" charset="0"/>
                <a:ea typeface="Lato" panose="020F0502020204030203" pitchFamily="34" charset="0"/>
                <a:cs typeface="Lato" panose="020F0502020204030203" pitchFamily="34" charset="0"/>
              </a:rPr>
              <a:t>Kennett, J. P. (1977). </a:t>
            </a:r>
            <a:r>
              <a:rPr lang="en-GB" sz="800" dirty="0" err="1">
                <a:latin typeface="Lato" panose="020F0502020204030203" pitchFamily="34" charset="0"/>
                <a:ea typeface="Lato" panose="020F0502020204030203" pitchFamily="34" charset="0"/>
                <a:cs typeface="Lato" panose="020F0502020204030203" pitchFamily="34" charset="0"/>
              </a:rPr>
              <a:t>Cenozoic</a:t>
            </a:r>
            <a:r>
              <a:rPr lang="en-GB" sz="800" dirty="0">
                <a:latin typeface="Lato" panose="020F0502020204030203" pitchFamily="34" charset="0"/>
                <a:ea typeface="Lato" panose="020F0502020204030203" pitchFamily="34" charset="0"/>
                <a:cs typeface="Lato" panose="020F0502020204030203" pitchFamily="34" charset="0"/>
              </a:rPr>
              <a:t> evolution of Antarctic glaciation, the circum‐Antarctic Ocean, and their impact on global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Journal of Geophysical Research</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82</a:t>
            </a:r>
            <a:r>
              <a:rPr lang="en-GB" sz="800" dirty="0">
                <a:latin typeface="Lato" panose="020F0502020204030203" pitchFamily="34" charset="0"/>
                <a:ea typeface="Lato" panose="020F0502020204030203" pitchFamily="34" charset="0"/>
                <a:cs typeface="Lato" panose="020F0502020204030203" pitchFamily="34" charset="0"/>
              </a:rPr>
              <a:t>(27), 3843-3860.</a:t>
            </a:r>
          </a:p>
        </p:txBody>
      </p:sp>
      <p:sp>
        <p:nvSpPr>
          <p:cNvPr id="42" name="Rectangle 41">
            <a:extLst>
              <a:ext uri="{FF2B5EF4-FFF2-40B4-BE49-F238E27FC236}">
                <a16:creationId xmlns:a16="http://schemas.microsoft.com/office/drawing/2014/main" id="{4F67DFFE-5E52-2D49-B479-0EA5DBF070F0}"/>
              </a:ext>
            </a:extLst>
          </p:cNvPr>
          <p:cNvSpPr/>
          <p:nvPr/>
        </p:nvSpPr>
        <p:spPr>
          <a:xfrm>
            <a:off x="8633695" y="3707040"/>
            <a:ext cx="3922369"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3" name="Rectangle 42">
            <a:extLst>
              <a:ext uri="{FF2B5EF4-FFF2-40B4-BE49-F238E27FC236}">
                <a16:creationId xmlns:a16="http://schemas.microsoft.com/office/drawing/2014/main" id="{23FE515B-2C34-8E4A-8AAB-0EC1CACACE68}"/>
              </a:ext>
            </a:extLst>
          </p:cNvPr>
          <p:cNvSpPr/>
          <p:nvPr/>
        </p:nvSpPr>
        <p:spPr>
          <a:xfrm>
            <a:off x="8633694" y="3707040"/>
            <a:ext cx="3922362"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4" name="TextBox 43">
            <a:extLst>
              <a:ext uri="{FF2B5EF4-FFF2-40B4-BE49-F238E27FC236}">
                <a16:creationId xmlns:a16="http://schemas.microsoft.com/office/drawing/2014/main" id="{8D3E38F7-8C75-1140-BA60-5E3F5D293071}"/>
              </a:ext>
            </a:extLst>
          </p:cNvPr>
          <p:cNvSpPr txBox="1"/>
          <p:nvPr/>
        </p:nvSpPr>
        <p:spPr>
          <a:xfrm>
            <a:off x="9948670" y="3714951"/>
            <a:ext cx="1360844" cy="256931"/>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Conclusions</a:t>
            </a:r>
          </a:p>
        </p:txBody>
      </p:sp>
      <p:sp>
        <p:nvSpPr>
          <p:cNvPr id="45" name="TextBox 44">
            <a:extLst>
              <a:ext uri="{FF2B5EF4-FFF2-40B4-BE49-F238E27FC236}">
                <a16:creationId xmlns:a16="http://schemas.microsoft.com/office/drawing/2014/main" id="{9DABFDE9-1655-E944-8CE8-6B2021FA0C54}"/>
              </a:ext>
            </a:extLst>
          </p:cNvPr>
          <p:cNvSpPr txBox="1"/>
          <p:nvPr/>
        </p:nvSpPr>
        <p:spPr>
          <a:xfrm>
            <a:off x="8633686" y="4012550"/>
            <a:ext cx="3922362" cy="276999"/>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a:t>
            </a:r>
          </a:p>
        </p:txBody>
      </p:sp>
      <p:sp>
        <p:nvSpPr>
          <p:cNvPr id="51" name="Rectangle 50">
            <a:extLst>
              <a:ext uri="{FF2B5EF4-FFF2-40B4-BE49-F238E27FC236}">
                <a16:creationId xmlns:a16="http://schemas.microsoft.com/office/drawing/2014/main" id="{F1CFD042-EFB7-4544-986D-C373E0472E30}"/>
              </a:ext>
            </a:extLst>
          </p:cNvPr>
          <p:cNvSpPr/>
          <p:nvPr/>
        </p:nvSpPr>
        <p:spPr>
          <a:xfrm>
            <a:off x="4439613" y="1142646"/>
            <a:ext cx="3922373" cy="8250595"/>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2" name="Rectangle 51">
            <a:extLst>
              <a:ext uri="{FF2B5EF4-FFF2-40B4-BE49-F238E27FC236}">
                <a16:creationId xmlns:a16="http://schemas.microsoft.com/office/drawing/2014/main" id="{56218C27-98F3-A644-974C-677982192052}"/>
              </a:ext>
            </a:extLst>
          </p:cNvPr>
          <p:cNvSpPr/>
          <p:nvPr/>
        </p:nvSpPr>
        <p:spPr>
          <a:xfrm>
            <a:off x="8633694" y="1146871"/>
            <a:ext cx="3922373" cy="2274567"/>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0" name="Rectangle 29">
            <a:extLst>
              <a:ext uri="{FF2B5EF4-FFF2-40B4-BE49-F238E27FC236}">
                <a16:creationId xmlns:a16="http://schemas.microsoft.com/office/drawing/2014/main" id="{080FDE6A-C607-E74A-9CEE-BE42562C605A}"/>
              </a:ext>
            </a:extLst>
          </p:cNvPr>
          <p:cNvSpPr/>
          <p:nvPr/>
        </p:nvSpPr>
        <p:spPr>
          <a:xfrm>
            <a:off x="8633679" y="6179763"/>
            <a:ext cx="3922360" cy="1030288"/>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AF71F8FE-2F69-7447-AE47-DC47CD3E58A4}"/>
              </a:ext>
            </a:extLst>
          </p:cNvPr>
          <p:cNvSpPr txBox="1"/>
          <p:nvPr/>
        </p:nvSpPr>
        <p:spPr>
          <a:xfrm>
            <a:off x="8633674" y="6175164"/>
            <a:ext cx="3922365" cy="1015663"/>
          </a:xfrm>
          <a:prstGeom prst="rect">
            <a:avLst/>
          </a:prstGeom>
          <a:noFill/>
        </p:spPr>
        <p:txBody>
          <a:bodyPr wrap="square" rtlCol="0">
            <a:spAutoFit/>
          </a:bodyPr>
          <a:lstStyle/>
          <a:p>
            <a:pPr algn="just"/>
            <a:r>
              <a:rPr lang="en-GB" sz="1200" b="0" dirty="0">
                <a:latin typeface="Lato" panose="020F0502020204030203" pitchFamily="34" charset="0"/>
                <a:ea typeface="Lato" panose="020F0502020204030203" pitchFamily="34" charset="0"/>
                <a:cs typeface="Lato" panose="020F0502020204030203" pitchFamily="34" charset="0"/>
              </a:rPr>
              <a:t>This topic returns to the idea of how isotopes such as oxygen can be used to reconstruct paleotemperatures and climates. This in turn could provide potential evidence and support for hypotheses such as the “over-chill”, “over-kill”, or “over-ill” theories. </a:t>
            </a:r>
          </a:p>
        </p:txBody>
      </p:sp>
    </p:spTree>
    <p:extLst>
      <p:ext uri="{BB962C8B-B14F-4D97-AF65-F5344CB8AC3E}">
        <p14:creationId xmlns:p14="http://schemas.microsoft.com/office/powerpoint/2010/main" val="4222702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595</TotalTime>
  <Words>190</Words>
  <Application>Microsoft Macintosh PowerPoint</Application>
  <PresentationFormat>A3 Paper (297x420 mm)</PresentationFormat>
  <Paragraphs>16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90</cp:revision>
  <dcterms:created xsi:type="dcterms:W3CDTF">2019-02-13T11:13:19Z</dcterms:created>
  <dcterms:modified xsi:type="dcterms:W3CDTF">2019-02-27T11:59:06Z</dcterms:modified>
</cp:coreProperties>
</file>