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B2"/>
    <a:srgbClr val="E3F2FD"/>
    <a:srgbClr val="FFF3E0"/>
    <a:srgbClr val="BBDEFB"/>
    <a:srgbClr val="90CA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292"/>
    <p:restoredTop sz="94690"/>
  </p:normalViewPr>
  <p:slideViewPr>
    <p:cSldViewPr snapToGrid="0" snapToObjects="1">
      <p:cViewPr>
        <p:scale>
          <a:sx n="152" d="100"/>
          <a:sy n="152" d="100"/>
        </p:scale>
        <p:origin x="-632" y="-2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0DE25-9E52-B648-AE1D-256A10D77DBE}" type="datetimeFigureOut">
              <a:rPr lang="en-GB" smtClean="0"/>
              <a:t>02/03/2019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A6BF0-FC21-5B47-B2C2-2A354A9FE9E9}" type="slidenum">
              <a:rPr lang="en-GB" smtClean="0"/>
              <a:t>‹#›</a:t>
            </a:fld>
            <a:endParaRPr lang="en-GB"/>
          </a:p>
        </p:txBody>
      </p:sp>
    </p:spTree>
    <p:extLst>
      <p:ext uri="{BB962C8B-B14F-4D97-AF65-F5344CB8AC3E}">
        <p14:creationId xmlns:p14="http://schemas.microsoft.com/office/powerpoint/2010/main" val="257215494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CA6BF0-FC21-5B47-B2C2-2A354A9FE9E9}" type="slidenum">
              <a:rPr lang="en-GB" smtClean="0"/>
              <a:t>1</a:t>
            </a:fld>
            <a:endParaRPr lang="en-GB"/>
          </a:p>
        </p:txBody>
      </p:sp>
    </p:spTree>
    <p:extLst>
      <p:ext uri="{BB962C8B-B14F-4D97-AF65-F5344CB8AC3E}">
        <p14:creationId xmlns:p14="http://schemas.microsoft.com/office/powerpoint/2010/main" val="786289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4"/>
            <a:ext cx="9601200" cy="2318067"/>
          </a:xfrm>
        </p:spPr>
        <p:txBody>
          <a:bodyPr/>
          <a:lstStyle>
            <a:lvl1pPr marL="0" indent="0" algn="ctr">
              <a:buNone/>
              <a:defRPr sz="3360"/>
            </a:lvl1pPr>
            <a:lvl2pPr marL="640064" indent="0" algn="ctr">
              <a:buNone/>
              <a:defRPr sz="2800"/>
            </a:lvl2pPr>
            <a:lvl3pPr marL="1280128" indent="0" algn="ctr">
              <a:buNone/>
              <a:defRPr sz="2520"/>
            </a:lvl3pPr>
            <a:lvl4pPr marL="1920192" indent="0" algn="ctr">
              <a:buNone/>
              <a:defRPr sz="2240"/>
            </a:lvl4pPr>
            <a:lvl5pPr marL="2560256" indent="0" algn="ctr">
              <a:buNone/>
              <a:defRPr sz="2240"/>
            </a:lvl5pPr>
            <a:lvl6pPr marL="3200320" indent="0" algn="ctr">
              <a:buNone/>
              <a:defRPr sz="2240"/>
            </a:lvl6pPr>
            <a:lvl7pPr marL="3840384" indent="0" algn="ctr">
              <a:buNone/>
              <a:defRPr sz="2240"/>
            </a:lvl7pPr>
            <a:lvl8pPr marL="4480448" indent="0" algn="ctr">
              <a:buNone/>
              <a:defRPr sz="2240"/>
            </a:lvl8pPr>
            <a:lvl9pPr marL="5120512"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30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7081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7" y="511177"/>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2" y="511177"/>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55218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434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64" indent="0">
              <a:buNone/>
              <a:defRPr sz="2800">
                <a:solidFill>
                  <a:schemeClr val="tx1">
                    <a:tint val="75000"/>
                  </a:schemeClr>
                </a:solidFill>
              </a:defRPr>
            </a:lvl2pPr>
            <a:lvl3pPr marL="1280128" indent="0">
              <a:buNone/>
              <a:defRPr sz="2520">
                <a:solidFill>
                  <a:schemeClr val="tx1">
                    <a:tint val="75000"/>
                  </a:schemeClr>
                </a:solidFill>
              </a:defRPr>
            </a:lvl3pPr>
            <a:lvl4pPr marL="1920192" indent="0">
              <a:buNone/>
              <a:defRPr sz="2240">
                <a:solidFill>
                  <a:schemeClr val="tx1">
                    <a:tint val="75000"/>
                  </a:schemeClr>
                </a:solidFill>
              </a:defRPr>
            </a:lvl4pPr>
            <a:lvl5pPr marL="2560256" indent="0">
              <a:buNone/>
              <a:defRPr sz="2240">
                <a:solidFill>
                  <a:schemeClr val="tx1">
                    <a:tint val="75000"/>
                  </a:schemeClr>
                </a:solidFill>
              </a:defRPr>
            </a:lvl5pPr>
            <a:lvl6pPr marL="3200320" indent="0">
              <a:buNone/>
              <a:defRPr sz="2240">
                <a:solidFill>
                  <a:schemeClr val="tx1">
                    <a:tint val="75000"/>
                  </a:schemeClr>
                </a:solidFill>
              </a:defRPr>
            </a:lvl6pPr>
            <a:lvl7pPr marL="3840384" indent="0">
              <a:buNone/>
              <a:defRPr sz="2240">
                <a:solidFill>
                  <a:schemeClr val="tx1">
                    <a:tint val="75000"/>
                  </a:schemeClr>
                </a:solidFill>
              </a:defRPr>
            </a:lvl7pPr>
            <a:lvl8pPr marL="4480448" indent="0">
              <a:buNone/>
              <a:defRPr sz="2240">
                <a:solidFill>
                  <a:schemeClr val="tx1">
                    <a:tint val="75000"/>
                  </a:schemeClr>
                </a:solidFill>
              </a:defRPr>
            </a:lvl8pPr>
            <a:lvl9pPr marL="5120512"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845D4-B2ED-304C-AF78-76488BE9F915}" type="datetimeFigureOut">
              <a:rPr lang="en-GB" smtClean="0"/>
              <a:t>02/03/2019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3659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845D4-B2ED-304C-AF78-76488BE9F915}" type="datetimeFigureOut">
              <a:rPr lang="en-GB" smtClean="0"/>
              <a:t>02/03/2019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975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80" y="2353630"/>
            <a:ext cx="5415676"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80" y="3507107"/>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2" y="2353630"/>
            <a:ext cx="5442347" cy="1153477"/>
          </a:xfrm>
        </p:spPr>
        <p:txBody>
          <a:bodyPr anchor="b"/>
          <a:lstStyle>
            <a:lvl1pPr marL="0" indent="0">
              <a:buNone/>
              <a:defRPr sz="3360" b="1"/>
            </a:lvl1pPr>
            <a:lvl2pPr marL="640064" indent="0">
              <a:buNone/>
              <a:defRPr sz="2800" b="1"/>
            </a:lvl2pPr>
            <a:lvl3pPr marL="1280128" indent="0">
              <a:buNone/>
              <a:defRPr sz="2520" b="1"/>
            </a:lvl3pPr>
            <a:lvl4pPr marL="1920192" indent="0">
              <a:buNone/>
              <a:defRPr sz="2240" b="1"/>
            </a:lvl4pPr>
            <a:lvl5pPr marL="2560256" indent="0">
              <a:buNone/>
              <a:defRPr sz="2240" b="1"/>
            </a:lvl5pPr>
            <a:lvl6pPr marL="3200320" indent="0">
              <a:buNone/>
              <a:defRPr sz="2240" b="1"/>
            </a:lvl6pPr>
            <a:lvl7pPr marL="3840384" indent="0">
              <a:buNone/>
              <a:defRPr sz="2240" b="1"/>
            </a:lvl7pPr>
            <a:lvl8pPr marL="4480448" indent="0">
              <a:buNone/>
              <a:defRPr sz="2240" b="1"/>
            </a:lvl8pPr>
            <a:lvl9pPr marL="5120512"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2" y="3507107"/>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845D4-B2ED-304C-AF78-76488BE9F915}" type="datetimeFigureOut">
              <a:rPr lang="en-GB" smtClean="0"/>
              <a:t>02/03/2019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53611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845D4-B2ED-304C-AF78-76488BE9F915}" type="datetimeFigureOut">
              <a:rPr lang="en-GB" smtClean="0"/>
              <a:t>02/03/2019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191324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845D4-B2ED-304C-AF78-76488BE9F915}" type="datetimeFigureOut">
              <a:rPr lang="en-GB" smtClean="0"/>
              <a:t>02/03/2019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8104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9"/>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02/03/2019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8218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9"/>
            <a:ext cx="6480810" cy="6823075"/>
          </a:xfrm>
        </p:spPr>
        <p:txBody>
          <a:bodyPr anchor="t"/>
          <a:lstStyle>
            <a:lvl1pPr marL="0" indent="0">
              <a:buNone/>
              <a:defRPr sz="4480"/>
            </a:lvl1pPr>
            <a:lvl2pPr marL="640064" indent="0">
              <a:buNone/>
              <a:defRPr sz="3920"/>
            </a:lvl2pPr>
            <a:lvl3pPr marL="1280128" indent="0">
              <a:buNone/>
              <a:defRPr sz="3360"/>
            </a:lvl3pPr>
            <a:lvl4pPr marL="1920192" indent="0">
              <a:buNone/>
              <a:defRPr sz="2800"/>
            </a:lvl4pPr>
            <a:lvl5pPr marL="2560256" indent="0">
              <a:buNone/>
              <a:defRPr sz="2800"/>
            </a:lvl5pPr>
            <a:lvl6pPr marL="3200320" indent="0">
              <a:buNone/>
              <a:defRPr sz="2800"/>
            </a:lvl6pPr>
            <a:lvl7pPr marL="3840384" indent="0">
              <a:buNone/>
              <a:defRPr sz="2800"/>
            </a:lvl7pPr>
            <a:lvl8pPr marL="4480448" indent="0">
              <a:buNone/>
              <a:defRPr sz="2800"/>
            </a:lvl8pPr>
            <a:lvl9pPr marL="5120512"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64" indent="0">
              <a:buNone/>
              <a:defRPr sz="1960"/>
            </a:lvl2pPr>
            <a:lvl3pPr marL="1280128" indent="0">
              <a:buNone/>
              <a:defRPr sz="1680"/>
            </a:lvl3pPr>
            <a:lvl4pPr marL="1920192" indent="0">
              <a:buNone/>
              <a:defRPr sz="1400"/>
            </a:lvl4pPr>
            <a:lvl5pPr marL="2560256" indent="0">
              <a:buNone/>
              <a:defRPr sz="1400"/>
            </a:lvl5pPr>
            <a:lvl6pPr marL="3200320" indent="0">
              <a:buNone/>
              <a:defRPr sz="1400"/>
            </a:lvl6pPr>
            <a:lvl7pPr marL="3840384" indent="0">
              <a:buNone/>
              <a:defRPr sz="1400"/>
            </a:lvl7pPr>
            <a:lvl8pPr marL="4480448" indent="0">
              <a:buNone/>
              <a:defRPr sz="1400"/>
            </a:lvl8pPr>
            <a:lvl9pPr marL="5120512"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A89845D4-B2ED-304C-AF78-76488BE9F915}" type="datetimeFigureOut">
              <a:rPr lang="en-GB" smtClean="0"/>
              <a:t>02/03/2019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6F63F6-AF3A-4C4F-A332-A89ADE2DFFD5}" type="slidenum">
              <a:rPr lang="en-GB" smtClean="0"/>
              <a:t>‹#›</a:t>
            </a:fld>
            <a:endParaRPr lang="en-GB"/>
          </a:p>
        </p:txBody>
      </p:sp>
    </p:spTree>
    <p:extLst>
      <p:ext uri="{BB962C8B-B14F-4D97-AF65-F5344CB8AC3E}">
        <p14:creationId xmlns:p14="http://schemas.microsoft.com/office/powerpoint/2010/main" val="212166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6"/>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4"/>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89845D4-B2ED-304C-AF78-76488BE9F915}" type="datetimeFigureOut">
              <a:rPr lang="en-GB" smtClean="0"/>
              <a:t>02/03/2019</a:t>
            </a:fld>
            <a:endParaRPr lang="en-GB"/>
          </a:p>
        </p:txBody>
      </p:sp>
      <p:sp>
        <p:nvSpPr>
          <p:cNvPr id="5" name="Footer Placeholder 4"/>
          <p:cNvSpPr>
            <a:spLocks noGrp="1"/>
          </p:cNvSpPr>
          <p:nvPr>
            <p:ph type="ftr" sz="quarter" idx="3"/>
          </p:nvPr>
        </p:nvSpPr>
        <p:spPr>
          <a:xfrm>
            <a:off x="4240530" y="8898894"/>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041130" y="8898894"/>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A46F63F6-AF3A-4C4F-A332-A89ADE2DFFD5}" type="slidenum">
              <a:rPr lang="en-GB" smtClean="0"/>
              <a:t>‹#›</a:t>
            </a:fld>
            <a:endParaRPr lang="en-GB"/>
          </a:p>
        </p:txBody>
      </p:sp>
    </p:spTree>
    <p:extLst>
      <p:ext uri="{BB962C8B-B14F-4D97-AF65-F5344CB8AC3E}">
        <p14:creationId xmlns:p14="http://schemas.microsoft.com/office/powerpoint/2010/main" val="260500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28"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32" indent="-320032" algn="l" defTabSz="1280128"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096" indent="-320032" algn="l" defTabSz="1280128"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160" indent="-320032" algn="l" defTabSz="1280128"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2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288"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352"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416"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480"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544" indent="-320032" algn="l" defTabSz="1280128"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28" rtl="0" eaLnBrk="1" latinLnBrk="0" hangingPunct="1">
        <a:defRPr sz="2520" kern="1200">
          <a:solidFill>
            <a:schemeClr val="tx1"/>
          </a:solidFill>
          <a:latin typeface="+mn-lt"/>
          <a:ea typeface="+mn-ea"/>
          <a:cs typeface="+mn-cs"/>
        </a:defRPr>
      </a:lvl1pPr>
      <a:lvl2pPr marL="640064" algn="l" defTabSz="1280128" rtl="0" eaLnBrk="1" latinLnBrk="0" hangingPunct="1">
        <a:defRPr sz="2520" kern="1200">
          <a:solidFill>
            <a:schemeClr val="tx1"/>
          </a:solidFill>
          <a:latin typeface="+mn-lt"/>
          <a:ea typeface="+mn-ea"/>
          <a:cs typeface="+mn-cs"/>
        </a:defRPr>
      </a:lvl2pPr>
      <a:lvl3pPr marL="1280128" algn="l" defTabSz="1280128" rtl="0" eaLnBrk="1" latinLnBrk="0" hangingPunct="1">
        <a:defRPr sz="2520" kern="1200">
          <a:solidFill>
            <a:schemeClr val="tx1"/>
          </a:solidFill>
          <a:latin typeface="+mn-lt"/>
          <a:ea typeface="+mn-ea"/>
          <a:cs typeface="+mn-cs"/>
        </a:defRPr>
      </a:lvl3pPr>
      <a:lvl4pPr marL="1920192" algn="l" defTabSz="1280128" rtl="0" eaLnBrk="1" latinLnBrk="0" hangingPunct="1">
        <a:defRPr sz="2520" kern="1200">
          <a:solidFill>
            <a:schemeClr val="tx1"/>
          </a:solidFill>
          <a:latin typeface="+mn-lt"/>
          <a:ea typeface="+mn-ea"/>
          <a:cs typeface="+mn-cs"/>
        </a:defRPr>
      </a:lvl4pPr>
      <a:lvl5pPr marL="2560256" algn="l" defTabSz="1280128" rtl="0" eaLnBrk="1" latinLnBrk="0" hangingPunct="1">
        <a:defRPr sz="2520" kern="1200">
          <a:solidFill>
            <a:schemeClr val="tx1"/>
          </a:solidFill>
          <a:latin typeface="+mn-lt"/>
          <a:ea typeface="+mn-ea"/>
          <a:cs typeface="+mn-cs"/>
        </a:defRPr>
      </a:lvl5pPr>
      <a:lvl6pPr marL="3200320" algn="l" defTabSz="1280128" rtl="0" eaLnBrk="1" latinLnBrk="0" hangingPunct="1">
        <a:defRPr sz="2520" kern="1200">
          <a:solidFill>
            <a:schemeClr val="tx1"/>
          </a:solidFill>
          <a:latin typeface="+mn-lt"/>
          <a:ea typeface="+mn-ea"/>
          <a:cs typeface="+mn-cs"/>
        </a:defRPr>
      </a:lvl6pPr>
      <a:lvl7pPr marL="3840384" algn="l" defTabSz="1280128" rtl="0" eaLnBrk="1" latinLnBrk="0" hangingPunct="1">
        <a:defRPr sz="2520" kern="1200">
          <a:solidFill>
            <a:schemeClr val="tx1"/>
          </a:solidFill>
          <a:latin typeface="+mn-lt"/>
          <a:ea typeface="+mn-ea"/>
          <a:cs typeface="+mn-cs"/>
        </a:defRPr>
      </a:lvl7pPr>
      <a:lvl8pPr marL="4480448" algn="l" defTabSz="1280128" rtl="0" eaLnBrk="1" latinLnBrk="0" hangingPunct="1">
        <a:defRPr sz="2520" kern="1200">
          <a:solidFill>
            <a:schemeClr val="tx1"/>
          </a:solidFill>
          <a:latin typeface="+mn-lt"/>
          <a:ea typeface="+mn-ea"/>
          <a:cs typeface="+mn-cs"/>
        </a:defRPr>
      </a:lvl8pPr>
      <a:lvl9pPr marL="5120512" algn="l" defTabSz="1280128"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F2FD"/>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50C22A-0726-924D-B55F-815537C64269}"/>
              </a:ext>
            </a:extLst>
          </p:cNvPr>
          <p:cNvSpPr/>
          <p:nvPr/>
        </p:nvSpPr>
        <p:spPr>
          <a:xfrm>
            <a:off x="245533" y="183500"/>
            <a:ext cx="12310534" cy="77185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17CD0585-92A4-7D4F-923D-95B11159D3DC}"/>
              </a:ext>
            </a:extLst>
          </p:cNvPr>
          <p:cNvSpPr txBox="1"/>
          <p:nvPr/>
        </p:nvSpPr>
        <p:spPr>
          <a:xfrm>
            <a:off x="3793969" y="236559"/>
            <a:ext cx="5264458" cy="310412"/>
          </a:xfrm>
          <a:prstGeom prst="rect">
            <a:avLst/>
          </a:prstGeom>
          <a:noFill/>
        </p:spPr>
        <p:txBody>
          <a:bodyPr wrap="square" tIns="33090" bIns="0" rtlCol="0">
            <a:spAutoFit/>
          </a:bodyPr>
          <a:lstStyle/>
          <a:p>
            <a:r>
              <a:rPr lang="en-GB" b="1" dirty="0">
                <a:latin typeface="Lato" panose="020F0502020204030203" pitchFamily="34" charset="0"/>
                <a:ea typeface="Lato" panose="020F0502020204030203" pitchFamily="34" charset="0"/>
                <a:cs typeface="Lato" panose="020F0502020204030203" pitchFamily="34" charset="0"/>
              </a:rPr>
              <a:t>Oxygen isotope evidence for Antarctic glaciation</a:t>
            </a:r>
          </a:p>
        </p:txBody>
      </p:sp>
      <p:sp>
        <p:nvSpPr>
          <p:cNvPr id="27" name="TextBox 26">
            <a:extLst>
              <a:ext uri="{FF2B5EF4-FFF2-40B4-BE49-F238E27FC236}">
                <a16:creationId xmlns:a16="http://schemas.microsoft.com/office/drawing/2014/main" id="{6C1B990A-2D77-EC48-AD37-A4FA3CD5EDB1}"/>
              </a:ext>
            </a:extLst>
          </p:cNvPr>
          <p:cNvSpPr txBox="1"/>
          <p:nvPr/>
        </p:nvSpPr>
        <p:spPr>
          <a:xfrm>
            <a:off x="5895647" y="546971"/>
            <a:ext cx="1010303" cy="307777"/>
          </a:xfrm>
          <a:prstGeom prst="rect">
            <a:avLst/>
          </a:prstGeom>
          <a:noFill/>
        </p:spPr>
        <p:txBody>
          <a:bodyPr wrap="square" rtlCol="0">
            <a:spAutoFit/>
          </a:bodyPr>
          <a:lstStyle/>
          <a:p>
            <a:r>
              <a:rPr lang="en-GB" sz="1400" dirty="0">
                <a:latin typeface="Lato" panose="020F0502020204030203" pitchFamily="34" charset="0"/>
                <a:ea typeface="Lato" panose="020F0502020204030203" pitchFamily="34" charset="0"/>
                <a:cs typeface="Lato" panose="020F0502020204030203" pitchFamily="34" charset="0"/>
              </a:rPr>
              <a:t>Jacky Cao</a:t>
            </a:r>
          </a:p>
        </p:txBody>
      </p:sp>
      <p:pic>
        <p:nvPicPr>
          <p:cNvPr id="28" name="Picture 27" descr="A close up of a logo&#10;&#10;Description automatically generated">
            <a:extLst>
              <a:ext uri="{FF2B5EF4-FFF2-40B4-BE49-F238E27FC236}">
                <a16:creationId xmlns:a16="http://schemas.microsoft.com/office/drawing/2014/main" id="{6530F423-09D5-ED42-8E44-49985BCE2164}"/>
              </a:ext>
            </a:extLst>
          </p:cNvPr>
          <p:cNvPicPr>
            <a:picLocks noChangeAspect="1"/>
          </p:cNvPicPr>
          <p:nvPr/>
        </p:nvPicPr>
        <p:blipFill rotWithShape="1">
          <a:blip r:embed="rId3"/>
          <a:srcRect l="11881" t="20486" r="10471" b="18823"/>
          <a:stretch/>
        </p:blipFill>
        <p:spPr>
          <a:xfrm>
            <a:off x="11099798" y="265779"/>
            <a:ext cx="1323563" cy="609074"/>
          </a:xfrm>
          <a:prstGeom prst="rect">
            <a:avLst/>
          </a:prstGeom>
        </p:spPr>
      </p:pic>
      <p:sp>
        <p:nvSpPr>
          <p:cNvPr id="29" name="Rectangle 28">
            <a:extLst>
              <a:ext uri="{FF2B5EF4-FFF2-40B4-BE49-F238E27FC236}">
                <a16:creationId xmlns:a16="http://schemas.microsoft.com/office/drawing/2014/main" id="{C50B3262-8478-BA4E-99A4-77E9E57DB607}"/>
              </a:ext>
            </a:extLst>
          </p:cNvPr>
          <p:cNvSpPr/>
          <p:nvPr/>
        </p:nvSpPr>
        <p:spPr>
          <a:xfrm>
            <a:off x="245535" y="1142647"/>
            <a:ext cx="3922373" cy="2274567"/>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3" name="TextBox 32">
            <a:extLst>
              <a:ext uri="{FF2B5EF4-FFF2-40B4-BE49-F238E27FC236}">
                <a16:creationId xmlns:a16="http://schemas.microsoft.com/office/drawing/2014/main" id="{BDAD9AC9-8A6C-CC4B-8B30-50D35A98743E}"/>
              </a:ext>
            </a:extLst>
          </p:cNvPr>
          <p:cNvSpPr txBox="1"/>
          <p:nvPr/>
        </p:nvSpPr>
        <p:spPr>
          <a:xfrm>
            <a:off x="245528" y="1471761"/>
            <a:ext cx="3922365" cy="307777"/>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ice-core studies </a:t>
            </a:r>
            <a:r>
              <a:rPr lang="en-GB" sz="1400" dirty="0">
                <a:latin typeface="Lato" panose="020F0502020204030203" pitchFamily="34" charset="0"/>
                <a:ea typeface="Lato" panose="020F0502020204030203" pitchFamily="34" charset="0"/>
                <a:cs typeface="Lato" panose="020F0502020204030203" pitchFamily="34" charset="0"/>
              </a:rPr>
              <a:t> </a:t>
            </a:r>
          </a:p>
        </p:txBody>
      </p:sp>
      <p:sp>
        <p:nvSpPr>
          <p:cNvPr id="34" name="Rectangle 33">
            <a:extLst>
              <a:ext uri="{FF2B5EF4-FFF2-40B4-BE49-F238E27FC236}">
                <a16:creationId xmlns:a16="http://schemas.microsoft.com/office/drawing/2014/main" id="{2CCBC15F-07DD-A343-AF0A-4B1F39E40EDF}"/>
              </a:ext>
            </a:extLst>
          </p:cNvPr>
          <p:cNvSpPr/>
          <p:nvPr/>
        </p:nvSpPr>
        <p:spPr>
          <a:xfrm>
            <a:off x="245536" y="3583800"/>
            <a:ext cx="3922370" cy="3319744"/>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5" name="Rectangle 34">
            <a:extLst>
              <a:ext uri="{FF2B5EF4-FFF2-40B4-BE49-F238E27FC236}">
                <a16:creationId xmlns:a16="http://schemas.microsoft.com/office/drawing/2014/main" id="{CA6A4130-6366-8044-AAA1-74704DAE9E1D}"/>
              </a:ext>
            </a:extLst>
          </p:cNvPr>
          <p:cNvSpPr/>
          <p:nvPr/>
        </p:nvSpPr>
        <p:spPr>
          <a:xfrm>
            <a:off x="245534" y="3583800"/>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2195D72-C876-A348-80D7-A1E12E37C742}"/>
              </a:ext>
            </a:extLst>
          </p:cNvPr>
          <p:cNvSpPr txBox="1"/>
          <p:nvPr/>
        </p:nvSpPr>
        <p:spPr>
          <a:xfrm>
            <a:off x="1588026" y="3612960"/>
            <a:ext cx="12373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Introduction</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0CBB938-5930-E546-95EC-CCCF5EA54887}"/>
                  </a:ext>
                </a:extLst>
              </p:cNvPr>
              <p:cNvSpPr txBox="1"/>
              <p:nvPr/>
            </p:nvSpPr>
            <p:spPr>
              <a:xfrm>
                <a:off x="245520" y="3885064"/>
                <a:ext cx="3907200" cy="3231654"/>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One of the most prominent climatic changes in Earth’s history occurred in the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 near to the Eocene-Oligocene transition (EOT), ca. 33.8 Ma. At this boundary the decrease in global temperatures lead to effects such as permanent ice-sheet formation on Antarctica. Through studying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ratio in sedimented foraminifera from ice-core samples, this glaciation can be placed into a long history of glacial-interglacial shifts. Changes in the isotopic composition and temperature of seawater results in variations in the oxygen ratio (</a:t>
                </a:r>
                <a:r>
                  <a:rPr lang="en-GB" sz="1200" dirty="0" err="1">
                    <a:latin typeface="Lato" panose="020F0502020204030203" pitchFamily="34" charset="0"/>
                    <a:ea typeface="Lato" panose="020F0502020204030203" pitchFamily="34" charset="0"/>
                    <a:cs typeface="Lato" panose="020F0502020204030203" pitchFamily="34" charset="0"/>
                  </a:rPr>
                  <a:t>Emiliani</a:t>
                </a:r>
                <a:r>
                  <a:rPr lang="en-GB" sz="1200" dirty="0">
                    <a:latin typeface="Lato" panose="020F0502020204030203" pitchFamily="34" charset="0"/>
                    <a:ea typeface="Lato" panose="020F0502020204030203" pitchFamily="34" charset="0"/>
                    <a:cs typeface="Lato" panose="020F0502020204030203" pitchFamily="34" charset="0"/>
                  </a:rPr>
                  <a:t> 1955), thus the larger climate picture can be reconstructed.</a:t>
                </a:r>
              </a:p>
              <a:p>
                <a:pPr algn="just"/>
                <a:endParaRPr lang="en-GB" sz="1200" b="1" i="1" dirty="0">
                  <a:latin typeface="Lato" panose="020F0502020204030203" pitchFamily="34" charset="0"/>
                  <a:ea typeface="Lato" panose="020F0502020204030203" pitchFamily="34" charset="0"/>
                  <a:cs typeface="Lato" panose="020F0502020204030203" pitchFamily="34" charset="0"/>
                </a:endParaRPr>
              </a:p>
              <a:p>
                <a:pPr algn="just"/>
                <a:r>
                  <a:rPr lang="en-GB" sz="1200" dirty="0">
                    <a:latin typeface="Lato" panose="020F0502020204030203" pitchFamily="34" charset="0"/>
                    <a:ea typeface="Lato" panose="020F0502020204030203" pitchFamily="34" charset="0"/>
                    <a:cs typeface="Lato" panose="020F0502020204030203" pitchFamily="34" charset="0"/>
                  </a:rPr>
                  <a:t>The following should therefore be investigated: </a:t>
                </a:r>
              </a:p>
              <a:p>
                <a:pPr algn="just"/>
                <a:r>
                  <a:rPr lang="en-GB" sz="1200" b="1" i="1" dirty="0">
                    <a:latin typeface="Lato" panose="020F0502020204030203" pitchFamily="34" charset="0"/>
                    <a:ea typeface="Lato" panose="020F0502020204030203" pitchFamily="34" charset="0"/>
                    <a:cs typeface="Lato" panose="020F0502020204030203" pitchFamily="34" charset="0"/>
                  </a:rPr>
                  <a:t>Is there oxygen isotopic evidence which demonstrates Antarctic glaciation? </a:t>
                </a:r>
                <a:endParaRPr lang="en-GB" sz="1200" dirty="0">
                  <a:latin typeface="Lato" panose="020F0502020204030203" pitchFamily="34" charset="0"/>
                  <a:ea typeface="Lato" panose="020F0502020204030203" pitchFamily="34" charset="0"/>
                  <a:cs typeface="Lato" panose="020F0502020204030203" pitchFamily="34" charset="0"/>
                </a:endParaRPr>
              </a:p>
              <a:p>
                <a:pPr algn="just"/>
                <a:endParaRPr lang="en-GB" sz="1200" dirty="0">
                  <a:latin typeface="Lato" panose="020F0502020204030203" pitchFamily="34" charset="0"/>
                  <a:ea typeface="Lato" panose="020F0502020204030203" pitchFamily="34" charset="0"/>
                  <a:cs typeface="Lato" panose="020F0502020204030203" pitchFamily="34" charset="0"/>
                </a:endParaRPr>
              </a:p>
            </p:txBody>
          </p:sp>
        </mc:Choice>
        <mc:Fallback>
          <p:sp>
            <p:nvSpPr>
              <p:cNvPr id="37" name="TextBox 36">
                <a:extLst>
                  <a:ext uri="{FF2B5EF4-FFF2-40B4-BE49-F238E27FC236}">
                    <a16:creationId xmlns:a16="http://schemas.microsoft.com/office/drawing/2014/main" id="{60CBB938-5930-E546-95EC-CCCF5EA54887}"/>
                  </a:ext>
                </a:extLst>
              </p:cNvPr>
              <p:cNvSpPr txBox="1">
                <a:spLocks noRot="1" noChangeAspect="1" noMove="1" noResize="1" noEditPoints="1" noAdjustHandles="1" noChangeArrowheads="1" noChangeShapeType="1" noTextEdit="1"/>
              </p:cNvSpPr>
              <p:nvPr/>
            </p:nvSpPr>
            <p:spPr>
              <a:xfrm>
                <a:off x="245520" y="3885064"/>
                <a:ext cx="3907200" cy="3231654"/>
              </a:xfrm>
              <a:prstGeom prst="rect">
                <a:avLst/>
              </a:prstGeom>
              <a:blipFill>
                <a:blip r:embed="rId4"/>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331A5D98-51BE-DD43-8C10-3349CDD47201}"/>
              </a:ext>
            </a:extLst>
          </p:cNvPr>
          <p:cNvSpPr/>
          <p:nvPr/>
        </p:nvSpPr>
        <p:spPr>
          <a:xfrm>
            <a:off x="8633688" y="7332666"/>
            <a:ext cx="3922360"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9" name="Rectangle 38">
            <a:extLst>
              <a:ext uri="{FF2B5EF4-FFF2-40B4-BE49-F238E27FC236}">
                <a16:creationId xmlns:a16="http://schemas.microsoft.com/office/drawing/2014/main" id="{5966A89F-F6BD-D142-9582-9BB3E9733D85}"/>
              </a:ext>
            </a:extLst>
          </p:cNvPr>
          <p:cNvSpPr/>
          <p:nvPr/>
        </p:nvSpPr>
        <p:spPr>
          <a:xfrm>
            <a:off x="8633687" y="7332666"/>
            <a:ext cx="3922353"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EEAD3DFD-0300-B84D-8410-55F3F02F4FFD}"/>
              </a:ext>
            </a:extLst>
          </p:cNvPr>
          <p:cNvSpPr txBox="1"/>
          <p:nvPr/>
        </p:nvSpPr>
        <p:spPr>
          <a:xfrm>
            <a:off x="10051374" y="7354036"/>
            <a:ext cx="1086940"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References</a:t>
            </a:r>
          </a:p>
        </p:txBody>
      </p:sp>
      <p:sp>
        <p:nvSpPr>
          <p:cNvPr id="41" name="TextBox 40">
            <a:extLst>
              <a:ext uri="{FF2B5EF4-FFF2-40B4-BE49-F238E27FC236}">
                <a16:creationId xmlns:a16="http://schemas.microsoft.com/office/drawing/2014/main" id="{92B08984-FB3D-1943-B137-F1A86AC8C1E0}"/>
              </a:ext>
            </a:extLst>
          </p:cNvPr>
          <p:cNvSpPr txBox="1"/>
          <p:nvPr/>
        </p:nvSpPr>
        <p:spPr>
          <a:xfrm>
            <a:off x="8633680" y="7616965"/>
            <a:ext cx="3922353" cy="1446550"/>
          </a:xfrm>
          <a:prstGeom prst="rect">
            <a:avLst/>
          </a:prstGeom>
          <a:noFill/>
        </p:spPr>
        <p:txBody>
          <a:bodyPr wrap="square" numCol="1" rtlCol="0">
            <a:spAutoFit/>
          </a:bodyPr>
          <a:lstStyle/>
          <a:p>
            <a:pPr algn="just"/>
            <a:r>
              <a:rPr lang="en-GB" sz="800" dirty="0">
                <a:latin typeface="Lato" panose="020F0502020204030203" pitchFamily="34" charset="0"/>
                <a:ea typeface="Lato" panose="020F0502020204030203" pitchFamily="34" charset="0"/>
                <a:cs typeface="Lato" panose="020F0502020204030203" pitchFamily="34" charset="0"/>
              </a:rPr>
              <a:t>Carter, A., Riley, T. R., Hillenbrand, C. D., &amp; </a:t>
            </a:r>
            <a:r>
              <a:rPr lang="en-GB" sz="800" dirty="0" err="1">
                <a:latin typeface="Lato" panose="020F0502020204030203" pitchFamily="34" charset="0"/>
                <a:ea typeface="Lato" panose="020F0502020204030203" pitchFamily="34" charset="0"/>
                <a:cs typeface="Lato" panose="020F0502020204030203" pitchFamily="34" charset="0"/>
              </a:rPr>
              <a:t>Rittner</a:t>
            </a:r>
            <a:r>
              <a:rPr lang="en-GB" sz="800" dirty="0">
                <a:latin typeface="Lato" panose="020F0502020204030203" pitchFamily="34" charset="0"/>
                <a:ea typeface="Lato" panose="020F0502020204030203" pitchFamily="34" charset="0"/>
                <a:cs typeface="Lato" panose="020F0502020204030203" pitchFamily="34" charset="0"/>
              </a:rPr>
              <a:t>, M. (2017). Widespread Antarctic    glaciation during the late Eocene. </a:t>
            </a:r>
            <a:r>
              <a:rPr lang="en-GB" sz="800" i="1" dirty="0">
                <a:latin typeface="Lato" panose="020F0502020204030203" pitchFamily="34" charset="0"/>
                <a:ea typeface="Lato" panose="020F0502020204030203" pitchFamily="34" charset="0"/>
                <a:cs typeface="Lato" panose="020F0502020204030203" pitchFamily="34" charset="0"/>
              </a:rPr>
              <a:t>Earth and Planetary Science Letters</a:t>
            </a:r>
            <a:r>
              <a:rPr lang="en-GB" sz="800" dirty="0">
                <a:latin typeface="Lato" panose="020F0502020204030203" pitchFamily="34" charset="0"/>
                <a:ea typeface="Lato" panose="020F0502020204030203" pitchFamily="34" charset="0"/>
                <a:cs typeface="Lato" panose="020F0502020204030203" pitchFamily="34" charset="0"/>
              </a:rPr>
              <a:t>, 458, 49-57.</a:t>
            </a:r>
          </a:p>
          <a:p>
            <a:pPr algn="just"/>
            <a:r>
              <a:rPr lang="en-GB" sz="800" dirty="0" err="1">
                <a:latin typeface="Lato" panose="020F0502020204030203" pitchFamily="34" charset="0"/>
                <a:ea typeface="Lato" panose="020F0502020204030203" pitchFamily="34" charset="0"/>
                <a:cs typeface="Lato" panose="020F0502020204030203" pitchFamily="34" charset="0"/>
              </a:rPr>
              <a:t>Emiliani</a:t>
            </a:r>
            <a:r>
              <a:rPr lang="en-GB" sz="800" dirty="0">
                <a:latin typeface="Lato" panose="020F0502020204030203" pitchFamily="34" charset="0"/>
                <a:ea typeface="Lato" panose="020F0502020204030203" pitchFamily="34" charset="0"/>
                <a:cs typeface="Lato" panose="020F0502020204030203" pitchFamily="34" charset="0"/>
              </a:rPr>
              <a:t>, C. (1955). Pleistocene temperatures. </a:t>
            </a:r>
            <a:r>
              <a:rPr lang="en-GB" sz="800" i="1" dirty="0">
                <a:latin typeface="Lato" panose="020F0502020204030203" pitchFamily="34" charset="0"/>
                <a:ea typeface="Lato" panose="020F0502020204030203" pitchFamily="34" charset="0"/>
                <a:cs typeface="Lato" panose="020F0502020204030203" pitchFamily="34" charset="0"/>
              </a:rPr>
              <a:t>J </a:t>
            </a:r>
            <a:r>
              <a:rPr lang="en-GB" sz="800" i="1" dirty="0" err="1">
                <a:latin typeface="Lato" panose="020F0502020204030203" pitchFamily="34" charset="0"/>
                <a:ea typeface="Lato" panose="020F0502020204030203" pitchFamily="34" charset="0"/>
                <a:cs typeface="Lato" panose="020F0502020204030203" pitchFamily="34" charset="0"/>
              </a:rPr>
              <a:t>Geol</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63</a:t>
            </a:r>
            <a:r>
              <a:rPr lang="en-GB" sz="800" dirty="0">
                <a:latin typeface="Lato" panose="020F0502020204030203" pitchFamily="34" charset="0"/>
                <a:ea typeface="Lato" panose="020F0502020204030203" pitchFamily="34" charset="0"/>
                <a:cs typeface="Lato" panose="020F0502020204030203" pitchFamily="34" charset="0"/>
              </a:rPr>
              <a:t>(6), 538-578.</a:t>
            </a:r>
          </a:p>
          <a:p>
            <a:pPr algn="just"/>
            <a:r>
              <a:rPr lang="en-GB" sz="800" dirty="0">
                <a:latin typeface="Lato" panose="020F0502020204030203" pitchFamily="34" charset="0"/>
                <a:ea typeface="Lato" panose="020F0502020204030203" pitchFamily="34" charset="0"/>
                <a:cs typeface="Lato" panose="020F0502020204030203" pitchFamily="34" charset="0"/>
              </a:rPr>
              <a:t>Kennett, J. P. (1977). </a:t>
            </a:r>
            <a:r>
              <a:rPr lang="en-GB" sz="800" dirty="0" err="1">
                <a:latin typeface="Lato" panose="020F0502020204030203" pitchFamily="34" charset="0"/>
                <a:ea typeface="Lato" panose="020F0502020204030203" pitchFamily="34" charset="0"/>
                <a:cs typeface="Lato" panose="020F0502020204030203" pitchFamily="34" charset="0"/>
              </a:rPr>
              <a:t>Cenozoic</a:t>
            </a:r>
            <a:r>
              <a:rPr lang="en-GB" sz="800" dirty="0">
                <a:latin typeface="Lato" panose="020F0502020204030203" pitchFamily="34" charset="0"/>
                <a:ea typeface="Lato" panose="020F0502020204030203" pitchFamily="34" charset="0"/>
                <a:cs typeface="Lato" panose="020F0502020204030203" pitchFamily="34" charset="0"/>
              </a:rPr>
              <a:t> evolution of Antarctic glaciation, the circum‐Antarctic Ocean, and their impact on global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Journal of Geophysical Research</a:t>
            </a:r>
            <a:r>
              <a:rPr lang="en-GB" sz="800" dirty="0">
                <a:latin typeface="Lato" panose="020F0502020204030203" pitchFamily="34" charset="0"/>
                <a:ea typeface="Lato" panose="020F0502020204030203" pitchFamily="34" charset="0"/>
                <a:cs typeface="Lato" panose="020F0502020204030203" pitchFamily="34" charset="0"/>
              </a:rPr>
              <a:t>, </a:t>
            </a:r>
            <a:r>
              <a:rPr lang="en-GB" sz="800" i="1" dirty="0">
                <a:latin typeface="Lato" panose="020F0502020204030203" pitchFamily="34" charset="0"/>
                <a:ea typeface="Lato" panose="020F0502020204030203" pitchFamily="34" charset="0"/>
                <a:cs typeface="Lato" panose="020F0502020204030203" pitchFamily="34" charset="0"/>
              </a:rPr>
              <a:t>82</a:t>
            </a:r>
            <a:r>
              <a:rPr lang="en-GB" sz="800" dirty="0">
                <a:latin typeface="Lato" panose="020F0502020204030203" pitchFamily="34" charset="0"/>
                <a:ea typeface="Lato" panose="020F0502020204030203" pitchFamily="34" charset="0"/>
                <a:cs typeface="Lato" panose="020F0502020204030203" pitchFamily="34" charset="0"/>
              </a:rPr>
              <a:t>(27), 3843-3860.</a:t>
            </a:r>
          </a:p>
          <a:p>
            <a:pPr algn="just"/>
            <a:r>
              <a:rPr lang="en-GB" sz="800" dirty="0" err="1">
                <a:latin typeface="Lato" panose="020F0502020204030203" pitchFamily="34" charset="0"/>
                <a:ea typeface="Lato" panose="020F0502020204030203" pitchFamily="34" charset="0"/>
                <a:cs typeface="Lato" panose="020F0502020204030203" pitchFamily="34" charset="0"/>
              </a:rPr>
              <a:t>Scher</a:t>
            </a:r>
            <a:r>
              <a:rPr lang="en-GB" sz="800" dirty="0">
                <a:latin typeface="Lato" panose="020F0502020204030203" pitchFamily="34" charset="0"/>
                <a:ea typeface="Lato" panose="020F0502020204030203" pitchFamily="34" charset="0"/>
                <a:cs typeface="Lato" panose="020F0502020204030203" pitchFamily="34" charset="0"/>
              </a:rPr>
              <a:t>, H. D., </a:t>
            </a:r>
            <a:r>
              <a:rPr lang="en-GB" sz="800" dirty="0" err="1">
                <a:latin typeface="Lato" panose="020F0502020204030203" pitchFamily="34" charset="0"/>
                <a:ea typeface="Lato" panose="020F0502020204030203" pitchFamily="34" charset="0"/>
                <a:cs typeface="Lato" panose="020F0502020204030203" pitchFamily="34" charset="0"/>
              </a:rPr>
              <a:t>Bohaty</a:t>
            </a:r>
            <a:r>
              <a:rPr lang="en-GB" sz="800" dirty="0">
                <a:latin typeface="Lato" panose="020F0502020204030203" pitchFamily="34" charset="0"/>
                <a:ea typeface="Lato" panose="020F0502020204030203" pitchFamily="34" charset="0"/>
                <a:cs typeface="Lato" panose="020F0502020204030203" pitchFamily="34" charset="0"/>
              </a:rPr>
              <a:t>, S. M., Smith, &amp; others. (2014). Isotopic interrogation of a suspected late Eocene glaciation. </a:t>
            </a:r>
            <a:r>
              <a:rPr lang="en-GB" sz="800" dirty="0" err="1">
                <a:latin typeface="Lato" panose="020F0502020204030203" pitchFamily="34" charset="0"/>
                <a:ea typeface="Lato" panose="020F0502020204030203" pitchFamily="34" charset="0"/>
                <a:cs typeface="Lato" panose="020F0502020204030203" pitchFamily="34" charset="0"/>
              </a:rPr>
              <a:t>Paleoceanography</a:t>
            </a:r>
            <a:r>
              <a:rPr lang="en-GB" sz="800" dirty="0">
                <a:latin typeface="Lato" panose="020F0502020204030203" pitchFamily="34" charset="0"/>
                <a:ea typeface="Lato" panose="020F0502020204030203" pitchFamily="34" charset="0"/>
                <a:cs typeface="Lato" panose="020F0502020204030203" pitchFamily="34" charset="0"/>
              </a:rPr>
              <a:t>, 29(6), 628-644.</a:t>
            </a:r>
          </a:p>
          <a:p>
            <a:pPr algn="just"/>
            <a:r>
              <a:rPr lang="en-GB" sz="800" dirty="0">
                <a:latin typeface="Lato" panose="020F0502020204030203" pitchFamily="34" charset="0"/>
                <a:ea typeface="Lato" panose="020F0502020204030203" pitchFamily="34" charset="0"/>
                <a:cs typeface="Lato" panose="020F0502020204030203" pitchFamily="34" charset="0"/>
              </a:rPr>
              <a:t>Sheldon, N. D., Grimes, S. T., Hooker, J. J., Collinson, M. E., Bugler, M. J., </a:t>
            </a:r>
            <a:r>
              <a:rPr lang="en-GB" sz="800" dirty="0" err="1">
                <a:latin typeface="Lato" panose="020F0502020204030203" pitchFamily="34" charset="0"/>
                <a:ea typeface="Lato" panose="020F0502020204030203" pitchFamily="34" charset="0"/>
                <a:cs typeface="Lato" panose="020F0502020204030203" pitchFamily="34" charset="0"/>
              </a:rPr>
              <a:t>Hren</a:t>
            </a:r>
            <a:r>
              <a:rPr lang="en-GB" sz="800" dirty="0">
                <a:latin typeface="Lato" panose="020F0502020204030203" pitchFamily="34" charset="0"/>
                <a:ea typeface="Lato" panose="020F0502020204030203" pitchFamily="34" charset="0"/>
                <a:cs typeface="Lato" panose="020F0502020204030203" pitchFamily="34" charset="0"/>
              </a:rPr>
              <a:t>, M. T., ... &amp; Sutton, P. A. (2016). Coupling of marine and continental oxygen isotope records during the Eocene-Oligocene transition. Bulletin, 128(3-4), 502-510.</a:t>
            </a:r>
          </a:p>
        </p:txBody>
      </p:sp>
      <p:sp>
        <p:nvSpPr>
          <p:cNvPr id="42" name="Rectangle 41">
            <a:extLst>
              <a:ext uri="{FF2B5EF4-FFF2-40B4-BE49-F238E27FC236}">
                <a16:creationId xmlns:a16="http://schemas.microsoft.com/office/drawing/2014/main" id="{4F67DFFE-5E52-2D49-B479-0EA5DBF070F0}"/>
              </a:ext>
            </a:extLst>
          </p:cNvPr>
          <p:cNvSpPr/>
          <p:nvPr/>
        </p:nvSpPr>
        <p:spPr>
          <a:xfrm>
            <a:off x="8633672" y="3990517"/>
            <a:ext cx="3922369" cy="2060576"/>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3" name="Rectangle 42">
            <a:extLst>
              <a:ext uri="{FF2B5EF4-FFF2-40B4-BE49-F238E27FC236}">
                <a16:creationId xmlns:a16="http://schemas.microsoft.com/office/drawing/2014/main" id="{23FE515B-2C34-8E4A-8AAB-0EC1CACACE68}"/>
              </a:ext>
            </a:extLst>
          </p:cNvPr>
          <p:cNvSpPr/>
          <p:nvPr/>
        </p:nvSpPr>
        <p:spPr>
          <a:xfrm>
            <a:off x="8633670" y="3990517"/>
            <a:ext cx="3922362" cy="305510"/>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8D3E38F7-8C75-1140-BA60-5E3F5D293071}"/>
              </a:ext>
            </a:extLst>
          </p:cNvPr>
          <p:cNvSpPr txBox="1"/>
          <p:nvPr/>
        </p:nvSpPr>
        <p:spPr>
          <a:xfrm>
            <a:off x="10019268" y="4018843"/>
            <a:ext cx="1151152"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Conclusions</a:t>
            </a:r>
          </a:p>
        </p:txBody>
      </p:sp>
      <p:sp>
        <p:nvSpPr>
          <p:cNvPr id="45" name="TextBox 44">
            <a:extLst>
              <a:ext uri="{FF2B5EF4-FFF2-40B4-BE49-F238E27FC236}">
                <a16:creationId xmlns:a16="http://schemas.microsoft.com/office/drawing/2014/main" id="{9DABFDE9-1655-E944-8CE8-6B2021FA0C54}"/>
              </a:ext>
            </a:extLst>
          </p:cNvPr>
          <p:cNvSpPr txBox="1"/>
          <p:nvPr/>
        </p:nvSpPr>
        <p:spPr>
          <a:xfrm>
            <a:off x="8633662" y="4296028"/>
            <a:ext cx="3922362" cy="276999"/>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Through </a:t>
            </a:r>
          </a:p>
        </p:txBody>
      </p:sp>
      <p:sp>
        <p:nvSpPr>
          <p:cNvPr id="51" name="Rectangle 50">
            <a:extLst>
              <a:ext uri="{FF2B5EF4-FFF2-40B4-BE49-F238E27FC236}">
                <a16:creationId xmlns:a16="http://schemas.microsoft.com/office/drawing/2014/main" id="{F1CFD042-EFB7-4544-986D-C373E0472E30}"/>
              </a:ext>
            </a:extLst>
          </p:cNvPr>
          <p:cNvSpPr/>
          <p:nvPr/>
        </p:nvSpPr>
        <p:spPr>
          <a:xfrm>
            <a:off x="4439614" y="1142647"/>
            <a:ext cx="3922373" cy="8250595"/>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2" name="Rectangle 51">
            <a:extLst>
              <a:ext uri="{FF2B5EF4-FFF2-40B4-BE49-F238E27FC236}">
                <a16:creationId xmlns:a16="http://schemas.microsoft.com/office/drawing/2014/main" id="{56218C27-98F3-A644-974C-677982192052}"/>
              </a:ext>
            </a:extLst>
          </p:cNvPr>
          <p:cNvSpPr/>
          <p:nvPr/>
        </p:nvSpPr>
        <p:spPr>
          <a:xfrm>
            <a:off x="8633694" y="1146871"/>
            <a:ext cx="3922373" cy="2695471"/>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0" name="Rectangle 29">
            <a:extLst>
              <a:ext uri="{FF2B5EF4-FFF2-40B4-BE49-F238E27FC236}">
                <a16:creationId xmlns:a16="http://schemas.microsoft.com/office/drawing/2014/main" id="{080FDE6A-C607-E74A-9CEE-BE42562C605A}"/>
              </a:ext>
            </a:extLst>
          </p:cNvPr>
          <p:cNvSpPr/>
          <p:nvPr/>
        </p:nvSpPr>
        <p:spPr>
          <a:xfrm>
            <a:off x="8633679" y="6179763"/>
            <a:ext cx="3922360" cy="1030288"/>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AF71F8FE-2F69-7447-AE47-DC47CD3E58A4}"/>
              </a:ext>
            </a:extLst>
          </p:cNvPr>
          <p:cNvSpPr txBox="1"/>
          <p:nvPr/>
        </p:nvSpPr>
        <p:spPr>
          <a:xfrm>
            <a:off x="8633675" y="6199269"/>
            <a:ext cx="3922365" cy="1015663"/>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topic returns to the idea of how isotopes such as oxygen can be used to reconstruct paleotemperatures and climates, this in turn could provide potential evidence and support for hypotheses such as the “over-chill”, “over-kill”, or “over-ill” theories. </a:t>
            </a:r>
          </a:p>
        </p:txBody>
      </p:sp>
      <p:sp>
        <p:nvSpPr>
          <p:cNvPr id="50" name="Rectangle 49">
            <a:extLst>
              <a:ext uri="{FF2B5EF4-FFF2-40B4-BE49-F238E27FC236}">
                <a16:creationId xmlns:a16="http://schemas.microsoft.com/office/drawing/2014/main" id="{3E8C918B-92A3-4341-9FBB-51B85D3353A3}"/>
              </a:ext>
            </a:extLst>
          </p:cNvPr>
          <p:cNvSpPr/>
          <p:nvPr/>
        </p:nvSpPr>
        <p:spPr>
          <a:xfrm>
            <a:off x="246729" y="7005379"/>
            <a:ext cx="3922373" cy="2387863"/>
          </a:xfrm>
          <a:prstGeom prst="rect">
            <a:avLst/>
          </a:prstGeom>
          <a:solidFill>
            <a:srgbClr val="FFFFFF"/>
          </a:solidFill>
          <a:ln w="25400">
            <a:solidFill>
              <a:srgbClr val="2096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8" name="Rectangle 47">
            <a:extLst>
              <a:ext uri="{FF2B5EF4-FFF2-40B4-BE49-F238E27FC236}">
                <a16:creationId xmlns:a16="http://schemas.microsoft.com/office/drawing/2014/main" id="{33CC256B-0CA1-0D41-84B9-E230972BD910}"/>
              </a:ext>
            </a:extLst>
          </p:cNvPr>
          <p:cNvSpPr/>
          <p:nvPr/>
        </p:nvSpPr>
        <p:spPr>
          <a:xfrm>
            <a:off x="246740" y="7000159"/>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C91C5F4C-0D5F-F24A-B7D7-D333A74CC15D}"/>
              </a:ext>
            </a:extLst>
          </p:cNvPr>
          <p:cNvSpPr txBox="1"/>
          <p:nvPr/>
        </p:nvSpPr>
        <p:spPr>
          <a:xfrm>
            <a:off x="602670" y="7031614"/>
            <a:ext cx="3208079"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Sediment cores and Antarctic drilling</a:t>
            </a:r>
          </a:p>
        </p:txBody>
      </p:sp>
      <p:grpSp>
        <p:nvGrpSpPr>
          <p:cNvPr id="5" name="Group 4">
            <a:extLst>
              <a:ext uri="{FF2B5EF4-FFF2-40B4-BE49-F238E27FC236}">
                <a16:creationId xmlns:a16="http://schemas.microsoft.com/office/drawing/2014/main" id="{CA44B67D-2EFA-A541-B7FE-5E89620BF48F}"/>
              </a:ext>
            </a:extLst>
          </p:cNvPr>
          <p:cNvGrpSpPr/>
          <p:nvPr/>
        </p:nvGrpSpPr>
        <p:grpSpPr>
          <a:xfrm>
            <a:off x="2162009" y="7349359"/>
            <a:ext cx="1933843" cy="1756322"/>
            <a:chOff x="4422325" y="2088976"/>
            <a:chExt cx="7543796" cy="6851297"/>
          </a:xfrm>
        </p:grpSpPr>
        <p:pic>
          <p:nvPicPr>
            <p:cNvPr id="3" name="Picture 2">
              <a:extLst>
                <a:ext uri="{FF2B5EF4-FFF2-40B4-BE49-F238E27FC236}">
                  <a16:creationId xmlns:a16="http://schemas.microsoft.com/office/drawing/2014/main" id="{F037F696-1091-7042-9461-180F85E87174}"/>
                </a:ext>
              </a:extLst>
            </p:cNvPr>
            <p:cNvPicPr>
              <a:picLocks noChangeAspect="1"/>
            </p:cNvPicPr>
            <p:nvPr/>
          </p:nvPicPr>
          <p:blipFill>
            <a:blip r:embed="rId5"/>
            <a:stretch>
              <a:fillRect/>
            </a:stretch>
          </p:blipFill>
          <p:spPr>
            <a:xfrm>
              <a:off x="4422325" y="2126522"/>
              <a:ext cx="7543796" cy="6813751"/>
            </a:xfrm>
            <a:prstGeom prst="rect">
              <a:avLst/>
            </a:prstGeom>
          </p:spPr>
        </p:pic>
        <p:sp>
          <p:nvSpPr>
            <p:cNvPr id="4" name="Rectangle 3">
              <a:extLst>
                <a:ext uri="{FF2B5EF4-FFF2-40B4-BE49-F238E27FC236}">
                  <a16:creationId xmlns:a16="http://schemas.microsoft.com/office/drawing/2014/main" id="{F7CEA5BE-1205-0149-A265-D5D6730545A8}"/>
                </a:ext>
              </a:extLst>
            </p:cNvPr>
            <p:cNvSpPr/>
            <p:nvPr/>
          </p:nvSpPr>
          <p:spPr>
            <a:xfrm>
              <a:off x="4439614" y="2088976"/>
              <a:ext cx="775853" cy="86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53" name="Rectangle 52">
              <a:extLst>
                <a:ext uri="{FF2B5EF4-FFF2-40B4-BE49-F238E27FC236}">
                  <a16:creationId xmlns:a16="http://schemas.microsoft.com/office/drawing/2014/main" id="{FC58F348-2283-C24B-A2EB-1E41279839BD}"/>
                </a:ext>
              </a:extLst>
            </p:cNvPr>
            <p:cNvSpPr/>
            <p:nvPr/>
          </p:nvSpPr>
          <p:spPr>
            <a:xfrm>
              <a:off x="4988725" y="2785308"/>
              <a:ext cx="681372" cy="394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54" name="Rectangle 53">
              <a:extLst>
                <a:ext uri="{FF2B5EF4-FFF2-40B4-BE49-F238E27FC236}">
                  <a16:creationId xmlns:a16="http://schemas.microsoft.com/office/drawing/2014/main" id="{4E89297C-0B14-1645-8412-DAEA1A877E87}"/>
                </a:ext>
              </a:extLst>
            </p:cNvPr>
            <p:cNvSpPr/>
            <p:nvPr/>
          </p:nvSpPr>
          <p:spPr>
            <a:xfrm>
              <a:off x="5337335" y="2895599"/>
              <a:ext cx="353033" cy="6262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atin typeface="Lato" panose="020F0502020204030203" pitchFamily="34" charset="0"/>
                <a:ea typeface="Lato" panose="020F0502020204030203" pitchFamily="34" charset="0"/>
                <a:cs typeface="Lato" panose="020F0502020204030203" pitchFamily="34" charset="0"/>
              </a:endParaRPr>
            </a:p>
          </p:txBody>
        </p:sp>
      </p:gr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0771E8B-C509-AB42-9E94-D671A6460B04}"/>
                  </a:ext>
                </a:extLst>
              </p:cNvPr>
              <p:cNvSpPr txBox="1"/>
              <p:nvPr/>
            </p:nvSpPr>
            <p:spPr>
              <a:xfrm>
                <a:off x="244213" y="7300051"/>
                <a:ext cx="1890986" cy="2123658"/>
              </a:xfrm>
              <a:prstGeom prst="rect">
                <a:avLst/>
              </a:prstGeom>
              <a:noFill/>
            </p:spPr>
            <p:txBody>
              <a:bodyPr wrap="square" rtlCol="0">
                <a:spAutoFit/>
              </a:bodyPr>
              <a:lstStyle/>
              <a:p>
                <a:r>
                  <a:rPr lang="en-GB" sz="1200" dirty="0">
                    <a:latin typeface="Lato" panose="020F0502020204030203" pitchFamily="34" charset="0"/>
                    <a:ea typeface="Lato" panose="020F0502020204030203" pitchFamily="34" charset="0"/>
                    <a:cs typeface="Lato" panose="020F0502020204030203" pitchFamily="34" charset="0"/>
                  </a:rPr>
                  <a:t>Sediment cores are key in reassembling past Antarctic climate chronology. Projects such as the Deep-Sea Drilling Project in the 1970s (Kennett 1977) utilised the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tracer for paleotemperature calculations across the early and mid </a:t>
                </a:r>
                <a:r>
                  <a:rPr lang="en-GB" sz="1200" dirty="0" err="1">
                    <a:latin typeface="Lato" panose="020F0502020204030203" pitchFamily="34" charset="0"/>
                    <a:ea typeface="Lato" panose="020F0502020204030203" pitchFamily="34" charset="0"/>
                    <a:cs typeface="Lato" panose="020F0502020204030203" pitchFamily="34" charset="0"/>
                  </a:rPr>
                  <a:t>Cenozoic</a:t>
                </a:r>
                <a:r>
                  <a:rPr lang="en-GB" sz="1200" dirty="0">
                    <a:latin typeface="Lato" panose="020F0502020204030203" pitchFamily="34" charset="0"/>
                    <a:ea typeface="Lato" panose="020F0502020204030203" pitchFamily="34" charset="0"/>
                    <a:cs typeface="Lato" panose="020F0502020204030203" pitchFamily="34" charset="0"/>
                  </a:rPr>
                  <a:t>.</a:t>
                </a:r>
              </a:p>
            </p:txBody>
          </p:sp>
        </mc:Choice>
        <mc:Fallback>
          <p:sp>
            <p:nvSpPr>
              <p:cNvPr id="56" name="TextBox 55">
                <a:extLst>
                  <a:ext uri="{FF2B5EF4-FFF2-40B4-BE49-F238E27FC236}">
                    <a16:creationId xmlns:a16="http://schemas.microsoft.com/office/drawing/2014/main" id="{B0771E8B-C509-AB42-9E94-D671A6460B04}"/>
                  </a:ext>
                </a:extLst>
              </p:cNvPr>
              <p:cNvSpPr txBox="1">
                <a:spLocks noRot="1" noChangeAspect="1" noMove="1" noResize="1" noEditPoints="1" noAdjustHandles="1" noChangeArrowheads="1" noChangeShapeType="1" noTextEdit="1"/>
              </p:cNvSpPr>
              <p:nvPr/>
            </p:nvSpPr>
            <p:spPr>
              <a:xfrm>
                <a:off x="244213" y="7300051"/>
                <a:ext cx="1890986" cy="2123658"/>
              </a:xfrm>
              <a:prstGeom prst="rect">
                <a:avLst/>
              </a:prstGeom>
              <a:blipFill>
                <a:blip r:embed="rId6"/>
                <a:stretch>
                  <a:fillRect b="-1190"/>
                </a:stretch>
              </a:blipFill>
            </p:spPr>
            <p:txBody>
              <a:bodyPr/>
              <a:lstStyle/>
              <a:p>
                <a:r>
                  <a:rPr lang="en-GB">
                    <a:noFill/>
                  </a:rPr>
                  <a:t> </a:t>
                </a:r>
              </a:p>
            </p:txBody>
          </p:sp>
        </mc:Fallback>
      </mc:AlternateContent>
      <p:sp>
        <p:nvSpPr>
          <p:cNvPr id="57" name="TextBox 56">
            <a:extLst>
              <a:ext uri="{FF2B5EF4-FFF2-40B4-BE49-F238E27FC236}">
                <a16:creationId xmlns:a16="http://schemas.microsoft.com/office/drawing/2014/main" id="{C6480716-8C9C-D542-B59B-3E0092D27B8B}"/>
              </a:ext>
            </a:extLst>
          </p:cNvPr>
          <p:cNvSpPr txBox="1"/>
          <p:nvPr/>
        </p:nvSpPr>
        <p:spPr>
          <a:xfrm>
            <a:off x="1996878" y="9055580"/>
            <a:ext cx="2198153" cy="33855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1. Locations of major studies of Antarctic marine sediment (Carter et al. 2017) . </a:t>
            </a: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8E9DA8B4-498F-C744-9F69-4BE1E7404AE2}"/>
                  </a:ext>
                </a:extLst>
              </p:cNvPr>
              <p:cNvSpPr txBox="1"/>
              <p:nvPr/>
            </p:nvSpPr>
            <p:spPr>
              <a:xfrm>
                <a:off x="4437178" y="1471761"/>
                <a:ext cx="3922365" cy="830997"/>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Recent work by </a:t>
                </a:r>
                <a:r>
                  <a:rPr lang="en-GB" sz="1200" dirty="0" err="1">
                    <a:latin typeface="Lato" panose="020F0502020204030203" pitchFamily="34" charset="0"/>
                    <a:ea typeface="Lato" panose="020F0502020204030203" pitchFamily="34" charset="0"/>
                    <a:cs typeface="Lato" panose="020F0502020204030203" pitchFamily="34" charset="0"/>
                  </a:rPr>
                  <a:t>Scher</a:t>
                </a:r>
                <a:r>
                  <a:rPr lang="en-GB" sz="1200" dirty="0">
                    <a:latin typeface="Lato" panose="020F0502020204030203" pitchFamily="34" charset="0"/>
                    <a:ea typeface="Lato" panose="020F0502020204030203" pitchFamily="34" charset="0"/>
                    <a:cs typeface="Lato" panose="020F0502020204030203" pitchFamily="34" charset="0"/>
                  </a:rPr>
                  <a:t> et al. (2014) provided results from marine sediment analysis which contains the clear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rise associated with ice-volume growth and thus supporting the idea of Antarctic glaciation. </a:t>
                </a:r>
              </a:p>
            </p:txBody>
          </p:sp>
        </mc:Choice>
        <mc:Fallback>
          <p:sp>
            <p:nvSpPr>
              <p:cNvPr id="55" name="TextBox 54">
                <a:extLst>
                  <a:ext uri="{FF2B5EF4-FFF2-40B4-BE49-F238E27FC236}">
                    <a16:creationId xmlns:a16="http://schemas.microsoft.com/office/drawing/2014/main" id="{8E9DA8B4-498F-C744-9F69-4BE1E7404AE2}"/>
                  </a:ext>
                </a:extLst>
              </p:cNvPr>
              <p:cNvSpPr txBox="1">
                <a:spLocks noRot="1" noChangeAspect="1" noMove="1" noResize="1" noEditPoints="1" noAdjustHandles="1" noChangeArrowheads="1" noChangeShapeType="1" noTextEdit="1"/>
              </p:cNvSpPr>
              <p:nvPr/>
            </p:nvSpPr>
            <p:spPr>
              <a:xfrm>
                <a:off x="4437178" y="1471761"/>
                <a:ext cx="3922365" cy="830997"/>
              </a:xfrm>
              <a:prstGeom prst="rect">
                <a:avLst/>
              </a:prstGeom>
              <a:blipFill>
                <a:blip r:embed="rId7"/>
                <a:stretch>
                  <a:fillRect b="-4545"/>
                </a:stretch>
              </a:blipFill>
            </p:spPr>
            <p:txBody>
              <a:bodyPr/>
              <a:lstStyle/>
              <a:p>
                <a:r>
                  <a:rPr lang="en-GB">
                    <a:noFill/>
                  </a:rPr>
                  <a:t> </a:t>
                </a:r>
              </a:p>
            </p:txBody>
          </p:sp>
        </mc:Fallback>
      </mc:AlternateContent>
      <p:sp>
        <p:nvSpPr>
          <p:cNvPr id="60" name="Rectangle 59">
            <a:extLst>
              <a:ext uri="{FF2B5EF4-FFF2-40B4-BE49-F238E27FC236}">
                <a16:creationId xmlns:a16="http://schemas.microsoft.com/office/drawing/2014/main" id="{E1A6920A-788E-4743-8389-2CABAEE47FE9}"/>
              </a:ext>
            </a:extLst>
          </p:cNvPr>
          <p:cNvSpPr/>
          <p:nvPr/>
        </p:nvSpPr>
        <p:spPr>
          <a:xfrm>
            <a:off x="243084" y="1147217"/>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A1B961FD-759D-4A4F-8641-48EFF1CFD032}"/>
              </a:ext>
            </a:extLst>
          </p:cNvPr>
          <p:cNvSpPr txBox="1"/>
          <p:nvPr/>
        </p:nvSpPr>
        <p:spPr>
          <a:xfrm>
            <a:off x="1685622" y="1159235"/>
            <a:ext cx="952773"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Abstract</a:t>
            </a:r>
          </a:p>
        </p:txBody>
      </p:sp>
      <p:sp>
        <p:nvSpPr>
          <p:cNvPr id="61" name="Rectangle 60">
            <a:extLst>
              <a:ext uri="{FF2B5EF4-FFF2-40B4-BE49-F238E27FC236}">
                <a16:creationId xmlns:a16="http://schemas.microsoft.com/office/drawing/2014/main" id="{52274F46-9555-D04D-91EE-733E3F353B6F}"/>
              </a:ext>
            </a:extLst>
          </p:cNvPr>
          <p:cNvSpPr/>
          <p:nvPr/>
        </p:nvSpPr>
        <p:spPr>
          <a:xfrm>
            <a:off x="4452343" y="1147217"/>
            <a:ext cx="3922365" cy="343981"/>
          </a:xfrm>
          <a:prstGeom prst="rect">
            <a:avLst/>
          </a:prstGeom>
          <a:solidFill>
            <a:srgbClr val="2096F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39" dirty="0">
              <a:latin typeface="Lato" panose="020F0502020204030203" pitchFamily="34" charset="0"/>
              <a:ea typeface="Lato" panose="020F0502020204030203" pitchFamily="34" charset="0"/>
              <a:cs typeface="Lato" panose="020F0502020204030203" pitchFamily="34" charset="0"/>
            </a:endParaRPr>
          </a:p>
        </p:txBody>
      </p:sp>
      <p:sp>
        <p:nvSpPr>
          <p:cNvPr id="59" name="TextBox 58">
            <a:extLst>
              <a:ext uri="{FF2B5EF4-FFF2-40B4-BE49-F238E27FC236}">
                <a16:creationId xmlns:a16="http://schemas.microsoft.com/office/drawing/2014/main" id="{780F6350-9916-8D47-AB35-699F554FF015}"/>
              </a:ext>
            </a:extLst>
          </p:cNvPr>
          <p:cNvSpPr txBox="1"/>
          <p:nvPr/>
        </p:nvSpPr>
        <p:spPr>
          <a:xfrm>
            <a:off x="5199975" y="1159234"/>
            <a:ext cx="2452446" cy="248857"/>
          </a:xfrm>
          <a:prstGeom prst="rect">
            <a:avLst/>
          </a:prstGeom>
          <a:noFill/>
        </p:spPr>
        <p:txBody>
          <a:bodyPr wrap="square" tIns="33090" bIns="0" rtlCol="0">
            <a:spAutoFit/>
          </a:bodyPr>
          <a:lstStyle/>
          <a:p>
            <a:r>
              <a:rPr lang="en-GB" sz="1400" b="1" dirty="0">
                <a:solidFill>
                  <a:schemeClr val="bg1"/>
                </a:solidFill>
                <a:latin typeface="Lato" panose="020F0502020204030203" pitchFamily="34" charset="0"/>
                <a:ea typeface="Lato" panose="020F0502020204030203" pitchFamily="34" charset="0"/>
                <a:cs typeface="Lato" panose="020F0502020204030203" pitchFamily="34" charset="0"/>
              </a:rPr>
              <a:t>Eocene-Oligocene glaciation</a:t>
            </a:r>
          </a:p>
        </p:txBody>
      </p:sp>
      <p:grpSp>
        <p:nvGrpSpPr>
          <p:cNvPr id="15" name="Group 14">
            <a:extLst>
              <a:ext uri="{FF2B5EF4-FFF2-40B4-BE49-F238E27FC236}">
                <a16:creationId xmlns:a16="http://schemas.microsoft.com/office/drawing/2014/main" id="{8AD07BB0-5860-5C43-A3B9-FD44A39C1AFC}"/>
              </a:ext>
            </a:extLst>
          </p:cNvPr>
          <p:cNvGrpSpPr/>
          <p:nvPr/>
        </p:nvGrpSpPr>
        <p:grpSpPr>
          <a:xfrm>
            <a:off x="4446134" y="2279930"/>
            <a:ext cx="3913408" cy="2414513"/>
            <a:chOff x="4446134" y="2063703"/>
            <a:chExt cx="3913408" cy="2414513"/>
          </a:xfrm>
        </p:grpSpPr>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72D2A247-A653-1F49-94CF-3413A3E93AFD}"/>
                    </a:ext>
                  </a:extLst>
                </p:cNvPr>
                <p:cNvSpPr txBox="1"/>
                <p:nvPr/>
              </p:nvSpPr>
              <p:spPr>
                <a:xfrm>
                  <a:off x="4446134" y="4262772"/>
                  <a:ext cx="3913408" cy="21544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2. Varying </a:t>
                  </a:r>
                  <a14:m>
                    <m:oMath xmlns:m="http://schemas.openxmlformats.org/officeDocument/2006/math">
                      <m:sSup>
                        <m:sSupPr>
                          <m:ctrlPr>
                            <a:rPr lang="en-GB" sz="800" i="1">
                              <a:latin typeface="Cambria Math" panose="02040503050406030204" pitchFamily="18" charset="0"/>
                              <a:ea typeface="Cambria Math" panose="02040503050406030204" pitchFamily="18" charset="0"/>
                            </a:rPr>
                          </m:ctrlPr>
                        </m:sSupPr>
                        <m:e>
                          <m:r>
                            <a:rPr lang="en-GB" sz="800" i="1">
                              <a:latin typeface="Cambria Math" panose="02040503050406030204" pitchFamily="18" charset="0"/>
                              <a:ea typeface="Cambria Math" panose="02040503050406030204" pitchFamily="18" charset="0"/>
                            </a:rPr>
                            <m:t>𝛿</m:t>
                          </m:r>
                        </m:e>
                        <m:sup>
                          <m:r>
                            <a:rPr lang="en-GB" sz="800" i="1">
                              <a:latin typeface="Cambria Math" panose="02040503050406030204" pitchFamily="18" charset="0"/>
                              <a:ea typeface="Cambria Math" panose="02040503050406030204" pitchFamily="18" charset="0"/>
                            </a:rPr>
                            <m:t>18</m:t>
                          </m:r>
                        </m:sup>
                      </m:sSup>
                    </m:oMath>
                  </a14:m>
                  <a:r>
                    <a:rPr lang="en-GB" sz="800" dirty="0">
                      <a:latin typeface="Lato" panose="020F0502020204030203" pitchFamily="34" charset="0"/>
                      <a:ea typeface="Lato" panose="020F0502020204030203" pitchFamily="34" charset="0"/>
                      <a:cs typeface="Lato" panose="020F0502020204030203" pitchFamily="34" charset="0"/>
                    </a:rPr>
                    <a:t>O ratio across the Eocene and Oligocene (</a:t>
                  </a:r>
                  <a:r>
                    <a:rPr lang="en-GB" sz="800" dirty="0" err="1">
                      <a:latin typeface="Lato" panose="020F0502020204030203" pitchFamily="34" charset="0"/>
                      <a:ea typeface="Lato" panose="020F0502020204030203" pitchFamily="34" charset="0"/>
                      <a:cs typeface="Lato" panose="020F0502020204030203" pitchFamily="34" charset="0"/>
                    </a:rPr>
                    <a:t>Scher</a:t>
                  </a:r>
                  <a:r>
                    <a:rPr lang="en-GB" sz="800" dirty="0">
                      <a:latin typeface="Lato" panose="020F0502020204030203" pitchFamily="34" charset="0"/>
                      <a:ea typeface="Lato" panose="020F0502020204030203" pitchFamily="34" charset="0"/>
                      <a:cs typeface="Lato" panose="020F0502020204030203" pitchFamily="34" charset="0"/>
                    </a:rPr>
                    <a:t> et al. 2014). </a:t>
                  </a:r>
                </a:p>
              </p:txBody>
            </p:sp>
          </mc:Choice>
          <mc:Fallback>
            <p:sp>
              <p:nvSpPr>
                <p:cNvPr id="62" name="TextBox 61">
                  <a:extLst>
                    <a:ext uri="{FF2B5EF4-FFF2-40B4-BE49-F238E27FC236}">
                      <a16:creationId xmlns:a16="http://schemas.microsoft.com/office/drawing/2014/main" id="{72D2A247-A653-1F49-94CF-3413A3E93AFD}"/>
                    </a:ext>
                  </a:extLst>
                </p:cNvPr>
                <p:cNvSpPr txBox="1">
                  <a:spLocks noRot="1" noChangeAspect="1" noMove="1" noResize="1" noEditPoints="1" noAdjustHandles="1" noChangeArrowheads="1" noChangeShapeType="1" noTextEdit="1"/>
                </p:cNvSpPr>
                <p:nvPr/>
              </p:nvSpPr>
              <p:spPr>
                <a:xfrm>
                  <a:off x="4446134" y="4262772"/>
                  <a:ext cx="3913408" cy="215444"/>
                </a:xfrm>
                <a:prstGeom prst="rect">
                  <a:avLst/>
                </a:prstGeom>
                <a:blipFill>
                  <a:blip r:embed="rId8"/>
                  <a:stretch>
                    <a:fillRect b="-5556"/>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6575FE1E-E64F-3441-B30D-5F4C7C8ECA65}"/>
                </a:ext>
              </a:extLst>
            </p:cNvPr>
            <p:cNvGrpSpPr/>
            <p:nvPr/>
          </p:nvGrpSpPr>
          <p:grpSpPr>
            <a:xfrm>
              <a:off x="4722849" y="2063703"/>
              <a:ext cx="3351021" cy="2218510"/>
              <a:chOff x="4722849" y="2063703"/>
              <a:chExt cx="3351021" cy="2218510"/>
            </a:xfrm>
          </p:grpSpPr>
          <p:grpSp>
            <p:nvGrpSpPr>
              <p:cNvPr id="12" name="Group 11">
                <a:extLst>
                  <a:ext uri="{FF2B5EF4-FFF2-40B4-BE49-F238E27FC236}">
                    <a16:creationId xmlns:a16="http://schemas.microsoft.com/office/drawing/2014/main" id="{A8C64A85-A7FB-DA4C-AE09-439D87D471D6}"/>
                  </a:ext>
                </a:extLst>
              </p:cNvPr>
              <p:cNvGrpSpPr/>
              <p:nvPr/>
            </p:nvGrpSpPr>
            <p:grpSpPr>
              <a:xfrm>
                <a:off x="4722849" y="2063703"/>
                <a:ext cx="3351021" cy="2218510"/>
                <a:chOff x="4724071" y="2077517"/>
                <a:chExt cx="3351021" cy="2218510"/>
              </a:xfrm>
            </p:grpSpPr>
            <p:pic>
              <p:nvPicPr>
                <p:cNvPr id="6" name="Picture 5">
                  <a:extLst>
                    <a:ext uri="{FF2B5EF4-FFF2-40B4-BE49-F238E27FC236}">
                      <a16:creationId xmlns:a16="http://schemas.microsoft.com/office/drawing/2014/main" id="{9932D54C-D880-B943-8653-6C7D6DE3FDCD}"/>
                    </a:ext>
                  </a:extLst>
                </p:cNvPr>
                <p:cNvPicPr>
                  <a:picLocks noChangeAspect="1"/>
                </p:cNvPicPr>
                <p:nvPr/>
              </p:nvPicPr>
              <p:blipFill rotWithShape="1">
                <a:blip r:embed="rId9"/>
                <a:srcRect l="5053" t="2855"/>
                <a:stretch/>
              </p:blipFill>
              <p:spPr>
                <a:xfrm>
                  <a:off x="4724071" y="2077517"/>
                  <a:ext cx="3351021" cy="2218510"/>
                </a:xfrm>
                <a:prstGeom prst="rect">
                  <a:avLst/>
                </a:prstGeom>
              </p:spPr>
            </p:pic>
            <p:cxnSp>
              <p:nvCxnSpPr>
                <p:cNvPr id="10" name="Straight Arrow Connector 9">
                  <a:extLst>
                    <a:ext uri="{FF2B5EF4-FFF2-40B4-BE49-F238E27FC236}">
                      <a16:creationId xmlns:a16="http://schemas.microsoft.com/office/drawing/2014/main" id="{A039C5DB-0C2F-2246-B9F3-2A695D856EAA}"/>
                    </a:ext>
                  </a:extLst>
                </p:cNvPr>
                <p:cNvCxnSpPr>
                  <a:cxnSpLocks/>
                </p:cNvCxnSpPr>
                <p:nvPr/>
              </p:nvCxnSpPr>
              <p:spPr>
                <a:xfrm flipV="1">
                  <a:off x="5592176" y="2943543"/>
                  <a:ext cx="0" cy="285270"/>
                </a:xfrm>
                <a:prstGeom prst="straightConnector1">
                  <a:avLst/>
                </a:prstGeom>
                <a:ln w="34925">
                  <a:solidFill>
                    <a:srgbClr val="FF0000">
                      <a:alpha val="75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23B0EF3C-8688-D143-A4C0-018A14EA0D8D}"/>
                  </a:ext>
                </a:extLst>
              </p:cNvPr>
              <p:cNvSpPr txBox="1"/>
              <p:nvPr/>
            </p:nvSpPr>
            <p:spPr>
              <a:xfrm>
                <a:off x="5578233" y="3072249"/>
                <a:ext cx="461986" cy="261610"/>
              </a:xfrm>
              <a:prstGeom prst="rect">
                <a:avLst/>
              </a:prstGeom>
              <a:noFill/>
            </p:spPr>
            <p:txBody>
              <a:bodyPr wrap="none" rtlCol="0">
                <a:spAutoFit/>
              </a:bodyPr>
              <a:lstStyle/>
              <a:p>
                <a:r>
                  <a:rPr lang="en-GB" sz="1100" dirty="0">
                    <a:latin typeface="Lato" panose="020F0502020204030203" pitchFamily="34" charset="0"/>
                    <a:ea typeface="Lato" panose="020F0502020204030203" pitchFamily="34" charset="0"/>
                    <a:cs typeface="Lato" panose="020F0502020204030203" pitchFamily="34" charset="0"/>
                  </a:rPr>
                  <a:t>EOT</a:t>
                </a:r>
              </a:p>
            </p:txBody>
          </p:sp>
        </p:grpSp>
      </p:gr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14A86E43-64EC-0D4C-A791-60E75B53ABE7}"/>
                  </a:ext>
                </a:extLst>
              </p:cNvPr>
              <p:cNvSpPr txBox="1"/>
              <p:nvPr/>
            </p:nvSpPr>
            <p:spPr>
              <a:xfrm>
                <a:off x="4423229" y="4694443"/>
                <a:ext cx="3922365" cy="1015663"/>
              </a:xfrm>
              <a:prstGeom prst="rect">
                <a:avLst/>
              </a:prstGeom>
              <a:noFill/>
            </p:spPr>
            <p:txBody>
              <a:bodyPr wrap="square" rtlCol="0">
                <a:spAutoFit/>
              </a:bodyPr>
              <a:lstStyle/>
              <a:p>
                <a:pPr algn="just"/>
                <a:r>
                  <a:rPr lang="en-GB" sz="1200" dirty="0">
                    <a:latin typeface="Lato" panose="020F0502020204030203" pitchFamily="34" charset="0"/>
                    <a:ea typeface="Lato" panose="020F0502020204030203" pitchFamily="34" charset="0"/>
                    <a:cs typeface="Lato" panose="020F0502020204030203" pitchFamily="34" charset="0"/>
                  </a:rPr>
                  <a:t>This work amongst others demonstrates that the EOT is categorised by an ~+1.1‰ shift in the foraminifera </a:t>
                </a:r>
                <a14:m>
                  <m:oMath xmlns:m="http://schemas.openxmlformats.org/officeDocument/2006/math">
                    <m:sSup>
                      <m:sSupPr>
                        <m:ctrlPr>
                          <a:rPr lang="en-GB" sz="1200" i="1">
                            <a:latin typeface="Cambria Math" panose="02040503050406030204" pitchFamily="18" charset="0"/>
                            <a:ea typeface="Cambria Math" panose="02040503050406030204" pitchFamily="18" charset="0"/>
                          </a:rPr>
                        </m:ctrlPr>
                      </m:sSupPr>
                      <m:e>
                        <m:r>
                          <a:rPr lang="en-GB" sz="1200" i="1">
                            <a:latin typeface="Cambria Math" panose="02040503050406030204" pitchFamily="18" charset="0"/>
                            <a:ea typeface="Cambria Math" panose="02040503050406030204" pitchFamily="18" charset="0"/>
                          </a:rPr>
                          <m:t>𝛿</m:t>
                        </m:r>
                      </m:e>
                      <m:sup>
                        <m:r>
                          <a:rPr lang="en-GB" sz="1200" i="1">
                            <a:latin typeface="Cambria Math" panose="02040503050406030204" pitchFamily="18" charset="0"/>
                            <a:ea typeface="Cambria Math" panose="02040503050406030204" pitchFamily="18" charset="0"/>
                          </a:rPr>
                          <m:t>18</m:t>
                        </m:r>
                      </m:sup>
                    </m:sSup>
                  </m:oMath>
                </a14:m>
                <a:r>
                  <a:rPr lang="en-GB" sz="1200" dirty="0">
                    <a:latin typeface="Lato" panose="020F0502020204030203" pitchFamily="34" charset="0"/>
                    <a:ea typeface="Lato" panose="020F0502020204030203" pitchFamily="34" charset="0"/>
                    <a:cs typeface="Lato" panose="020F0502020204030203" pitchFamily="34" charset="0"/>
                  </a:rPr>
                  <a:t>O. Alternative studies which make use of continental oxygen isotope records verify and support the marine derived signal. </a:t>
                </a:r>
              </a:p>
            </p:txBody>
          </p:sp>
        </mc:Choice>
        <mc:Fallback>
          <p:sp>
            <p:nvSpPr>
              <p:cNvPr id="64" name="TextBox 63">
                <a:extLst>
                  <a:ext uri="{FF2B5EF4-FFF2-40B4-BE49-F238E27FC236}">
                    <a16:creationId xmlns:a16="http://schemas.microsoft.com/office/drawing/2014/main" id="{14A86E43-64EC-0D4C-A791-60E75B53ABE7}"/>
                  </a:ext>
                </a:extLst>
              </p:cNvPr>
              <p:cNvSpPr txBox="1">
                <a:spLocks noRot="1" noChangeAspect="1" noMove="1" noResize="1" noEditPoints="1" noAdjustHandles="1" noChangeArrowheads="1" noChangeShapeType="1" noTextEdit="1"/>
              </p:cNvSpPr>
              <p:nvPr/>
            </p:nvSpPr>
            <p:spPr>
              <a:xfrm>
                <a:off x="4423229" y="4694443"/>
                <a:ext cx="3922365" cy="1015663"/>
              </a:xfrm>
              <a:prstGeom prst="rect">
                <a:avLst/>
              </a:prstGeom>
              <a:blipFill>
                <a:blip r:embed="rId10"/>
                <a:stretch>
                  <a:fillRect b="-2469"/>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F8050D2B-5977-DF42-9DBA-0AB63A6B191C}"/>
              </a:ext>
            </a:extLst>
          </p:cNvPr>
          <p:cNvGrpSpPr/>
          <p:nvPr/>
        </p:nvGrpSpPr>
        <p:grpSpPr>
          <a:xfrm>
            <a:off x="4488857" y="5721037"/>
            <a:ext cx="3819004" cy="2329199"/>
            <a:chOff x="4517696" y="5778622"/>
            <a:chExt cx="3819004" cy="2329199"/>
          </a:xfrm>
        </p:grpSpPr>
        <p:pic>
          <p:nvPicPr>
            <p:cNvPr id="66" name="Picture 14" descr="Cover">
              <a:extLst>
                <a:ext uri="{FF2B5EF4-FFF2-40B4-BE49-F238E27FC236}">
                  <a16:creationId xmlns:a16="http://schemas.microsoft.com/office/drawing/2014/main" id="{1041BDB6-DDC5-4F4E-BB3D-56A6063974A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55236" b="13439"/>
            <a:stretch/>
          </p:blipFill>
          <p:spPr bwMode="auto">
            <a:xfrm>
              <a:off x="6494769" y="5778622"/>
              <a:ext cx="1841931" cy="232919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4" descr="Cover">
              <a:extLst>
                <a:ext uri="{FF2B5EF4-FFF2-40B4-BE49-F238E27FC236}">
                  <a16:creationId xmlns:a16="http://schemas.microsoft.com/office/drawing/2014/main" id="{23B5CF43-DE98-A940-8FF1-B95DCC393489}"/>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49212" b="13439"/>
            <a:stretch/>
          </p:blipFill>
          <p:spPr bwMode="auto">
            <a:xfrm>
              <a:off x="4517696" y="5778622"/>
              <a:ext cx="2089838" cy="2329199"/>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EE8E0ACD-8BB0-8242-8CE2-2A7B5F3BF152}"/>
                  </a:ext>
                </a:extLst>
              </p:cNvPr>
              <p:cNvSpPr txBox="1"/>
              <p:nvPr/>
            </p:nvSpPr>
            <p:spPr>
              <a:xfrm>
                <a:off x="4441655" y="8050236"/>
                <a:ext cx="3913408" cy="338554"/>
              </a:xfrm>
              <a:prstGeom prst="rect">
                <a:avLst/>
              </a:prstGeom>
              <a:noFill/>
            </p:spPr>
            <p:txBody>
              <a:bodyPr wrap="square" rtlCol="0">
                <a:spAutoFit/>
              </a:bodyPr>
              <a:lstStyle/>
              <a:p>
                <a:r>
                  <a:rPr lang="en-GB" sz="800" dirty="0">
                    <a:latin typeface="Lato" panose="020F0502020204030203" pitchFamily="34" charset="0"/>
                    <a:ea typeface="Lato" panose="020F0502020204030203" pitchFamily="34" charset="0"/>
                    <a:cs typeface="Lato" panose="020F0502020204030203" pitchFamily="34" charset="0"/>
                  </a:rPr>
                  <a:t>Fig. 3.  </a:t>
                </a:r>
                <a14:m>
                  <m:oMath xmlns:m="http://schemas.openxmlformats.org/officeDocument/2006/math">
                    <m:sSup>
                      <m:sSupPr>
                        <m:ctrlPr>
                          <a:rPr lang="en-GB" sz="800" i="1" smtClean="0">
                            <a:latin typeface="Cambria Math" panose="02040503050406030204" pitchFamily="18" charset="0"/>
                            <a:ea typeface="Cambria Math" panose="02040503050406030204" pitchFamily="18" charset="0"/>
                          </a:rPr>
                        </m:ctrlPr>
                      </m:sSupPr>
                      <m:e>
                        <m:r>
                          <a:rPr lang="en-GB" sz="800" i="1">
                            <a:latin typeface="Cambria Math" panose="02040503050406030204" pitchFamily="18" charset="0"/>
                            <a:ea typeface="Cambria Math" panose="02040503050406030204" pitchFamily="18" charset="0"/>
                          </a:rPr>
                          <m:t>𝛿</m:t>
                        </m:r>
                      </m:e>
                      <m:sup>
                        <m:r>
                          <a:rPr lang="en-GB" sz="800" i="1">
                            <a:latin typeface="Cambria Math" panose="02040503050406030204" pitchFamily="18" charset="0"/>
                            <a:ea typeface="Cambria Math" panose="02040503050406030204" pitchFamily="18" charset="0"/>
                          </a:rPr>
                          <m:t>18</m:t>
                        </m:r>
                      </m:sup>
                    </m:sSup>
                  </m:oMath>
                </a14:m>
                <a:r>
                  <a:rPr lang="en-GB" sz="800" dirty="0">
                    <a:latin typeface="Lato" panose="020F0502020204030203" pitchFamily="34" charset="0"/>
                    <a:ea typeface="Lato" panose="020F0502020204030203" pitchFamily="34" charset="0"/>
                    <a:cs typeface="Lato" panose="020F0502020204030203" pitchFamily="34" charset="0"/>
                  </a:rPr>
                  <a:t>O  records derived from continental records compared to those derived from marine foraminifera (Sheldon et al. 2016). </a:t>
                </a:r>
              </a:p>
            </p:txBody>
          </p:sp>
        </mc:Choice>
        <mc:Fallback>
          <p:sp>
            <p:nvSpPr>
              <p:cNvPr id="67" name="TextBox 66">
                <a:extLst>
                  <a:ext uri="{FF2B5EF4-FFF2-40B4-BE49-F238E27FC236}">
                    <a16:creationId xmlns:a16="http://schemas.microsoft.com/office/drawing/2014/main" id="{EE8E0ACD-8BB0-8242-8CE2-2A7B5F3BF152}"/>
                  </a:ext>
                </a:extLst>
              </p:cNvPr>
              <p:cNvSpPr txBox="1">
                <a:spLocks noRot="1" noChangeAspect="1" noMove="1" noResize="1" noEditPoints="1" noAdjustHandles="1" noChangeArrowheads="1" noChangeShapeType="1" noTextEdit="1"/>
              </p:cNvSpPr>
              <p:nvPr/>
            </p:nvSpPr>
            <p:spPr>
              <a:xfrm>
                <a:off x="4441655" y="8050236"/>
                <a:ext cx="3913408" cy="338554"/>
              </a:xfrm>
              <a:prstGeom prst="rect">
                <a:avLst/>
              </a:prstGeom>
              <a:blipFill>
                <a:blip r:embed="rId12"/>
                <a:stretch>
                  <a:fillRect b="-3571"/>
                </a:stretch>
              </a:blipFill>
            </p:spPr>
            <p:txBody>
              <a:bodyPr/>
              <a:lstStyle/>
              <a:p>
                <a:r>
                  <a:rPr lang="en-GB">
                    <a:noFill/>
                  </a:rPr>
                  <a:t> </a:t>
                </a:r>
              </a:p>
            </p:txBody>
          </p:sp>
        </mc:Fallback>
      </mc:AlternateContent>
      <p:cxnSp>
        <p:nvCxnSpPr>
          <p:cNvPr id="75" name="Straight Arrow Connector 74">
            <a:extLst>
              <a:ext uri="{FF2B5EF4-FFF2-40B4-BE49-F238E27FC236}">
                <a16:creationId xmlns:a16="http://schemas.microsoft.com/office/drawing/2014/main" id="{F0B40A05-5323-2B41-8E03-B2FED662566D}"/>
              </a:ext>
            </a:extLst>
          </p:cNvPr>
          <p:cNvCxnSpPr>
            <a:cxnSpLocks/>
          </p:cNvCxnSpPr>
          <p:nvPr/>
        </p:nvCxnSpPr>
        <p:spPr>
          <a:xfrm>
            <a:off x="6567813" y="6440657"/>
            <a:ext cx="0" cy="452318"/>
          </a:xfrm>
          <a:prstGeom prst="straightConnector1">
            <a:avLst/>
          </a:prstGeom>
          <a:ln w="34925">
            <a:solidFill>
              <a:srgbClr val="FF0000">
                <a:alpha val="75000"/>
              </a:srgb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4AB34B59-E530-B34D-8091-39810AF66A62}"/>
              </a:ext>
            </a:extLst>
          </p:cNvPr>
          <p:cNvSpPr txBox="1"/>
          <p:nvPr/>
        </p:nvSpPr>
        <p:spPr>
          <a:xfrm>
            <a:off x="6156407" y="6380039"/>
            <a:ext cx="461986" cy="261610"/>
          </a:xfrm>
          <a:prstGeom prst="rect">
            <a:avLst/>
          </a:prstGeom>
          <a:noFill/>
        </p:spPr>
        <p:txBody>
          <a:bodyPr wrap="none" rtlCol="0">
            <a:spAutoFit/>
          </a:bodyPr>
          <a:lstStyle/>
          <a:p>
            <a:r>
              <a:rPr lang="en-GB" sz="1100" dirty="0">
                <a:latin typeface="Lato" panose="020F0502020204030203" pitchFamily="34" charset="0"/>
                <a:ea typeface="Lato" panose="020F0502020204030203" pitchFamily="34" charset="0"/>
                <a:cs typeface="Lato" panose="020F0502020204030203" pitchFamily="34" charset="0"/>
              </a:rPr>
              <a:t>EOT</a:t>
            </a:r>
          </a:p>
        </p:txBody>
      </p:sp>
    </p:spTree>
    <p:extLst>
      <p:ext uri="{BB962C8B-B14F-4D97-AF65-F5344CB8AC3E}">
        <p14:creationId xmlns:p14="http://schemas.microsoft.com/office/powerpoint/2010/main" val="422270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4144</TotalTime>
  <Words>404</Words>
  <Application>Microsoft Macintosh PowerPoint</Application>
  <PresentationFormat>A3 Paper (297x420 mm)</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191</cp:revision>
  <cp:lastPrinted>2019-02-27T17:52:56Z</cp:lastPrinted>
  <dcterms:created xsi:type="dcterms:W3CDTF">2019-02-13T11:13:19Z</dcterms:created>
  <dcterms:modified xsi:type="dcterms:W3CDTF">2019-03-04T11:40:04Z</dcterms:modified>
</cp:coreProperties>
</file>