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75" r:id="rId7"/>
    <p:sldId id="276" r:id="rId8"/>
    <p:sldId id="261" r:id="rId9"/>
    <p:sldId id="263" r:id="rId10"/>
    <p:sldId id="264" r:id="rId11"/>
    <p:sldId id="265" r:id="rId12"/>
    <p:sldId id="266" r:id="rId13"/>
    <p:sldId id="267" r:id="rId14"/>
    <p:sldId id="274"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CCCC"/>
    <a:srgbClr val="969696"/>
    <a:srgbClr val="A8CF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3" autoAdjust="0"/>
    <p:restoredTop sz="94660"/>
  </p:normalViewPr>
  <p:slideViewPr>
    <p:cSldViewPr snapToGrid="0">
      <p:cViewPr varScale="1">
        <p:scale>
          <a:sx n="53" d="100"/>
          <a:sy n="53" d="100"/>
        </p:scale>
        <p:origin x="56" y="1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dirty="0"/>
              <a:t>8/13/2022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8/13/2022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8/13/2022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1DC766-B94C-4CD2-B25E-AFD3C7331108}"/>
              </a:ext>
            </a:extLst>
          </p:cNvPr>
          <p:cNvSpPr>
            <a:spLocks noGrp="1"/>
          </p:cNvSpPr>
          <p:nvPr>
            <p:ph type="ctrTitle"/>
          </p:nvPr>
        </p:nvSpPr>
        <p:spPr>
          <a:xfrm>
            <a:off x="1058333" y="2040466"/>
            <a:ext cx="9347200" cy="1646302"/>
          </a:xfrm>
        </p:spPr>
        <p:txBody>
          <a:bodyPr/>
          <a:lstStyle/>
          <a:p>
            <a:r>
              <a:rPr lang="en-US" altLang="zh-CN" sz="8000" dirty="0"/>
              <a:t>PCA</a:t>
            </a:r>
            <a:r>
              <a:rPr lang="zh-CN" altLang="en-US" sz="8000" dirty="0"/>
              <a:t>（主成分分析）</a:t>
            </a:r>
          </a:p>
        </p:txBody>
      </p:sp>
    </p:spTree>
    <p:extLst>
      <p:ext uri="{BB962C8B-B14F-4D97-AF65-F5344CB8AC3E}">
        <p14:creationId xmlns:p14="http://schemas.microsoft.com/office/powerpoint/2010/main" val="2318105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EA4546-076C-66C2-3EC6-3FE1FCE2DA6A}"/>
              </a:ext>
            </a:extLst>
          </p:cNvPr>
          <p:cNvSpPr>
            <a:spLocks noGrp="1"/>
          </p:cNvSpPr>
          <p:nvPr>
            <p:ph type="title"/>
          </p:nvPr>
        </p:nvSpPr>
        <p:spPr/>
        <p:txBody>
          <a:bodyPr/>
          <a:lstStyle/>
          <a:p>
            <a:endParaRPr lang="zh-CN" altLang="en-US"/>
          </a:p>
        </p:txBody>
      </p:sp>
      <p:sp>
        <p:nvSpPr>
          <p:cNvPr id="4" name="Rectangle 2">
            <a:extLst>
              <a:ext uri="{FF2B5EF4-FFF2-40B4-BE49-F238E27FC236}">
                <a16:creationId xmlns:a16="http://schemas.microsoft.com/office/drawing/2014/main" id="{FD3F1706-5711-E059-36DD-BEEBAD8CB113}"/>
              </a:ext>
            </a:extLst>
          </p:cNvPr>
          <p:cNvSpPr>
            <a:spLocks noChangeArrowheads="1"/>
          </p:cNvSpPr>
          <p:nvPr/>
        </p:nvSpPr>
        <p:spPr bwMode="auto">
          <a:xfrm>
            <a:off x="677334" y="1270000"/>
            <a:ext cx="8335615" cy="702088"/>
          </a:xfrm>
          <a:prstGeom prst="rect">
            <a:avLst/>
          </a:prstGeom>
          <a:solidFill>
            <a:srgbClr val="2D2D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569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000" b="0" i="0" u="none" strike="noStrike" cap="none" normalizeH="0" baseline="0" dirty="0">
                <a:ln>
                  <a:noFill/>
                </a:ln>
                <a:solidFill>
                  <a:srgbClr val="CCCCCC"/>
                </a:solidFill>
                <a:effectLst/>
                <a:latin typeface="Consolas" panose="020B0609020204030204" pitchFamily="49" charset="0"/>
              </a:rPr>
              <a:t>cov=np.cov(scaled_x,scaled_y)</a:t>
            </a:r>
            <a:r>
              <a:rPr kumimoji="0" lang="zh-CN" altLang="zh-CN" sz="4000" b="0" i="0" u="none" strike="noStrike" cap="none" normalizeH="0" baseline="0" dirty="0">
                <a:ln>
                  <a:noFill/>
                </a:ln>
                <a:solidFill>
                  <a:schemeClr val="tx1"/>
                </a:solidFill>
                <a:effectLst/>
              </a:rPr>
              <a:t> </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C2307B96-45C2-4266-516B-08345F89DC3C}"/>
              </a:ext>
            </a:extLst>
          </p:cNvPr>
          <p:cNvSpPr>
            <a:spLocks noGrp="1" noChangeArrowheads="1"/>
          </p:cNvSpPr>
          <p:nvPr>
            <p:ph idx="1"/>
          </p:nvPr>
        </p:nvSpPr>
        <p:spPr bwMode="auto">
          <a:xfrm>
            <a:off x="677334" y="1972088"/>
            <a:ext cx="8335614" cy="1071420"/>
          </a:xfrm>
          <a:prstGeom prst="rect">
            <a:avLst/>
          </a:prstGeom>
          <a:solidFill>
            <a:srgbClr val="2D2D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569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3000" b="0" i="0" u="none" strike="noStrike" cap="none" normalizeH="0" baseline="0" dirty="0">
                <a:ln>
                  <a:noFill/>
                </a:ln>
                <a:solidFill>
                  <a:schemeClr val="bg1"/>
                </a:solidFill>
                <a:effectLst/>
                <a:latin typeface="Consolas" panose="020B0609020204030204" pitchFamily="49" charset="0"/>
              </a:rPr>
              <a:t>Array(</a:t>
            </a:r>
            <a:r>
              <a:rPr lang="en-US" altLang="zh-CN" sz="3200" b="0" i="0" dirty="0">
                <a:solidFill>
                  <a:schemeClr val="bg1"/>
                </a:solidFill>
                <a:effectLst/>
                <a:latin typeface="-apple-system"/>
              </a:rPr>
              <a:t>[[ 0.61655556, 0.61544444],</a:t>
            </a:r>
            <a:br>
              <a:rPr lang="zh-CN" altLang="en-US" sz="3200" dirty="0">
                <a:solidFill>
                  <a:schemeClr val="bg1"/>
                </a:solidFill>
              </a:rPr>
            </a:br>
            <a:r>
              <a:rPr lang="zh-CN" altLang="en-US" sz="3200" dirty="0">
                <a:solidFill>
                  <a:schemeClr val="bg1"/>
                </a:solidFill>
              </a:rPr>
              <a:t>          </a:t>
            </a:r>
            <a:r>
              <a:rPr lang="en-US" altLang="zh-CN" sz="3200" b="0" i="0" dirty="0">
                <a:solidFill>
                  <a:schemeClr val="bg1"/>
                </a:solidFill>
                <a:effectLst/>
                <a:latin typeface="-apple-system"/>
              </a:rPr>
              <a:t>[ 0.61544444, 0.71655556]])</a:t>
            </a:r>
            <a:endParaRPr kumimoji="0" lang="zh-CN" altLang="zh-CN" sz="3000" b="0" i="0" u="none" strike="noStrike" cap="none" normalizeH="0" baseline="0" dirty="0">
              <a:ln>
                <a:noFill/>
              </a:ln>
              <a:solidFill>
                <a:schemeClr val="bg1"/>
              </a:solidFill>
              <a:effectLst/>
              <a:latin typeface="Arial" panose="020B0604020202020204" pitchFamily="34" charset="0"/>
            </a:endParaRPr>
          </a:p>
        </p:txBody>
      </p:sp>
      <p:sp>
        <p:nvSpPr>
          <p:cNvPr id="7" name="Rectangle 5">
            <a:extLst>
              <a:ext uri="{FF2B5EF4-FFF2-40B4-BE49-F238E27FC236}">
                <a16:creationId xmlns:a16="http://schemas.microsoft.com/office/drawing/2014/main" id="{BD2C8086-3255-5E19-1594-D93D43A821AD}"/>
              </a:ext>
            </a:extLst>
          </p:cNvPr>
          <p:cNvSpPr>
            <a:spLocks noChangeArrowheads="1"/>
          </p:cNvSpPr>
          <p:nvPr/>
        </p:nvSpPr>
        <p:spPr bwMode="auto">
          <a:xfrm>
            <a:off x="525732" y="3571251"/>
            <a:ext cx="8899872" cy="702088"/>
          </a:xfrm>
          <a:prstGeom prst="rect">
            <a:avLst/>
          </a:prstGeom>
          <a:solidFill>
            <a:srgbClr val="2D2D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569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000" b="0" i="0" u="none" strike="noStrike" cap="none" normalizeH="0" baseline="0" dirty="0">
                <a:ln>
                  <a:noFill/>
                </a:ln>
                <a:solidFill>
                  <a:srgbClr val="CCCCCC"/>
                </a:solidFill>
                <a:effectLst/>
                <a:latin typeface="Consolas" panose="020B0609020204030204" pitchFamily="49" charset="0"/>
              </a:rPr>
              <a:t>np.</a:t>
            </a:r>
            <a:r>
              <a:rPr kumimoji="0" lang="zh-CN" altLang="zh-CN" sz="4000" b="0" i="0" u="none" strike="noStrike" cap="none" normalizeH="0" baseline="0" dirty="0">
                <a:ln>
                  <a:noFill/>
                </a:ln>
                <a:solidFill>
                  <a:srgbClr val="F08D49"/>
                </a:solidFill>
                <a:effectLst/>
                <a:latin typeface="Consolas" panose="020B0609020204030204" pitchFamily="49" charset="0"/>
              </a:rPr>
              <a:t>dot</a:t>
            </a:r>
            <a:r>
              <a:rPr kumimoji="0" lang="zh-CN" altLang="zh-CN" sz="4000" b="0" i="0" u="none" strike="noStrike" cap="none" normalizeH="0" baseline="0" dirty="0">
                <a:ln>
                  <a:noFill/>
                </a:ln>
                <a:solidFill>
                  <a:srgbClr val="CCCCCC"/>
                </a:solidFill>
                <a:effectLst/>
                <a:latin typeface="Consolas" panose="020B0609020204030204" pitchFamily="49" charset="0"/>
              </a:rPr>
              <a:t>(np.</a:t>
            </a:r>
            <a:r>
              <a:rPr kumimoji="0" lang="zh-CN" altLang="zh-CN" sz="4000" b="0" i="0" u="none" strike="noStrike" cap="none" normalizeH="0" baseline="0" dirty="0">
                <a:ln>
                  <a:noFill/>
                </a:ln>
                <a:solidFill>
                  <a:srgbClr val="F08D49"/>
                </a:solidFill>
                <a:effectLst/>
                <a:latin typeface="Consolas" panose="020B0609020204030204" pitchFamily="49" charset="0"/>
              </a:rPr>
              <a:t>transpose</a:t>
            </a:r>
            <a:r>
              <a:rPr kumimoji="0" lang="zh-CN" altLang="zh-CN" sz="4000" b="0" i="0" u="none" strike="noStrike" cap="none" normalizeH="0" baseline="0" dirty="0">
                <a:ln>
                  <a:noFill/>
                </a:ln>
                <a:solidFill>
                  <a:srgbClr val="CCCCCC"/>
                </a:solidFill>
                <a:effectLst/>
                <a:latin typeface="Consolas" panose="020B0609020204030204" pitchFamily="49" charset="0"/>
              </a:rPr>
              <a:t>(data),data)</a:t>
            </a:r>
            <a:r>
              <a:rPr kumimoji="0" lang="zh-CN" altLang="zh-CN" sz="4000" b="0" i="0" u="none" strike="noStrike" cap="none" normalizeH="0" baseline="0" dirty="0">
                <a:ln>
                  <a:noFill/>
                </a:ln>
                <a:solidFill>
                  <a:schemeClr val="tx1"/>
                </a:solidFill>
                <a:effectLst/>
              </a:rPr>
              <a:t> </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E27CD857-6D5B-F7B3-D628-8D6A3B0FAC80}"/>
              </a:ext>
            </a:extLst>
          </p:cNvPr>
          <p:cNvSpPr txBox="1">
            <a:spLocks noChangeArrowheads="1"/>
          </p:cNvSpPr>
          <p:nvPr/>
        </p:nvSpPr>
        <p:spPr bwMode="auto">
          <a:xfrm>
            <a:off x="525732" y="4179426"/>
            <a:ext cx="8899872" cy="1009865"/>
          </a:xfrm>
          <a:prstGeom prst="rect">
            <a:avLst/>
          </a:prstGeom>
          <a:solidFill>
            <a:srgbClr val="2D2D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5698" numCol="1" rtlCol="0" anchor="ctr" anchorCtr="0" compatLnSpc="1">
            <a:prstTxWarp prst="textNoShape">
              <a:avLst/>
            </a:prstTxWarp>
            <a:sp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defTabSz="914400" eaLnBrk="0" fontAlgn="base" hangingPunct="0">
              <a:spcBef>
                <a:spcPct val="0"/>
              </a:spcBef>
              <a:spcAft>
                <a:spcPct val="0"/>
              </a:spcAft>
              <a:buClrTx/>
              <a:buSzTx/>
              <a:buFontTx/>
              <a:buNone/>
            </a:pPr>
            <a:r>
              <a:rPr lang="fr-FR" altLang="zh-CN" sz="3000" b="0" i="0" dirty="0">
                <a:solidFill>
                  <a:schemeClr val="bg1"/>
                </a:solidFill>
                <a:effectLst/>
                <a:latin typeface="-apple-system"/>
              </a:rPr>
              <a:t>matrix([[ 5.549, 5.539],</a:t>
            </a:r>
            <a:br>
              <a:rPr lang="fr-FR" altLang="zh-CN" sz="3000" dirty="0">
                <a:solidFill>
                  <a:schemeClr val="bg1"/>
                </a:solidFill>
              </a:rPr>
            </a:br>
            <a:r>
              <a:rPr lang="fr-FR" altLang="zh-CN" sz="3000" dirty="0">
                <a:solidFill>
                  <a:schemeClr val="bg1"/>
                </a:solidFill>
              </a:rPr>
              <a:t>          </a:t>
            </a:r>
            <a:r>
              <a:rPr lang="fr-FR" altLang="zh-CN" sz="3000" b="0" i="0" dirty="0">
                <a:solidFill>
                  <a:schemeClr val="bg1"/>
                </a:solidFill>
                <a:effectLst/>
                <a:latin typeface="-apple-system"/>
              </a:rPr>
              <a:t>[ 5.539, 6.449]])</a:t>
            </a:r>
            <a:endParaRPr lang="zh-CN" altLang="zh-CN" sz="3000" dirty="0">
              <a:solidFill>
                <a:schemeClr val="bg1"/>
              </a:solidFill>
              <a:latin typeface="Arial" panose="020B0604020202020204" pitchFamily="34" charset="0"/>
            </a:endParaRPr>
          </a:p>
        </p:txBody>
      </p:sp>
    </p:spTree>
    <p:extLst>
      <p:ext uri="{BB962C8B-B14F-4D97-AF65-F5344CB8AC3E}">
        <p14:creationId xmlns:p14="http://schemas.microsoft.com/office/powerpoint/2010/main" val="1584134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EA4546-076C-66C2-3EC6-3FE1FCE2DA6A}"/>
              </a:ext>
            </a:extLst>
          </p:cNvPr>
          <p:cNvSpPr>
            <a:spLocks noGrp="1"/>
          </p:cNvSpPr>
          <p:nvPr>
            <p:ph type="title"/>
          </p:nvPr>
        </p:nvSpPr>
        <p:spPr/>
        <p:txBody>
          <a:bodyPr/>
          <a:lstStyle/>
          <a:p>
            <a:endParaRPr lang="zh-CN" altLang="en-US"/>
          </a:p>
        </p:txBody>
      </p:sp>
      <p:sp>
        <p:nvSpPr>
          <p:cNvPr id="8" name="Rectangle 3">
            <a:extLst>
              <a:ext uri="{FF2B5EF4-FFF2-40B4-BE49-F238E27FC236}">
                <a16:creationId xmlns:a16="http://schemas.microsoft.com/office/drawing/2014/main" id="{D594B43F-FF6B-C103-984E-0DD8B6DF28CA}"/>
              </a:ext>
            </a:extLst>
          </p:cNvPr>
          <p:cNvSpPr>
            <a:spLocks noChangeArrowheads="1"/>
          </p:cNvSpPr>
          <p:nvPr/>
        </p:nvSpPr>
        <p:spPr bwMode="auto">
          <a:xfrm>
            <a:off x="228600" y="178165"/>
            <a:ext cx="8861400" cy="394311"/>
          </a:xfrm>
          <a:prstGeom prst="rect">
            <a:avLst/>
          </a:prstGeom>
          <a:solidFill>
            <a:srgbClr val="2D2D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569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CCCCCC"/>
                </a:solidFill>
                <a:effectLst/>
                <a:latin typeface="Consolas" panose="020B0609020204030204" pitchFamily="49" charset="0"/>
              </a:rPr>
              <a:t>eig_val, eig_vec = np.linalg.eig(cov)</a:t>
            </a:r>
            <a:r>
              <a:rPr kumimoji="0" lang="zh-CN" altLang="zh-CN" sz="2000" b="0" i="0" u="none" strike="noStrike" cap="none" normalizeH="0" baseline="0" dirty="0">
                <a:ln>
                  <a:noFill/>
                </a:ln>
                <a:solidFill>
                  <a:schemeClr val="tx1"/>
                </a:solidFill>
                <a:effectLst/>
              </a:rPr>
              <a:t> </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
        <p:nvSpPr>
          <p:cNvPr id="9" name="Rectangle 4">
            <a:extLst>
              <a:ext uri="{FF2B5EF4-FFF2-40B4-BE49-F238E27FC236}">
                <a16:creationId xmlns:a16="http://schemas.microsoft.com/office/drawing/2014/main" id="{BCD9EE32-C91E-38C2-71F8-36388048F5F5}"/>
              </a:ext>
            </a:extLst>
          </p:cNvPr>
          <p:cNvSpPr>
            <a:spLocks noChangeArrowheads="1"/>
          </p:cNvSpPr>
          <p:nvPr/>
        </p:nvSpPr>
        <p:spPr bwMode="auto">
          <a:xfrm>
            <a:off x="228600" y="572476"/>
            <a:ext cx="8861400" cy="2856524"/>
          </a:xfrm>
          <a:prstGeom prst="rect">
            <a:avLst/>
          </a:prstGeom>
          <a:solidFill>
            <a:srgbClr val="2D2D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569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CCCCCC"/>
                </a:solidFill>
                <a:effectLst/>
                <a:latin typeface="Consolas" panose="020B0609020204030204" pitchFamily="49" charset="0"/>
              </a:rPr>
              <a:t>plt.</a:t>
            </a:r>
            <a:r>
              <a:rPr kumimoji="0" lang="zh-CN" altLang="zh-CN" sz="2000" b="0" i="0" u="none" strike="noStrike" cap="none" normalizeH="0" baseline="0" dirty="0">
                <a:ln>
                  <a:noFill/>
                </a:ln>
                <a:solidFill>
                  <a:srgbClr val="F08D49"/>
                </a:solidFill>
                <a:effectLst/>
                <a:latin typeface="Consolas" panose="020B0609020204030204" pitchFamily="49" charset="0"/>
              </a:rPr>
              <a:t>plot</a:t>
            </a:r>
            <a:r>
              <a:rPr kumimoji="0" lang="zh-CN" altLang="zh-CN" sz="2000" b="0" i="0" u="none" strike="noStrike" cap="none" normalizeH="0" baseline="0" dirty="0">
                <a:ln>
                  <a:noFill/>
                </a:ln>
                <a:solidFill>
                  <a:srgbClr val="CCCCCC"/>
                </a:solidFill>
                <a:effectLst/>
                <a:latin typeface="Consolas" panose="020B0609020204030204" pitchFamily="49" charset="0"/>
              </a:rPr>
              <a:t>(scaled_x,scaled_y,</a:t>
            </a:r>
            <a:r>
              <a:rPr kumimoji="0" lang="zh-CN" altLang="zh-CN" sz="2000" b="0" i="0" u="none" strike="noStrike" cap="none" normalizeH="0" baseline="0" dirty="0">
                <a:ln>
                  <a:noFill/>
                </a:ln>
                <a:solidFill>
                  <a:srgbClr val="7EC699"/>
                </a:solidFill>
                <a:effectLst/>
                <a:latin typeface="Consolas" panose="020B0609020204030204" pitchFamily="49" charset="0"/>
              </a:rPr>
              <a:t>'o’</a:t>
            </a:r>
            <a:r>
              <a:rPr kumimoji="0" lang="zh-CN" altLang="zh-CN" sz="2000" b="0" i="0" u="none" strike="noStrike" cap="none" normalizeH="0" baseline="0" dirty="0">
                <a:ln>
                  <a:noFill/>
                </a:ln>
                <a:solidFill>
                  <a:srgbClr val="CCCCCC"/>
                </a:solidFill>
                <a:effectLst/>
                <a:latin typeface="Consolas" panose="020B0609020204030204" pitchFamily="49" charset="0"/>
              </a:rPr>
              <a:t>,) </a:t>
            </a:r>
            <a:endParaRPr kumimoji="0" lang="en-US" altLang="zh-CN" sz="2000" b="0" i="0" u="none" strike="noStrike" cap="none" normalizeH="0" baseline="0" dirty="0">
              <a:ln>
                <a:noFill/>
              </a:ln>
              <a:solidFill>
                <a:srgbClr val="CCCCCC"/>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CCCCCC"/>
                </a:solidFill>
                <a:effectLst/>
                <a:latin typeface="Consolas" panose="020B0609020204030204" pitchFamily="49" charset="0"/>
              </a:rPr>
              <a:t>xmin ,xmax </a:t>
            </a:r>
            <a:r>
              <a:rPr kumimoji="0" lang="zh-CN" altLang="zh-CN" sz="2000" b="0" i="0" u="none" strike="noStrike" cap="none" normalizeH="0" baseline="0" dirty="0">
                <a:ln>
                  <a:noFill/>
                </a:ln>
                <a:solidFill>
                  <a:srgbClr val="67CDCC"/>
                </a:solidFill>
                <a:effectLst/>
                <a:latin typeface="Consolas" panose="020B0609020204030204" pitchFamily="49" charset="0"/>
              </a:rPr>
              <a:t>=</a:t>
            </a:r>
            <a:r>
              <a:rPr kumimoji="0" lang="zh-CN" altLang="zh-CN" sz="2000" b="0" i="0" u="none" strike="noStrike" cap="none" normalizeH="0" baseline="0" dirty="0">
                <a:ln>
                  <a:noFill/>
                </a:ln>
                <a:solidFill>
                  <a:srgbClr val="CCCCCC"/>
                </a:solidFill>
                <a:effectLst/>
                <a:latin typeface="Consolas" panose="020B0609020204030204" pitchFamily="49" charset="0"/>
              </a:rPr>
              <a:t> scaled_x.</a:t>
            </a:r>
            <a:r>
              <a:rPr kumimoji="0" lang="zh-CN" altLang="zh-CN" sz="2000" b="0" i="0" u="none" strike="noStrike" cap="none" normalizeH="0" baseline="0" dirty="0">
                <a:ln>
                  <a:noFill/>
                </a:ln>
                <a:solidFill>
                  <a:srgbClr val="F08D49"/>
                </a:solidFill>
                <a:effectLst/>
                <a:latin typeface="Consolas" panose="020B0609020204030204" pitchFamily="49" charset="0"/>
              </a:rPr>
              <a:t>min</a:t>
            </a:r>
            <a:r>
              <a:rPr kumimoji="0" lang="zh-CN" altLang="zh-CN" sz="2000" b="0" i="0" u="none" strike="noStrike" cap="none" normalizeH="0" baseline="0" dirty="0">
                <a:ln>
                  <a:noFill/>
                </a:ln>
                <a:solidFill>
                  <a:srgbClr val="CCCCCC"/>
                </a:solidFill>
                <a:effectLst/>
                <a:latin typeface="Consolas" panose="020B0609020204030204" pitchFamily="49" charset="0"/>
              </a:rPr>
              <a:t>(), scaled_x.</a:t>
            </a:r>
            <a:r>
              <a:rPr kumimoji="0" lang="zh-CN" altLang="zh-CN" sz="2000" b="0" i="0" u="none" strike="noStrike" cap="none" normalizeH="0" baseline="0" dirty="0">
                <a:ln>
                  <a:noFill/>
                </a:ln>
                <a:solidFill>
                  <a:srgbClr val="F08D49"/>
                </a:solidFill>
                <a:effectLst/>
                <a:latin typeface="Consolas" panose="020B0609020204030204" pitchFamily="49" charset="0"/>
              </a:rPr>
              <a:t>max</a:t>
            </a:r>
            <a:r>
              <a:rPr kumimoji="0" lang="zh-CN" altLang="zh-CN" sz="2000" b="0" i="0" u="none" strike="noStrike" cap="none" normalizeH="0" baseline="0" dirty="0">
                <a:ln>
                  <a:noFill/>
                </a:ln>
                <a:solidFill>
                  <a:srgbClr val="CCCCCC"/>
                </a:solidFill>
                <a:effectLst/>
                <a:latin typeface="Consolas" panose="020B0609020204030204" pitchFamily="49" charset="0"/>
              </a:rPr>
              <a:t>() </a:t>
            </a:r>
            <a:endParaRPr kumimoji="0" lang="en-US" altLang="zh-CN" sz="2000" b="0" i="0" u="none" strike="noStrike" cap="none" normalizeH="0" baseline="0" dirty="0">
              <a:ln>
                <a:noFill/>
              </a:ln>
              <a:solidFill>
                <a:srgbClr val="CCCCCC"/>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CCCCCC"/>
                </a:solidFill>
                <a:effectLst/>
                <a:latin typeface="Consolas" panose="020B0609020204030204" pitchFamily="49" charset="0"/>
              </a:rPr>
              <a:t>ymin, ymax </a:t>
            </a:r>
            <a:r>
              <a:rPr kumimoji="0" lang="zh-CN" altLang="zh-CN" sz="2000" b="0" i="0" u="none" strike="noStrike" cap="none" normalizeH="0" baseline="0" dirty="0">
                <a:ln>
                  <a:noFill/>
                </a:ln>
                <a:solidFill>
                  <a:srgbClr val="67CDCC"/>
                </a:solidFill>
                <a:effectLst/>
                <a:latin typeface="Consolas" panose="020B0609020204030204" pitchFamily="49" charset="0"/>
              </a:rPr>
              <a:t>=</a:t>
            </a:r>
            <a:r>
              <a:rPr kumimoji="0" lang="zh-CN" altLang="zh-CN" sz="2000" b="0" i="0" u="none" strike="noStrike" cap="none" normalizeH="0" baseline="0" dirty="0">
                <a:ln>
                  <a:noFill/>
                </a:ln>
                <a:solidFill>
                  <a:srgbClr val="CCCCCC"/>
                </a:solidFill>
                <a:effectLst/>
                <a:latin typeface="Consolas" panose="020B0609020204030204" pitchFamily="49" charset="0"/>
              </a:rPr>
              <a:t> scaled_y.</a:t>
            </a:r>
            <a:r>
              <a:rPr kumimoji="0" lang="zh-CN" altLang="zh-CN" sz="2000" b="0" i="0" u="none" strike="noStrike" cap="none" normalizeH="0" baseline="0" dirty="0">
                <a:ln>
                  <a:noFill/>
                </a:ln>
                <a:solidFill>
                  <a:srgbClr val="F08D49"/>
                </a:solidFill>
                <a:effectLst/>
                <a:latin typeface="Consolas" panose="020B0609020204030204" pitchFamily="49" charset="0"/>
              </a:rPr>
              <a:t>min</a:t>
            </a:r>
            <a:r>
              <a:rPr kumimoji="0" lang="zh-CN" altLang="zh-CN" sz="2000" b="0" i="0" u="none" strike="noStrike" cap="none" normalizeH="0" baseline="0" dirty="0">
                <a:ln>
                  <a:noFill/>
                </a:ln>
                <a:solidFill>
                  <a:srgbClr val="CCCCCC"/>
                </a:solidFill>
                <a:effectLst/>
                <a:latin typeface="Consolas" panose="020B0609020204030204" pitchFamily="49" charset="0"/>
              </a:rPr>
              <a:t>(), scaled_y.</a:t>
            </a:r>
            <a:r>
              <a:rPr kumimoji="0" lang="zh-CN" altLang="zh-CN" sz="2000" b="0" i="0" u="none" strike="noStrike" cap="none" normalizeH="0" baseline="0" dirty="0">
                <a:ln>
                  <a:noFill/>
                </a:ln>
                <a:solidFill>
                  <a:srgbClr val="F08D49"/>
                </a:solidFill>
                <a:effectLst/>
                <a:latin typeface="Consolas" panose="020B0609020204030204" pitchFamily="49" charset="0"/>
              </a:rPr>
              <a:t>max</a:t>
            </a:r>
            <a:r>
              <a:rPr kumimoji="0" lang="zh-CN" altLang="zh-CN" sz="2000" b="0" i="0" u="none" strike="noStrike" cap="none" normalizeH="0" baseline="0" dirty="0">
                <a:ln>
                  <a:noFill/>
                </a:ln>
                <a:solidFill>
                  <a:srgbClr val="CCCCCC"/>
                </a:solidFill>
                <a:effectLst/>
                <a:latin typeface="Consolas" panose="020B0609020204030204" pitchFamily="49" charset="0"/>
              </a:rPr>
              <a:t>() </a:t>
            </a:r>
            <a:endParaRPr kumimoji="0" lang="en-US" altLang="zh-CN" sz="2000" b="0" i="0" u="none" strike="noStrike" cap="none" normalizeH="0" baseline="0" dirty="0">
              <a:ln>
                <a:noFill/>
              </a:ln>
              <a:solidFill>
                <a:srgbClr val="CCCCCC"/>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CCCCCC"/>
                </a:solidFill>
                <a:effectLst/>
                <a:latin typeface="Consolas" panose="020B0609020204030204" pitchFamily="49" charset="0"/>
              </a:rPr>
              <a:t>dx </a:t>
            </a:r>
            <a:r>
              <a:rPr kumimoji="0" lang="zh-CN" altLang="zh-CN" sz="2000" b="0" i="0" u="none" strike="noStrike" cap="none" normalizeH="0" baseline="0" dirty="0">
                <a:ln>
                  <a:noFill/>
                </a:ln>
                <a:solidFill>
                  <a:srgbClr val="67CDCC"/>
                </a:solidFill>
                <a:effectLst/>
                <a:latin typeface="Consolas" panose="020B0609020204030204" pitchFamily="49" charset="0"/>
              </a:rPr>
              <a:t>=</a:t>
            </a:r>
            <a:r>
              <a:rPr kumimoji="0" lang="zh-CN" altLang="zh-CN" sz="2000" b="0" i="0" u="none" strike="noStrike" cap="none" normalizeH="0" baseline="0" dirty="0">
                <a:ln>
                  <a:noFill/>
                </a:ln>
                <a:solidFill>
                  <a:srgbClr val="CCCCCC"/>
                </a:solidFill>
                <a:effectLst/>
                <a:latin typeface="Consolas" panose="020B0609020204030204" pitchFamily="49" charset="0"/>
              </a:rPr>
              <a:t> (xmax </a:t>
            </a:r>
            <a:r>
              <a:rPr kumimoji="0" lang="zh-CN" altLang="zh-CN" sz="2000" b="0" i="0" u="none" strike="noStrike" cap="none" normalizeH="0" baseline="0" dirty="0">
                <a:ln>
                  <a:noFill/>
                </a:ln>
                <a:solidFill>
                  <a:srgbClr val="67CDCC"/>
                </a:solidFill>
                <a:effectLst/>
                <a:latin typeface="Consolas" panose="020B0609020204030204" pitchFamily="49" charset="0"/>
              </a:rPr>
              <a:t>-</a:t>
            </a:r>
            <a:r>
              <a:rPr kumimoji="0" lang="zh-CN" altLang="zh-CN" sz="2000" b="0" i="0" u="none" strike="noStrike" cap="none" normalizeH="0" baseline="0" dirty="0">
                <a:ln>
                  <a:noFill/>
                </a:ln>
                <a:solidFill>
                  <a:srgbClr val="CCCCCC"/>
                </a:solidFill>
                <a:effectLst/>
                <a:latin typeface="Consolas" panose="020B0609020204030204" pitchFamily="49" charset="0"/>
              </a:rPr>
              <a:t> xmin) </a:t>
            </a:r>
            <a:r>
              <a:rPr kumimoji="0" lang="zh-CN" altLang="zh-CN" sz="2000" b="0" i="0" u="none" strike="noStrike" cap="none" normalizeH="0" baseline="0" dirty="0">
                <a:ln>
                  <a:noFill/>
                </a:ln>
                <a:solidFill>
                  <a:srgbClr val="67CDCC"/>
                </a:solidFill>
                <a:effectLst/>
                <a:latin typeface="Consolas" panose="020B0609020204030204" pitchFamily="49" charset="0"/>
              </a:rPr>
              <a:t>*</a:t>
            </a:r>
            <a:r>
              <a:rPr kumimoji="0" lang="zh-CN" altLang="zh-CN" sz="2000" b="0" i="0" u="none" strike="noStrike" cap="none" normalizeH="0" baseline="0" dirty="0">
                <a:ln>
                  <a:noFill/>
                </a:ln>
                <a:solidFill>
                  <a:srgbClr val="CCCCCC"/>
                </a:solidFill>
                <a:effectLst/>
                <a:latin typeface="Consolas" panose="020B0609020204030204" pitchFamily="49" charset="0"/>
              </a:rPr>
              <a:t> </a:t>
            </a:r>
            <a:r>
              <a:rPr kumimoji="0" lang="zh-CN" altLang="zh-CN" sz="2000" b="0" i="0" u="none" strike="noStrike" cap="none" normalizeH="0" baseline="0" dirty="0">
                <a:ln>
                  <a:noFill/>
                </a:ln>
                <a:solidFill>
                  <a:srgbClr val="F08D49"/>
                </a:solidFill>
                <a:effectLst/>
                <a:latin typeface="Consolas" panose="020B0609020204030204" pitchFamily="49" charset="0"/>
              </a:rPr>
              <a:t>0.2</a:t>
            </a:r>
            <a:r>
              <a:rPr kumimoji="0" lang="zh-CN" altLang="zh-CN" sz="2000" b="0" i="0" u="none" strike="noStrike" cap="none" normalizeH="0" baseline="0" dirty="0">
                <a:ln>
                  <a:noFill/>
                </a:ln>
                <a:solidFill>
                  <a:srgbClr val="CCCCCC"/>
                </a:solidFill>
                <a:effectLst/>
                <a:latin typeface="Consolas" panose="020B0609020204030204" pitchFamily="49" charset="0"/>
              </a:rPr>
              <a:t> </a:t>
            </a:r>
            <a:endParaRPr kumimoji="0" lang="en-US" altLang="zh-CN" sz="2000" b="0" i="0" u="none" strike="noStrike" cap="none" normalizeH="0" baseline="0" dirty="0">
              <a:ln>
                <a:noFill/>
              </a:ln>
              <a:solidFill>
                <a:srgbClr val="CCCCCC"/>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CCCCCC"/>
                </a:solidFill>
                <a:effectLst/>
                <a:latin typeface="Consolas" panose="020B0609020204030204" pitchFamily="49" charset="0"/>
              </a:rPr>
              <a:t>dy </a:t>
            </a:r>
            <a:r>
              <a:rPr kumimoji="0" lang="zh-CN" altLang="zh-CN" sz="2000" b="0" i="0" u="none" strike="noStrike" cap="none" normalizeH="0" baseline="0" dirty="0">
                <a:ln>
                  <a:noFill/>
                </a:ln>
                <a:solidFill>
                  <a:srgbClr val="67CDCC"/>
                </a:solidFill>
                <a:effectLst/>
                <a:latin typeface="Consolas" panose="020B0609020204030204" pitchFamily="49" charset="0"/>
              </a:rPr>
              <a:t>=</a:t>
            </a:r>
            <a:r>
              <a:rPr kumimoji="0" lang="zh-CN" altLang="zh-CN" sz="2000" b="0" i="0" u="none" strike="noStrike" cap="none" normalizeH="0" baseline="0" dirty="0">
                <a:ln>
                  <a:noFill/>
                </a:ln>
                <a:solidFill>
                  <a:srgbClr val="CCCCCC"/>
                </a:solidFill>
                <a:effectLst/>
                <a:latin typeface="Consolas" panose="020B0609020204030204" pitchFamily="49" charset="0"/>
              </a:rPr>
              <a:t> (ymax </a:t>
            </a:r>
            <a:r>
              <a:rPr kumimoji="0" lang="zh-CN" altLang="zh-CN" sz="2000" b="0" i="0" u="none" strike="noStrike" cap="none" normalizeH="0" baseline="0" dirty="0">
                <a:ln>
                  <a:noFill/>
                </a:ln>
                <a:solidFill>
                  <a:srgbClr val="67CDCC"/>
                </a:solidFill>
                <a:effectLst/>
                <a:latin typeface="Consolas" panose="020B0609020204030204" pitchFamily="49" charset="0"/>
              </a:rPr>
              <a:t>-</a:t>
            </a:r>
            <a:r>
              <a:rPr kumimoji="0" lang="zh-CN" altLang="zh-CN" sz="2000" b="0" i="0" u="none" strike="noStrike" cap="none" normalizeH="0" baseline="0" dirty="0">
                <a:ln>
                  <a:noFill/>
                </a:ln>
                <a:solidFill>
                  <a:srgbClr val="CCCCCC"/>
                </a:solidFill>
                <a:effectLst/>
                <a:latin typeface="Consolas" panose="020B0609020204030204" pitchFamily="49" charset="0"/>
              </a:rPr>
              <a:t> ymin) </a:t>
            </a:r>
            <a:r>
              <a:rPr kumimoji="0" lang="zh-CN" altLang="zh-CN" sz="2000" b="0" i="0" u="none" strike="noStrike" cap="none" normalizeH="0" baseline="0" dirty="0">
                <a:ln>
                  <a:noFill/>
                </a:ln>
                <a:solidFill>
                  <a:srgbClr val="67CDCC"/>
                </a:solidFill>
                <a:effectLst/>
                <a:latin typeface="Consolas" panose="020B0609020204030204" pitchFamily="49" charset="0"/>
              </a:rPr>
              <a:t>*</a:t>
            </a:r>
            <a:r>
              <a:rPr kumimoji="0" lang="zh-CN" altLang="zh-CN" sz="2000" b="0" i="0" u="none" strike="noStrike" cap="none" normalizeH="0" baseline="0" dirty="0">
                <a:ln>
                  <a:noFill/>
                </a:ln>
                <a:solidFill>
                  <a:srgbClr val="CCCCCC"/>
                </a:solidFill>
                <a:effectLst/>
                <a:latin typeface="Consolas" panose="020B0609020204030204" pitchFamily="49" charset="0"/>
              </a:rPr>
              <a:t> </a:t>
            </a:r>
            <a:r>
              <a:rPr kumimoji="0" lang="zh-CN" altLang="zh-CN" sz="2000" b="0" i="0" u="none" strike="noStrike" cap="none" normalizeH="0" baseline="0" dirty="0">
                <a:ln>
                  <a:noFill/>
                </a:ln>
                <a:solidFill>
                  <a:srgbClr val="F08D49"/>
                </a:solidFill>
                <a:effectLst/>
                <a:latin typeface="Consolas" panose="020B0609020204030204" pitchFamily="49" charset="0"/>
              </a:rPr>
              <a:t>0.2</a:t>
            </a:r>
            <a:r>
              <a:rPr kumimoji="0" lang="zh-CN" altLang="zh-CN" sz="2000" b="0" i="0" u="none" strike="noStrike" cap="none" normalizeH="0" baseline="0" dirty="0">
                <a:ln>
                  <a:noFill/>
                </a:ln>
                <a:solidFill>
                  <a:srgbClr val="CCCCCC"/>
                </a:solidFill>
                <a:effectLst/>
                <a:latin typeface="Consolas" panose="020B0609020204030204" pitchFamily="49" charset="0"/>
              </a:rPr>
              <a:t> </a:t>
            </a:r>
            <a:endParaRPr kumimoji="0" lang="en-US" altLang="zh-CN" sz="2000" b="0" i="0" u="none" strike="noStrike" cap="none" normalizeH="0" baseline="0" dirty="0">
              <a:ln>
                <a:noFill/>
              </a:ln>
              <a:solidFill>
                <a:srgbClr val="CCCCCC"/>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CCCCCC"/>
                </a:solidFill>
                <a:effectLst/>
                <a:latin typeface="Consolas" panose="020B0609020204030204" pitchFamily="49" charset="0"/>
              </a:rPr>
              <a:t>plt.</a:t>
            </a:r>
            <a:r>
              <a:rPr kumimoji="0" lang="zh-CN" altLang="zh-CN" sz="2000" b="0" i="0" u="none" strike="noStrike" cap="none" normalizeH="0" baseline="0" dirty="0">
                <a:ln>
                  <a:noFill/>
                </a:ln>
                <a:solidFill>
                  <a:srgbClr val="F08D49"/>
                </a:solidFill>
                <a:effectLst/>
                <a:latin typeface="Consolas" panose="020B0609020204030204" pitchFamily="49" charset="0"/>
              </a:rPr>
              <a:t>xlim</a:t>
            </a:r>
            <a:r>
              <a:rPr kumimoji="0" lang="zh-CN" altLang="zh-CN" sz="2000" b="0" i="0" u="none" strike="noStrike" cap="none" normalizeH="0" baseline="0" dirty="0">
                <a:ln>
                  <a:noFill/>
                </a:ln>
                <a:solidFill>
                  <a:srgbClr val="CCCCCC"/>
                </a:solidFill>
                <a:effectLst/>
                <a:latin typeface="Consolas" panose="020B0609020204030204" pitchFamily="49" charset="0"/>
              </a:rPr>
              <a:t>(xmin </a:t>
            </a:r>
            <a:r>
              <a:rPr kumimoji="0" lang="zh-CN" altLang="zh-CN" sz="2000" b="0" i="0" u="none" strike="noStrike" cap="none" normalizeH="0" baseline="0" dirty="0">
                <a:ln>
                  <a:noFill/>
                </a:ln>
                <a:solidFill>
                  <a:srgbClr val="67CDCC"/>
                </a:solidFill>
                <a:effectLst/>
                <a:latin typeface="Consolas" panose="020B0609020204030204" pitchFamily="49" charset="0"/>
              </a:rPr>
              <a:t>-</a:t>
            </a:r>
            <a:r>
              <a:rPr kumimoji="0" lang="zh-CN" altLang="zh-CN" sz="2000" b="0" i="0" u="none" strike="noStrike" cap="none" normalizeH="0" baseline="0" dirty="0">
                <a:ln>
                  <a:noFill/>
                </a:ln>
                <a:solidFill>
                  <a:srgbClr val="CCCCCC"/>
                </a:solidFill>
                <a:effectLst/>
                <a:latin typeface="Consolas" panose="020B0609020204030204" pitchFamily="49" charset="0"/>
              </a:rPr>
              <a:t> dx, xmax </a:t>
            </a:r>
            <a:r>
              <a:rPr kumimoji="0" lang="zh-CN" altLang="zh-CN" sz="2000" b="0" i="0" u="none" strike="noStrike" cap="none" normalizeH="0" baseline="0" dirty="0">
                <a:ln>
                  <a:noFill/>
                </a:ln>
                <a:solidFill>
                  <a:srgbClr val="67CDCC"/>
                </a:solidFill>
                <a:effectLst/>
                <a:latin typeface="Consolas" panose="020B0609020204030204" pitchFamily="49" charset="0"/>
              </a:rPr>
              <a:t>+</a:t>
            </a:r>
            <a:r>
              <a:rPr kumimoji="0" lang="zh-CN" altLang="zh-CN" sz="2000" b="0" i="0" u="none" strike="noStrike" cap="none" normalizeH="0" baseline="0" dirty="0">
                <a:ln>
                  <a:noFill/>
                </a:ln>
                <a:solidFill>
                  <a:srgbClr val="CCCCCC"/>
                </a:solidFill>
                <a:effectLst/>
                <a:latin typeface="Consolas" panose="020B0609020204030204" pitchFamily="49" charset="0"/>
              </a:rPr>
              <a:t> dx) </a:t>
            </a:r>
            <a:endParaRPr kumimoji="0" lang="en-US" altLang="zh-CN" sz="2000" b="0" i="0" u="none" strike="noStrike" cap="none" normalizeH="0" baseline="0" dirty="0">
              <a:ln>
                <a:noFill/>
              </a:ln>
              <a:solidFill>
                <a:srgbClr val="CCCCCC"/>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CCCCCC"/>
                </a:solidFill>
                <a:effectLst/>
                <a:latin typeface="Consolas" panose="020B0609020204030204" pitchFamily="49" charset="0"/>
              </a:rPr>
              <a:t>plt.</a:t>
            </a:r>
            <a:r>
              <a:rPr kumimoji="0" lang="zh-CN" altLang="zh-CN" sz="2000" b="0" i="0" u="none" strike="noStrike" cap="none" normalizeH="0" baseline="0" dirty="0">
                <a:ln>
                  <a:noFill/>
                </a:ln>
                <a:solidFill>
                  <a:srgbClr val="F08D49"/>
                </a:solidFill>
                <a:effectLst/>
                <a:latin typeface="Consolas" panose="020B0609020204030204" pitchFamily="49" charset="0"/>
              </a:rPr>
              <a:t>ylim</a:t>
            </a:r>
            <a:r>
              <a:rPr kumimoji="0" lang="zh-CN" altLang="zh-CN" sz="2000" b="0" i="0" u="none" strike="noStrike" cap="none" normalizeH="0" baseline="0" dirty="0">
                <a:ln>
                  <a:noFill/>
                </a:ln>
                <a:solidFill>
                  <a:srgbClr val="CCCCCC"/>
                </a:solidFill>
                <a:effectLst/>
                <a:latin typeface="Consolas" panose="020B0609020204030204" pitchFamily="49" charset="0"/>
              </a:rPr>
              <a:t>(ymin </a:t>
            </a:r>
            <a:r>
              <a:rPr kumimoji="0" lang="zh-CN" altLang="zh-CN" sz="2000" b="0" i="0" u="none" strike="noStrike" cap="none" normalizeH="0" baseline="0" dirty="0">
                <a:ln>
                  <a:noFill/>
                </a:ln>
                <a:solidFill>
                  <a:srgbClr val="67CDCC"/>
                </a:solidFill>
                <a:effectLst/>
                <a:latin typeface="Consolas" panose="020B0609020204030204" pitchFamily="49" charset="0"/>
              </a:rPr>
              <a:t>-</a:t>
            </a:r>
            <a:r>
              <a:rPr kumimoji="0" lang="zh-CN" altLang="zh-CN" sz="2000" b="0" i="0" u="none" strike="noStrike" cap="none" normalizeH="0" baseline="0" dirty="0">
                <a:ln>
                  <a:noFill/>
                </a:ln>
                <a:solidFill>
                  <a:srgbClr val="CCCCCC"/>
                </a:solidFill>
                <a:effectLst/>
                <a:latin typeface="Consolas" panose="020B0609020204030204" pitchFamily="49" charset="0"/>
              </a:rPr>
              <a:t> dy, ymax </a:t>
            </a:r>
            <a:r>
              <a:rPr kumimoji="0" lang="zh-CN" altLang="zh-CN" sz="2000" b="0" i="0" u="none" strike="noStrike" cap="none" normalizeH="0" baseline="0" dirty="0">
                <a:ln>
                  <a:noFill/>
                </a:ln>
                <a:solidFill>
                  <a:srgbClr val="67CDCC"/>
                </a:solidFill>
                <a:effectLst/>
                <a:latin typeface="Consolas" panose="020B0609020204030204" pitchFamily="49" charset="0"/>
              </a:rPr>
              <a:t>+</a:t>
            </a:r>
            <a:r>
              <a:rPr kumimoji="0" lang="zh-CN" altLang="zh-CN" sz="2000" b="0" i="0" u="none" strike="noStrike" cap="none" normalizeH="0" baseline="0" dirty="0">
                <a:ln>
                  <a:noFill/>
                </a:ln>
                <a:solidFill>
                  <a:srgbClr val="CCCCCC"/>
                </a:solidFill>
                <a:effectLst/>
                <a:latin typeface="Consolas" panose="020B0609020204030204" pitchFamily="49" charset="0"/>
              </a:rPr>
              <a:t> dy) </a:t>
            </a:r>
            <a:endParaRPr kumimoji="0" lang="en-US" altLang="zh-CN" sz="2000" b="0" i="0" u="none" strike="noStrike" cap="none" normalizeH="0" baseline="0" dirty="0">
              <a:ln>
                <a:noFill/>
              </a:ln>
              <a:solidFill>
                <a:srgbClr val="CCCCCC"/>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CCCCCC"/>
                </a:solidFill>
                <a:effectLst/>
                <a:latin typeface="Consolas" panose="020B0609020204030204" pitchFamily="49" charset="0"/>
              </a:rPr>
              <a:t>plt.</a:t>
            </a:r>
            <a:r>
              <a:rPr kumimoji="0" lang="zh-CN" altLang="zh-CN" sz="2000" b="0" i="0" u="none" strike="noStrike" cap="none" normalizeH="0" baseline="0" dirty="0">
                <a:ln>
                  <a:noFill/>
                </a:ln>
                <a:solidFill>
                  <a:srgbClr val="F08D49"/>
                </a:solidFill>
                <a:effectLst/>
                <a:latin typeface="Consolas" panose="020B0609020204030204" pitchFamily="49" charset="0"/>
              </a:rPr>
              <a:t>plot</a:t>
            </a:r>
            <a:r>
              <a:rPr kumimoji="0" lang="zh-CN" altLang="zh-CN" sz="2000" b="0" i="0" u="none" strike="noStrike" cap="none" normalizeH="0" baseline="0" dirty="0">
                <a:ln>
                  <a:noFill/>
                </a:ln>
                <a:solidFill>
                  <a:srgbClr val="CCCCCC"/>
                </a:solidFill>
                <a:effectLst/>
                <a:latin typeface="Consolas" panose="020B0609020204030204" pitchFamily="49" charset="0"/>
              </a:rPr>
              <a:t>([eig_vec[:,</a:t>
            </a:r>
            <a:r>
              <a:rPr kumimoji="0" lang="zh-CN" altLang="zh-CN" sz="2000" b="0" i="0" u="none" strike="noStrike" cap="none" normalizeH="0" baseline="0" dirty="0">
                <a:ln>
                  <a:noFill/>
                </a:ln>
                <a:solidFill>
                  <a:srgbClr val="F08D49"/>
                </a:solidFill>
                <a:effectLst/>
                <a:latin typeface="Consolas" panose="020B0609020204030204" pitchFamily="49" charset="0"/>
              </a:rPr>
              <a:t>0</a:t>
            </a:r>
            <a:r>
              <a:rPr kumimoji="0" lang="zh-CN" altLang="zh-CN" sz="2000" b="0" i="0" u="none" strike="noStrike" cap="none" normalizeH="0" baseline="0" dirty="0">
                <a:ln>
                  <a:noFill/>
                </a:ln>
                <a:solidFill>
                  <a:srgbClr val="CCCCCC"/>
                </a:solidFill>
                <a:effectLst/>
                <a:latin typeface="Consolas" panose="020B0609020204030204" pitchFamily="49" charset="0"/>
              </a:rPr>
              <a:t>][</a:t>
            </a:r>
            <a:r>
              <a:rPr kumimoji="0" lang="zh-CN" altLang="zh-CN" sz="2000" b="0" i="0" u="none" strike="noStrike" cap="none" normalizeH="0" baseline="0" dirty="0">
                <a:ln>
                  <a:noFill/>
                </a:ln>
                <a:solidFill>
                  <a:srgbClr val="F08D49"/>
                </a:solidFill>
                <a:effectLst/>
                <a:latin typeface="Consolas" panose="020B0609020204030204" pitchFamily="49" charset="0"/>
              </a:rPr>
              <a:t>0</a:t>
            </a:r>
            <a:r>
              <a:rPr kumimoji="0" lang="zh-CN" altLang="zh-CN" sz="2000" b="0" i="0" u="none" strike="noStrike" cap="none" normalizeH="0" baseline="0" dirty="0">
                <a:ln>
                  <a:noFill/>
                </a:ln>
                <a:solidFill>
                  <a:srgbClr val="CCCCCC"/>
                </a:solidFill>
                <a:effectLst/>
                <a:latin typeface="Consolas" panose="020B0609020204030204" pitchFamily="49" charset="0"/>
              </a:rPr>
              <a:t>],</a:t>
            </a:r>
            <a:r>
              <a:rPr kumimoji="0" lang="zh-CN" altLang="zh-CN" sz="2000" b="0" i="0" u="none" strike="noStrike" cap="none" normalizeH="0" baseline="0" dirty="0">
                <a:ln>
                  <a:noFill/>
                </a:ln>
                <a:solidFill>
                  <a:srgbClr val="F08D49"/>
                </a:solidFill>
                <a:effectLst/>
                <a:latin typeface="Consolas" panose="020B0609020204030204" pitchFamily="49" charset="0"/>
              </a:rPr>
              <a:t>0</a:t>
            </a:r>
            <a:r>
              <a:rPr kumimoji="0" lang="zh-CN" altLang="zh-CN" sz="2000" b="0" i="0" u="none" strike="noStrike" cap="none" normalizeH="0" baseline="0" dirty="0">
                <a:ln>
                  <a:noFill/>
                </a:ln>
                <a:solidFill>
                  <a:srgbClr val="CCCCCC"/>
                </a:solidFill>
                <a:effectLst/>
                <a:latin typeface="Consolas" panose="020B0609020204030204" pitchFamily="49" charset="0"/>
              </a:rPr>
              <a:t>],[eig_vec[:,</a:t>
            </a:r>
            <a:r>
              <a:rPr kumimoji="0" lang="zh-CN" altLang="zh-CN" sz="2000" b="0" i="0" u="none" strike="noStrike" cap="none" normalizeH="0" baseline="0" dirty="0">
                <a:ln>
                  <a:noFill/>
                </a:ln>
                <a:solidFill>
                  <a:srgbClr val="F08D49"/>
                </a:solidFill>
                <a:effectLst/>
                <a:latin typeface="Consolas" panose="020B0609020204030204" pitchFamily="49" charset="0"/>
              </a:rPr>
              <a:t>0</a:t>
            </a:r>
            <a:r>
              <a:rPr kumimoji="0" lang="zh-CN" altLang="zh-CN" sz="2000" b="0" i="0" u="none" strike="noStrike" cap="none" normalizeH="0" baseline="0" dirty="0">
                <a:ln>
                  <a:noFill/>
                </a:ln>
                <a:solidFill>
                  <a:srgbClr val="CCCCCC"/>
                </a:solidFill>
                <a:effectLst/>
                <a:latin typeface="Consolas" panose="020B0609020204030204" pitchFamily="49" charset="0"/>
              </a:rPr>
              <a:t>][</a:t>
            </a:r>
            <a:r>
              <a:rPr kumimoji="0" lang="zh-CN" altLang="zh-CN" sz="2000" b="0" i="0" u="none" strike="noStrike" cap="none" normalizeH="0" baseline="0" dirty="0">
                <a:ln>
                  <a:noFill/>
                </a:ln>
                <a:solidFill>
                  <a:srgbClr val="F08D49"/>
                </a:solidFill>
                <a:effectLst/>
                <a:latin typeface="Consolas" panose="020B0609020204030204" pitchFamily="49" charset="0"/>
              </a:rPr>
              <a:t>1</a:t>
            </a:r>
            <a:r>
              <a:rPr kumimoji="0" lang="zh-CN" altLang="zh-CN" sz="2000" b="0" i="0" u="none" strike="noStrike" cap="none" normalizeH="0" baseline="0" dirty="0">
                <a:ln>
                  <a:noFill/>
                </a:ln>
                <a:solidFill>
                  <a:srgbClr val="CCCCCC"/>
                </a:solidFill>
                <a:effectLst/>
                <a:latin typeface="Consolas" panose="020B0609020204030204" pitchFamily="49" charset="0"/>
              </a:rPr>
              <a:t>],</a:t>
            </a:r>
            <a:r>
              <a:rPr kumimoji="0" lang="zh-CN" altLang="zh-CN" sz="2000" b="0" i="0" u="none" strike="noStrike" cap="none" normalizeH="0" baseline="0" dirty="0">
                <a:ln>
                  <a:noFill/>
                </a:ln>
                <a:solidFill>
                  <a:srgbClr val="F08D49"/>
                </a:solidFill>
                <a:effectLst/>
                <a:latin typeface="Consolas" panose="020B0609020204030204" pitchFamily="49" charset="0"/>
              </a:rPr>
              <a:t>0</a:t>
            </a:r>
            <a:r>
              <a:rPr kumimoji="0" lang="zh-CN" altLang="zh-CN" sz="2000" b="0" i="0" u="none" strike="noStrike" cap="none" normalizeH="0" baseline="0" dirty="0">
                <a:ln>
                  <a:noFill/>
                </a:ln>
                <a:solidFill>
                  <a:srgbClr val="CCCCCC"/>
                </a:solidFill>
                <a:effectLst/>
                <a:latin typeface="Consolas" panose="020B0609020204030204" pitchFamily="49" charset="0"/>
              </a:rPr>
              <a:t>],color</a:t>
            </a:r>
            <a:r>
              <a:rPr kumimoji="0" lang="zh-CN" altLang="zh-CN" sz="2000" b="0" i="0" u="none" strike="noStrike" cap="none" normalizeH="0" baseline="0" dirty="0">
                <a:ln>
                  <a:noFill/>
                </a:ln>
                <a:solidFill>
                  <a:srgbClr val="67CDCC"/>
                </a:solidFill>
                <a:effectLst/>
                <a:latin typeface="Consolas" panose="020B0609020204030204" pitchFamily="49" charset="0"/>
              </a:rPr>
              <a:t>=</a:t>
            </a:r>
            <a:r>
              <a:rPr kumimoji="0" lang="zh-CN" altLang="zh-CN" sz="2000" b="0" i="0" u="none" strike="noStrike" cap="none" normalizeH="0" baseline="0" dirty="0">
                <a:ln>
                  <a:noFill/>
                </a:ln>
                <a:solidFill>
                  <a:srgbClr val="7EC699"/>
                </a:solidFill>
                <a:effectLst/>
                <a:latin typeface="Consolas" panose="020B0609020204030204" pitchFamily="49" charset="0"/>
              </a:rPr>
              <a:t>'red’</a:t>
            </a:r>
            <a:r>
              <a:rPr kumimoji="0" lang="zh-CN" altLang="zh-CN" sz="2000" b="0" i="0" u="none" strike="noStrike" cap="none" normalizeH="0" baseline="0" dirty="0">
                <a:ln>
                  <a:noFill/>
                </a:ln>
                <a:solidFill>
                  <a:srgbClr val="CCCCCC"/>
                </a:solidFill>
                <a:effectLst/>
                <a:latin typeface="Consolas" panose="020B0609020204030204" pitchFamily="49" charset="0"/>
              </a:rPr>
              <a:t>) </a:t>
            </a:r>
            <a:endParaRPr kumimoji="0" lang="en-US" altLang="zh-CN" sz="2000" b="0" i="0" u="none" strike="noStrike" cap="none" normalizeH="0" baseline="0" dirty="0">
              <a:ln>
                <a:noFill/>
              </a:ln>
              <a:solidFill>
                <a:srgbClr val="CCCCCC"/>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CCCCCC"/>
                </a:solidFill>
                <a:effectLst/>
                <a:latin typeface="Consolas" panose="020B0609020204030204" pitchFamily="49" charset="0"/>
              </a:rPr>
              <a:t>plt.</a:t>
            </a:r>
            <a:r>
              <a:rPr kumimoji="0" lang="zh-CN" altLang="zh-CN" sz="2000" b="0" i="0" u="none" strike="noStrike" cap="none" normalizeH="0" baseline="0" dirty="0">
                <a:ln>
                  <a:noFill/>
                </a:ln>
                <a:solidFill>
                  <a:srgbClr val="F08D49"/>
                </a:solidFill>
                <a:effectLst/>
                <a:latin typeface="Consolas" panose="020B0609020204030204" pitchFamily="49" charset="0"/>
              </a:rPr>
              <a:t>plot</a:t>
            </a:r>
            <a:r>
              <a:rPr kumimoji="0" lang="zh-CN" altLang="zh-CN" sz="2000" b="0" i="0" u="none" strike="noStrike" cap="none" normalizeH="0" baseline="0" dirty="0">
                <a:ln>
                  <a:noFill/>
                </a:ln>
                <a:solidFill>
                  <a:srgbClr val="CCCCCC"/>
                </a:solidFill>
                <a:effectLst/>
                <a:latin typeface="Consolas" panose="020B0609020204030204" pitchFamily="49" charset="0"/>
              </a:rPr>
              <a:t>([eig_vec[:,</a:t>
            </a:r>
            <a:r>
              <a:rPr kumimoji="0" lang="zh-CN" altLang="zh-CN" sz="2000" b="0" i="0" u="none" strike="noStrike" cap="none" normalizeH="0" baseline="0" dirty="0">
                <a:ln>
                  <a:noFill/>
                </a:ln>
                <a:solidFill>
                  <a:srgbClr val="F08D49"/>
                </a:solidFill>
                <a:effectLst/>
                <a:latin typeface="Consolas" panose="020B0609020204030204" pitchFamily="49" charset="0"/>
              </a:rPr>
              <a:t>1</a:t>
            </a:r>
            <a:r>
              <a:rPr kumimoji="0" lang="zh-CN" altLang="zh-CN" sz="2000" b="0" i="0" u="none" strike="noStrike" cap="none" normalizeH="0" baseline="0" dirty="0">
                <a:ln>
                  <a:noFill/>
                </a:ln>
                <a:solidFill>
                  <a:srgbClr val="CCCCCC"/>
                </a:solidFill>
                <a:effectLst/>
                <a:latin typeface="Consolas" panose="020B0609020204030204" pitchFamily="49" charset="0"/>
              </a:rPr>
              <a:t>][</a:t>
            </a:r>
            <a:r>
              <a:rPr kumimoji="0" lang="zh-CN" altLang="zh-CN" sz="2000" b="0" i="0" u="none" strike="noStrike" cap="none" normalizeH="0" baseline="0" dirty="0">
                <a:ln>
                  <a:noFill/>
                </a:ln>
                <a:solidFill>
                  <a:srgbClr val="F08D49"/>
                </a:solidFill>
                <a:effectLst/>
                <a:latin typeface="Consolas" panose="020B0609020204030204" pitchFamily="49" charset="0"/>
              </a:rPr>
              <a:t>0</a:t>
            </a:r>
            <a:r>
              <a:rPr kumimoji="0" lang="zh-CN" altLang="zh-CN" sz="2000" b="0" i="0" u="none" strike="noStrike" cap="none" normalizeH="0" baseline="0" dirty="0">
                <a:ln>
                  <a:noFill/>
                </a:ln>
                <a:solidFill>
                  <a:srgbClr val="CCCCCC"/>
                </a:solidFill>
                <a:effectLst/>
                <a:latin typeface="Consolas" panose="020B0609020204030204" pitchFamily="49" charset="0"/>
              </a:rPr>
              <a:t>],</a:t>
            </a:r>
            <a:r>
              <a:rPr kumimoji="0" lang="zh-CN" altLang="zh-CN" sz="2000" b="0" i="0" u="none" strike="noStrike" cap="none" normalizeH="0" baseline="0" dirty="0">
                <a:ln>
                  <a:noFill/>
                </a:ln>
                <a:solidFill>
                  <a:srgbClr val="F08D49"/>
                </a:solidFill>
                <a:effectLst/>
                <a:latin typeface="Consolas" panose="020B0609020204030204" pitchFamily="49" charset="0"/>
              </a:rPr>
              <a:t>0</a:t>
            </a:r>
            <a:r>
              <a:rPr kumimoji="0" lang="zh-CN" altLang="zh-CN" sz="2000" b="0" i="0" u="none" strike="noStrike" cap="none" normalizeH="0" baseline="0" dirty="0">
                <a:ln>
                  <a:noFill/>
                </a:ln>
                <a:solidFill>
                  <a:srgbClr val="CCCCCC"/>
                </a:solidFill>
                <a:effectLst/>
                <a:latin typeface="Consolas" panose="020B0609020204030204" pitchFamily="49" charset="0"/>
              </a:rPr>
              <a:t>],[eig_vec[:,</a:t>
            </a:r>
            <a:r>
              <a:rPr kumimoji="0" lang="zh-CN" altLang="zh-CN" sz="2000" b="0" i="0" u="none" strike="noStrike" cap="none" normalizeH="0" baseline="0" dirty="0">
                <a:ln>
                  <a:noFill/>
                </a:ln>
                <a:solidFill>
                  <a:srgbClr val="F08D49"/>
                </a:solidFill>
                <a:effectLst/>
                <a:latin typeface="Consolas" panose="020B0609020204030204" pitchFamily="49" charset="0"/>
              </a:rPr>
              <a:t>1</a:t>
            </a:r>
            <a:r>
              <a:rPr kumimoji="0" lang="zh-CN" altLang="zh-CN" sz="2000" b="0" i="0" u="none" strike="noStrike" cap="none" normalizeH="0" baseline="0" dirty="0">
                <a:ln>
                  <a:noFill/>
                </a:ln>
                <a:solidFill>
                  <a:srgbClr val="CCCCCC"/>
                </a:solidFill>
                <a:effectLst/>
                <a:latin typeface="Consolas" panose="020B0609020204030204" pitchFamily="49" charset="0"/>
              </a:rPr>
              <a:t>][</a:t>
            </a:r>
            <a:r>
              <a:rPr kumimoji="0" lang="zh-CN" altLang="zh-CN" sz="2000" b="0" i="0" u="none" strike="noStrike" cap="none" normalizeH="0" baseline="0" dirty="0">
                <a:ln>
                  <a:noFill/>
                </a:ln>
                <a:solidFill>
                  <a:srgbClr val="F08D49"/>
                </a:solidFill>
                <a:effectLst/>
                <a:latin typeface="Consolas" panose="020B0609020204030204" pitchFamily="49" charset="0"/>
              </a:rPr>
              <a:t>1</a:t>
            </a:r>
            <a:r>
              <a:rPr kumimoji="0" lang="zh-CN" altLang="zh-CN" sz="2000" b="0" i="0" u="none" strike="noStrike" cap="none" normalizeH="0" baseline="0" dirty="0">
                <a:ln>
                  <a:noFill/>
                </a:ln>
                <a:solidFill>
                  <a:srgbClr val="CCCCCC"/>
                </a:solidFill>
                <a:effectLst/>
                <a:latin typeface="Consolas" panose="020B0609020204030204" pitchFamily="49" charset="0"/>
              </a:rPr>
              <a:t>],</a:t>
            </a:r>
            <a:r>
              <a:rPr kumimoji="0" lang="zh-CN" altLang="zh-CN" sz="2000" b="0" i="0" u="none" strike="noStrike" cap="none" normalizeH="0" baseline="0" dirty="0">
                <a:ln>
                  <a:noFill/>
                </a:ln>
                <a:solidFill>
                  <a:srgbClr val="F08D49"/>
                </a:solidFill>
                <a:effectLst/>
                <a:latin typeface="Consolas" panose="020B0609020204030204" pitchFamily="49" charset="0"/>
              </a:rPr>
              <a:t>0</a:t>
            </a:r>
            <a:r>
              <a:rPr kumimoji="0" lang="zh-CN" altLang="zh-CN" sz="2000" b="0" i="0" u="none" strike="noStrike" cap="none" normalizeH="0" baseline="0" dirty="0">
                <a:ln>
                  <a:noFill/>
                </a:ln>
                <a:solidFill>
                  <a:srgbClr val="CCCCCC"/>
                </a:solidFill>
                <a:effectLst/>
                <a:latin typeface="Consolas" panose="020B0609020204030204" pitchFamily="49" charset="0"/>
              </a:rPr>
              <a:t>],color</a:t>
            </a:r>
            <a:r>
              <a:rPr kumimoji="0" lang="zh-CN" altLang="zh-CN" sz="2000" b="0" i="0" u="none" strike="noStrike" cap="none" normalizeH="0" baseline="0" dirty="0">
                <a:ln>
                  <a:noFill/>
                </a:ln>
                <a:solidFill>
                  <a:srgbClr val="67CDCC"/>
                </a:solidFill>
                <a:effectLst/>
                <a:latin typeface="Consolas" panose="020B0609020204030204" pitchFamily="49" charset="0"/>
              </a:rPr>
              <a:t>=</a:t>
            </a:r>
            <a:r>
              <a:rPr kumimoji="0" lang="zh-CN" altLang="zh-CN" sz="2000" b="0" i="0" u="none" strike="noStrike" cap="none" normalizeH="0" baseline="0" dirty="0">
                <a:ln>
                  <a:noFill/>
                </a:ln>
                <a:solidFill>
                  <a:srgbClr val="7EC699"/>
                </a:solidFill>
                <a:effectLst/>
                <a:latin typeface="Consolas" panose="020B0609020204030204" pitchFamily="49" charset="0"/>
              </a:rPr>
              <a:t>'red'</a:t>
            </a:r>
            <a:r>
              <a:rPr kumimoji="0" lang="zh-CN" altLang="zh-CN" sz="2000" b="0" i="0" u="none" strike="noStrike" cap="none" normalizeH="0" baseline="0" dirty="0">
                <a:ln>
                  <a:noFill/>
                </a:ln>
                <a:solidFill>
                  <a:srgbClr val="CCCCCC"/>
                </a:solidFill>
                <a:effectLst/>
                <a:latin typeface="Consolas" panose="020B0609020204030204" pitchFamily="49" charset="0"/>
              </a:rPr>
              <a:t>)</a:t>
            </a:r>
            <a:r>
              <a:rPr kumimoji="0" lang="zh-CN" altLang="zh-CN" sz="2000" b="0" i="0" u="none" strike="noStrike" cap="none" normalizeH="0" baseline="0" dirty="0">
                <a:ln>
                  <a:noFill/>
                </a:ln>
                <a:solidFill>
                  <a:schemeClr val="tx1"/>
                </a:solidFill>
                <a:effectLst/>
              </a:rPr>
              <a:t> </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pic>
        <p:nvPicPr>
          <p:cNvPr id="11" name="图片 10">
            <a:extLst>
              <a:ext uri="{FF2B5EF4-FFF2-40B4-BE49-F238E27FC236}">
                <a16:creationId xmlns:a16="http://schemas.microsoft.com/office/drawing/2014/main" id="{645349E7-25E8-5144-B266-DB241749C574}"/>
              </a:ext>
            </a:extLst>
          </p:cNvPr>
          <p:cNvPicPr>
            <a:picLocks noChangeAspect="1"/>
          </p:cNvPicPr>
          <p:nvPr/>
        </p:nvPicPr>
        <p:blipFill>
          <a:blip r:embed="rId2"/>
          <a:stretch>
            <a:fillRect/>
          </a:stretch>
        </p:blipFill>
        <p:spPr>
          <a:xfrm>
            <a:off x="493295" y="3466124"/>
            <a:ext cx="5231230" cy="3496293"/>
          </a:xfrm>
          <a:prstGeom prst="rect">
            <a:avLst/>
          </a:prstGeom>
        </p:spPr>
      </p:pic>
    </p:spTree>
    <p:extLst>
      <p:ext uri="{BB962C8B-B14F-4D97-AF65-F5344CB8AC3E}">
        <p14:creationId xmlns:p14="http://schemas.microsoft.com/office/powerpoint/2010/main" val="3182275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EA4546-076C-66C2-3EC6-3FE1FCE2DA6A}"/>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6753C4C0-94A4-DB7B-FE86-7BE28EC4A6BF}"/>
              </a:ext>
            </a:extLst>
          </p:cNvPr>
          <p:cNvSpPr>
            <a:spLocks noGrp="1"/>
          </p:cNvSpPr>
          <p:nvPr>
            <p:ph idx="1"/>
          </p:nvPr>
        </p:nvSpPr>
        <p:spPr/>
        <p:txBody>
          <a:bodyPr/>
          <a:lstStyle/>
          <a:p>
            <a:endParaRPr lang="zh-CN" altLang="en-US"/>
          </a:p>
        </p:txBody>
      </p:sp>
      <p:sp>
        <p:nvSpPr>
          <p:cNvPr id="4" name="Rectangle 2">
            <a:extLst>
              <a:ext uri="{FF2B5EF4-FFF2-40B4-BE49-F238E27FC236}">
                <a16:creationId xmlns:a16="http://schemas.microsoft.com/office/drawing/2014/main" id="{859D9E1A-E87C-0D6B-D890-15E35F55FFB4}"/>
              </a:ext>
            </a:extLst>
          </p:cNvPr>
          <p:cNvSpPr>
            <a:spLocks noChangeArrowheads="1"/>
          </p:cNvSpPr>
          <p:nvPr/>
        </p:nvSpPr>
        <p:spPr bwMode="auto">
          <a:xfrm>
            <a:off x="409074" y="683328"/>
            <a:ext cx="10147009" cy="471256"/>
          </a:xfrm>
          <a:prstGeom prst="rect">
            <a:avLst/>
          </a:prstGeom>
          <a:solidFill>
            <a:srgbClr val="2D2D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569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dirty="0">
                <a:ln>
                  <a:noFill/>
                </a:ln>
                <a:solidFill>
                  <a:srgbClr val="CCCCCC"/>
                </a:solidFill>
                <a:effectLst/>
                <a:latin typeface="Consolas" panose="020B0609020204030204" pitchFamily="49" charset="0"/>
              </a:rPr>
              <a:t>new_data</a:t>
            </a:r>
            <a:r>
              <a:rPr kumimoji="0" lang="zh-CN" altLang="zh-CN" sz="2500" b="0" i="0" u="none" strike="noStrike" cap="none" normalizeH="0" baseline="0" dirty="0">
                <a:ln>
                  <a:noFill/>
                </a:ln>
                <a:solidFill>
                  <a:srgbClr val="67CDCC"/>
                </a:solidFill>
                <a:effectLst/>
                <a:latin typeface="Consolas" panose="020B0609020204030204" pitchFamily="49" charset="0"/>
              </a:rPr>
              <a:t>=</a:t>
            </a:r>
            <a:r>
              <a:rPr kumimoji="0" lang="zh-CN" altLang="zh-CN" sz="2500" b="0" i="0" u="none" strike="noStrike" cap="none" normalizeH="0" baseline="0" dirty="0">
                <a:ln>
                  <a:noFill/>
                </a:ln>
                <a:solidFill>
                  <a:srgbClr val="CCCCCC"/>
                </a:solidFill>
                <a:effectLst/>
                <a:latin typeface="Consolas" panose="020B0609020204030204" pitchFamily="49" charset="0"/>
              </a:rPr>
              <a:t>np.</a:t>
            </a:r>
            <a:r>
              <a:rPr kumimoji="0" lang="zh-CN" altLang="zh-CN" sz="2500" b="0" i="0" u="none" strike="noStrike" cap="none" normalizeH="0" baseline="0" dirty="0">
                <a:ln>
                  <a:noFill/>
                </a:ln>
                <a:solidFill>
                  <a:srgbClr val="F08D49"/>
                </a:solidFill>
                <a:effectLst/>
                <a:latin typeface="Consolas" panose="020B0609020204030204" pitchFamily="49" charset="0"/>
              </a:rPr>
              <a:t>transpose</a:t>
            </a:r>
            <a:r>
              <a:rPr kumimoji="0" lang="zh-CN" altLang="zh-CN" sz="2500" b="0" i="0" u="none" strike="noStrike" cap="none" normalizeH="0" baseline="0" dirty="0">
                <a:ln>
                  <a:noFill/>
                </a:ln>
                <a:solidFill>
                  <a:srgbClr val="CCCCCC"/>
                </a:solidFill>
                <a:effectLst/>
                <a:latin typeface="Consolas" panose="020B0609020204030204" pitchFamily="49" charset="0"/>
              </a:rPr>
              <a:t>(np.</a:t>
            </a:r>
            <a:r>
              <a:rPr kumimoji="0" lang="zh-CN" altLang="zh-CN" sz="2500" b="0" i="0" u="none" strike="noStrike" cap="none" normalizeH="0" baseline="0" dirty="0">
                <a:ln>
                  <a:noFill/>
                </a:ln>
                <a:solidFill>
                  <a:srgbClr val="F08D49"/>
                </a:solidFill>
                <a:effectLst/>
                <a:latin typeface="Consolas" panose="020B0609020204030204" pitchFamily="49" charset="0"/>
              </a:rPr>
              <a:t>dot</a:t>
            </a:r>
            <a:r>
              <a:rPr kumimoji="0" lang="zh-CN" altLang="zh-CN" sz="2500" b="0" i="0" u="none" strike="noStrike" cap="none" normalizeH="0" baseline="0" dirty="0">
                <a:ln>
                  <a:noFill/>
                </a:ln>
                <a:solidFill>
                  <a:srgbClr val="CCCCCC"/>
                </a:solidFill>
                <a:effectLst/>
                <a:latin typeface="Consolas" panose="020B0609020204030204" pitchFamily="49" charset="0"/>
              </a:rPr>
              <a:t>(eig_vec,np.</a:t>
            </a:r>
            <a:r>
              <a:rPr kumimoji="0" lang="zh-CN" altLang="zh-CN" sz="2500" b="0" i="0" u="none" strike="noStrike" cap="none" normalizeH="0" baseline="0" dirty="0">
                <a:ln>
                  <a:noFill/>
                </a:ln>
                <a:solidFill>
                  <a:srgbClr val="F08D49"/>
                </a:solidFill>
                <a:effectLst/>
                <a:latin typeface="Consolas" panose="020B0609020204030204" pitchFamily="49" charset="0"/>
              </a:rPr>
              <a:t>transpose</a:t>
            </a:r>
            <a:r>
              <a:rPr kumimoji="0" lang="zh-CN" altLang="zh-CN" sz="2500" b="0" i="0" u="none" strike="noStrike" cap="none" normalizeH="0" baseline="0" dirty="0">
                <a:ln>
                  <a:noFill/>
                </a:ln>
                <a:solidFill>
                  <a:srgbClr val="CCCCCC"/>
                </a:solidFill>
                <a:effectLst/>
                <a:latin typeface="Consolas" panose="020B0609020204030204" pitchFamily="49" charset="0"/>
              </a:rPr>
              <a:t>(</a:t>
            </a:r>
            <a:r>
              <a:rPr kumimoji="0" lang="zh-CN" altLang="zh-CN" sz="2500" b="0" i="0" u="none" strike="noStrike" cap="none" normalizeH="0" baseline="0" dirty="0">
                <a:ln>
                  <a:noFill/>
                </a:ln>
                <a:solidFill>
                  <a:srgbClr val="CC99CD"/>
                </a:solidFill>
                <a:effectLst/>
                <a:latin typeface="Consolas" panose="020B0609020204030204" pitchFamily="49" charset="0"/>
              </a:rPr>
              <a:t>data</a:t>
            </a:r>
            <a:r>
              <a:rPr kumimoji="0" lang="zh-CN" altLang="zh-CN" sz="2500" b="0" i="0" u="none" strike="noStrike" cap="none" normalizeH="0" baseline="0" dirty="0">
                <a:ln>
                  <a:noFill/>
                </a:ln>
                <a:solidFill>
                  <a:srgbClr val="CCCCCC"/>
                </a:solidFill>
                <a:effectLst/>
                <a:latin typeface="Consolas" panose="020B0609020204030204" pitchFamily="49" charset="0"/>
              </a:rPr>
              <a:t>)))</a:t>
            </a:r>
            <a:r>
              <a:rPr kumimoji="0" lang="zh-CN" altLang="zh-CN" sz="2500" b="0" i="0" u="none" strike="noStrike" cap="none" normalizeH="0" baseline="0" dirty="0">
                <a:ln>
                  <a:noFill/>
                </a:ln>
                <a:solidFill>
                  <a:schemeClr val="tx1"/>
                </a:solidFill>
                <a:effectLst/>
              </a:rPr>
              <a:t> </a:t>
            </a:r>
            <a:endParaRPr kumimoji="0" lang="zh-CN" altLang="zh-CN" sz="2500" b="0" i="0" u="none" strike="noStrike" cap="none" normalizeH="0" baseline="0" dirty="0">
              <a:ln>
                <a:noFill/>
              </a:ln>
              <a:solidFill>
                <a:schemeClr val="tx1"/>
              </a:solidFill>
              <a:effectLst/>
              <a:latin typeface="Arial" panose="020B0604020202020204" pitchFamily="34" charset="0"/>
            </a:endParaRPr>
          </a:p>
        </p:txBody>
      </p:sp>
      <p:pic>
        <p:nvPicPr>
          <p:cNvPr id="6" name="图片 5">
            <a:extLst>
              <a:ext uri="{FF2B5EF4-FFF2-40B4-BE49-F238E27FC236}">
                <a16:creationId xmlns:a16="http://schemas.microsoft.com/office/drawing/2014/main" id="{DF66639C-B479-DAA8-CEB3-0B8B249495AA}"/>
              </a:ext>
            </a:extLst>
          </p:cNvPr>
          <p:cNvPicPr>
            <a:picLocks noChangeAspect="1"/>
          </p:cNvPicPr>
          <p:nvPr/>
        </p:nvPicPr>
        <p:blipFill>
          <a:blip r:embed="rId2"/>
          <a:stretch>
            <a:fillRect/>
          </a:stretch>
        </p:blipFill>
        <p:spPr>
          <a:xfrm>
            <a:off x="265196" y="1270000"/>
            <a:ext cx="6343650" cy="3914775"/>
          </a:xfrm>
          <a:prstGeom prst="rect">
            <a:avLst/>
          </a:prstGeom>
        </p:spPr>
      </p:pic>
    </p:spTree>
    <p:extLst>
      <p:ext uri="{BB962C8B-B14F-4D97-AF65-F5344CB8AC3E}">
        <p14:creationId xmlns:p14="http://schemas.microsoft.com/office/powerpoint/2010/main" val="749723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EA4546-076C-66C2-3EC6-3FE1FCE2DA6A}"/>
              </a:ext>
            </a:extLst>
          </p:cNvPr>
          <p:cNvSpPr>
            <a:spLocks noGrp="1"/>
          </p:cNvSpPr>
          <p:nvPr>
            <p:ph type="title"/>
          </p:nvPr>
        </p:nvSpPr>
        <p:spPr/>
        <p:txBody>
          <a:bodyPr/>
          <a:lstStyle/>
          <a:p>
            <a:endParaRPr lang="zh-CN" altLang="en-US"/>
          </a:p>
        </p:txBody>
      </p:sp>
      <p:sp>
        <p:nvSpPr>
          <p:cNvPr id="4" name="Rectangle 2">
            <a:extLst>
              <a:ext uri="{FF2B5EF4-FFF2-40B4-BE49-F238E27FC236}">
                <a16:creationId xmlns:a16="http://schemas.microsoft.com/office/drawing/2014/main" id="{0B99F64D-64A5-91C3-CC4B-824744AC021E}"/>
              </a:ext>
            </a:extLst>
          </p:cNvPr>
          <p:cNvSpPr>
            <a:spLocks noChangeArrowheads="1"/>
          </p:cNvSpPr>
          <p:nvPr/>
        </p:nvSpPr>
        <p:spPr bwMode="auto">
          <a:xfrm>
            <a:off x="283054" y="1075681"/>
            <a:ext cx="11003012" cy="1009865"/>
          </a:xfrm>
          <a:prstGeom prst="rect">
            <a:avLst/>
          </a:prstGeom>
          <a:solidFill>
            <a:srgbClr val="2D2D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569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CCCCCC"/>
                </a:solidFill>
                <a:effectLst/>
                <a:latin typeface="Consolas" panose="020B0609020204030204" pitchFamily="49" charset="0"/>
              </a:rPr>
              <a:t>eig_pairs </a:t>
            </a:r>
            <a:r>
              <a:rPr kumimoji="0" lang="zh-CN" altLang="zh-CN" sz="2000" b="0" i="0" u="none" strike="noStrike" cap="none" normalizeH="0" baseline="0" dirty="0">
                <a:ln>
                  <a:noFill/>
                </a:ln>
                <a:solidFill>
                  <a:srgbClr val="67CDCC"/>
                </a:solidFill>
                <a:effectLst/>
                <a:latin typeface="Consolas" panose="020B0609020204030204" pitchFamily="49" charset="0"/>
              </a:rPr>
              <a:t>=</a:t>
            </a:r>
            <a:r>
              <a:rPr kumimoji="0" lang="zh-CN" altLang="zh-CN" sz="2000" b="0" i="0" u="none" strike="noStrike" cap="none" normalizeH="0" baseline="0" dirty="0">
                <a:ln>
                  <a:noFill/>
                </a:ln>
                <a:solidFill>
                  <a:srgbClr val="CCCCCC"/>
                </a:solidFill>
                <a:effectLst/>
                <a:latin typeface="Consolas" panose="020B0609020204030204" pitchFamily="49" charset="0"/>
              </a:rPr>
              <a:t> [(np.</a:t>
            </a:r>
            <a:r>
              <a:rPr kumimoji="0" lang="zh-CN" altLang="zh-CN" sz="2000" b="0" i="0" u="none" strike="noStrike" cap="none" normalizeH="0" baseline="0" dirty="0">
                <a:ln>
                  <a:noFill/>
                </a:ln>
                <a:solidFill>
                  <a:srgbClr val="F08D49"/>
                </a:solidFill>
                <a:effectLst/>
                <a:latin typeface="Consolas" panose="020B0609020204030204" pitchFamily="49" charset="0"/>
              </a:rPr>
              <a:t>abs</a:t>
            </a:r>
            <a:r>
              <a:rPr kumimoji="0" lang="zh-CN" altLang="zh-CN" sz="2000" b="0" i="0" u="none" strike="noStrike" cap="none" normalizeH="0" baseline="0" dirty="0">
                <a:ln>
                  <a:noFill/>
                </a:ln>
                <a:solidFill>
                  <a:srgbClr val="CCCCCC"/>
                </a:solidFill>
                <a:effectLst/>
                <a:latin typeface="Consolas" panose="020B0609020204030204" pitchFamily="49" charset="0"/>
              </a:rPr>
              <a:t>(eig_val[i]), eig_vec[:,i]) </a:t>
            </a:r>
            <a:r>
              <a:rPr kumimoji="0" lang="zh-CN" altLang="zh-CN" sz="2000" b="0" i="0" u="none" strike="noStrike" cap="none" normalizeH="0" baseline="0" dirty="0">
                <a:ln>
                  <a:noFill/>
                </a:ln>
                <a:solidFill>
                  <a:srgbClr val="CC99CD"/>
                </a:solidFill>
                <a:effectLst/>
                <a:latin typeface="Consolas" panose="020B0609020204030204" pitchFamily="49" charset="0"/>
              </a:rPr>
              <a:t>for</a:t>
            </a:r>
            <a:r>
              <a:rPr kumimoji="0" lang="zh-CN" altLang="zh-CN" sz="2000" b="0" i="0" u="none" strike="noStrike" cap="none" normalizeH="0" baseline="0" dirty="0">
                <a:ln>
                  <a:noFill/>
                </a:ln>
                <a:solidFill>
                  <a:srgbClr val="CCCCCC"/>
                </a:solidFill>
                <a:effectLst/>
                <a:latin typeface="Consolas" panose="020B0609020204030204" pitchFamily="49" charset="0"/>
              </a:rPr>
              <a:t> i </a:t>
            </a:r>
            <a:r>
              <a:rPr kumimoji="0" lang="zh-CN" altLang="zh-CN" sz="2000" b="0" i="0" u="none" strike="noStrike" cap="none" normalizeH="0" baseline="0" dirty="0">
                <a:ln>
                  <a:noFill/>
                </a:ln>
                <a:solidFill>
                  <a:srgbClr val="CC99CD"/>
                </a:solidFill>
                <a:effectLst/>
                <a:latin typeface="Consolas" panose="020B0609020204030204" pitchFamily="49" charset="0"/>
              </a:rPr>
              <a:t>in</a:t>
            </a:r>
            <a:r>
              <a:rPr kumimoji="0" lang="zh-CN" altLang="zh-CN" sz="2000" b="0" i="0" u="none" strike="noStrike" cap="none" normalizeH="0" baseline="0" dirty="0">
                <a:ln>
                  <a:noFill/>
                </a:ln>
                <a:solidFill>
                  <a:srgbClr val="CCCCCC"/>
                </a:solidFill>
                <a:effectLst/>
                <a:latin typeface="Consolas" panose="020B0609020204030204" pitchFamily="49" charset="0"/>
              </a:rPr>
              <a:t> </a:t>
            </a:r>
            <a:r>
              <a:rPr kumimoji="0" lang="zh-CN" altLang="zh-CN" sz="2000" b="0" i="0" u="none" strike="noStrike" cap="none" normalizeH="0" baseline="0" dirty="0">
                <a:ln>
                  <a:noFill/>
                </a:ln>
                <a:solidFill>
                  <a:srgbClr val="F08D49"/>
                </a:solidFill>
                <a:effectLst/>
                <a:latin typeface="Consolas" panose="020B0609020204030204" pitchFamily="49" charset="0"/>
              </a:rPr>
              <a:t>range</a:t>
            </a:r>
            <a:r>
              <a:rPr kumimoji="0" lang="zh-CN" altLang="zh-CN" sz="2000" b="0" i="0" u="none" strike="noStrike" cap="none" normalizeH="0" baseline="0" dirty="0">
                <a:ln>
                  <a:noFill/>
                </a:ln>
                <a:solidFill>
                  <a:srgbClr val="CCCCCC"/>
                </a:solidFill>
                <a:effectLst/>
                <a:latin typeface="Consolas" panose="020B0609020204030204" pitchFamily="49" charset="0"/>
              </a:rPr>
              <a:t>(</a:t>
            </a:r>
            <a:r>
              <a:rPr kumimoji="0" lang="zh-CN" altLang="zh-CN" sz="2000" b="0" i="0" u="none" strike="noStrike" cap="none" normalizeH="0" baseline="0" dirty="0">
                <a:ln>
                  <a:noFill/>
                </a:ln>
                <a:solidFill>
                  <a:srgbClr val="F08D49"/>
                </a:solidFill>
                <a:effectLst/>
                <a:latin typeface="Consolas" panose="020B0609020204030204" pitchFamily="49" charset="0"/>
              </a:rPr>
              <a:t>len</a:t>
            </a:r>
            <a:r>
              <a:rPr kumimoji="0" lang="zh-CN" altLang="zh-CN" sz="2000" b="0" i="0" u="none" strike="noStrike" cap="none" normalizeH="0" baseline="0" dirty="0">
                <a:ln>
                  <a:noFill/>
                </a:ln>
                <a:solidFill>
                  <a:srgbClr val="CCCCCC"/>
                </a:solidFill>
                <a:effectLst/>
                <a:latin typeface="Consolas" panose="020B0609020204030204" pitchFamily="49" charset="0"/>
              </a:rPr>
              <a:t>(eig_val))] </a:t>
            </a:r>
            <a:endParaRPr kumimoji="0" lang="en-US" altLang="zh-CN" sz="2000" b="0" i="0" u="none" strike="noStrike" cap="none" normalizeH="0" baseline="0" dirty="0">
              <a:ln>
                <a:noFill/>
              </a:ln>
              <a:solidFill>
                <a:srgbClr val="CCCCCC"/>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CCCCCC"/>
                </a:solidFill>
                <a:effectLst/>
                <a:latin typeface="Consolas" panose="020B0609020204030204" pitchFamily="49" charset="0"/>
              </a:rPr>
              <a:t>eig_pairs.</a:t>
            </a:r>
            <a:r>
              <a:rPr kumimoji="0" lang="zh-CN" altLang="zh-CN" sz="2000" b="0" i="0" u="none" strike="noStrike" cap="none" normalizeH="0" baseline="0" dirty="0">
                <a:ln>
                  <a:noFill/>
                </a:ln>
                <a:solidFill>
                  <a:srgbClr val="F08D49"/>
                </a:solidFill>
                <a:effectLst/>
                <a:latin typeface="Consolas" panose="020B0609020204030204" pitchFamily="49" charset="0"/>
              </a:rPr>
              <a:t>sort</a:t>
            </a:r>
            <a:r>
              <a:rPr kumimoji="0" lang="zh-CN" altLang="zh-CN" sz="2000" b="0" i="0" u="none" strike="noStrike" cap="none" normalizeH="0" baseline="0" dirty="0">
                <a:ln>
                  <a:noFill/>
                </a:ln>
                <a:solidFill>
                  <a:srgbClr val="CCCCCC"/>
                </a:solidFill>
                <a:effectLst/>
                <a:latin typeface="Consolas" panose="020B0609020204030204" pitchFamily="49" charset="0"/>
              </a:rPr>
              <a:t>(</a:t>
            </a:r>
            <a:r>
              <a:rPr kumimoji="0" lang="zh-CN" altLang="zh-CN" sz="2000" b="0" i="0" u="none" strike="noStrike" cap="none" normalizeH="0" baseline="0" dirty="0">
                <a:ln>
                  <a:noFill/>
                </a:ln>
                <a:solidFill>
                  <a:srgbClr val="CC99CD"/>
                </a:solidFill>
                <a:effectLst/>
                <a:latin typeface="Consolas" panose="020B0609020204030204" pitchFamily="49" charset="0"/>
              </a:rPr>
              <a:t>reverse</a:t>
            </a:r>
            <a:r>
              <a:rPr kumimoji="0" lang="zh-CN" altLang="zh-CN" sz="2000" b="0" i="0" u="none" strike="noStrike" cap="none" normalizeH="0" baseline="0" dirty="0">
                <a:ln>
                  <a:noFill/>
                </a:ln>
                <a:solidFill>
                  <a:srgbClr val="67CDCC"/>
                </a:solidFill>
                <a:effectLst/>
                <a:latin typeface="Consolas" panose="020B0609020204030204" pitchFamily="49" charset="0"/>
              </a:rPr>
              <a:t>=</a:t>
            </a:r>
            <a:r>
              <a:rPr kumimoji="0" lang="zh-CN" altLang="zh-CN" sz="2000" b="0" i="0" u="none" strike="noStrike" cap="none" normalizeH="0" baseline="0" dirty="0">
                <a:ln>
                  <a:noFill/>
                </a:ln>
                <a:solidFill>
                  <a:srgbClr val="CC99CD"/>
                </a:solidFill>
                <a:effectLst/>
                <a:latin typeface="Consolas" panose="020B0609020204030204" pitchFamily="49" charset="0"/>
              </a:rPr>
              <a:t>True</a:t>
            </a:r>
            <a:r>
              <a:rPr kumimoji="0" lang="zh-CN" altLang="zh-CN" sz="2000" b="0" i="0" u="none" strike="noStrike" cap="none" normalizeH="0" baseline="0" dirty="0">
                <a:ln>
                  <a:noFill/>
                </a:ln>
                <a:solidFill>
                  <a:srgbClr val="CCCCCC"/>
                </a:solidFill>
                <a:effectLst/>
                <a:latin typeface="Consolas" panose="020B0609020204030204" pitchFamily="49" charset="0"/>
              </a:rPr>
              <a:t>)</a:t>
            </a:r>
            <a:r>
              <a:rPr kumimoji="0" lang="zh-CN" altLang="zh-CN" sz="2000" b="0" i="0" u="none" strike="noStrike" cap="none" normalizeH="0" baseline="0" dirty="0">
                <a:ln>
                  <a:noFill/>
                </a:ln>
                <a:solidFill>
                  <a:schemeClr val="tx1"/>
                </a:solidFill>
                <a:effectLst/>
              </a:rPr>
              <a:t> </a:t>
            </a:r>
            <a:endParaRPr kumimoji="0" lang="en-US" altLang="zh-CN"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CCCCCC"/>
                </a:solidFill>
                <a:effectLst/>
                <a:latin typeface="Arial" panose="020B0604020202020204" pitchFamily="34" charset="0"/>
              </a:rPr>
              <a:t>feature=</a:t>
            </a:r>
            <a:r>
              <a:rPr kumimoji="0" lang="en-US" altLang="zh-CN" sz="2000" b="0" i="0" u="none" strike="noStrike" cap="none" normalizeH="0" baseline="0" dirty="0" err="1">
                <a:ln>
                  <a:noFill/>
                </a:ln>
                <a:solidFill>
                  <a:srgbClr val="CCCCCC"/>
                </a:solidFill>
                <a:effectLst/>
                <a:latin typeface="Arial" panose="020B0604020202020204" pitchFamily="34" charset="0"/>
              </a:rPr>
              <a:t>eig_pairs</a:t>
            </a:r>
            <a:r>
              <a:rPr kumimoji="0" lang="en-US" altLang="zh-CN" sz="2000" b="0" i="0" u="none" strike="noStrike" cap="none" normalizeH="0" baseline="0" dirty="0">
                <a:ln>
                  <a:noFill/>
                </a:ln>
                <a:solidFill>
                  <a:srgbClr val="CCCCCC"/>
                </a:solidFill>
                <a:effectLst/>
                <a:latin typeface="Arial" panose="020B0604020202020204" pitchFamily="34" charset="0"/>
              </a:rPr>
              <a:t>[0][1]</a:t>
            </a:r>
            <a:endParaRPr kumimoji="0" lang="zh-CN" altLang="zh-CN" sz="2000" b="0" i="0" u="none" strike="noStrike" cap="none" normalizeH="0" baseline="0" dirty="0">
              <a:ln>
                <a:noFill/>
              </a:ln>
              <a:solidFill>
                <a:srgbClr val="CCCCCC"/>
              </a:solidFill>
              <a:effectLst/>
              <a:latin typeface="Arial" panose="020B0604020202020204" pitchFamily="34" charset="0"/>
            </a:endParaRPr>
          </a:p>
        </p:txBody>
      </p:sp>
      <p:sp>
        <p:nvSpPr>
          <p:cNvPr id="8" name="Rectangle 6">
            <a:extLst>
              <a:ext uri="{FF2B5EF4-FFF2-40B4-BE49-F238E27FC236}">
                <a16:creationId xmlns:a16="http://schemas.microsoft.com/office/drawing/2014/main" id="{FC33781B-0CC6-CD42-EA7E-E2DA5D623D7E}"/>
              </a:ext>
            </a:extLst>
          </p:cNvPr>
          <p:cNvSpPr>
            <a:spLocks noGrp="1" noChangeArrowheads="1"/>
          </p:cNvSpPr>
          <p:nvPr>
            <p:ph idx="1"/>
          </p:nvPr>
        </p:nvSpPr>
        <p:spPr bwMode="auto">
          <a:xfrm>
            <a:off x="283054" y="1970158"/>
            <a:ext cx="11003012" cy="394311"/>
          </a:xfrm>
          <a:prstGeom prst="rect">
            <a:avLst/>
          </a:prstGeom>
          <a:solidFill>
            <a:srgbClr val="2D2D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569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CCCCCC"/>
                </a:solidFill>
                <a:effectLst/>
                <a:latin typeface="Consolas" panose="020B0609020204030204" pitchFamily="49" charset="0"/>
              </a:rPr>
              <a:t>new_data_reduced</a:t>
            </a:r>
            <a:r>
              <a:rPr kumimoji="0" lang="zh-CN" altLang="zh-CN" sz="2000" b="0" i="0" u="none" strike="noStrike" cap="none" normalizeH="0" baseline="0" dirty="0">
                <a:ln>
                  <a:noFill/>
                </a:ln>
                <a:solidFill>
                  <a:srgbClr val="67CDCC"/>
                </a:solidFill>
                <a:effectLst/>
                <a:latin typeface="Consolas" panose="020B0609020204030204" pitchFamily="49" charset="0"/>
              </a:rPr>
              <a:t>=</a:t>
            </a:r>
            <a:r>
              <a:rPr kumimoji="0" lang="zh-CN" altLang="zh-CN" sz="2000" b="0" i="0" u="none" strike="noStrike" cap="none" normalizeH="0" baseline="0" dirty="0">
                <a:ln>
                  <a:noFill/>
                </a:ln>
                <a:solidFill>
                  <a:srgbClr val="CCCCCC"/>
                </a:solidFill>
                <a:effectLst/>
                <a:latin typeface="Consolas" panose="020B0609020204030204" pitchFamily="49" charset="0"/>
              </a:rPr>
              <a:t>np.</a:t>
            </a:r>
            <a:r>
              <a:rPr kumimoji="0" lang="zh-CN" altLang="zh-CN" sz="2000" b="0" i="0" u="none" strike="noStrike" cap="none" normalizeH="0" baseline="0" dirty="0">
                <a:ln>
                  <a:noFill/>
                </a:ln>
                <a:solidFill>
                  <a:srgbClr val="F08D49"/>
                </a:solidFill>
                <a:effectLst/>
                <a:latin typeface="Consolas" panose="020B0609020204030204" pitchFamily="49" charset="0"/>
              </a:rPr>
              <a:t>transpose</a:t>
            </a:r>
            <a:r>
              <a:rPr kumimoji="0" lang="zh-CN" altLang="zh-CN" sz="2000" b="0" i="0" u="none" strike="noStrike" cap="none" normalizeH="0" baseline="0" dirty="0">
                <a:ln>
                  <a:noFill/>
                </a:ln>
                <a:solidFill>
                  <a:srgbClr val="CCCCCC"/>
                </a:solidFill>
                <a:effectLst/>
                <a:latin typeface="Consolas" panose="020B0609020204030204" pitchFamily="49" charset="0"/>
              </a:rPr>
              <a:t>(np.</a:t>
            </a:r>
            <a:r>
              <a:rPr kumimoji="0" lang="zh-CN" altLang="zh-CN" sz="2000" b="0" i="0" u="none" strike="noStrike" cap="none" normalizeH="0" baseline="0" dirty="0">
                <a:ln>
                  <a:noFill/>
                </a:ln>
                <a:solidFill>
                  <a:srgbClr val="F08D49"/>
                </a:solidFill>
                <a:effectLst/>
                <a:latin typeface="Consolas" panose="020B0609020204030204" pitchFamily="49" charset="0"/>
              </a:rPr>
              <a:t>dot</a:t>
            </a:r>
            <a:r>
              <a:rPr kumimoji="0" lang="zh-CN" altLang="zh-CN" sz="2000" b="0" i="0" u="none" strike="noStrike" cap="none" normalizeH="0" baseline="0" dirty="0">
                <a:ln>
                  <a:noFill/>
                </a:ln>
                <a:solidFill>
                  <a:srgbClr val="CCCCCC"/>
                </a:solidFill>
                <a:effectLst/>
                <a:latin typeface="Consolas" panose="020B0609020204030204" pitchFamily="49" charset="0"/>
              </a:rPr>
              <a:t>(feature,np.</a:t>
            </a:r>
            <a:r>
              <a:rPr kumimoji="0" lang="zh-CN" altLang="zh-CN" sz="2000" b="0" i="0" u="none" strike="noStrike" cap="none" normalizeH="0" baseline="0" dirty="0">
                <a:ln>
                  <a:noFill/>
                </a:ln>
                <a:solidFill>
                  <a:srgbClr val="F08D49"/>
                </a:solidFill>
                <a:effectLst/>
                <a:latin typeface="Consolas" panose="020B0609020204030204" pitchFamily="49" charset="0"/>
              </a:rPr>
              <a:t>transpose</a:t>
            </a:r>
            <a:r>
              <a:rPr kumimoji="0" lang="zh-CN" altLang="zh-CN" sz="2000" b="0" i="0" u="none" strike="noStrike" cap="none" normalizeH="0" baseline="0" dirty="0">
                <a:ln>
                  <a:noFill/>
                </a:ln>
                <a:solidFill>
                  <a:srgbClr val="CCCCCC"/>
                </a:solidFill>
                <a:effectLst/>
                <a:latin typeface="Consolas" panose="020B0609020204030204" pitchFamily="49" charset="0"/>
              </a:rPr>
              <a:t>(</a:t>
            </a:r>
            <a:r>
              <a:rPr kumimoji="0" lang="zh-CN" altLang="zh-CN" sz="2000" b="0" i="0" u="none" strike="noStrike" cap="none" normalizeH="0" baseline="0" dirty="0">
                <a:ln>
                  <a:noFill/>
                </a:ln>
                <a:solidFill>
                  <a:srgbClr val="CC99CD"/>
                </a:solidFill>
                <a:effectLst/>
                <a:latin typeface="Consolas" panose="020B0609020204030204" pitchFamily="49" charset="0"/>
              </a:rPr>
              <a:t>data</a:t>
            </a:r>
            <a:r>
              <a:rPr kumimoji="0" lang="zh-CN" altLang="zh-CN" sz="2000" b="0" i="0" u="none" strike="noStrike" cap="none" normalizeH="0" baseline="0" dirty="0">
                <a:ln>
                  <a:noFill/>
                </a:ln>
                <a:solidFill>
                  <a:srgbClr val="CCCCCC"/>
                </a:solidFill>
                <a:effectLst/>
                <a:latin typeface="Consolas" panose="020B0609020204030204" pitchFamily="49" charset="0"/>
              </a:rPr>
              <a:t>)))</a:t>
            </a:r>
            <a:r>
              <a:rPr kumimoji="0" lang="zh-CN" altLang="zh-CN" sz="2000" b="0" i="0" u="none" strike="noStrike" cap="none" normalizeH="0" baseline="0" dirty="0">
                <a:ln>
                  <a:noFill/>
                </a:ln>
                <a:solidFill>
                  <a:schemeClr val="tx1"/>
                </a:solidFill>
                <a:effectLst/>
              </a:rPr>
              <a:t> </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pic>
        <p:nvPicPr>
          <p:cNvPr id="10" name="图片 9">
            <a:extLst>
              <a:ext uri="{FF2B5EF4-FFF2-40B4-BE49-F238E27FC236}">
                <a16:creationId xmlns:a16="http://schemas.microsoft.com/office/drawing/2014/main" id="{F906E493-25D5-BEF1-260D-72C618B7CE4F}"/>
              </a:ext>
            </a:extLst>
          </p:cNvPr>
          <p:cNvPicPr>
            <a:picLocks noChangeAspect="1"/>
          </p:cNvPicPr>
          <p:nvPr/>
        </p:nvPicPr>
        <p:blipFill>
          <a:blip r:embed="rId2"/>
          <a:stretch>
            <a:fillRect/>
          </a:stretch>
        </p:blipFill>
        <p:spPr>
          <a:xfrm>
            <a:off x="1023310" y="2551627"/>
            <a:ext cx="6191250" cy="2914650"/>
          </a:xfrm>
          <a:prstGeom prst="rect">
            <a:avLst/>
          </a:prstGeom>
        </p:spPr>
      </p:pic>
      <p:sp>
        <p:nvSpPr>
          <p:cNvPr id="11" name="AutoShape 8">
            <a:extLst>
              <a:ext uri="{FF2B5EF4-FFF2-40B4-BE49-F238E27FC236}">
                <a16:creationId xmlns:a16="http://schemas.microsoft.com/office/drawing/2014/main" id="{C08F49F7-5E0A-8D24-12A5-E0D68693059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682964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A9A967-F6F9-727D-478C-6ECC7BA6F5F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0AA19A8A-A7DB-B58E-ABD9-D9870B7D52E2}"/>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921E5DA3-ACCA-EDCD-CCCC-2B26D3FD5B3D}"/>
              </a:ext>
            </a:extLst>
          </p:cNvPr>
          <p:cNvPicPr>
            <a:picLocks noChangeAspect="1"/>
          </p:cNvPicPr>
          <p:nvPr/>
        </p:nvPicPr>
        <p:blipFill>
          <a:blip r:embed="rId2"/>
          <a:stretch>
            <a:fillRect/>
          </a:stretch>
        </p:blipFill>
        <p:spPr>
          <a:xfrm>
            <a:off x="1020901" y="3157097"/>
            <a:ext cx="5742321" cy="2966279"/>
          </a:xfrm>
          <a:prstGeom prst="rect">
            <a:avLst/>
          </a:prstGeom>
        </p:spPr>
      </p:pic>
      <p:sp>
        <p:nvSpPr>
          <p:cNvPr id="7" name="Rectangle 2">
            <a:extLst>
              <a:ext uri="{FF2B5EF4-FFF2-40B4-BE49-F238E27FC236}">
                <a16:creationId xmlns:a16="http://schemas.microsoft.com/office/drawing/2014/main" id="{8D8AF6A5-C84F-9001-8559-89667D14C1FC}"/>
              </a:ext>
            </a:extLst>
          </p:cNvPr>
          <p:cNvSpPr>
            <a:spLocks noChangeArrowheads="1"/>
          </p:cNvSpPr>
          <p:nvPr/>
        </p:nvSpPr>
        <p:spPr bwMode="auto">
          <a:xfrm>
            <a:off x="1020901" y="1373318"/>
            <a:ext cx="9002464" cy="1625418"/>
          </a:xfrm>
          <a:prstGeom prst="rect">
            <a:avLst/>
          </a:prstGeom>
          <a:solidFill>
            <a:srgbClr val="2D2D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569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CCCCCC"/>
                </a:solidFill>
                <a:effectLst/>
                <a:latin typeface="Consolas" panose="020B0609020204030204" pitchFamily="49" charset="0"/>
              </a:rPr>
              <a:t>plt.plot(scaled_x,scaled_y,'o',color='red’) </a:t>
            </a:r>
            <a:endParaRPr kumimoji="0" lang="en-US" altLang="zh-CN" sz="2000" b="0" i="0" u="none" strike="noStrike" cap="none" normalizeH="0" baseline="0" dirty="0">
              <a:ln>
                <a:noFill/>
              </a:ln>
              <a:solidFill>
                <a:srgbClr val="CCCCCC"/>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CCCCCC"/>
                </a:solidFill>
                <a:effectLst/>
                <a:latin typeface="Consolas" panose="020B0609020204030204" pitchFamily="49" charset="0"/>
              </a:rPr>
              <a:t>plt.plot([eig_vec[:,0][0],0],[eig_vec[:,0][1],0],color='red’) </a:t>
            </a:r>
            <a:endParaRPr kumimoji="0" lang="en-US" altLang="zh-CN" sz="2000" b="0" i="0" u="none" strike="noStrike" cap="none" normalizeH="0" baseline="0" dirty="0">
              <a:ln>
                <a:noFill/>
              </a:ln>
              <a:solidFill>
                <a:srgbClr val="CCCCCC"/>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CCCCCC"/>
                </a:solidFill>
                <a:effectLst/>
                <a:latin typeface="Consolas" panose="020B0609020204030204" pitchFamily="49" charset="0"/>
              </a:rPr>
              <a:t>plt.plot([eig_vec[:,1][0],0],[eig_vec[:,1][1],0],color='blue’) </a:t>
            </a:r>
            <a:endParaRPr kumimoji="0" lang="en-US" altLang="zh-CN" sz="2000" b="0" i="0" u="none" strike="noStrike" cap="none" normalizeH="0" baseline="0" dirty="0">
              <a:ln>
                <a:noFill/>
              </a:ln>
              <a:solidFill>
                <a:srgbClr val="CCCCCC"/>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CCCCCC"/>
                </a:solidFill>
                <a:effectLst/>
                <a:latin typeface="Consolas" panose="020B0609020204030204" pitchFamily="49" charset="0"/>
              </a:rPr>
              <a:t>plt.plot(new_data[:,0],new_data[:,1],'^',color='blue’) </a:t>
            </a:r>
            <a:endParaRPr kumimoji="0" lang="en-US" altLang="zh-CN" sz="2000" b="0" i="0" u="none" strike="noStrike" cap="none" normalizeH="0" baseline="0" dirty="0">
              <a:ln>
                <a:noFill/>
              </a:ln>
              <a:solidFill>
                <a:srgbClr val="CCCCCC"/>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CCCCCC"/>
                </a:solidFill>
                <a:effectLst/>
                <a:latin typeface="Consolas" panose="020B0609020204030204" pitchFamily="49" charset="0"/>
              </a:rPr>
              <a:t>plt.plot(new_data_reduced[:,0],[1.2]*10,'*',color='green')</a:t>
            </a:r>
            <a:r>
              <a:rPr kumimoji="0" lang="zh-CN" altLang="zh-CN" sz="2000" b="0" i="0" u="none" strike="noStrike" cap="none" normalizeH="0" baseline="0" dirty="0">
                <a:ln>
                  <a:noFill/>
                </a:ln>
                <a:solidFill>
                  <a:schemeClr val="tx1"/>
                </a:solidFill>
                <a:effectLst/>
              </a:rPr>
              <a:t> </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7671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EA4546-076C-66C2-3EC6-3FE1FCE2DA6A}"/>
              </a:ext>
            </a:extLst>
          </p:cNvPr>
          <p:cNvSpPr>
            <a:spLocks noGrp="1"/>
          </p:cNvSpPr>
          <p:nvPr>
            <p:ph type="title"/>
          </p:nvPr>
        </p:nvSpPr>
        <p:spPr/>
        <p:txBody>
          <a:bodyPr/>
          <a:lstStyle/>
          <a:p>
            <a:r>
              <a:rPr lang="en-US" altLang="zh-CN" dirty="0"/>
              <a:t>PCA</a:t>
            </a:r>
            <a:r>
              <a:rPr lang="zh-CN" altLang="en-US" dirty="0"/>
              <a:t>算法优点</a:t>
            </a:r>
          </a:p>
        </p:txBody>
      </p:sp>
      <p:sp>
        <p:nvSpPr>
          <p:cNvPr id="3" name="内容占位符 2">
            <a:extLst>
              <a:ext uri="{FF2B5EF4-FFF2-40B4-BE49-F238E27FC236}">
                <a16:creationId xmlns:a16="http://schemas.microsoft.com/office/drawing/2014/main" id="{6753C4C0-94A4-DB7B-FE86-7BE28EC4A6BF}"/>
              </a:ext>
            </a:extLst>
          </p:cNvPr>
          <p:cNvSpPr>
            <a:spLocks noGrp="1"/>
          </p:cNvSpPr>
          <p:nvPr>
            <p:ph idx="1"/>
          </p:nvPr>
        </p:nvSpPr>
        <p:spPr/>
        <p:txBody>
          <a:bodyPr/>
          <a:lstStyle/>
          <a:p>
            <a:pPr marL="0" indent="0" algn="l">
              <a:buNone/>
            </a:pPr>
            <a:r>
              <a:rPr lang="zh-CN" altLang="en-US" b="0" i="0" dirty="0">
                <a:solidFill>
                  <a:srgbClr val="000000"/>
                </a:solidFill>
                <a:effectLst/>
                <a:latin typeface="Verdana" panose="020B0604030504040204" pitchFamily="34" charset="0"/>
              </a:rPr>
              <a:t>（</a:t>
            </a:r>
            <a:r>
              <a:rPr lang="en-US" altLang="zh-CN" b="0" i="0" dirty="0">
                <a:solidFill>
                  <a:srgbClr val="000000"/>
                </a:solidFill>
                <a:effectLst/>
                <a:latin typeface="Verdana" panose="020B0604030504040204" pitchFamily="34" charset="0"/>
              </a:rPr>
              <a:t>1</a:t>
            </a:r>
            <a:r>
              <a:rPr lang="zh-CN" altLang="en-US" b="0" i="0" dirty="0">
                <a:solidFill>
                  <a:srgbClr val="000000"/>
                </a:solidFill>
                <a:effectLst/>
                <a:latin typeface="Verdana" panose="020B0604030504040204" pitchFamily="34" charset="0"/>
              </a:rPr>
              <a:t>）使得数据集更易使用；</a:t>
            </a:r>
          </a:p>
          <a:p>
            <a:pPr marL="0" indent="0" algn="l">
              <a:buNone/>
            </a:pPr>
            <a:r>
              <a:rPr lang="zh-CN" altLang="en-US" b="0" i="0" dirty="0">
                <a:solidFill>
                  <a:srgbClr val="000000"/>
                </a:solidFill>
                <a:effectLst/>
                <a:latin typeface="Verdana" panose="020B0604030504040204" pitchFamily="34" charset="0"/>
              </a:rPr>
              <a:t>（</a:t>
            </a:r>
            <a:r>
              <a:rPr lang="en-US" altLang="zh-CN" b="0" i="0" dirty="0">
                <a:solidFill>
                  <a:srgbClr val="000000"/>
                </a:solidFill>
                <a:effectLst/>
                <a:latin typeface="Verdana" panose="020B0604030504040204" pitchFamily="34" charset="0"/>
              </a:rPr>
              <a:t>2</a:t>
            </a:r>
            <a:r>
              <a:rPr lang="zh-CN" altLang="en-US" b="0" i="0" dirty="0">
                <a:solidFill>
                  <a:srgbClr val="000000"/>
                </a:solidFill>
                <a:effectLst/>
                <a:latin typeface="Verdana" panose="020B0604030504040204" pitchFamily="34" charset="0"/>
              </a:rPr>
              <a:t>）降低算法的计算开销；</a:t>
            </a:r>
          </a:p>
          <a:p>
            <a:pPr marL="0" indent="0" algn="l">
              <a:buNone/>
            </a:pPr>
            <a:r>
              <a:rPr lang="zh-CN" altLang="en-US" b="0" i="0" dirty="0">
                <a:solidFill>
                  <a:srgbClr val="000000"/>
                </a:solidFill>
                <a:effectLst/>
                <a:latin typeface="Verdana" panose="020B0604030504040204" pitchFamily="34" charset="0"/>
              </a:rPr>
              <a:t>（</a:t>
            </a:r>
            <a:r>
              <a:rPr lang="en-US" altLang="zh-CN" b="0" i="0" dirty="0">
                <a:solidFill>
                  <a:srgbClr val="000000"/>
                </a:solidFill>
                <a:effectLst/>
                <a:latin typeface="Verdana" panose="020B0604030504040204" pitchFamily="34" charset="0"/>
              </a:rPr>
              <a:t>3</a:t>
            </a:r>
            <a:r>
              <a:rPr lang="zh-CN" altLang="en-US" b="0" i="0" dirty="0">
                <a:solidFill>
                  <a:srgbClr val="000000"/>
                </a:solidFill>
                <a:effectLst/>
                <a:latin typeface="Verdana" panose="020B0604030504040204" pitchFamily="34" charset="0"/>
              </a:rPr>
              <a:t>）去除噪声；</a:t>
            </a:r>
          </a:p>
          <a:p>
            <a:pPr marL="0" indent="0" algn="l">
              <a:buNone/>
            </a:pPr>
            <a:r>
              <a:rPr lang="zh-CN" altLang="en-US" b="0" i="0" dirty="0">
                <a:solidFill>
                  <a:srgbClr val="000000"/>
                </a:solidFill>
                <a:effectLst/>
                <a:latin typeface="Verdana" panose="020B0604030504040204" pitchFamily="34" charset="0"/>
              </a:rPr>
              <a:t>（</a:t>
            </a:r>
            <a:r>
              <a:rPr lang="en-US" altLang="zh-CN" b="0" i="0" dirty="0">
                <a:solidFill>
                  <a:srgbClr val="000000"/>
                </a:solidFill>
                <a:effectLst/>
                <a:latin typeface="Verdana" panose="020B0604030504040204" pitchFamily="34" charset="0"/>
              </a:rPr>
              <a:t>4</a:t>
            </a:r>
            <a:r>
              <a:rPr lang="zh-CN" altLang="en-US" b="0" i="0" dirty="0">
                <a:solidFill>
                  <a:srgbClr val="000000"/>
                </a:solidFill>
                <a:effectLst/>
                <a:latin typeface="Verdana" panose="020B0604030504040204" pitchFamily="34" charset="0"/>
              </a:rPr>
              <a:t>）使得结果容易理解；</a:t>
            </a:r>
          </a:p>
          <a:p>
            <a:pPr marL="0" indent="0" algn="l">
              <a:buNone/>
            </a:pPr>
            <a:r>
              <a:rPr lang="zh-CN" altLang="en-US" b="0" i="0" dirty="0">
                <a:solidFill>
                  <a:srgbClr val="000000"/>
                </a:solidFill>
                <a:effectLst/>
                <a:latin typeface="Verdana" panose="020B0604030504040204" pitchFamily="34" charset="0"/>
              </a:rPr>
              <a:t>（</a:t>
            </a:r>
            <a:r>
              <a:rPr lang="en-US" altLang="zh-CN" b="0" i="0" dirty="0">
                <a:solidFill>
                  <a:srgbClr val="000000"/>
                </a:solidFill>
                <a:effectLst/>
                <a:latin typeface="Verdana" panose="020B0604030504040204" pitchFamily="34" charset="0"/>
              </a:rPr>
              <a:t>5</a:t>
            </a:r>
            <a:r>
              <a:rPr lang="zh-CN" altLang="en-US" b="0" i="0" dirty="0">
                <a:solidFill>
                  <a:srgbClr val="000000"/>
                </a:solidFill>
                <a:effectLst/>
                <a:latin typeface="Verdana" panose="020B0604030504040204" pitchFamily="34" charset="0"/>
              </a:rPr>
              <a:t>）完全无参数限制。</a:t>
            </a:r>
          </a:p>
          <a:p>
            <a:endParaRPr lang="zh-CN" altLang="en-US" dirty="0"/>
          </a:p>
        </p:txBody>
      </p:sp>
    </p:spTree>
    <p:extLst>
      <p:ext uri="{BB962C8B-B14F-4D97-AF65-F5344CB8AC3E}">
        <p14:creationId xmlns:p14="http://schemas.microsoft.com/office/powerpoint/2010/main" val="2872406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285141-CF3D-2955-FE2B-48472B357A0C}"/>
              </a:ext>
            </a:extLst>
          </p:cNvPr>
          <p:cNvSpPr>
            <a:spLocks noGrp="1"/>
          </p:cNvSpPr>
          <p:nvPr>
            <p:ph type="title"/>
          </p:nvPr>
        </p:nvSpPr>
        <p:spPr/>
        <p:txBody>
          <a:bodyPr/>
          <a:lstStyle/>
          <a:p>
            <a:r>
              <a:rPr lang="en-US" altLang="zh-CN" dirty="0"/>
              <a:t>PCA</a:t>
            </a:r>
            <a:r>
              <a:rPr lang="zh-CN" altLang="en-US" dirty="0"/>
              <a:t>算法缺点</a:t>
            </a:r>
          </a:p>
        </p:txBody>
      </p:sp>
      <p:sp>
        <p:nvSpPr>
          <p:cNvPr id="3" name="内容占位符 2">
            <a:extLst>
              <a:ext uri="{FF2B5EF4-FFF2-40B4-BE49-F238E27FC236}">
                <a16:creationId xmlns:a16="http://schemas.microsoft.com/office/drawing/2014/main" id="{24EA8B1D-B70D-47E0-04C7-CDB7B135F115}"/>
              </a:ext>
            </a:extLst>
          </p:cNvPr>
          <p:cNvSpPr>
            <a:spLocks noGrp="1"/>
          </p:cNvSpPr>
          <p:nvPr>
            <p:ph idx="1"/>
          </p:nvPr>
        </p:nvSpPr>
        <p:spPr/>
        <p:txBody>
          <a:bodyPr/>
          <a:lstStyle/>
          <a:p>
            <a:pPr marL="0" indent="0" algn="l">
              <a:buNone/>
            </a:pPr>
            <a:r>
              <a:rPr lang="zh-CN" altLang="en-US" b="0" i="0" dirty="0">
                <a:solidFill>
                  <a:srgbClr val="000000"/>
                </a:solidFill>
                <a:effectLst/>
                <a:latin typeface="+mn-ea"/>
              </a:rPr>
              <a:t>（</a:t>
            </a:r>
            <a:r>
              <a:rPr lang="en-US" altLang="zh-CN" b="0" i="0" dirty="0">
                <a:solidFill>
                  <a:srgbClr val="000000"/>
                </a:solidFill>
                <a:effectLst/>
                <a:latin typeface="+mn-ea"/>
              </a:rPr>
              <a:t>1</a:t>
            </a:r>
            <a:r>
              <a:rPr lang="zh-CN" altLang="en-US" b="0" i="0" dirty="0">
                <a:solidFill>
                  <a:srgbClr val="000000"/>
                </a:solidFill>
                <a:effectLst/>
                <a:latin typeface="+mn-ea"/>
              </a:rPr>
              <a:t>）如果用户对观测对象有一定的先验知识，掌握了数据的一些特征，却无法通过参数化等方法对处理过程进行干预，可能会得不到预期的效果，效率也不高；</a:t>
            </a:r>
          </a:p>
          <a:p>
            <a:pPr marL="0" indent="0" algn="l">
              <a:buNone/>
            </a:pPr>
            <a:r>
              <a:rPr lang="zh-CN" altLang="en-US" b="0" i="0" dirty="0">
                <a:solidFill>
                  <a:srgbClr val="000000"/>
                </a:solidFill>
                <a:effectLst/>
                <a:latin typeface="+mn-ea"/>
              </a:rPr>
              <a:t>（</a:t>
            </a:r>
            <a:r>
              <a:rPr lang="en-US" altLang="zh-CN" b="0" i="0" dirty="0">
                <a:solidFill>
                  <a:srgbClr val="000000"/>
                </a:solidFill>
                <a:effectLst/>
                <a:latin typeface="+mn-ea"/>
              </a:rPr>
              <a:t>2</a:t>
            </a:r>
            <a:r>
              <a:rPr lang="zh-CN" altLang="en-US" b="0" i="0" dirty="0">
                <a:solidFill>
                  <a:srgbClr val="000000"/>
                </a:solidFill>
                <a:effectLst/>
                <a:latin typeface="+mn-ea"/>
              </a:rPr>
              <a:t>） 特征值分解有一些局限性，比如变换的矩阵必须是方阵；</a:t>
            </a:r>
          </a:p>
          <a:p>
            <a:pPr marL="0" indent="0" algn="l">
              <a:buNone/>
            </a:pPr>
            <a:r>
              <a:rPr lang="zh-CN" altLang="en-US" dirty="0">
                <a:solidFill>
                  <a:srgbClr val="000000"/>
                </a:solidFill>
                <a:latin typeface="+mn-ea"/>
              </a:rPr>
              <a:t>（</a:t>
            </a:r>
            <a:r>
              <a:rPr lang="en-US" altLang="zh-CN" b="0" i="0" dirty="0">
                <a:solidFill>
                  <a:srgbClr val="000000"/>
                </a:solidFill>
                <a:effectLst/>
                <a:latin typeface="+mn-ea"/>
              </a:rPr>
              <a:t>3</a:t>
            </a:r>
            <a:r>
              <a:rPr lang="zh-CN" altLang="en-US" b="0" i="0" dirty="0">
                <a:solidFill>
                  <a:srgbClr val="000000"/>
                </a:solidFill>
                <a:effectLst/>
                <a:latin typeface="+mn-ea"/>
              </a:rPr>
              <a:t>） 在非高斯分布情况下，</a:t>
            </a:r>
            <a:r>
              <a:rPr lang="en-US" altLang="zh-CN" b="0" i="0" dirty="0">
                <a:solidFill>
                  <a:srgbClr val="000000"/>
                </a:solidFill>
                <a:effectLst/>
                <a:latin typeface="+mn-ea"/>
              </a:rPr>
              <a:t>PCA</a:t>
            </a:r>
            <a:r>
              <a:rPr lang="zh-CN" altLang="en-US" b="0" i="0" dirty="0">
                <a:solidFill>
                  <a:srgbClr val="000000"/>
                </a:solidFill>
                <a:effectLst/>
                <a:latin typeface="+mn-ea"/>
              </a:rPr>
              <a:t>方法得出的主元可能并不是最优的。</a:t>
            </a:r>
          </a:p>
          <a:p>
            <a:endParaRPr lang="zh-CN" altLang="en-US" dirty="0">
              <a:latin typeface="+mn-ea"/>
            </a:endParaRPr>
          </a:p>
        </p:txBody>
      </p:sp>
    </p:spTree>
    <p:extLst>
      <p:ext uri="{BB962C8B-B14F-4D97-AF65-F5344CB8AC3E}">
        <p14:creationId xmlns:p14="http://schemas.microsoft.com/office/powerpoint/2010/main" val="3368022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085325-B130-909F-9B82-5550FC8308F7}"/>
              </a:ext>
            </a:extLst>
          </p:cNvPr>
          <p:cNvSpPr>
            <a:spLocks noGrp="1"/>
          </p:cNvSpPr>
          <p:nvPr>
            <p:ph type="title"/>
          </p:nvPr>
        </p:nvSpPr>
        <p:spPr>
          <a:xfrm>
            <a:off x="2887134" y="1549400"/>
            <a:ext cx="8596668" cy="1320800"/>
          </a:xfrm>
        </p:spPr>
        <p:txBody>
          <a:bodyPr>
            <a:noAutofit/>
          </a:bodyPr>
          <a:lstStyle/>
          <a:p>
            <a:r>
              <a:rPr lang="zh-CN" altLang="en-US" sz="20000" dirty="0"/>
              <a:t>谢谢</a:t>
            </a:r>
          </a:p>
        </p:txBody>
      </p:sp>
    </p:spTree>
    <p:extLst>
      <p:ext uri="{BB962C8B-B14F-4D97-AF65-F5344CB8AC3E}">
        <p14:creationId xmlns:p14="http://schemas.microsoft.com/office/powerpoint/2010/main" val="2139189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EA4546-076C-66C2-3EC6-3FE1FCE2DA6A}"/>
              </a:ext>
            </a:extLst>
          </p:cNvPr>
          <p:cNvSpPr>
            <a:spLocks noGrp="1"/>
          </p:cNvSpPr>
          <p:nvPr>
            <p:ph type="title"/>
          </p:nvPr>
        </p:nvSpPr>
        <p:spPr/>
        <p:txBody>
          <a:bodyPr/>
          <a:lstStyle/>
          <a:p>
            <a:r>
              <a:rPr lang="en-US" altLang="zh-CN" dirty="0"/>
              <a:t>PCA</a:t>
            </a:r>
            <a:r>
              <a:rPr lang="zh-CN" altLang="en-US" dirty="0"/>
              <a:t>简介</a:t>
            </a:r>
          </a:p>
        </p:txBody>
      </p:sp>
      <p:sp>
        <p:nvSpPr>
          <p:cNvPr id="3" name="内容占位符 2">
            <a:extLst>
              <a:ext uri="{FF2B5EF4-FFF2-40B4-BE49-F238E27FC236}">
                <a16:creationId xmlns:a16="http://schemas.microsoft.com/office/drawing/2014/main" id="{6753C4C0-94A4-DB7B-FE86-7BE28EC4A6BF}"/>
              </a:ext>
            </a:extLst>
          </p:cNvPr>
          <p:cNvSpPr>
            <a:spLocks noGrp="1"/>
          </p:cNvSpPr>
          <p:nvPr>
            <p:ph idx="1"/>
          </p:nvPr>
        </p:nvSpPr>
        <p:spPr>
          <a:xfrm>
            <a:off x="677334" y="1577520"/>
            <a:ext cx="8596668" cy="3880773"/>
          </a:xfrm>
        </p:spPr>
        <p:txBody>
          <a:bodyPr>
            <a:normAutofit/>
          </a:bodyPr>
          <a:lstStyle/>
          <a:p>
            <a:pPr marL="0" indent="0">
              <a:buNone/>
            </a:pPr>
            <a:r>
              <a:rPr lang="en-US" altLang="zh-CN" b="0" i="0" dirty="0">
                <a:solidFill>
                  <a:srgbClr val="121212"/>
                </a:solidFill>
                <a:effectLst/>
                <a:latin typeface="-apple-system"/>
              </a:rPr>
              <a:t>PCA(Principal Component Analysis)</a:t>
            </a:r>
            <a:r>
              <a:rPr lang="zh-CN" altLang="en-US" b="0" i="0" dirty="0">
                <a:solidFill>
                  <a:srgbClr val="121212"/>
                </a:solidFill>
                <a:effectLst/>
                <a:latin typeface="-apple-system"/>
              </a:rPr>
              <a:t>，即主成分分析方法，是一种使用最广泛的数据降维算法。</a:t>
            </a:r>
            <a:r>
              <a:rPr lang="en-US" altLang="zh-CN" b="0" i="0" dirty="0">
                <a:solidFill>
                  <a:srgbClr val="121212"/>
                </a:solidFill>
                <a:effectLst/>
                <a:latin typeface="-apple-system"/>
              </a:rPr>
              <a:t>PCA</a:t>
            </a:r>
            <a:r>
              <a:rPr lang="zh-CN" altLang="en-US" b="0" i="0" dirty="0">
                <a:solidFill>
                  <a:srgbClr val="121212"/>
                </a:solidFill>
                <a:effectLst/>
                <a:latin typeface="-apple-system"/>
              </a:rPr>
              <a:t>的主要思想是将</a:t>
            </a:r>
            <a:r>
              <a:rPr lang="en-US" altLang="zh-CN" b="0" i="0" dirty="0">
                <a:solidFill>
                  <a:srgbClr val="121212"/>
                </a:solidFill>
                <a:effectLst/>
                <a:latin typeface="-apple-system"/>
              </a:rPr>
              <a:t>n</a:t>
            </a:r>
            <a:r>
              <a:rPr lang="zh-CN" altLang="en-US" b="0" i="0" dirty="0">
                <a:solidFill>
                  <a:srgbClr val="121212"/>
                </a:solidFill>
                <a:effectLst/>
                <a:latin typeface="-apple-system"/>
              </a:rPr>
              <a:t>维特征映射到</a:t>
            </a:r>
            <a:r>
              <a:rPr lang="en-US" altLang="zh-CN" b="0" i="0" dirty="0">
                <a:solidFill>
                  <a:srgbClr val="121212"/>
                </a:solidFill>
                <a:effectLst/>
                <a:latin typeface="-apple-system"/>
              </a:rPr>
              <a:t>k</a:t>
            </a:r>
            <a:r>
              <a:rPr lang="zh-CN" altLang="en-US" b="0" i="0" dirty="0">
                <a:solidFill>
                  <a:srgbClr val="121212"/>
                </a:solidFill>
                <a:effectLst/>
                <a:latin typeface="-apple-system"/>
              </a:rPr>
              <a:t>维上，这</a:t>
            </a:r>
            <a:r>
              <a:rPr lang="en-US" altLang="zh-CN" b="0" i="0" dirty="0">
                <a:solidFill>
                  <a:srgbClr val="121212"/>
                </a:solidFill>
                <a:effectLst/>
                <a:latin typeface="-apple-system"/>
              </a:rPr>
              <a:t>k</a:t>
            </a:r>
            <a:r>
              <a:rPr lang="zh-CN" altLang="en-US" b="0" i="0" dirty="0">
                <a:solidFill>
                  <a:srgbClr val="121212"/>
                </a:solidFill>
                <a:effectLst/>
                <a:latin typeface="-apple-system"/>
              </a:rPr>
              <a:t>维是全新的正交特征也被称为主成分，是在原有</a:t>
            </a:r>
            <a:r>
              <a:rPr lang="en-US" altLang="zh-CN" b="0" i="0" dirty="0">
                <a:solidFill>
                  <a:srgbClr val="121212"/>
                </a:solidFill>
                <a:effectLst/>
                <a:latin typeface="-apple-system"/>
              </a:rPr>
              <a:t>n</a:t>
            </a:r>
            <a:r>
              <a:rPr lang="zh-CN" altLang="en-US" b="0" i="0" dirty="0">
                <a:solidFill>
                  <a:srgbClr val="121212"/>
                </a:solidFill>
                <a:effectLst/>
                <a:latin typeface="-apple-system"/>
              </a:rPr>
              <a:t>维特征的基础上重新构造出来的</a:t>
            </a:r>
            <a:r>
              <a:rPr lang="en-US" altLang="zh-CN" b="0" i="0" dirty="0">
                <a:solidFill>
                  <a:srgbClr val="121212"/>
                </a:solidFill>
                <a:effectLst/>
                <a:latin typeface="-apple-system"/>
              </a:rPr>
              <a:t>k</a:t>
            </a:r>
            <a:r>
              <a:rPr lang="zh-CN" altLang="en-US" b="0" i="0" dirty="0">
                <a:solidFill>
                  <a:srgbClr val="121212"/>
                </a:solidFill>
                <a:effectLst/>
                <a:latin typeface="-apple-system"/>
              </a:rPr>
              <a:t>维特征。</a:t>
            </a:r>
            <a:r>
              <a:rPr lang="en-US" altLang="zh-CN" b="0" i="0" dirty="0">
                <a:solidFill>
                  <a:srgbClr val="121212"/>
                </a:solidFill>
                <a:effectLst/>
                <a:latin typeface="-apple-system"/>
              </a:rPr>
              <a:t>PCA</a:t>
            </a:r>
            <a:r>
              <a:rPr lang="zh-CN" altLang="en-US" b="0" i="0" dirty="0">
                <a:solidFill>
                  <a:srgbClr val="121212"/>
                </a:solidFill>
                <a:effectLst/>
                <a:latin typeface="-apple-system"/>
              </a:rPr>
              <a:t>的工作就是从原始的空间中顺序地找一组相互正交的坐标轴，新的坐标轴的选择与数据本身是密切相关的。其中，第一个新坐标轴选择是原始数据中方差最大的方向，第二个新坐标轴选取是与第一个坐标轴正交的平面中使得方差最大的，第三个轴是与第</a:t>
            </a:r>
            <a:r>
              <a:rPr lang="en-US" altLang="zh-CN" b="0" i="0" dirty="0">
                <a:solidFill>
                  <a:srgbClr val="121212"/>
                </a:solidFill>
                <a:effectLst/>
                <a:latin typeface="-apple-system"/>
              </a:rPr>
              <a:t>1,2</a:t>
            </a:r>
            <a:r>
              <a:rPr lang="zh-CN" altLang="en-US" b="0" i="0" dirty="0">
                <a:solidFill>
                  <a:srgbClr val="121212"/>
                </a:solidFill>
                <a:effectLst/>
                <a:latin typeface="-apple-system"/>
              </a:rPr>
              <a:t>个轴正交的平面中方差最大的。依次类推，可以得到</a:t>
            </a:r>
            <a:r>
              <a:rPr lang="en-US" altLang="zh-CN" b="0" i="0" dirty="0">
                <a:solidFill>
                  <a:srgbClr val="121212"/>
                </a:solidFill>
                <a:effectLst/>
                <a:latin typeface="-apple-system"/>
              </a:rPr>
              <a:t>n</a:t>
            </a:r>
            <a:r>
              <a:rPr lang="zh-CN" altLang="en-US" b="0" i="0" dirty="0">
                <a:solidFill>
                  <a:srgbClr val="121212"/>
                </a:solidFill>
                <a:effectLst/>
                <a:latin typeface="-apple-system"/>
              </a:rPr>
              <a:t>个这样的坐标轴。通过这种方式获得的新的坐标轴，我们发现，大部分方差都包含在前面</a:t>
            </a:r>
            <a:r>
              <a:rPr lang="en-US" altLang="zh-CN" b="0" i="0" dirty="0">
                <a:solidFill>
                  <a:srgbClr val="121212"/>
                </a:solidFill>
                <a:effectLst/>
                <a:latin typeface="-apple-system"/>
              </a:rPr>
              <a:t>k</a:t>
            </a:r>
            <a:r>
              <a:rPr lang="zh-CN" altLang="en-US" b="0" i="0" dirty="0">
                <a:solidFill>
                  <a:srgbClr val="121212"/>
                </a:solidFill>
                <a:effectLst/>
                <a:latin typeface="-apple-system"/>
              </a:rPr>
              <a:t>个坐标轴中，后面的坐标轴所含的方差几乎为</a:t>
            </a:r>
            <a:r>
              <a:rPr lang="en-US" altLang="zh-CN" b="0" i="0" dirty="0">
                <a:solidFill>
                  <a:srgbClr val="121212"/>
                </a:solidFill>
                <a:effectLst/>
                <a:latin typeface="-apple-system"/>
              </a:rPr>
              <a:t>0</a:t>
            </a:r>
            <a:r>
              <a:rPr lang="zh-CN" altLang="en-US" b="0" i="0" dirty="0">
                <a:solidFill>
                  <a:srgbClr val="121212"/>
                </a:solidFill>
                <a:effectLst/>
                <a:latin typeface="-apple-system"/>
              </a:rPr>
              <a:t>。于是，我们可以忽略余下的坐标轴，只保留前面</a:t>
            </a:r>
            <a:r>
              <a:rPr lang="en-US" altLang="zh-CN" b="0" i="0" dirty="0">
                <a:solidFill>
                  <a:srgbClr val="121212"/>
                </a:solidFill>
                <a:effectLst/>
                <a:latin typeface="-apple-system"/>
              </a:rPr>
              <a:t>k</a:t>
            </a:r>
            <a:r>
              <a:rPr lang="zh-CN" altLang="en-US" b="0" i="0" dirty="0">
                <a:solidFill>
                  <a:srgbClr val="121212"/>
                </a:solidFill>
                <a:effectLst/>
                <a:latin typeface="-apple-system"/>
              </a:rPr>
              <a:t>个含有绝大部分方差的坐标轴。事实上，这相当于只保留包含绝大部分方差的维度特征，而忽略包含方差几乎为</a:t>
            </a:r>
            <a:r>
              <a:rPr lang="en-US" altLang="zh-CN" b="0" i="0" dirty="0">
                <a:solidFill>
                  <a:srgbClr val="121212"/>
                </a:solidFill>
                <a:effectLst/>
                <a:latin typeface="-apple-system"/>
              </a:rPr>
              <a:t>0</a:t>
            </a:r>
            <a:r>
              <a:rPr lang="zh-CN" altLang="en-US" b="0" i="0" dirty="0">
                <a:solidFill>
                  <a:srgbClr val="121212"/>
                </a:solidFill>
                <a:effectLst/>
                <a:latin typeface="-apple-system"/>
              </a:rPr>
              <a:t>的特征维度，实现对数据特征的降维处理。</a:t>
            </a:r>
            <a:endParaRPr lang="zh-CN" altLang="en-US" dirty="0"/>
          </a:p>
        </p:txBody>
      </p:sp>
    </p:spTree>
    <p:extLst>
      <p:ext uri="{BB962C8B-B14F-4D97-AF65-F5344CB8AC3E}">
        <p14:creationId xmlns:p14="http://schemas.microsoft.com/office/powerpoint/2010/main" val="1383238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80380BEB-DB57-4F0F-30AA-AD33FF0CDE3A}"/>
              </a:ext>
            </a:extLst>
          </p:cNvPr>
          <p:cNvPicPr>
            <a:picLocks noGrp="1" noChangeAspect="1"/>
          </p:cNvPicPr>
          <p:nvPr>
            <p:ph idx="1"/>
          </p:nvPr>
        </p:nvPicPr>
        <p:blipFill>
          <a:blip r:embed="rId2"/>
          <a:stretch>
            <a:fillRect/>
          </a:stretch>
        </p:blipFill>
        <p:spPr>
          <a:xfrm>
            <a:off x="436035" y="1308768"/>
            <a:ext cx="6528068" cy="5391485"/>
          </a:xfrm>
        </p:spPr>
      </p:pic>
      <p:sp>
        <p:nvSpPr>
          <p:cNvPr id="13" name="标题 1">
            <a:extLst>
              <a:ext uri="{FF2B5EF4-FFF2-40B4-BE49-F238E27FC236}">
                <a16:creationId xmlns:a16="http://schemas.microsoft.com/office/drawing/2014/main" id="{B23B71AB-3E63-9A4E-1B26-C859001D309C}"/>
              </a:ext>
            </a:extLst>
          </p:cNvPr>
          <p:cNvSpPr>
            <a:spLocks noGrp="1"/>
          </p:cNvSpPr>
          <p:nvPr>
            <p:ph type="title"/>
          </p:nvPr>
        </p:nvSpPr>
        <p:spPr>
          <a:xfrm>
            <a:off x="653271" y="421105"/>
            <a:ext cx="8596668" cy="1320800"/>
          </a:xfrm>
        </p:spPr>
        <p:txBody>
          <a:bodyPr/>
          <a:lstStyle/>
          <a:p>
            <a:r>
              <a:rPr lang="zh-CN" altLang="en-US" dirty="0"/>
              <a:t>协方差和散度矩阵</a:t>
            </a:r>
          </a:p>
        </p:txBody>
      </p:sp>
    </p:spTree>
    <p:extLst>
      <p:ext uri="{BB962C8B-B14F-4D97-AF65-F5344CB8AC3E}">
        <p14:creationId xmlns:p14="http://schemas.microsoft.com/office/powerpoint/2010/main" val="630109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a:extLst>
              <a:ext uri="{FF2B5EF4-FFF2-40B4-BE49-F238E27FC236}">
                <a16:creationId xmlns:a16="http://schemas.microsoft.com/office/drawing/2014/main" id="{047AAA46-73A9-D0CE-057D-4C631C64F487}"/>
              </a:ext>
            </a:extLst>
          </p:cNvPr>
          <p:cNvSpPr txBox="1">
            <a:spLocks/>
          </p:cNvSpPr>
          <p:nvPr/>
        </p:nvSpPr>
        <p:spPr>
          <a:xfrm>
            <a:off x="508892" y="505326"/>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t>协方差和散度矩阵</a:t>
            </a:r>
          </a:p>
        </p:txBody>
      </p:sp>
      <p:pic>
        <p:nvPicPr>
          <p:cNvPr id="11" name="图片 10">
            <a:extLst>
              <a:ext uri="{FF2B5EF4-FFF2-40B4-BE49-F238E27FC236}">
                <a16:creationId xmlns:a16="http://schemas.microsoft.com/office/drawing/2014/main" id="{640D3DCF-2D13-84F4-B784-199AFB6D512E}"/>
              </a:ext>
            </a:extLst>
          </p:cNvPr>
          <p:cNvPicPr>
            <a:picLocks noChangeAspect="1"/>
          </p:cNvPicPr>
          <p:nvPr/>
        </p:nvPicPr>
        <p:blipFill>
          <a:blip r:embed="rId2"/>
          <a:stretch>
            <a:fillRect/>
          </a:stretch>
        </p:blipFill>
        <p:spPr>
          <a:xfrm>
            <a:off x="763393" y="1455822"/>
            <a:ext cx="7640622" cy="1706840"/>
          </a:xfrm>
          <a:prstGeom prst="rect">
            <a:avLst/>
          </a:prstGeom>
        </p:spPr>
      </p:pic>
      <p:pic>
        <p:nvPicPr>
          <p:cNvPr id="13" name="图片 12">
            <a:extLst>
              <a:ext uri="{FF2B5EF4-FFF2-40B4-BE49-F238E27FC236}">
                <a16:creationId xmlns:a16="http://schemas.microsoft.com/office/drawing/2014/main" id="{22EF43C2-0CC4-127D-0C5D-D0E78F2F9644}"/>
              </a:ext>
            </a:extLst>
          </p:cNvPr>
          <p:cNvPicPr>
            <a:picLocks noChangeAspect="1"/>
          </p:cNvPicPr>
          <p:nvPr/>
        </p:nvPicPr>
        <p:blipFill>
          <a:blip r:embed="rId3"/>
          <a:stretch>
            <a:fillRect/>
          </a:stretch>
        </p:blipFill>
        <p:spPr>
          <a:xfrm>
            <a:off x="508892" y="3695339"/>
            <a:ext cx="7705725" cy="2438400"/>
          </a:xfrm>
          <a:prstGeom prst="rect">
            <a:avLst/>
          </a:prstGeom>
        </p:spPr>
      </p:pic>
    </p:spTree>
    <p:extLst>
      <p:ext uri="{BB962C8B-B14F-4D97-AF65-F5344CB8AC3E}">
        <p14:creationId xmlns:p14="http://schemas.microsoft.com/office/powerpoint/2010/main" val="300365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753C4C0-94A4-DB7B-FE86-7BE28EC4A6BF}"/>
              </a:ext>
            </a:extLst>
          </p:cNvPr>
          <p:cNvSpPr>
            <a:spLocks noGrp="1"/>
          </p:cNvSpPr>
          <p:nvPr>
            <p:ph idx="1"/>
          </p:nvPr>
        </p:nvSpPr>
        <p:spPr/>
        <p:txBody>
          <a:bodyPr/>
          <a:lstStyle/>
          <a:p>
            <a:pPr marL="0" indent="0">
              <a:buNone/>
            </a:pPr>
            <a:r>
              <a:rPr lang="zh-CN" altLang="en-US" b="0" i="0" dirty="0">
                <a:solidFill>
                  <a:srgbClr val="121212"/>
                </a:solidFill>
                <a:effectLst/>
                <a:latin typeface="-apple-system"/>
              </a:rPr>
              <a:t>（</a:t>
            </a:r>
            <a:r>
              <a:rPr lang="en-US" altLang="zh-CN" b="0" i="0" dirty="0">
                <a:solidFill>
                  <a:srgbClr val="121212"/>
                </a:solidFill>
                <a:effectLst/>
                <a:latin typeface="-apple-system"/>
              </a:rPr>
              <a:t>1</a:t>
            </a:r>
            <a:r>
              <a:rPr lang="zh-CN" altLang="en-US" b="0" i="0" dirty="0">
                <a:solidFill>
                  <a:srgbClr val="121212"/>
                </a:solidFill>
                <a:effectLst/>
                <a:latin typeface="-apple-system"/>
              </a:rPr>
              <a:t>）特征值与特征向量</a:t>
            </a:r>
            <a:endParaRPr lang="en-US" altLang="zh-CN" b="0" i="0" dirty="0">
              <a:solidFill>
                <a:srgbClr val="121212"/>
              </a:solidFill>
              <a:effectLst/>
              <a:latin typeface="-apple-system"/>
            </a:endParaRPr>
          </a:p>
          <a:p>
            <a:pPr marL="0" indent="0">
              <a:buNone/>
            </a:pPr>
            <a:r>
              <a:rPr lang="zh-CN" altLang="en-US" b="0" i="0" dirty="0">
                <a:solidFill>
                  <a:srgbClr val="121212"/>
                </a:solidFill>
                <a:effectLst/>
                <a:latin typeface="-apple-system"/>
              </a:rPr>
              <a:t>如果一个向量</a:t>
            </a:r>
            <a:r>
              <a:rPr lang="en-US" altLang="zh-CN" b="0" i="0" dirty="0">
                <a:solidFill>
                  <a:srgbClr val="121212"/>
                </a:solidFill>
                <a:effectLst/>
                <a:latin typeface="-apple-system"/>
              </a:rPr>
              <a:t>v</a:t>
            </a:r>
            <a:r>
              <a:rPr lang="zh-CN" altLang="en-US" b="0" i="0" dirty="0">
                <a:solidFill>
                  <a:srgbClr val="121212"/>
                </a:solidFill>
                <a:effectLst/>
                <a:latin typeface="-apple-system"/>
              </a:rPr>
              <a:t>是矩阵</a:t>
            </a:r>
            <a:r>
              <a:rPr lang="en-US" altLang="zh-CN" b="0" i="0" dirty="0">
                <a:solidFill>
                  <a:srgbClr val="121212"/>
                </a:solidFill>
                <a:effectLst/>
                <a:latin typeface="-apple-system"/>
              </a:rPr>
              <a:t>A</a:t>
            </a:r>
            <a:r>
              <a:rPr lang="zh-CN" altLang="en-US" b="0" i="0" dirty="0">
                <a:solidFill>
                  <a:srgbClr val="121212"/>
                </a:solidFill>
                <a:effectLst/>
                <a:latin typeface="-apple-system"/>
              </a:rPr>
              <a:t>的特征向量，将一定可以表示成右边的形式：</a:t>
            </a:r>
            <a:endParaRPr lang="en-US" altLang="zh-CN" b="0" i="0" dirty="0">
              <a:solidFill>
                <a:srgbClr val="121212"/>
              </a:solidFill>
              <a:effectLst/>
              <a:latin typeface="-apple-system"/>
            </a:endParaRPr>
          </a:p>
          <a:p>
            <a:pPr marL="0" indent="0">
              <a:buNone/>
            </a:pPr>
            <a:r>
              <a:rPr lang="zh-CN" altLang="en-US" dirty="0"/>
              <a:t>（</a:t>
            </a:r>
            <a:r>
              <a:rPr lang="en-US" altLang="zh-CN" dirty="0"/>
              <a:t>2</a:t>
            </a:r>
            <a:r>
              <a:rPr lang="zh-CN" altLang="en-US" dirty="0"/>
              <a:t>）</a:t>
            </a:r>
            <a:r>
              <a:rPr lang="zh-CN" altLang="en-US" b="0" i="0" dirty="0">
                <a:solidFill>
                  <a:srgbClr val="121212"/>
                </a:solidFill>
                <a:effectLst/>
                <a:latin typeface="-apple-system"/>
              </a:rPr>
              <a:t>特征值分解矩阵</a:t>
            </a:r>
            <a:endParaRPr lang="en-US" altLang="zh-CN" b="0" i="0" dirty="0">
              <a:solidFill>
                <a:srgbClr val="121212"/>
              </a:solidFill>
              <a:effectLst/>
              <a:latin typeface="-apple-system"/>
            </a:endParaRPr>
          </a:p>
          <a:p>
            <a:pPr marL="0" indent="0">
              <a:buNone/>
            </a:pPr>
            <a:r>
              <a:rPr lang="zh-CN" altLang="en-US" b="0" i="0" dirty="0">
                <a:solidFill>
                  <a:srgbClr val="121212"/>
                </a:solidFill>
                <a:effectLst/>
                <a:latin typeface="-apple-system"/>
              </a:rPr>
              <a:t>对于矩阵</a:t>
            </a:r>
            <a:r>
              <a:rPr lang="en-US" altLang="zh-CN" b="0" i="0" dirty="0">
                <a:solidFill>
                  <a:srgbClr val="121212"/>
                </a:solidFill>
                <a:effectLst/>
                <a:latin typeface="-apple-system"/>
              </a:rPr>
              <a:t>A</a:t>
            </a:r>
            <a:r>
              <a:rPr lang="zh-CN" altLang="en-US" b="0" i="0" dirty="0">
                <a:solidFill>
                  <a:srgbClr val="121212"/>
                </a:solidFill>
                <a:effectLst/>
                <a:latin typeface="-apple-system"/>
              </a:rPr>
              <a:t>，有一组特征向量</a:t>
            </a:r>
            <a:r>
              <a:rPr lang="en-US" altLang="zh-CN" b="0" i="0" dirty="0">
                <a:solidFill>
                  <a:srgbClr val="121212"/>
                </a:solidFill>
                <a:effectLst/>
                <a:latin typeface="-apple-system"/>
              </a:rPr>
              <a:t>v</a:t>
            </a:r>
            <a:r>
              <a:rPr lang="zh-CN" altLang="en-US" b="0" i="0" dirty="0">
                <a:solidFill>
                  <a:srgbClr val="121212"/>
                </a:solidFill>
                <a:effectLst/>
                <a:latin typeface="-apple-system"/>
              </a:rPr>
              <a:t>，将这组向量进行正交化单位化，就能得到一组正交单位向量。</a:t>
            </a:r>
            <a:r>
              <a:rPr lang="zh-CN" altLang="en-US" dirty="0">
                <a:solidFill>
                  <a:srgbClr val="121212"/>
                </a:solidFill>
                <a:latin typeface="-apple-system"/>
              </a:rPr>
              <a:t>特征值分解</a:t>
            </a:r>
            <a:r>
              <a:rPr lang="zh-CN" altLang="en-US" b="0" i="0" dirty="0">
                <a:solidFill>
                  <a:srgbClr val="121212"/>
                </a:solidFill>
                <a:effectLst/>
                <a:latin typeface="-apple-system"/>
              </a:rPr>
              <a:t>，就是将矩阵</a:t>
            </a:r>
            <a:r>
              <a:rPr lang="en-US" altLang="zh-CN" b="0" i="0" dirty="0">
                <a:solidFill>
                  <a:srgbClr val="121212"/>
                </a:solidFill>
                <a:effectLst/>
                <a:latin typeface="-apple-system"/>
              </a:rPr>
              <a:t>A</a:t>
            </a:r>
            <a:r>
              <a:rPr lang="zh-CN" altLang="en-US" b="0" i="0" dirty="0">
                <a:solidFill>
                  <a:srgbClr val="121212"/>
                </a:solidFill>
                <a:effectLst/>
                <a:latin typeface="-apple-system"/>
              </a:rPr>
              <a:t>分解为如</a:t>
            </a:r>
            <a:r>
              <a:rPr lang="zh-CN" altLang="en-US" dirty="0">
                <a:solidFill>
                  <a:srgbClr val="121212"/>
                </a:solidFill>
                <a:latin typeface="-apple-system"/>
              </a:rPr>
              <a:t>右</a:t>
            </a:r>
            <a:r>
              <a:rPr lang="zh-CN" altLang="en-US" b="0" i="0" dirty="0">
                <a:solidFill>
                  <a:srgbClr val="121212"/>
                </a:solidFill>
                <a:effectLst/>
                <a:latin typeface="-apple-system"/>
              </a:rPr>
              <a:t>式：</a:t>
            </a:r>
            <a:endParaRPr lang="en-US" altLang="zh-CN" b="0" i="0" dirty="0">
              <a:solidFill>
                <a:srgbClr val="121212"/>
              </a:solidFill>
              <a:effectLst/>
              <a:latin typeface="-apple-system"/>
            </a:endParaRPr>
          </a:p>
        </p:txBody>
      </p:sp>
      <p:sp>
        <p:nvSpPr>
          <p:cNvPr id="4" name="标题 1">
            <a:extLst>
              <a:ext uri="{FF2B5EF4-FFF2-40B4-BE49-F238E27FC236}">
                <a16:creationId xmlns:a16="http://schemas.microsoft.com/office/drawing/2014/main" id="{110337CC-E8B3-7709-3A86-BB50BEDEF5B3}"/>
              </a:ext>
            </a:extLst>
          </p:cNvPr>
          <p:cNvSpPr>
            <a:spLocks noGrp="1"/>
          </p:cNvSpPr>
          <p:nvPr>
            <p:ph type="title"/>
          </p:nvPr>
        </p:nvSpPr>
        <p:spPr>
          <a:xfrm>
            <a:off x="677334" y="609600"/>
            <a:ext cx="8596668" cy="1320800"/>
          </a:xfrm>
        </p:spPr>
        <p:txBody>
          <a:bodyPr/>
          <a:lstStyle/>
          <a:p>
            <a:r>
              <a:rPr lang="zh-CN" altLang="en-US" dirty="0"/>
              <a:t>特征值分解矩阵原理</a:t>
            </a:r>
          </a:p>
        </p:txBody>
      </p:sp>
      <p:pic>
        <p:nvPicPr>
          <p:cNvPr id="6" name="图片 5">
            <a:extLst>
              <a:ext uri="{FF2B5EF4-FFF2-40B4-BE49-F238E27FC236}">
                <a16:creationId xmlns:a16="http://schemas.microsoft.com/office/drawing/2014/main" id="{62ABE415-2CF5-31DE-2787-E43475A5CC8B}"/>
              </a:ext>
            </a:extLst>
          </p:cNvPr>
          <p:cNvPicPr>
            <a:picLocks noChangeAspect="1"/>
          </p:cNvPicPr>
          <p:nvPr/>
        </p:nvPicPr>
        <p:blipFill>
          <a:blip r:embed="rId2"/>
          <a:stretch>
            <a:fillRect/>
          </a:stretch>
        </p:blipFill>
        <p:spPr>
          <a:xfrm>
            <a:off x="7645728" y="2445418"/>
            <a:ext cx="1600200" cy="571500"/>
          </a:xfrm>
          <a:prstGeom prst="rect">
            <a:avLst/>
          </a:prstGeom>
        </p:spPr>
      </p:pic>
      <p:pic>
        <p:nvPicPr>
          <p:cNvPr id="8" name="图片 7">
            <a:extLst>
              <a:ext uri="{FF2B5EF4-FFF2-40B4-BE49-F238E27FC236}">
                <a16:creationId xmlns:a16="http://schemas.microsoft.com/office/drawing/2014/main" id="{137F5B92-1B64-BB64-8609-20030811BDB4}"/>
              </a:ext>
            </a:extLst>
          </p:cNvPr>
          <p:cNvPicPr>
            <a:picLocks noChangeAspect="1"/>
          </p:cNvPicPr>
          <p:nvPr/>
        </p:nvPicPr>
        <p:blipFill>
          <a:blip r:embed="rId3"/>
          <a:stretch>
            <a:fillRect/>
          </a:stretch>
        </p:blipFill>
        <p:spPr>
          <a:xfrm>
            <a:off x="6096000" y="3833814"/>
            <a:ext cx="2200275" cy="695325"/>
          </a:xfrm>
          <a:prstGeom prst="rect">
            <a:avLst/>
          </a:prstGeom>
        </p:spPr>
      </p:pic>
    </p:spTree>
    <p:extLst>
      <p:ext uri="{BB962C8B-B14F-4D97-AF65-F5344CB8AC3E}">
        <p14:creationId xmlns:p14="http://schemas.microsoft.com/office/powerpoint/2010/main" val="2166702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FA07D7-1755-4F51-ABE3-9B08AA7ACBC3}"/>
              </a:ext>
            </a:extLst>
          </p:cNvPr>
          <p:cNvSpPr>
            <a:spLocks noGrp="1"/>
          </p:cNvSpPr>
          <p:nvPr>
            <p:ph type="title"/>
          </p:nvPr>
        </p:nvSpPr>
        <p:spPr/>
        <p:txBody>
          <a:bodyPr/>
          <a:lstStyle/>
          <a:p>
            <a:r>
              <a:rPr lang="en-US" altLang="zh-CN" dirty="0"/>
              <a:t>SVD</a:t>
            </a:r>
            <a:r>
              <a:rPr lang="zh-CN" altLang="en-US" dirty="0"/>
              <a:t>分解矩阵原理</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D08089B3-797E-4E93-9643-413779B0198B}"/>
                  </a:ext>
                </a:extLst>
              </p:cNvPr>
              <p:cNvSpPr>
                <a:spLocks noGrp="1"/>
              </p:cNvSpPr>
              <p:nvPr>
                <p:ph idx="1"/>
              </p:nvPr>
            </p:nvSpPr>
            <p:spPr>
              <a:xfrm>
                <a:off x="677334" y="1506449"/>
                <a:ext cx="8937118" cy="4741951"/>
              </a:xfrm>
            </p:spPr>
            <p:txBody>
              <a:bodyPr/>
              <a:lstStyle/>
              <a:p>
                <a:pPr marL="0" indent="0">
                  <a:buNone/>
                </a:pPr>
                <a:r>
                  <a:rPr lang="zh-CN" altLang="en-US" b="0" i="0" dirty="0">
                    <a:solidFill>
                      <a:srgbClr val="121212"/>
                    </a:solidFill>
                    <a:effectLst/>
                    <a:latin typeface="-apple-system"/>
                  </a:rPr>
                  <a:t>奇异值分解是一个能适用于任意矩阵的一种分解的方法，对于任意矩阵</a:t>
                </a:r>
                <a:r>
                  <a:rPr lang="en-US" altLang="zh-CN" b="0" i="0" dirty="0">
                    <a:solidFill>
                      <a:srgbClr val="121212"/>
                    </a:solidFill>
                    <a:effectLst/>
                    <a:latin typeface="-apple-system"/>
                  </a:rPr>
                  <a:t>A</a:t>
                </a:r>
                <a:r>
                  <a:rPr lang="zh-CN" altLang="en-US" b="0" i="0" dirty="0">
                    <a:solidFill>
                      <a:srgbClr val="121212"/>
                    </a:solidFill>
                    <a:effectLst/>
                    <a:latin typeface="-apple-system"/>
                  </a:rPr>
                  <a:t>总是存在一个奇异值分解：</a:t>
                </a:r>
                <a14:m>
                  <m:oMath xmlns:m="http://schemas.openxmlformats.org/officeDocument/2006/math">
                    <m:r>
                      <a:rPr lang="en-US" altLang="zh-CN" b="0" i="1" smtClean="0">
                        <a:solidFill>
                          <a:srgbClr val="121212"/>
                        </a:solidFill>
                        <a:effectLst/>
                        <a:latin typeface="Cambria Math" panose="02040503050406030204" pitchFamily="18" charset="0"/>
                      </a:rPr>
                      <m:t>𝐴</m:t>
                    </m:r>
                    <m:r>
                      <a:rPr lang="en-US" altLang="zh-CN" b="0" i="1" smtClean="0">
                        <a:solidFill>
                          <a:srgbClr val="121212"/>
                        </a:solidFill>
                        <a:effectLst/>
                        <a:latin typeface="Cambria Math" panose="02040503050406030204" pitchFamily="18" charset="0"/>
                      </a:rPr>
                      <m:t>=</m:t>
                    </m:r>
                    <m:r>
                      <a:rPr lang="en-US" altLang="zh-CN" b="0" i="1" smtClean="0">
                        <a:solidFill>
                          <a:srgbClr val="121212"/>
                        </a:solidFill>
                        <a:effectLst/>
                        <a:latin typeface="Cambria Math" panose="02040503050406030204" pitchFamily="18" charset="0"/>
                      </a:rPr>
                      <m:t>𝑈</m:t>
                    </m:r>
                  </m:oMath>
                </a14:m>
                <a:r>
                  <a:rPr lang="en-US" altLang="zh-CN" dirty="0"/>
                  <a:t>ΣV</a:t>
                </a:r>
                <a:r>
                  <a:rPr lang="en-US" altLang="zh-CN" baseline="30000" dirty="0"/>
                  <a:t>T</a:t>
                </a:r>
              </a:p>
              <a:p>
                <a:pPr marL="0" indent="0">
                  <a:buNone/>
                </a:pPr>
                <a:r>
                  <a:rPr lang="zh-CN" altLang="en-US" b="0" i="0" dirty="0">
                    <a:solidFill>
                      <a:srgbClr val="121212"/>
                    </a:solidFill>
                    <a:effectLst/>
                    <a:latin typeface="-apple-system"/>
                  </a:rPr>
                  <a:t>假设</a:t>
                </a:r>
                <a:r>
                  <a:rPr lang="en-US" altLang="zh-CN" b="0" i="0" dirty="0">
                    <a:solidFill>
                      <a:srgbClr val="121212"/>
                    </a:solidFill>
                    <a:effectLst/>
                    <a:latin typeface="-apple-system"/>
                  </a:rPr>
                  <a:t>A</a:t>
                </a:r>
                <a:r>
                  <a:rPr lang="zh-CN" altLang="en-US" b="0" i="0" dirty="0">
                    <a:solidFill>
                      <a:srgbClr val="121212"/>
                    </a:solidFill>
                    <a:effectLst/>
                    <a:latin typeface="-apple-system"/>
                  </a:rPr>
                  <a:t>是一个</a:t>
                </a:r>
                <a:r>
                  <a:rPr lang="en-US" altLang="zh-CN" b="0" i="0" dirty="0">
                    <a:solidFill>
                      <a:srgbClr val="121212"/>
                    </a:solidFill>
                    <a:effectLst/>
                    <a:latin typeface="-apple-system"/>
                  </a:rPr>
                  <a:t>m*n</a:t>
                </a:r>
                <a:r>
                  <a:rPr lang="zh-CN" altLang="en-US" b="0" i="0" dirty="0">
                    <a:solidFill>
                      <a:srgbClr val="121212"/>
                    </a:solidFill>
                    <a:effectLst/>
                    <a:latin typeface="-apple-system"/>
                  </a:rPr>
                  <a:t>的矩阵，那么得到的</a:t>
                </a:r>
                <a:r>
                  <a:rPr lang="en-US" altLang="zh-CN" b="0" i="0" dirty="0">
                    <a:solidFill>
                      <a:srgbClr val="121212"/>
                    </a:solidFill>
                    <a:effectLst/>
                    <a:latin typeface="-apple-system"/>
                  </a:rPr>
                  <a:t>U</a:t>
                </a:r>
                <a:r>
                  <a:rPr lang="zh-CN" altLang="en-US" b="0" i="0" dirty="0">
                    <a:solidFill>
                      <a:srgbClr val="121212"/>
                    </a:solidFill>
                    <a:effectLst/>
                    <a:latin typeface="-apple-system"/>
                  </a:rPr>
                  <a:t>是一个</a:t>
                </a:r>
                <a:r>
                  <a:rPr lang="en-US" altLang="zh-CN" b="0" i="0" dirty="0">
                    <a:solidFill>
                      <a:srgbClr val="121212"/>
                    </a:solidFill>
                    <a:effectLst/>
                    <a:latin typeface="-apple-system"/>
                  </a:rPr>
                  <a:t>m*m</a:t>
                </a:r>
                <a:r>
                  <a:rPr lang="zh-CN" altLang="en-US" b="0" i="0" dirty="0">
                    <a:solidFill>
                      <a:srgbClr val="121212"/>
                    </a:solidFill>
                    <a:effectLst/>
                    <a:latin typeface="-apple-system"/>
                  </a:rPr>
                  <a:t>的方阵，</a:t>
                </a:r>
                <a:r>
                  <a:rPr lang="en-US" altLang="zh-CN" b="0" i="0" dirty="0">
                    <a:solidFill>
                      <a:srgbClr val="121212"/>
                    </a:solidFill>
                    <a:effectLst/>
                    <a:latin typeface="-apple-system"/>
                  </a:rPr>
                  <a:t>U</a:t>
                </a:r>
                <a:r>
                  <a:rPr lang="zh-CN" altLang="en-US" b="0" i="0" dirty="0">
                    <a:solidFill>
                      <a:srgbClr val="121212"/>
                    </a:solidFill>
                    <a:effectLst/>
                    <a:latin typeface="-apple-system"/>
                  </a:rPr>
                  <a:t>里面的正交向量被称为左奇异向量。</a:t>
                </a:r>
                <a:r>
                  <a:rPr lang="en-US" altLang="zh-CN" b="0" i="0" dirty="0">
                    <a:solidFill>
                      <a:srgbClr val="121212"/>
                    </a:solidFill>
                    <a:effectLst/>
                    <a:latin typeface="-apple-system"/>
                  </a:rPr>
                  <a:t>Σ</a:t>
                </a:r>
                <a:r>
                  <a:rPr lang="zh-CN" altLang="en-US" b="0" i="0" dirty="0">
                    <a:solidFill>
                      <a:srgbClr val="121212"/>
                    </a:solidFill>
                    <a:effectLst/>
                    <a:latin typeface="-apple-system"/>
                  </a:rPr>
                  <a:t>是一个</a:t>
                </a:r>
                <a:r>
                  <a:rPr lang="en-US" altLang="zh-CN" b="0" i="0" dirty="0">
                    <a:solidFill>
                      <a:srgbClr val="121212"/>
                    </a:solidFill>
                    <a:effectLst/>
                    <a:latin typeface="-apple-system"/>
                  </a:rPr>
                  <a:t>m*n</a:t>
                </a:r>
                <a:r>
                  <a:rPr lang="zh-CN" altLang="en-US" b="0" i="0" dirty="0">
                    <a:solidFill>
                      <a:srgbClr val="121212"/>
                    </a:solidFill>
                    <a:effectLst/>
                    <a:latin typeface="-apple-system"/>
                  </a:rPr>
                  <a:t>的矩阵，</a:t>
                </a:r>
                <a:r>
                  <a:rPr lang="en-US" altLang="zh-CN" b="0" i="0" dirty="0">
                    <a:solidFill>
                      <a:srgbClr val="121212"/>
                    </a:solidFill>
                    <a:effectLst/>
                    <a:latin typeface="-apple-system"/>
                  </a:rPr>
                  <a:t>Σ</a:t>
                </a:r>
                <a:r>
                  <a:rPr lang="zh-CN" altLang="en-US" b="0" i="0" dirty="0">
                    <a:solidFill>
                      <a:srgbClr val="121212"/>
                    </a:solidFill>
                    <a:effectLst/>
                    <a:latin typeface="-apple-system"/>
                  </a:rPr>
                  <a:t>除了对角线其它元素都为</a:t>
                </a:r>
                <a:r>
                  <a:rPr lang="en-US" altLang="zh-CN" b="0" i="0" dirty="0">
                    <a:solidFill>
                      <a:srgbClr val="121212"/>
                    </a:solidFill>
                    <a:effectLst/>
                    <a:latin typeface="-apple-system"/>
                  </a:rPr>
                  <a:t>0</a:t>
                </a:r>
                <a:r>
                  <a:rPr lang="zh-CN" altLang="en-US" b="0" i="0" dirty="0">
                    <a:solidFill>
                      <a:srgbClr val="121212"/>
                    </a:solidFill>
                    <a:effectLst/>
                    <a:latin typeface="-apple-system"/>
                  </a:rPr>
                  <a:t>，对角线上的元素称为奇异值。 </a:t>
                </a:r>
                <a:r>
                  <a:rPr lang="en-US" altLang="zh-CN" dirty="0">
                    <a:solidFill>
                      <a:srgbClr val="121212"/>
                    </a:solidFill>
                    <a:latin typeface="-apple-system"/>
                  </a:rPr>
                  <a:t>V</a:t>
                </a:r>
                <a:r>
                  <a:rPr lang="en-US" altLang="zh-CN" baseline="30000" dirty="0">
                    <a:solidFill>
                      <a:srgbClr val="121212"/>
                    </a:solidFill>
                    <a:latin typeface="-apple-system"/>
                  </a:rPr>
                  <a:t>T</a:t>
                </a:r>
                <a:r>
                  <a:rPr lang="en-US" altLang="zh-CN" b="0" i="0" dirty="0">
                    <a:solidFill>
                      <a:srgbClr val="121212"/>
                    </a:solidFill>
                    <a:effectLst/>
                    <a:latin typeface="-apple-system"/>
                  </a:rPr>
                  <a:t> </a:t>
                </a:r>
                <a:r>
                  <a:rPr lang="zh-CN" altLang="en-US" b="0" i="0" dirty="0">
                    <a:solidFill>
                      <a:srgbClr val="121212"/>
                    </a:solidFill>
                    <a:effectLst/>
                    <a:latin typeface="-apple-system"/>
                  </a:rPr>
                  <a:t>是</a:t>
                </a:r>
                <a:r>
                  <a:rPr lang="en-US" altLang="zh-CN" b="0" i="0" dirty="0">
                    <a:solidFill>
                      <a:srgbClr val="121212"/>
                    </a:solidFill>
                    <a:effectLst/>
                    <a:latin typeface="-apple-system"/>
                  </a:rPr>
                  <a:t>v</a:t>
                </a:r>
                <a:r>
                  <a:rPr lang="zh-CN" altLang="en-US" b="0" i="0" dirty="0">
                    <a:solidFill>
                      <a:srgbClr val="121212"/>
                    </a:solidFill>
                    <a:effectLst/>
                    <a:latin typeface="-apple-system"/>
                  </a:rPr>
                  <a:t>的转置矩阵，是一个</a:t>
                </a:r>
                <a:r>
                  <a:rPr lang="en-US" altLang="zh-CN" b="0" i="0" dirty="0">
                    <a:solidFill>
                      <a:srgbClr val="121212"/>
                    </a:solidFill>
                    <a:effectLst/>
                    <a:latin typeface="-apple-system"/>
                  </a:rPr>
                  <a:t>n*n</a:t>
                </a:r>
                <a:r>
                  <a:rPr lang="zh-CN" altLang="en-US" b="0" i="0" dirty="0">
                    <a:solidFill>
                      <a:srgbClr val="121212"/>
                    </a:solidFill>
                    <a:effectLst/>
                    <a:latin typeface="-apple-system"/>
                  </a:rPr>
                  <a:t>的矩阵，它里面的正交向量被称为右奇异值向量。而且一般来讲，我们会将</a:t>
                </a:r>
                <a:r>
                  <a:rPr lang="en-US" altLang="zh-CN" b="0" i="0" dirty="0">
                    <a:solidFill>
                      <a:srgbClr val="121212"/>
                    </a:solidFill>
                    <a:effectLst/>
                    <a:latin typeface="-apple-system"/>
                  </a:rPr>
                  <a:t>Σ</a:t>
                </a:r>
                <a:r>
                  <a:rPr lang="zh-CN" altLang="en-US" b="0" i="0" dirty="0">
                    <a:solidFill>
                      <a:srgbClr val="121212"/>
                    </a:solidFill>
                    <a:effectLst/>
                    <a:latin typeface="-apple-system"/>
                  </a:rPr>
                  <a:t>上的值按从大到小的顺序排列。</a:t>
                </a:r>
                <a:endParaRPr lang="en-US" altLang="zh-CN" b="0" i="0" dirty="0">
                  <a:solidFill>
                    <a:srgbClr val="121212"/>
                  </a:solidFill>
                  <a:effectLst/>
                  <a:latin typeface="-apple-system"/>
                </a:endParaRPr>
              </a:p>
            </p:txBody>
          </p:sp>
        </mc:Choice>
        <mc:Fallback>
          <p:sp>
            <p:nvSpPr>
              <p:cNvPr id="3" name="内容占位符 2">
                <a:extLst>
                  <a:ext uri="{FF2B5EF4-FFF2-40B4-BE49-F238E27FC236}">
                    <a16:creationId xmlns:a16="http://schemas.microsoft.com/office/drawing/2014/main" id="{D08089B3-797E-4E93-9643-413779B0198B}"/>
                  </a:ext>
                </a:extLst>
              </p:cNvPr>
              <p:cNvSpPr>
                <a:spLocks noGrp="1" noRot="1" noChangeAspect="1" noMove="1" noResize="1" noEditPoints="1" noAdjustHandles="1" noChangeArrowheads="1" noChangeShapeType="1" noTextEdit="1"/>
              </p:cNvSpPr>
              <p:nvPr>
                <p:ph idx="1"/>
              </p:nvPr>
            </p:nvSpPr>
            <p:spPr>
              <a:xfrm>
                <a:off x="677334" y="1506449"/>
                <a:ext cx="8937118" cy="4741951"/>
              </a:xfrm>
              <a:blipFill>
                <a:blip r:embed="rId2"/>
                <a:stretch>
                  <a:fillRect l="-546" t="-643" r="-61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08044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72077-7214-39EE-04F1-8715705D1329}"/>
              </a:ext>
            </a:extLst>
          </p:cNvPr>
          <p:cNvSpPr>
            <a:spLocks noGrp="1"/>
          </p:cNvSpPr>
          <p:nvPr>
            <p:ph type="title"/>
          </p:nvPr>
        </p:nvSpPr>
        <p:spPr/>
        <p:txBody>
          <a:bodyPr/>
          <a:lstStyle/>
          <a:p>
            <a:r>
              <a:rPr lang="zh-CN" altLang="en-US" dirty="0"/>
              <a:t>基于</a:t>
            </a:r>
            <a:r>
              <a:rPr lang="en-US" altLang="zh-CN" dirty="0"/>
              <a:t>SVD</a:t>
            </a:r>
            <a:r>
              <a:rPr lang="zh-CN" altLang="en-US" dirty="0"/>
              <a:t>分解协方差矩阵实现</a:t>
            </a:r>
            <a:r>
              <a:rPr lang="en-US" altLang="zh-CN" dirty="0"/>
              <a:t>PCA</a:t>
            </a:r>
            <a:r>
              <a:rPr lang="zh-CN" altLang="en-US" dirty="0"/>
              <a:t>算法</a:t>
            </a:r>
          </a:p>
        </p:txBody>
      </p:sp>
      <p:sp>
        <p:nvSpPr>
          <p:cNvPr id="3" name="内容占位符 2">
            <a:extLst>
              <a:ext uri="{FF2B5EF4-FFF2-40B4-BE49-F238E27FC236}">
                <a16:creationId xmlns:a16="http://schemas.microsoft.com/office/drawing/2014/main" id="{C00BE131-91D3-705A-F2B5-D272E3E629B6}"/>
              </a:ext>
            </a:extLst>
          </p:cNvPr>
          <p:cNvSpPr>
            <a:spLocks noGrp="1"/>
          </p:cNvSpPr>
          <p:nvPr>
            <p:ph idx="1"/>
          </p:nvPr>
        </p:nvSpPr>
        <p:spPr/>
        <p:txBody>
          <a:bodyPr/>
          <a:lstStyle/>
          <a:p>
            <a:pPr marL="0" indent="0">
              <a:buNone/>
            </a:pPr>
            <a:r>
              <a:rPr lang="zh-CN" altLang="en-US" dirty="0"/>
              <a:t>（</a:t>
            </a:r>
            <a:r>
              <a:rPr lang="en-US" altLang="zh-CN" dirty="0"/>
              <a:t>1</a:t>
            </a:r>
            <a:r>
              <a:rPr lang="zh-CN" altLang="en-US" dirty="0"/>
              <a:t>）去平均值</a:t>
            </a:r>
            <a:endParaRPr lang="en-US" altLang="zh-CN" dirty="0"/>
          </a:p>
          <a:p>
            <a:pPr marL="0" indent="0">
              <a:buNone/>
            </a:pPr>
            <a:r>
              <a:rPr lang="zh-CN" altLang="en-US" dirty="0"/>
              <a:t>（</a:t>
            </a:r>
            <a:r>
              <a:rPr lang="en-US" altLang="zh-CN" dirty="0"/>
              <a:t>2</a:t>
            </a:r>
            <a:r>
              <a:rPr lang="zh-CN" altLang="en-US" dirty="0"/>
              <a:t>）计算协方差矩阵</a:t>
            </a:r>
            <a:endParaRPr lang="en-US" altLang="zh-CN" dirty="0"/>
          </a:p>
          <a:p>
            <a:pPr marL="0" indent="0">
              <a:buNone/>
            </a:pPr>
            <a:r>
              <a:rPr lang="zh-CN" altLang="en-US" dirty="0"/>
              <a:t>（</a:t>
            </a:r>
            <a:r>
              <a:rPr lang="en-US" altLang="zh-CN" dirty="0"/>
              <a:t>3</a:t>
            </a:r>
            <a:r>
              <a:rPr lang="zh-CN" altLang="en-US" dirty="0"/>
              <a:t>）通过</a:t>
            </a:r>
            <a:r>
              <a:rPr lang="en-US" altLang="zh-CN" dirty="0"/>
              <a:t>SVD</a:t>
            </a:r>
            <a:r>
              <a:rPr lang="zh-CN" altLang="en-US" dirty="0"/>
              <a:t>计算协方差矩阵的特征值与特征向量</a:t>
            </a:r>
            <a:endParaRPr lang="en-US" altLang="zh-CN" dirty="0"/>
          </a:p>
          <a:p>
            <a:pPr marL="0" indent="0">
              <a:buNone/>
            </a:pPr>
            <a:r>
              <a:rPr lang="zh-CN" altLang="en-US" dirty="0"/>
              <a:t>（</a:t>
            </a:r>
            <a:r>
              <a:rPr lang="en-US" altLang="zh-CN" dirty="0"/>
              <a:t>4</a:t>
            </a:r>
            <a:r>
              <a:rPr lang="zh-CN" altLang="en-US" dirty="0"/>
              <a:t>）对特征值从大到小排序，选择其中最大的</a:t>
            </a:r>
            <a:r>
              <a:rPr lang="en-US" altLang="zh-CN" dirty="0"/>
              <a:t>k</a:t>
            </a:r>
            <a:r>
              <a:rPr lang="zh-CN" altLang="en-US" dirty="0"/>
              <a:t>个。然后将其对应的</a:t>
            </a:r>
            <a:r>
              <a:rPr lang="en-US" altLang="zh-CN" dirty="0"/>
              <a:t>k</a:t>
            </a:r>
            <a:r>
              <a:rPr lang="zh-CN" altLang="en-US" dirty="0"/>
              <a:t>个特征向量分别作为列向量组成特征向量矩阵</a:t>
            </a:r>
            <a:endParaRPr lang="en-US" altLang="zh-CN" dirty="0"/>
          </a:p>
          <a:p>
            <a:pPr marL="0" indent="0">
              <a:buNone/>
            </a:pPr>
            <a:r>
              <a:rPr lang="zh-CN" altLang="en-US" dirty="0"/>
              <a:t>（</a:t>
            </a:r>
            <a:r>
              <a:rPr lang="en-US" altLang="zh-CN" dirty="0"/>
              <a:t>5</a:t>
            </a:r>
            <a:r>
              <a:rPr lang="zh-CN" altLang="en-US" dirty="0"/>
              <a:t>）将数据转换到</a:t>
            </a:r>
            <a:r>
              <a:rPr lang="en-US" altLang="zh-CN" dirty="0"/>
              <a:t>k</a:t>
            </a:r>
            <a:r>
              <a:rPr lang="zh-CN" altLang="en-US" dirty="0"/>
              <a:t>个特征向量构建的新空间</a:t>
            </a:r>
          </a:p>
        </p:txBody>
      </p:sp>
    </p:spTree>
    <p:extLst>
      <p:ext uri="{BB962C8B-B14F-4D97-AF65-F5344CB8AC3E}">
        <p14:creationId xmlns:p14="http://schemas.microsoft.com/office/powerpoint/2010/main" val="1677633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EA4546-076C-66C2-3EC6-3FE1FCE2DA6A}"/>
              </a:ext>
            </a:extLst>
          </p:cNvPr>
          <p:cNvSpPr>
            <a:spLocks noGrp="1"/>
          </p:cNvSpPr>
          <p:nvPr>
            <p:ph type="title"/>
          </p:nvPr>
        </p:nvSpPr>
        <p:spPr/>
        <p:txBody>
          <a:bodyPr/>
          <a:lstStyle/>
          <a:p>
            <a:r>
              <a:rPr lang="zh-CN" altLang="en-US" dirty="0"/>
              <a:t>基于特征值分解协方差矩阵实现</a:t>
            </a:r>
            <a:r>
              <a:rPr lang="en-US" altLang="zh-CN" dirty="0"/>
              <a:t>PCA</a:t>
            </a:r>
            <a:r>
              <a:rPr lang="zh-CN" altLang="en-US" dirty="0"/>
              <a:t>算法</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6753C4C0-94A4-DB7B-FE86-7BE28EC4A6BF}"/>
                  </a:ext>
                </a:extLst>
              </p:cNvPr>
              <p:cNvSpPr>
                <a:spLocks noGrp="1"/>
              </p:cNvSpPr>
              <p:nvPr>
                <p:ph idx="1"/>
              </p:nvPr>
            </p:nvSpPr>
            <p:spPr>
              <a:xfrm>
                <a:off x="677334" y="1488613"/>
                <a:ext cx="8596668" cy="3880773"/>
              </a:xfrm>
            </p:spPr>
            <p:txBody>
              <a:bodyPr/>
              <a:lstStyle/>
              <a:p>
                <a:pPr marL="0" indent="0">
                  <a:buNone/>
                </a:pPr>
                <a:endParaRPr lang="en-US" altLang="zh-CN" dirty="0"/>
              </a:p>
              <a:p>
                <a:pPr marL="0" indent="0">
                  <a:buNone/>
                </a:pPr>
                <a:r>
                  <a:rPr lang="zh-CN" altLang="en-US" dirty="0"/>
                  <a:t>（</a:t>
                </a:r>
                <a:r>
                  <a:rPr lang="en-US" altLang="zh-CN" dirty="0"/>
                  <a:t>1</a:t>
                </a:r>
                <a:r>
                  <a:rPr lang="zh-CN" altLang="en-US" dirty="0"/>
                  <a:t>）</a:t>
                </a:r>
                <a:r>
                  <a:rPr lang="zh-CN" altLang="en-US" b="0" i="0" dirty="0">
                    <a:solidFill>
                      <a:srgbClr val="121212"/>
                    </a:solidFill>
                    <a:effectLst/>
                    <a:latin typeface="-apple-system"/>
                  </a:rPr>
                  <a:t>去平均值</a:t>
                </a:r>
                <a:r>
                  <a:rPr lang="en-US" altLang="zh-CN" b="0" i="0" dirty="0">
                    <a:solidFill>
                      <a:srgbClr val="121212"/>
                    </a:solidFill>
                    <a:effectLst/>
                    <a:latin typeface="-apple-system"/>
                  </a:rPr>
                  <a:t>(</a:t>
                </a:r>
                <a:r>
                  <a:rPr lang="zh-CN" altLang="en-US" b="0" i="0" dirty="0">
                    <a:solidFill>
                      <a:srgbClr val="121212"/>
                    </a:solidFill>
                    <a:effectLst/>
                    <a:latin typeface="-apple-system"/>
                  </a:rPr>
                  <a:t>即去中心化</a:t>
                </a:r>
                <a:r>
                  <a:rPr lang="en-US" altLang="zh-CN" b="0" i="0" dirty="0">
                    <a:solidFill>
                      <a:srgbClr val="121212"/>
                    </a:solidFill>
                    <a:effectLst/>
                    <a:latin typeface="-apple-system"/>
                  </a:rPr>
                  <a:t>)</a:t>
                </a:r>
                <a:r>
                  <a:rPr lang="zh-CN" altLang="en-US" b="0" i="0" dirty="0">
                    <a:solidFill>
                      <a:srgbClr val="121212"/>
                    </a:solidFill>
                    <a:effectLst/>
                    <a:latin typeface="-apple-system"/>
                  </a:rPr>
                  <a:t>，即每一位特征减去各自的平均值。</a:t>
                </a:r>
                <a:r>
                  <a:rPr lang="en-US" altLang="zh-CN" dirty="0">
                    <a:solidFill>
                      <a:srgbClr val="121212"/>
                    </a:solidFill>
                    <a:latin typeface="-apple-system"/>
                  </a:rPr>
                  <a:t>[</a:t>
                </a:r>
                <a:r>
                  <a:rPr lang="zh-CN" altLang="en-US" dirty="0">
                    <a:solidFill>
                      <a:srgbClr val="121212"/>
                    </a:solidFill>
                    <a:latin typeface="-apple-system"/>
                  </a:rPr>
                  <a:t>归一化</a:t>
                </a:r>
                <a:r>
                  <a:rPr lang="en-US" altLang="zh-CN" dirty="0">
                    <a:solidFill>
                      <a:srgbClr val="121212"/>
                    </a:solidFill>
                    <a:latin typeface="-apple-system"/>
                  </a:rPr>
                  <a:t>]</a:t>
                </a:r>
              </a:p>
              <a:p>
                <a:pPr marL="0" indent="0">
                  <a:buNone/>
                </a:pPr>
                <a:r>
                  <a:rPr lang="zh-CN" altLang="en-US" dirty="0">
                    <a:solidFill>
                      <a:srgbClr val="121212"/>
                    </a:solidFill>
                    <a:latin typeface="-apple-system"/>
                  </a:rPr>
                  <a:t>（</a:t>
                </a:r>
                <a:r>
                  <a:rPr lang="en-US" altLang="zh-CN" dirty="0">
                    <a:solidFill>
                      <a:srgbClr val="121212"/>
                    </a:solidFill>
                    <a:latin typeface="-apple-system"/>
                  </a:rPr>
                  <a:t>2</a:t>
                </a:r>
                <a:r>
                  <a:rPr lang="zh-CN" altLang="en-US" dirty="0">
                    <a:solidFill>
                      <a:srgbClr val="121212"/>
                    </a:solidFill>
                    <a:latin typeface="-apple-system"/>
                  </a:rPr>
                  <a:t>）</a:t>
                </a:r>
                <a:r>
                  <a:rPr lang="zh-CN" altLang="en-US" b="0" i="0" dirty="0">
                    <a:solidFill>
                      <a:srgbClr val="121212"/>
                    </a:solidFill>
                    <a:effectLst/>
                    <a:latin typeface="-apple-system"/>
                  </a:rPr>
                  <a:t>计算协方差矩阵</a:t>
                </a:r>
                <a14:m>
                  <m:oMath xmlns:m="http://schemas.openxmlformats.org/officeDocument/2006/math">
                    <m:f>
                      <m:fPr>
                        <m:ctrlPr>
                          <a:rPr lang="en-US" altLang="zh-CN" b="0" i="1" smtClean="0">
                            <a:solidFill>
                              <a:srgbClr val="121212"/>
                            </a:solidFill>
                            <a:effectLst/>
                            <a:latin typeface="Cambria Math" panose="02040503050406030204" pitchFamily="18" charset="0"/>
                          </a:rPr>
                        </m:ctrlPr>
                      </m:fPr>
                      <m:num>
                        <m:r>
                          <a:rPr lang="en-US" altLang="zh-CN" b="0" i="1" smtClean="0">
                            <a:solidFill>
                              <a:srgbClr val="121212"/>
                            </a:solidFill>
                            <a:effectLst/>
                            <a:latin typeface="Cambria Math" panose="02040503050406030204" pitchFamily="18" charset="0"/>
                          </a:rPr>
                          <m:t>1</m:t>
                        </m:r>
                      </m:num>
                      <m:den>
                        <m:r>
                          <a:rPr lang="en-US" altLang="zh-CN" b="0" i="1" smtClean="0">
                            <a:solidFill>
                              <a:srgbClr val="121212"/>
                            </a:solidFill>
                            <a:effectLst/>
                            <a:latin typeface="Cambria Math" panose="02040503050406030204" pitchFamily="18" charset="0"/>
                          </a:rPr>
                          <m:t>𝑛</m:t>
                        </m:r>
                      </m:den>
                    </m:f>
                    <m:r>
                      <a:rPr lang="en-US" altLang="zh-CN" b="0" i="1" smtClean="0">
                        <a:solidFill>
                          <a:srgbClr val="121212"/>
                        </a:solidFill>
                        <a:effectLst/>
                        <a:latin typeface="Cambria Math" panose="02040503050406030204" pitchFamily="18" charset="0"/>
                      </a:rPr>
                      <m:t>𝑋</m:t>
                    </m:r>
                    <m:sSup>
                      <m:sSupPr>
                        <m:ctrlPr>
                          <a:rPr lang="en-US" altLang="zh-CN" b="0" i="1" smtClean="0">
                            <a:solidFill>
                              <a:srgbClr val="121212"/>
                            </a:solidFill>
                            <a:effectLst/>
                            <a:latin typeface="Cambria Math" panose="02040503050406030204" pitchFamily="18" charset="0"/>
                          </a:rPr>
                        </m:ctrlPr>
                      </m:sSupPr>
                      <m:e>
                        <m:r>
                          <a:rPr lang="en-US" altLang="zh-CN" b="0" i="1" smtClean="0">
                            <a:solidFill>
                              <a:srgbClr val="121212"/>
                            </a:solidFill>
                            <a:effectLst/>
                            <a:latin typeface="Cambria Math" panose="02040503050406030204" pitchFamily="18" charset="0"/>
                          </a:rPr>
                          <m:t>𝑋</m:t>
                        </m:r>
                      </m:e>
                      <m:sup>
                        <m:r>
                          <a:rPr lang="en-US" altLang="zh-CN" b="0" i="1" smtClean="0">
                            <a:solidFill>
                              <a:srgbClr val="121212"/>
                            </a:solidFill>
                            <a:effectLst/>
                            <a:latin typeface="Cambria Math" panose="02040503050406030204" pitchFamily="18" charset="0"/>
                          </a:rPr>
                          <m:t>𝑇</m:t>
                        </m:r>
                      </m:sup>
                    </m:sSup>
                  </m:oMath>
                </a14:m>
                <a:r>
                  <a:rPr lang="en-US" altLang="zh-CN" b="0" i="0" dirty="0">
                    <a:solidFill>
                      <a:srgbClr val="121212"/>
                    </a:solidFill>
                    <a:effectLst/>
                    <a:latin typeface="-apple-system"/>
                  </a:rPr>
                  <a:t> </a:t>
                </a:r>
                <a:r>
                  <a:rPr lang="en-US" altLang="zh-CN" dirty="0">
                    <a:solidFill>
                      <a:srgbClr val="121212"/>
                    </a:solidFill>
                    <a:latin typeface="-apple-system"/>
                  </a:rPr>
                  <a:t> </a:t>
                </a:r>
                <a:r>
                  <a:rPr lang="en-US" altLang="zh-CN" b="0" i="0" dirty="0">
                    <a:solidFill>
                      <a:srgbClr val="121212"/>
                    </a:solidFill>
                    <a:effectLst/>
                    <a:latin typeface="-apple-system"/>
                  </a:rPr>
                  <a:t>,    </a:t>
                </a:r>
                <a:r>
                  <a:rPr lang="zh-CN" altLang="en-US" b="0" i="0" dirty="0">
                    <a:solidFill>
                      <a:srgbClr val="121212"/>
                    </a:solidFill>
                    <a:effectLst/>
                    <a:latin typeface="-apple-system"/>
                  </a:rPr>
                  <a:t>注：这里除或不除样本数量</a:t>
                </a:r>
                <a:r>
                  <a:rPr lang="en-US" altLang="zh-CN" b="0" i="0" dirty="0">
                    <a:solidFill>
                      <a:srgbClr val="121212"/>
                    </a:solidFill>
                    <a:effectLst/>
                    <a:latin typeface="-apple-system"/>
                  </a:rPr>
                  <a:t>n</a:t>
                </a:r>
                <a:r>
                  <a:rPr lang="zh-CN" altLang="en-US" b="0" i="0" dirty="0">
                    <a:solidFill>
                      <a:srgbClr val="121212"/>
                    </a:solidFill>
                    <a:effectLst/>
                    <a:latin typeface="-apple-system"/>
                  </a:rPr>
                  <a:t>或</a:t>
                </a:r>
                <a:r>
                  <a:rPr lang="en-US" altLang="zh-CN" b="0" i="0" dirty="0">
                    <a:solidFill>
                      <a:srgbClr val="121212"/>
                    </a:solidFill>
                    <a:effectLst/>
                    <a:latin typeface="-apple-system"/>
                  </a:rPr>
                  <a:t>n-1,</a:t>
                </a:r>
                <a:r>
                  <a:rPr lang="zh-CN" altLang="en-US" b="0" i="0" dirty="0">
                    <a:solidFill>
                      <a:srgbClr val="121212"/>
                    </a:solidFill>
                    <a:effectLst/>
                    <a:latin typeface="-apple-system"/>
                  </a:rPr>
                  <a:t>其实对求出的特征向量没有影响。</a:t>
                </a:r>
                <a:endParaRPr lang="en-US" altLang="zh-CN" dirty="0">
                  <a:solidFill>
                    <a:srgbClr val="121212"/>
                  </a:solidFill>
                  <a:latin typeface="-apple-system"/>
                </a:endParaRPr>
              </a:p>
              <a:p>
                <a:pPr marL="0" indent="0">
                  <a:buNone/>
                </a:pPr>
                <a:r>
                  <a:rPr lang="zh-CN" altLang="en-US" dirty="0">
                    <a:solidFill>
                      <a:srgbClr val="121212"/>
                    </a:solidFill>
                    <a:latin typeface="-apple-system"/>
                  </a:rPr>
                  <a:t>（</a:t>
                </a:r>
                <a:r>
                  <a:rPr lang="en-US" altLang="zh-CN" dirty="0">
                    <a:solidFill>
                      <a:srgbClr val="121212"/>
                    </a:solidFill>
                    <a:latin typeface="-apple-system"/>
                  </a:rPr>
                  <a:t>3</a:t>
                </a:r>
                <a:r>
                  <a:rPr lang="zh-CN" altLang="en-US" dirty="0">
                    <a:solidFill>
                      <a:srgbClr val="121212"/>
                    </a:solidFill>
                    <a:latin typeface="-apple-system"/>
                  </a:rPr>
                  <a:t>）</a:t>
                </a:r>
                <a:r>
                  <a:rPr lang="zh-CN" altLang="en-US" b="0" i="0" dirty="0">
                    <a:solidFill>
                      <a:srgbClr val="121212"/>
                    </a:solidFill>
                    <a:effectLst/>
                    <a:latin typeface="-apple-system"/>
                  </a:rPr>
                  <a:t>用特征值分解方法求协方差矩阵</a:t>
                </a:r>
                <a14:m>
                  <m:oMath xmlns:m="http://schemas.openxmlformats.org/officeDocument/2006/math">
                    <m:f>
                      <m:fPr>
                        <m:ctrlPr>
                          <a:rPr lang="en-US" altLang="zh-CN" b="0" i="1" smtClean="0">
                            <a:solidFill>
                              <a:srgbClr val="121212"/>
                            </a:solidFill>
                            <a:effectLst/>
                            <a:latin typeface="Cambria Math" panose="02040503050406030204" pitchFamily="18" charset="0"/>
                          </a:rPr>
                        </m:ctrlPr>
                      </m:fPr>
                      <m:num>
                        <m:r>
                          <a:rPr lang="en-US" altLang="zh-CN" b="0" i="1" smtClean="0">
                            <a:solidFill>
                              <a:srgbClr val="121212"/>
                            </a:solidFill>
                            <a:effectLst/>
                            <a:latin typeface="Cambria Math" panose="02040503050406030204" pitchFamily="18" charset="0"/>
                          </a:rPr>
                          <m:t>1</m:t>
                        </m:r>
                      </m:num>
                      <m:den>
                        <m:r>
                          <a:rPr lang="en-US" altLang="zh-CN" b="0" i="1" smtClean="0">
                            <a:solidFill>
                              <a:srgbClr val="121212"/>
                            </a:solidFill>
                            <a:effectLst/>
                            <a:latin typeface="Cambria Math" panose="02040503050406030204" pitchFamily="18" charset="0"/>
                          </a:rPr>
                          <m:t>𝑛</m:t>
                        </m:r>
                      </m:den>
                    </m:f>
                    <m:r>
                      <a:rPr lang="en-US" altLang="zh-CN" b="0" i="1" smtClean="0">
                        <a:solidFill>
                          <a:srgbClr val="121212"/>
                        </a:solidFill>
                        <a:effectLst/>
                        <a:latin typeface="Cambria Math" panose="02040503050406030204" pitchFamily="18" charset="0"/>
                      </a:rPr>
                      <m:t>𝑋</m:t>
                    </m:r>
                    <m:sSup>
                      <m:sSupPr>
                        <m:ctrlPr>
                          <a:rPr lang="en-US" altLang="zh-CN" b="0" i="1" smtClean="0">
                            <a:solidFill>
                              <a:srgbClr val="121212"/>
                            </a:solidFill>
                            <a:effectLst/>
                            <a:latin typeface="Cambria Math" panose="02040503050406030204" pitchFamily="18" charset="0"/>
                          </a:rPr>
                        </m:ctrlPr>
                      </m:sSupPr>
                      <m:e>
                        <m:r>
                          <a:rPr lang="en-US" altLang="zh-CN" b="0" i="1" smtClean="0">
                            <a:solidFill>
                              <a:srgbClr val="121212"/>
                            </a:solidFill>
                            <a:effectLst/>
                            <a:latin typeface="Cambria Math" panose="02040503050406030204" pitchFamily="18" charset="0"/>
                          </a:rPr>
                          <m:t>𝑋</m:t>
                        </m:r>
                      </m:e>
                      <m:sup>
                        <m:r>
                          <a:rPr lang="en-US" altLang="zh-CN" b="0" i="1" smtClean="0">
                            <a:solidFill>
                              <a:srgbClr val="121212"/>
                            </a:solidFill>
                            <a:effectLst/>
                            <a:latin typeface="Cambria Math" panose="02040503050406030204" pitchFamily="18" charset="0"/>
                          </a:rPr>
                          <m:t>𝑇</m:t>
                        </m:r>
                      </m:sup>
                    </m:sSup>
                  </m:oMath>
                </a14:m>
                <a:r>
                  <a:rPr lang="en-US" altLang="zh-CN" b="0" i="0" dirty="0">
                    <a:solidFill>
                      <a:srgbClr val="121212"/>
                    </a:solidFill>
                    <a:effectLst/>
                    <a:latin typeface="-apple-system"/>
                  </a:rPr>
                  <a:t> </a:t>
                </a:r>
                <a:r>
                  <a:rPr lang="zh-CN" altLang="en-US" b="0" i="0" dirty="0">
                    <a:solidFill>
                      <a:srgbClr val="121212"/>
                    </a:solidFill>
                    <a:effectLst/>
                    <a:latin typeface="-apple-system"/>
                  </a:rPr>
                  <a:t>的特征值与特征向量。</a:t>
                </a:r>
                <a:endParaRPr lang="en-US" altLang="zh-CN" dirty="0">
                  <a:solidFill>
                    <a:srgbClr val="121212"/>
                  </a:solidFill>
                  <a:latin typeface="-apple-system"/>
                </a:endParaRPr>
              </a:p>
              <a:p>
                <a:pPr marL="0" indent="0">
                  <a:buNone/>
                </a:pPr>
                <a:r>
                  <a:rPr lang="zh-CN" altLang="en-US" dirty="0">
                    <a:solidFill>
                      <a:srgbClr val="121212"/>
                    </a:solidFill>
                    <a:latin typeface="-apple-system"/>
                  </a:rPr>
                  <a:t>（</a:t>
                </a:r>
                <a:r>
                  <a:rPr lang="en-US" altLang="zh-CN" dirty="0">
                    <a:solidFill>
                      <a:srgbClr val="121212"/>
                    </a:solidFill>
                    <a:latin typeface="-apple-system"/>
                  </a:rPr>
                  <a:t>4</a:t>
                </a:r>
                <a:r>
                  <a:rPr lang="zh-CN" altLang="en-US" dirty="0">
                    <a:solidFill>
                      <a:srgbClr val="121212"/>
                    </a:solidFill>
                    <a:latin typeface="-apple-system"/>
                  </a:rPr>
                  <a:t>）</a:t>
                </a:r>
                <a:r>
                  <a:rPr lang="zh-CN" altLang="en-US" b="0" i="0" dirty="0">
                    <a:solidFill>
                      <a:srgbClr val="121212"/>
                    </a:solidFill>
                    <a:effectLst/>
                    <a:latin typeface="-apple-system"/>
                  </a:rPr>
                  <a:t>对特征值从大到小排序，选择其中最大的</a:t>
                </a:r>
                <a:r>
                  <a:rPr lang="en-US" altLang="zh-CN" b="0" i="0" dirty="0">
                    <a:solidFill>
                      <a:srgbClr val="121212"/>
                    </a:solidFill>
                    <a:effectLst/>
                    <a:latin typeface="-apple-system"/>
                  </a:rPr>
                  <a:t>k</a:t>
                </a:r>
                <a:r>
                  <a:rPr lang="zh-CN" altLang="en-US" b="0" i="0" dirty="0">
                    <a:solidFill>
                      <a:srgbClr val="121212"/>
                    </a:solidFill>
                    <a:effectLst/>
                    <a:latin typeface="-apple-system"/>
                  </a:rPr>
                  <a:t>个。然后将其对应的</a:t>
                </a:r>
                <a:r>
                  <a:rPr lang="en-US" altLang="zh-CN" b="0" i="0" dirty="0">
                    <a:solidFill>
                      <a:srgbClr val="121212"/>
                    </a:solidFill>
                    <a:effectLst/>
                    <a:latin typeface="-apple-system"/>
                  </a:rPr>
                  <a:t>k</a:t>
                </a:r>
                <a:r>
                  <a:rPr lang="zh-CN" altLang="en-US" b="0" i="0" dirty="0">
                    <a:solidFill>
                      <a:srgbClr val="121212"/>
                    </a:solidFill>
                    <a:effectLst/>
                    <a:latin typeface="-apple-system"/>
                  </a:rPr>
                  <a:t>个特征向量分别作为行向量组成特征向量矩阵</a:t>
                </a:r>
                <a:r>
                  <a:rPr lang="en-US" altLang="zh-CN" b="0" i="0" dirty="0">
                    <a:solidFill>
                      <a:srgbClr val="121212"/>
                    </a:solidFill>
                    <a:effectLst/>
                    <a:latin typeface="-apple-system"/>
                  </a:rPr>
                  <a:t>P</a:t>
                </a:r>
                <a:r>
                  <a:rPr lang="zh-CN" altLang="en-US" b="0" i="0" dirty="0">
                    <a:solidFill>
                      <a:srgbClr val="121212"/>
                    </a:solidFill>
                    <a:effectLst/>
                    <a:latin typeface="-apple-system"/>
                  </a:rPr>
                  <a:t>。</a:t>
                </a:r>
                <a:endParaRPr lang="en-US" altLang="zh-CN" dirty="0">
                  <a:solidFill>
                    <a:srgbClr val="121212"/>
                  </a:solidFill>
                  <a:latin typeface="-apple-system"/>
                </a:endParaRPr>
              </a:p>
              <a:p>
                <a:pPr marL="0" indent="0">
                  <a:buNone/>
                </a:pPr>
                <a:r>
                  <a:rPr lang="zh-CN" altLang="en-US" dirty="0">
                    <a:solidFill>
                      <a:srgbClr val="121212"/>
                    </a:solidFill>
                    <a:latin typeface="-apple-system"/>
                  </a:rPr>
                  <a:t>（</a:t>
                </a:r>
                <a:r>
                  <a:rPr lang="en-US" altLang="zh-CN" dirty="0">
                    <a:solidFill>
                      <a:srgbClr val="121212"/>
                    </a:solidFill>
                    <a:latin typeface="-apple-system"/>
                  </a:rPr>
                  <a:t>5</a:t>
                </a:r>
                <a:r>
                  <a:rPr lang="zh-CN" altLang="en-US" dirty="0">
                    <a:solidFill>
                      <a:srgbClr val="121212"/>
                    </a:solidFill>
                    <a:latin typeface="-apple-system"/>
                  </a:rPr>
                  <a:t>）</a:t>
                </a:r>
                <a:r>
                  <a:rPr lang="zh-CN" altLang="en-US" b="0" i="0" dirty="0">
                    <a:solidFill>
                      <a:srgbClr val="121212"/>
                    </a:solidFill>
                    <a:effectLst/>
                    <a:latin typeface="-apple-system"/>
                  </a:rPr>
                  <a:t>将数据转换到</a:t>
                </a:r>
                <a:r>
                  <a:rPr lang="en-US" altLang="zh-CN" b="0" i="0" dirty="0">
                    <a:solidFill>
                      <a:srgbClr val="121212"/>
                    </a:solidFill>
                    <a:effectLst/>
                    <a:latin typeface="-apple-system"/>
                  </a:rPr>
                  <a:t>k</a:t>
                </a:r>
                <a:r>
                  <a:rPr lang="zh-CN" altLang="en-US" b="0" i="0" dirty="0">
                    <a:solidFill>
                      <a:srgbClr val="121212"/>
                    </a:solidFill>
                    <a:effectLst/>
                    <a:latin typeface="-apple-system"/>
                  </a:rPr>
                  <a:t>个特征向量构建的新空间中，即</a:t>
                </a:r>
                <a:r>
                  <a:rPr lang="en-US" altLang="zh-CN" b="0" i="0" dirty="0">
                    <a:solidFill>
                      <a:srgbClr val="121212"/>
                    </a:solidFill>
                    <a:effectLst/>
                    <a:latin typeface="-apple-system"/>
                  </a:rPr>
                  <a:t>Y=PX</a:t>
                </a:r>
                <a:r>
                  <a:rPr lang="zh-CN" altLang="en-US" b="0" i="0" dirty="0">
                    <a:solidFill>
                      <a:srgbClr val="121212"/>
                    </a:solidFill>
                    <a:effectLst/>
                    <a:latin typeface="-apple-system"/>
                  </a:rPr>
                  <a:t>。</a:t>
                </a:r>
                <a:endParaRPr lang="zh-CN" altLang="en-US" dirty="0"/>
              </a:p>
            </p:txBody>
          </p:sp>
        </mc:Choice>
        <mc:Fallback>
          <p:sp>
            <p:nvSpPr>
              <p:cNvPr id="3" name="内容占位符 2">
                <a:extLst>
                  <a:ext uri="{FF2B5EF4-FFF2-40B4-BE49-F238E27FC236}">
                    <a16:creationId xmlns:a16="http://schemas.microsoft.com/office/drawing/2014/main" id="{6753C4C0-94A4-DB7B-FE86-7BE28EC4A6BF}"/>
                  </a:ext>
                </a:extLst>
              </p:cNvPr>
              <p:cNvSpPr>
                <a:spLocks noGrp="1" noRot="1" noChangeAspect="1" noMove="1" noResize="1" noEditPoints="1" noAdjustHandles="1" noChangeArrowheads="1" noChangeShapeType="1" noTextEdit="1"/>
              </p:cNvSpPr>
              <p:nvPr>
                <p:ph idx="1"/>
              </p:nvPr>
            </p:nvSpPr>
            <p:spPr>
              <a:xfrm>
                <a:off x="677334" y="1488613"/>
                <a:ext cx="8596668" cy="3880773"/>
              </a:xfrm>
              <a:blipFill>
                <a:blip r:embed="rId2"/>
                <a:stretch>
                  <a:fillRect l="-567" r="-6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69172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02F19121-E3F6-3FFF-DD6D-DDDBC3D47536}"/>
              </a:ext>
            </a:extLst>
          </p:cNvPr>
          <p:cNvSpPr>
            <a:spLocks noGrp="1" noChangeArrowheads="1"/>
          </p:cNvSpPr>
          <p:nvPr>
            <p:ph idx="1"/>
          </p:nvPr>
        </p:nvSpPr>
        <p:spPr bwMode="auto">
          <a:xfrm>
            <a:off x="288759" y="619216"/>
            <a:ext cx="10684041" cy="1625418"/>
          </a:xfrm>
          <a:prstGeom prst="rect">
            <a:avLst/>
          </a:prstGeom>
          <a:solidFill>
            <a:srgbClr val="2D2D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569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CCCCCC"/>
                </a:solidFill>
                <a:effectLst/>
                <a:latin typeface="Consolas" panose="020B0609020204030204" pitchFamily="49" charset="0"/>
              </a:rPr>
              <a:t>import numpy as np </a:t>
            </a:r>
            <a:endParaRPr kumimoji="0" lang="en-US" altLang="zh-CN" sz="2000" b="0" i="0" u="none" strike="noStrike" cap="none" normalizeH="0" baseline="0" dirty="0">
              <a:ln>
                <a:noFill/>
              </a:ln>
              <a:solidFill>
                <a:srgbClr val="CCCCCC"/>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CCCCCC"/>
                </a:solidFill>
                <a:effectLst/>
                <a:latin typeface="Consolas" panose="020B0609020204030204" pitchFamily="49" charset="0"/>
              </a:rPr>
              <a:t>x</a:t>
            </a:r>
            <a:r>
              <a:rPr kumimoji="0" lang="zh-CN" altLang="zh-CN" sz="2000" b="0" i="0" u="none" strike="noStrike" cap="none" normalizeH="0" baseline="0" dirty="0">
                <a:ln>
                  <a:noFill/>
                </a:ln>
                <a:solidFill>
                  <a:srgbClr val="67CDCC"/>
                </a:solidFill>
                <a:effectLst/>
                <a:latin typeface="Consolas" panose="020B0609020204030204" pitchFamily="49" charset="0"/>
              </a:rPr>
              <a:t>=</a:t>
            </a:r>
            <a:r>
              <a:rPr kumimoji="0" lang="zh-CN" altLang="zh-CN" sz="2000" b="0" i="0" u="none" strike="noStrike" cap="none" normalizeH="0" baseline="0" dirty="0">
                <a:ln>
                  <a:noFill/>
                </a:ln>
                <a:solidFill>
                  <a:srgbClr val="CCCCCC"/>
                </a:solidFill>
                <a:effectLst/>
                <a:latin typeface="Consolas" panose="020B0609020204030204" pitchFamily="49" charset="0"/>
              </a:rPr>
              <a:t>np.</a:t>
            </a:r>
            <a:r>
              <a:rPr kumimoji="0" lang="zh-CN" altLang="zh-CN" sz="2000" b="0" i="0" u="none" strike="noStrike" cap="none" normalizeH="0" baseline="0" dirty="0">
                <a:ln>
                  <a:noFill/>
                </a:ln>
                <a:solidFill>
                  <a:srgbClr val="F08D49"/>
                </a:solidFill>
                <a:effectLst/>
                <a:latin typeface="Consolas" panose="020B0609020204030204" pitchFamily="49" charset="0"/>
              </a:rPr>
              <a:t>array</a:t>
            </a:r>
            <a:r>
              <a:rPr kumimoji="0" lang="zh-CN" altLang="zh-CN" sz="2000" b="0" i="0" u="none" strike="noStrike" cap="none" normalizeH="0" baseline="0" dirty="0">
                <a:ln>
                  <a:noFill/>
                </a:ln>
                <a:solidFill>
                  <a:srgbClr val="CCCCCC"/>
                </a:solidFill>
                <a:effectLst/>
                <a:latin typeface="Consolas" panose="020B0609020204030204" pitchFamily="49" charset="0"/>
              </a:rPr>
              <a:t>([</a:t>
            </a:r>
            <a:r>
              <a:rPr kumimoji="0" lang="zh-CN" altLang="zh-CN" sz="2000" b="0" i="0" u="none" strike="noStrike" cap="none" normalizeH="0" baseline="0" dirty="0">
                <a:ln>
                  <a:noFill/>
                </a:ln>
                <a:solidFill>
                  <a:srgbClr val="F08D49"/>
                </a:solidFill>
                <a:effectLst/>
                <a:latin typeface="Consolas" panose="020B0609020204030204" pitchFamily="49" charset="0"/>
              </a:rPr>
              <a:t>2.5</a:t>
            </a:r>
            <a:r>
              <a:rPr kumimoji="0" lang="zh-CN" altLang="zh-CN" sz="2000" b="0" i="0" u="none" strike="noStrike" cap="none" normalizeH="0" baseline="0" dirty="0">
                <a:ln>
                  <a:noFill/>
                </a:ln>
                <a:solidFill>
                  <a:srgbClr val="CCCCCC"/>
                </a:solidFill>
                <a:effectLst/>
                <a:latin typeface="Consolas" panose="020B0609020204030204" pitchFamily="49" charset="0"/>
              </a:rPr>
              <a:t>,</a:t>
            </a:r>
            <a:r>
              <a:rPr kumimoji="0" lang="zh-CN" altLang="zh-CN" sz="2000" b="0" i="0" u="none" strike="noStrike" cap="none" normalizeH="0" baseline="0" dirty="0">
                <a:ln>
                  <a:noFill/>
                </a:ln>
                <a:solidFill>
                  <a:srgbClr val="F08D49"/>
                </a:solidFill>
                <a:effectLst/>
                <a:latin typeface="Consolas" panose="020B0609020204030204" pitchFamily="49" charset="0"/>
              </a:rPr>
              <a:t>0.5</a:t>
            </a:r>
            <a:r>
              <a:rPr kumimoji="0" lang="zh-CN" altLang="zh-CN" sz="2000" b="0" i="0" u="none" strike="noStrike" cap="none" normalizeH="0" baseline="0" dirty="0">
                <a:ln>
                  <a:noFill/>
                </a:ln>
                <a:solidFill>
                  <a:srgbClr val="CCCCCC"/>
                </a:solidFill>
                <a:effectLst/>
                <a:latin typeface="Consolas" panose="020B0609020204030204" pitchFamily="49" charset="0"/>
              </a:rPr>
              <a:t>,</a:t>
            </a:r>
            <a:r>
              <a:rPr kumimoji="0" lang="zh-CN" altLang="zh-CN" sz="2000" b="0" i="0" u="none" strike="noStrike" cap="none" normalizeH="0" baseline="0" dirty="0">
                <a:ln>
                  <a:noFill/>
                </a:ln>
                <a:solidFill>
                  <a:srgbClr val="F08D49"/>
                </a:solidFill>
                <a:effectLst/>
                <a:latin typeface="Consolas" panose="020B0609020204030204" pitchFamily="49" charset="0"/>
              </a:rPr>
              <a:t>2.2</a:t>
            </a:r>
            <a:r>
              <a:rPr kumimoji="0" lang="zh-CN" altLang="zh-CN" sz="2000" b="0" i="0" u="none" strike="noStrike" cap="none" normalizeH="0" baseline="0" dirty="0">
                <a:ln>
                  <a:noFill/>
                </a:ln>
                <a:solidFill>
                  <a:srgbClr val="CCCCCC"/>
                </a:solidFill>
                <a:effectLst/>
                <a:latin typeface="Consolas" panose="020B0609020204030204" pitchFamily="49" charset="0"/>
              </a:rPr>
              <a:t>,</a:t>
            </a:r>
            <a:r>
              <a:rPr kumimoji="0" lang="zh-CN" altLang="zh-CN" sz="2000" b="0" i="0" u="none" strike="noStrike" cap="none" normalizeH="0" baseline="0" dirty="0">
                <a:ln>
                  <a:noFill/>
                </a:ln>
                <a:solidFill>
                  <a:srgbClr val="F08D49"/>
                </a:solidFill>
                <a:effectLst/>
                <a:latin typeface="Consolas" panose="020B0609020204030204" pitchFamily="49" charset="0"/>
              </a:rPr>
              <a:t>1.9</a:t>
            </a:r>
            <a:r>
              <a:rPr kumimoji="0" lang="zh-CN" altLang="zh-CN" sz="2000" b="0" i="0" u="none" strike="noStrike" cap="none" normalizeH="0" baseline="0" dirty="0">
                <a:ln>
                  <a:noFill/>
                </a:ln>
                <a:solidFill>
                  <a:srgbClr val="CCCCCC"/>
                </a:solidFill>
                <a:effectLst/>
                <a:latin typeface="Consolas" panose="020B0609020204030204" pitchFamily="49" charset="0"/>
              </a:rPr>
              <a:t>,</a:t>
            </a:r>
            <a:r>
              <a:rPr kumimoji="0" lang="zh-CN" altLang="zh-CN" sz="2000" b="0" i="0" u="none" strike="noStrike" cap="none" normalizeH="0" baseline="0" dirty="0">
                <a:ln>
                  <a:noFill/>
                </a:ln>
                <a:solidFill>
                  <a:srgbClr val="F08D49"/>
                </a:solidFill>
                <a:effectLst/>
                <a:latin typeface="Consolas" panose="020B0609020204030204" pitchFamily="49" charset="0"/>
              </a:rPr>
              <a:t>3.1</a:t>
            </a:r>
            <a:r>
              <a:rPr kumimoji="0" lang="zh-CN" altLang="zh-CN" sz="2000" b="0" i="0" u="none" strike="noStrike" cap="none" normalizeH="0" baseline="0" dirty="0">
                <a:ln>
                  <a:noFill/>
                </a:ln>
                <a:solidFill>
                  <a:srgbClr val="CCCCCC"/>
                </a:solidFill>
                <a:effectLst/>
                <a:latin typeface="Consolas" panose="020B0609020204030204" pitchFamily="49" charset="0"/>
              </a:rPr>
              <a:t>,</a:t>
            </a:r>
            <a:r>
              <a:rPr kumimoji="0" lang="zh-CN" altLang="zh-CN" sz="2000" b="0" i="0" u="none" strike="noStrike" cap="none" normalizeH="0" baseline="0" dirty="0">
                <a:ln>
                  <a:noFill/>
                </a:ln>
                <a:solidFill>
                  <a:srgbClr val="F08D49"/>
                </a:solidFill>
                <a:effectLst/>
                <a:latin typeface="Consolas" panose="020B0609020204030204" pitchFamily="49" charset="0"/>
              </a:rPr>
              <a:t>2.3</a:t>
            </a:r>
            <a:r>
              <a:rPr kumimoji="0" lang="zh-CN" altLang="zh-CN" sz="2000" b="0" i="0" u="none" strike="noStrike" cap="none" normalizeH="0" baseline="0" dirty="0">
                <a:ln>
                  <a:noFill/>
                </a:ln>
                <a:solidFill>
                  <a:srgbClr val="CCCCCC"/>
                </a:solidFill>
                <a:effectLst/>
                <a:latin typeface="Consolas" panose="020B0609020204030204" pitchFamily="49" charset="0"/>
              </a:rPr>
              <a:t>,</a:t>
            </a:r>
            <a:r>
              <a:rPr kumimoji="0" lang="zh-CN" altLang="zh-CN" sz="2000" b="0" i="0" u="none" strike="noStrike" cap="none" normalizeH="0" baseline="0" dirty="0">
                <a:ln>
                  <a:noFill/>
                </a:ln>
                <a:solidFill>
                  <a:srgbClr val="F08D49"/>
                </a:solidFill>
                <a:effectLst/>
                <a:latin typeface="Consolas" panose="020B0609020204030204" pitchFamily="49" charset="0"/>
              </a:rPr>
              <a:t>2</a:t>
            </a:r>
            <a:r>
              <a:rPr kumimoji="0" lang="zh-CN" altLang="zh-CN" sz="2000" b="0" i="0" u="none" strike="noStrike" cap="none" normalizeH="0" baseline="0" dirty="0">
                <a:ln>
                  <a:noFill/>
                </a:ln>
                <a:solidFill>
                  <a:srgbClr val="CCCCCC"/>
                </a:solidFill>
                <a:effectLst/>
                <a:latin typeface="Consolas" panose="020B0609020204030204" pitchFamily="49" charset="0"/>
              </a:rPr>
              <a:t>,</a:t>
            </a:r>
            <a:r>
              <a:rPr kumimoji="0" lang="zh-CN" altLang="zh-CN" sz="2000" b="0" i="0" u="none" strike="noStrike" cap="none" normalizeH="0" baseline="0" dirty="0">
                <a:ln>
                  <a:noFill/>
                </a:ln>
                <a:solidFill>
                  <a:srgbClr val="F08D49"/>
                </a:solidFill>
                <a:effectLst/>
                <a:latin typeface="Consolas" panose="020B0609020204030204" pitchFamily="49" charset="0"/>
              </a:rPr>
              <a:t>1</a:t>
            </a:r>
            <a:r>
              <a:rPr kumimoji="0" lang="zh-CN" altLang="zh-CN" sz="2000" b="0" i="0" u="none" strike="noStrike" cap="none" normalizeH="0" baseline="0" dirty="0">
                <a:ln>
                  <a:noFill/>
                </a:ln>
                <a:solidFill>
                  <a:srgbClr val="CCCCCC"/>
                </a:solidFill>
                <a:effectLst/>
                <a:latin typeface="Consolas" panose="020B0609020204030204" pitchFamily="49" charset="0"/>
              </a:rPr>
              <a:t>,</a:t>
            </a:r>
            <a:r>
              <a:rPr kumimoji="0" lang="zh-CN" altLang="zh-CN" sz="2000" b="0" i="0" u="none" strike="noStrike" cap="none" normalizeH="0" baseline="0" dirty="0">
                <a:ln>
                  <a:noFill/>
                </a:ln>
                <a:solidFill>
                  <a:srgbClr val="F08D49"/>
                </a:solidFill>
                <a:effectLst/>
                <a:latin typeface="Consolas" panose="020B0609020204030204" pitchFamily="49" charset="0"/>
              </a:rPr>
              <a:t>1.5</a:t>
            </a:r>
            <a:r>
              <a:rPr kumimoji="0" lang="zh-CN" altLang="zh-CN" sz="2000" b="0" i="0" u="none" strike="noStrike" cap="none" normalizeH="0" baseline="0" dirty="0">
                <a:ln>
                  <a:noFill/>
                </a:ln>
                <a:solidFill>
                  <a:srgbClr val="CCCCCC"/>
                </a:solidFill>
                <a:effectLst/>
                <a:latin typeface="Consolas" panose="020B0609020204030204" pitchFamily="49" charset="0"/>
              </a:rPr>
              <a:t>,</a:t>
            </a:r>
            <a:r>
              <a:rPr kumimoji="0" lang="zh-CN" altLang="zh-CN" sz="2000" b="0" i="0" u="none" strike="noStrike" cap="none" normalizeH="0" baseline="0" dirty="0">
                <a:ln>
                  <a:noFill/>
                </a:ln>
                <a:solidFill>
                  <a:srgbClr val="F08D49"/>
                </a:solidFill>
                <a:effectLst/>
                <a:latin typeface="Consolas" panose="020B0609020204030204" pitchFamily="49" charset="0"/>
              </a:rPr>
              <a:t>1.1</a:t>
            </a:r>
            <a:r>
              <a:rPr kumimoji="0" lang="zh-CN" altLang="zh-CN" sz="2000" b="0" i="0" u="none" strike="noStrike" cap="none" normalizeH="0" baseline="0" dirty="0">
                <a:ln>
                  <a:noFill/>
                </a:ln>
                <a:solidFill>
                  <a:srgbClr val="CCCCCC"/>
                </a:solidFill>
                <a:effectLst/>
                <a:latin typeface="Consolas" panose="020B0609020204030204" pitchFamily="49" charset="0"/>
              </a:rPr>
              <a:t>]) </a:t>
            </a:r>
            <a:endParaRPr kumimoji="0" lang="en-US" altLang="zh-CN" sz="2000" b="0" i="0" u="none" strike="noStrike" cap="none" normalizeH="0" baseline="0" dirty="0">
              <a:ln>
                <a:noFill/>
              </a:ln>
              <a:solidFill>
                <a:srgbClr val="CCCCCC"/>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CCCCCC"/>
                </a:solidFill>
                <a:effectLst/>
                <a:latin typeface="Consolas" panose="020B0609020204030204" pitchFamily="49" charset="0"/>
              </a:rPr>
              <a:t>y</a:t>
            </a:r>
            <a:r>
              <a:rPr kumimoji="0" lang="zh-CN" altLang="zh-CN" sz="2000" b="0" i="0" u="none" strike="noStrike" cap="none" normalizeH="0" baseline="0" dirty="0">
                <a:ln>
                  <a:noFill/>
                </a:ln>
                <a:solidFill>
                  <a:srgbClr val="67CDCC"/>
                </a:solidFill>
                <a:effectLst/>
                <a:latin typeface="Consolas" panose="020B0609020204030204" pitchFamily="49" charset="0"/>
              </a:rPr>
              <a:t>=</a:t>
            </a:r>
            <a:r>
              <a:rPr kumimoji="0" lang="zh-CN" altLang="zh-CN" sz="2000" b="0" i="0" u="none" strike="noStrike" cap="none" normalizeH="0" baseline="0" dirty="0">
                <a:ln>
                  <a:noFill/>
                </a:ln>
                <a:solidFill>
                  <a:srgbClr val="CCCCCC"/>
                </a:solidFill>
                <a:effectLst/>
                <a:latin typeface="Consolas" panose="020B0609020204030204" pitchFamily="49" charset="0"/>
              </a:rPr>
              <a:t>np.</a:t>
            </a:r>
            <a:r>
              <a:rPr kumimoji="0" lang="zh-CN" altLang="zh-CN" sz="2000" b="0" i="0" u="none" strike="noStrike" cap="none" normalizeH="0" baseline="0" dirty="0">
                <a:ln>
                  <a:noFill/>
                </a:ln>
                <a:solidFill>
                  <a:srgbClr val="F08D49"/>
                </a:solidFill>
                <a:effectLst/>
                <a:latin typeface="Consolas" panose="020B0609020204030204" pitchFamily="49" charset="0"/>
              </a:rPr>
              <a:t>array</a:t>
            </a:r>
            <a:r>
              <a:rPr kumimoji="0" lang="zh-CN" altLang="zh-CN" sz="2000" b="0" i="0" u="none" strike="noStrike" cap="none" normalizeH="0" baseline="0" dirty="0">
                <a:ln>
                  <a:noFill/>
                </a:ln>
                <a:solidFill>
                  <a:srgbClr val="CCCCCC"/>
                </a:solidFill>
                <a:effectLst/>
                <a:latin typeface="Consolas" panose="020B0609020204030204" pitchFamily="49" charset="0"/>
              </a:rPr>
              <a:t>([</a:t>
            </a:r>
            <a:r>
              <a:rPr kumimoji="0" lang="zh-CN" altLang="zh-CN" sz="2000" b="0" i="0" u="none" strike="noStrike" cap="none" normalizeH="0" baseline="0" dirty="0">
                <a:ln>
                  <a:noFill/>
                </a:ln>
                <a:solidFill>
                  <a:srgbClr val="F08D49"/>
                </a:solidFill>
                <a:effectLst/>
                <a:latin typeface="Consolas" panose="020B0609020204030204" pitchFamily="49" charset="0"/>
              </a:rPr>
              <a:t>2.4</a:t>
            </a:r>
            <a:r>
              <a:rPr kumimoji="0" lang="zh-CN" altLang="zh-CN" sz="2000" b="0" i="0" u="none" strike="noStrike" cap="none" normalizeH="0" baseline="0" dirty="0">
                <a:ln>
                  <a:noFill/>
                </a:ln>
                <a:solidFill>
                  <a:srgbClr val="CCCCCC"/>
                </a:solidFill>
                <a:effectLst/>
                <a:latin typeface="Consolas" panose="020B0609020204030204" pitchFamily="49" charset="0"/>
              </a:rPr>
              <a:t>,</a:t>
            </a:r>
            <a:r>
              <a:rPr kumimoji="0" lang="zh-CN" altLang="zh-CN" sz="2000" b="0" i="0" u="none" strike="noStrike" cap="none" normalizeH="0" baseline="0" dirty="0">
                <a:ln>
                  <a:noFill/>
                </a:ln>
                <a:solidFill>
                  <a:srgbClr val="F08D49"/>
                </a:solidFill>
                <a:effectLst/>
                <a:latin typeface="Consolas" panose="020B0609020204030204" pitchFamily="49" charset="0"/>
              </a:rPr>
              <a:t>0.7</a:t>
            </a:r>
            <a:r>
              <a:rPr kumimoji="0" lang="zh-CN" altLang="zh-CN" sz="2000" b="0" i="0" u="none" strike="noStrike" cap="none" normalizeH="0" baseline="0" dirty="0">
                <a:ln>
                  <a:noFill/>
                </a:ln>
                <a:solidFill>
                  <a:srgbClr val="CCCCCC"/>
                </a:solidFill>
                <a:effectLst/>
                <a:latin typeface="Consolas" panose="020B0609020204030204" pitchFamily="49" charset="0"/>
              </a:rPr>
              <a:t>,</a:t>
            </a:r>
            <a:r>
              <a:rPr kumimoji="0" lang="zh-CN" altLang="zh-CN" sz="2000" b="0" i="0" u="none" strike="noStrike" cap="none" normalizeH="0" baseline="0" dirty="0">
                <a:ln>
                  <a:noFill/>
                </a:ln>
                <a:solidFill>
                  <a:srgbClr val="F08D49"/>
                </a:solidFill>
                <a:effectLst/>
                <a:latin typeface="Consolas" panose="020B0609020204030204" pitchFamily="49" charset="0"/>
              </a:rPr>
              <a:t>2.9</a:t>
            </a:r>
            <a:r>
              <a:rPr kumimoji="0" lang="zh-CN" altLang="zh-CN" sz="2000" b="0" i="0" u="none" strike="noStrike" cap="none" normalizeH="0" baseline="0" dirty="0">
                <a:ln>
                  <a:noFill/>
                </a:ln>
                <a:solidFill>
                  <a:srgbClr val="CCCCCC"/>
                </a:solidFill>
                <a:effectLst/>
                <a:latin typeface="Consolas" panose="020B0609020204030204" pitchFamily="49" charset="0"/>
              </a:rPr>
              <a:t>,</a:t>
            </a:r>
            <a:r>
              <a:rPr kumimoji="0" lang="zh-CN" altLang="zh-CN" sz="2000" b="0" i="0" u="none" strike="noStrike" cap="none" normalizeH="0" baseline="0" dirty="0">
                <a:ln>
                  <a:noFill/>
                </a:ln>
                <a:solidFill>
                  <a:srgbClr val="F08D49"/>
                </a:solidFill>
                <a:effectLst/>
                <a:latin typeface="Consolas" panose="020B0609020204030204" pitchFamily="49" charset="0"/>
              </a:rPr>
              <a:t>2.2</a:t>
            </a:r>
            <a:r>
              <a:rPr kumimoji="0" lang="zh-CN" altLang="zh-CN" sz="2000" b="0" i="0" u="none" strike="noStrike" cap="none" normalizeH="0" baseline="0" dirty="0">
                <a:ln>
                  <a:noFill/>
                </a:ln>
                <a:solidFill>
                  <a:srgbClr val="CCCCCC"/>
                </a:solidFill>
                <a:effectLst/>
                <a:latin typeface="Consolas" panose="020B0609020204030204" pitchFamily="49" charset="0"/>
              </a:rPr>
              <a:t>,</a:t>
            </a:r>
            <a:r>
              <a:rPr kumimoji="0" lang="zh-CN" altLang="zh-CN" sz="2000" b="0" i="0" u="none" strike="noStrike" cap="none" normalizeH="0" baseline="0" dirty="0">
                <a:ln>
                  <a:noFill/>
                </a:ln>
                <a:solidFill>
                  <a:srgbClr val="F08D49"/>
                </a:solidFill>
                <a:effectLst/>
                <a:latin typeface="Consolas" panose="020B0609020204030204" pitchFamily="49" charset="0"/>
              </a:rPr>
              <a:t>3</a:t>
            </a:r>
            <a:r>
              <a:rPr kumimoji="0" lang="zh-CN" altLang="zh-CN" sz="2000" b="0" i="0" u="none" strike="noStrike" cap="none" normalizeH="0" baseline="0" dirty="0">
                <a:ln>
                  <a:noFill/>
                </a:ln>
                <a:solidFill>
                  <a:srgbClr val="CCCCCC"/>
                </a:solidFill>
                <a:effectLst/>
                <a:latin typeface="Consolas" panose="020B0609020204030204" pitchFamily="49" charset="0"/>
              </a:rPr>
              <a:t>,</a:t>
            </a:r>
            <a:r>
              <a:rPr kumimoji="0" lang="zh-CN" altLang="zh-CN" sz="2000" b="0" i="0" u="none" strike="noStrike" cap="none" normalizeH="0" baseline="0" dirty="0">
                <a:ln>
                  <a:noFill/>
                </a:ln>
                <a:solidFill>
                  <a:srgbClr val="F08D49"/>
                </a:solidFill>
                <a:effectLst/>
                <a:latin typeface="Consolas" panose="020B0609020204030204" pitchFamily="49" charset="0"/>
              </a:rPr>
              <a:t>2.7</a:t>
            </a:r>
            <a:r>
              <a:rPr kumimoji="0" lang="zh-CN" altLang="zh-CN" sz="2000" b="0" i="0" u="none" strike="noStrike" cap="none" normalizeH="0" baseline="0" dirty="0">
                <a:ln>
                  <a:noFill/>
                </a:ln>
                <a:solidFill>
                  <a:srgbClr val="CCCCCC"/>
                </a:solidFill>
                <a:effectLst/>
                <a:latin typeface="Consolas" panose="020B0609020204030204" pitchFamily="49" charset="0"/>
              </a:rPr>
              <a:t>,</a:t>
            </a:r>
            <a:r>
              <a:rPr kumimoji="0" lang="zh-CN" altLang="zh-CN" sz="2000" b="0" i="0" u="none" strike="noStrike" cap="none" normalizeH="0" baseline="0" dirty="0">
                <a:ln>
                  <a:noFill/>
                </a:ln>
                <a:solidFill>
                  <a:srgbClr val="F08D49"/>
                </a:solidFill>
                <a:effectLst/>
                <a:latin typeface="Consolas" panose="020B0609020204030204" pitchFamily="49" charset="0"/>
              </a:rPr>
              <a:t>1.6</a:t>
            </a:r>
            <a:r>
              <a:rPr kumimoji="0" lang="zh-CN" altLang="zh-CN" sz="2000" b="0" i="0" u="none" strike="noStrike" cap="none" normalizeH="0" baseline="0" dirty="0">
                <a:ln>
                  <a:noFill/>
                </a:ln>
                <a:solidFill>
                  <a:srgbClr val="CCCCCC"/>
                </a:solidFill>
                <a:effectLst/>
                <a:latin typeface="Consolas" panose="020B0609020204030204" pitchFamily="49" charset="0"/>
              </a:rPr>
              <a:t>,</a:t>
            </a:r>
            <a:r>
              <a:rPr kumimoji="0" lang="zh-CN" altLang="zh-CN" sz="2000" b="0" i="0" u="none" strike="noStrike" cap="none" normalizeH="0" baseline="0" dirty="0">
                <a:ln>
                  <a:noFill/>
                </a:ln>
                <a:solidFill>
                  <a:srgbClr val="F08D49"/>
                </a:solidFill>
                <a:effectLst/>
                <a:latin typeface="Consolas" panose="020B0609020204030204" pitchFamily="49" charset="0"/>
              </a:rPr>
              <a:t>1.1</a:t>
            </a:r>
            <a:r>
              <a:rPr kumimoji="0" lang="zh-CN" altLang="zh-CN" sz="2000" b="0" i="0" u="none" strike="noStrike" cap="none" normalizeH="0" baseline="0" dirty="0">
                <a:ln>
                  <a:noFill/>
                </a:ln>
                <a:solidFill>
                  <a:srgbClr val="CCCCCC"/>
                </a:solidFill>
                <a:effectLst/>
                <a:latin typeface="Consolas" panose="020B0609020204030204" pitchFamily="49" charset="0"/>
              </a:rPr>
              <a:t>,</a:t>
            </a:r>
            <a:r>
              <a:rPr kumimoji="0" lang="zh-CN" altLang="zh-CN" sz="2000" b="0" i="0" u="none" strike="noStrike" cap="none" normalizeH="0" baseline="0" dirty="0">
                <a:ln>
                  <a:noFill/>
                </a:ln>
                <a:solidFill>
                  <a:srgbClr val="F08D49"/>
                </a:solidFill>
                <a:effectLst/>
                <a:latin typeface="Consolas" panose="020B0609020204030204" pitchFamily="49" charset="0"/>
              </a:rPr>
              <a:t>1.6</a:t>
            </a:r>
            <a:r>
              <a:rPr kumimoji="0" lang="zh-CN" altLang="zh-CN" sz="2000" b="0" i="0" u="none" strike="noStrike" cap="none" normalizeH="0" baseline="0" dirty="0">
                <a:ln>
                  <a:noFill/>
                </a:ln>
                <a:solidFill>
                  <a:srgbClr val="CCCCCC"/>
                </a:solidFill>
                <a:effectLst/>
                <a:latin typeface="Consolas" panose="020B0609020204030204" pitchFamily="49" charset="0"/>
              </a:rPr>
              <a:t>,</a:t>
            </a:r>
            <a:r>
              <a:rPr kumimoji="0" lang="zh-CN" altLang="zh-CN" sz="2000" b="0" i="0" u="none" strike="noStrike" cap="none" normalizeH="0" baseline="0" dirty="0">
                <a:ln>
                  <a:noFill/>
                </a:ln>
                <a:solidFill>
                  <a:srgbClr val="F08D49"/>
                </a:solidFill>
                <a:effectLst/>
                <a:latin typeface="Consolas" panose="020B0609020204030204" pitchFamily="49" charset="0"/>
              </a:rPr>
              <a:t>0.9</a:t>
            </a:r>
            <a:r>
              <a:rPr kumimoji="0" lang="zh-CN" altLang="zh-CN" sz="2000" b="0" i="0" u="none" strike="noStrike" cap="none" normalizeH="0" baseline="0" dirty="0">
                <a:ln>
                  <a:noFill/>
                </a:ln>
                <a:solidFill>
                  <a:srgbClr val="CCCCCC"/>
                </a:solidFill>
                <a:effectLst/>
                <a:latin typeface="Consolas" panose="020B0609020204030204" pitchFamily="49" charset="0"/>
              </a:rPr>
              <a:t>]) </a:t>
            </a:r>
            <a:endParaRPr kumimoji="0" lang="en-US" altLang="zh-CN" sz="2000" b="0" i="0" u="none" strike="noStrike" cap="none" normalizeH="0" baseline="0" dirty="0">
              <a:ln>
                <a:noFill/>
              </a:ln>
              <a:solidFill>
                <a:srgbClr val="CCCCCC"/>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CCCCCC"/>
                </a:solidFill>
                <a:effectLst/>
                <a:latin typeface="Consolas" panose="020B0609020204030204" pitchFamily="49" charset="0"/>
              </a:rPr>
              <a:t>data</a:t>
            </a:r>
            <a:r>
              <a:rPr kumimoji="0" lang="zh-CN" altLang="zh-CN" sz="2000" b="0" i="0" u="none" strike="noStrike" cap="none" normalizeH="0" baseline="0" dirty="0">
                <a:ln>
                  <a:noFill/>
                </a:ln>
                <a:solidFill>
                  <a:srgbClr val="67CDCC"/>
                </a:solidFill>
                <a:effectLst/>
                <a:latin typeface="Consolas" panose="020B0609020204030204" pitchFamily="49" charset="0"/>
              </a:rPr>
              <a:t>=</a:t>
            </a:r>
            <a:r>
              <a:rPr kumimoji="0" lang="zh-CN" altLang="zh-CN" sz="2000" b="0" i="0" u="none" strike="noStrike" cap="none" normalizeH="0" baseline="0" dirty="0">
                <a:ln>
                  <a:noFill/>
                </a:ln>
                <a:solidFill>
                  <a:srgbClr val="CCCCCC"/>
                </a:solidFill>
                <a:effectLst/>
                <a:latin typeface="Consolas" panose="020B0609020204030204" pitchFamily="49" charset="0"/>
              </a:rPr>
              <a:t>np.</a:t>
            </a:r>
            <a:r>
              <a:rPr kumimoji="0" lang="zh-CN" altLang="zh-CN" sz="2000" b="0" i="0" u="none" strike="noStrike" cap="none" normalizeH="0" baseline="0" dirty="0">
                <a:ln>
                  <a:noFill/>
                </a:ln>
                <a:solidFill>
                  <a:srgbClr val="F08D49"/>
                </a:solidFill>
                <a:effectLst/>
                <a:latin typeface="Consolas" panose="020B0609020204030204" pitchFamily="49" charset="0"/>
              </a:rPr>
              <a:t>matrix</a:t>
            </a:r>
            <a:r>
              <a:rPr kumimoji="0" lang="zh-CN" altLang="zh-CN" sz="2000" b="0" i="0" u="none" strike="noStrike" cap="none" normalizeH="0" baseline="0" dirty="0">
                <a:ln>
                  <a:noFill/>
                </a:ln>
                <a:solidFill>
                  <a:srgbClr val="CCCCCC"/>
                </a:solidFill>
                <a:effectLst/>
                <a:latin typeface="Consolas" panose="020B0609020204030204" pitchFamily="49" charset="0"/>
              </a:rPr>
              <a:t>([[scaled_x[i],scaled_y[i]] </a:t>
            </a:r>
            <a:r>
              <a:rPr kumimoji="0" lang="zh-CN" altLang="zh-CN" sz="2000" b="0" i="0" u="none" strike="noStrike" cap="none" normalizeH="0" baseline="0" dirty="0">
                <a:ln>
                  <a:noFill/>
                </a:ln>
                <a:solidFill>
                  <a:srgbClr val="CC99CD"/>
                </a:solidFill>
                <a:effectLst/>
                <a:latin typeface="Consolas" panose="020B0609020204030204" pitchFamily="49" charset="0"/>
              </a:rPr>
              <a:t>for</a:t>
            </a:r>
            <a:r>
              <a:rPr kumimoji="0" lang="zh-CN" altLang="zh-CN" sz="2000" b="0" i="0" u="none" strike="noStrike" cap="none" normalizeH="0" baseline="0" dirty="0">
                <a:ln>
                  <a:noFill/>
                </a:ln>
                <a:solidFill>
                  <a:srgbClr val="CCCCCC"/>
                </a:solidFill>
                <a:effectLst/>
                <a:latin typeface="Consolas" panose="020B0609020204030204" pitchFamily="49" charset="0"/>
              </a:rPr>
              <a:t> i in </a:t>
            </a:r>
            <a:r>
              <a:rPr kumimoji="0" lang="zh-CN" altLang="zh-CN" sz="2000" b="0" i="0" u="none" strike="noStrike" cap="none" normalizeH="0" baseline="0" dirty="0">
                <a:ln>
                  <a:noFill/>
                </a:ln>
                <a:solidFill>
                  <a:srgbClr val="F08D49"/>
                </a:solidFill>
                <a:effectLst/>
                <a:latin typeface="Consolas" panose="020B0609020204030204" pitchFamily="49" charset="0"/>
              </a:rPr>
              <a:t>range</a:t>
            </a:r>
            <a:r>
              <a:rPr kumimoji="0" lang="zh-CN" altLang="zh-CN" sz="2000" b="0" i="0" u="none" strike="noStrike" cap="none" normalizeH="0" baseline="0" dirty="0">
                <a:ln>
                  <a:noFill/>
                </a:ln>
                <a:solidFill>
                  <a:srgbClr val="CCCCCC"/>
                </a:solidFill>
                <a:effectLst/>
                <a:latin typeface="Consolas" panose="020B0609020204030204" pitchFamily="49" charset="0"/>
              </a:rPr>
              <a:t>(</a:t>
            </a:r>
            <a:r>
              <a:rPr kumimoji="0" lang="zh-CN" altLang="zh-CN" sz="2000" b="0" i="0" u="none" strike="noStrike" cap="none" normalizeH="0" baseline="0" dirty="0">
                <a:ln>
                  <a:noFill/>
                </a:ln>
                <a:solidFill>
                  <a:srgbClr val="F08D49"/>
                </a:solidFill>
                <a:effectLst/>
                <a:latin typeface="Consolas" panose="020B0609020204030204" pitchFamily="49" charset="0"/>
              </a:rPr>
              <a:t>len</a:t>
            </a:r>
            <a:r>
              <a:rPr kumimoji="0" lang="zh-CN" altLang="zh-CN" sz="2000" b="0" i="0" u="none" strike="noStrike" cap="none" normalizeH="0" baseline="0" dirty="0">
                <a:ln>
                  <a:noFill/>
                </a:ln>
                <a:solidFill>
                  <a:srgbClr val="CCCCCC"/>
                </a:solidFill>
                <a:effectLst/>
                <a:latin typeface="Consolas" panose="020B0609020204030204" pitchFamily="49" charset="0"/>
              </a:rPr>
              <a:t>(scaled_x))])</a:t>
            </a:r>
            <a:r>
              <a:rPr kumimoji="0" lang="zh-CN" altLang="zh-CN" sz="2000" b="0" i="0" u="none" strike="noStrike" cap="none" normalizeH="0" baseline="0" dirty="0">
                <a:ln>
                  <a:noFill/>
                </a:ln>
                <a:solidFill>
                  <a:schemeClr val="tx1"/>
                </a:solidFill>
                <a:effectLst/>
              </a:rPr>
              <a:t> </a:t>
            </a:r>
            <a:endParaRPr kumimoji="0" lang="en-US" altLang="zh-CN"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
        <p:nvSpPr>
          <p:cNvPr id="8" name="Rectangle 6">
            <a:extLst>
              <a:ext uri="{FF2B5EF4-FFF2-40B4-BE49-F238E27FC236}">
                <a16:creationId xmlns:a16="http://schemas.microsoft.com/office/drawing/2014/main" id="{6CFB9CF0-76F1-6992-F583-FEA08E4A94CA}"/>
              </a:ext>
            </a:extLst>
          </p:cNvPr>
          <p:cNvSpPr>
            <a:spLocks noChangeArrowheads="1"/>
          </p:cNvSpPr>
          <p:nvPr/>
        </p:nvSpPr>
        <p:spPr bwMode="auto">
          <a:xfrm>
            <a:off x="288759" y="2223714"/>
            <a:ext cx="10684040" cy="702088"/>
          </a:xfrm>
          <a:prstGeom prst="rect">
            <a:avLst/>
          </a:prstGeom>
          <a:solidFill>
            <a:srgbClr val="2D2D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569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CC99CD"/>
                </a:solidFill>
                <a:effectLst/>
                <a:latin typeface="Consolas" panose="020B0609020204030204" pitchFamily="49" charset="0"/>
              </a:rPr>
              <a:t>import</a:t>
            </a:r>
            <a:r>
              <a:rPr kumimoji="0" lang="zh-CN" altLang="zh-CN" sz="2000" b="0" i="0" u="none" strike="noStrike" cap="none" normalizeH="0" baseline="0" dirty="0">
                <a:ln>
                  <a:noFill/>
                </a:ln>
                <a:solidFill>
                  <a:srgbClr val="CCCCCC"/>
                </a:solidFill>
                <a:effectLst/>
                <a:latin typeface="Consolas" panose="020B0609020204030204" pitchFamily="49" charset="0"/>
              </a:rPr>
              <a:t> matplotlib.pyplot </a:t>
            </a:r>
            <a:r>
              <a:rPr kumimoji="0" lang="zh-CN" altLang="zh-CN" sz="2000" b="0" i="0" u="none" strike="noStrike" cap="none" normalizeH="0" baseline="0" dirty="0">
                <a:ln>
                  <a:noFill/>
                </a:ln>
                <a:solidFill>
                  <a:srgbClr val="67CDCC"/>
                </a:solidFill>
                <a:effectLst/>
                <a:latin typeface="Consolas" panose="020B0609020204030204" pitchFamily="49" charset="0"/>
              </a:rPr>
              <a:t>as</a:t>
            </a:r>
            <a:r>
              <a:rPr kumimoji="0" lang="zh-CN" altLang="zh-CN" sz="2000" b="0" i="0" u="none" strike="noStrike" cap="none" normalizeH="0" baseline="0" dirty="0">
                <a:ln>
                  <a:noFill/>
                </a:ln>
                <a:solidFill>
                  <a:srgbClr val="CCCCCC"/>
                </a:solidFill>
                <a:effectLst/>
                <a:latin typeface="Consolas" panose="020B0609020204030204" pitchFamily="49" charset="0"/>
              </a:rPr>
              <a:t> plt </a:t>
            </a:r>
            <a:endParaRPr kumimoji="0" lang="en-US" altLang="zh-CN" sz="2000" b="0" i="0" u="none" strike="noStrike" cap="none" normalizeH="0" baseline="0" dirty="0">
              <a:ln>
                <a:noFill/>
              </a:ln>
              <a:solidFill>
                <a:srgbClr val="CCCCCC"/>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CCCCCC"/>
                </a:solidFill>
                <a:effectLst/>
                <a:latin typeface="Consolas" panose="020B0609020204030204" pitchFamily="49" charset="0"/>
              </a:rPr>
              <a:t>plt.</a:t>
            </a:r>
            <a:r>
              <a:rPr kumimoji="0" lang="zh-CN" altLang="zh-CN" sz="2000" b="0" i="0" u="none" strike="noStrike" cap="none" normalizeH="0" baseline="0" dirty="0">
                <a:ln>
                  <a:noFill/>
                </a:ln>
                <a:solidFill>
                  <a:srgbClr val="F08D49"/>
                </a:solidFill>
                <a:effectLst/>
                <a:latin typeface="Consolas" panose="020B0609020204030204" pitchFamily="49" charset="0"/>
              </a:rPr>
              <a:t>plot</a:t>
            </a:r>
            <a:r>
              <a:rPr kumimoji="0" lang="zh-CN" altLang="zh-CN" sz="2000" b="0" i="0" u="none" strike="noStrike" cap="none" normalizeH="0" baseline="0" dirty="0">
                <a:ln>
                  <a:noFill/>
                </a:ln>
                <a:solidFill>
                  <a:srgbClr val="CCCCCC"/>
                </a:solidFill>
                <a:effectLst/>
                <a:latin typeface="Consolas" panose="020B0609020204030204" pitchFamily="49" charset="0"/>
              </a:rPr>
              <a:t>(scaled_x,scaled_y,</a:t>
            </a:r>
            <a:r>
              <a:rPr kumimoji="0" lang="zh-CN" altLang="zh-CN" sz="2000" b="0" i="0" u="none" strike="noStrike" cap="none" normalizeH="0" baseline="0" dirty="0">
                <a:ln>
                  <a:noFill/>
                </a:ln>
                <a:solidFill>
                  <a:srgbClr val="7EC699"/>
                </a:solidFill>
                <a:effectLst/>
                <a:latin typeface="Consolas" panose="020B0609020204030204" pitchFamily="49" charset="0"/>
              </a:rPr>
              <a:t>'o'</a:t>
            </a:r>
            <a:r>
              <a:rPr kumimoji="0" lang="zh-CN" altLang="zh-CN" sz="2000" b="0" i="0" u="none" strike="noStrike" cap="none" normalizeH="0" baseline="0" dirty="0">
                <a:ln>
                  <a:noFill/>
                </a:ln>
                <a:solidFill>
                  <a:srgbClr val="CCCCCC"/>
                </a:solidFill>
                <a:effectLst/>
                <a:latin typeface="Consolas" panose="020B0609020204030204" pitchFamily="49" charset="0"/>
              </a:rPr>
              <a:t>) </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
        <p:nvSpPr>
          <p:cNvPr id="9" name="AutoShape 8">
            <a:extLst>
              <a:ext uri="{FF2B5EF4-FFF2-40B4-BE49-F238E27FC236}">
                <a16:creationId xmlns:a16="http://schemas.microsoft.com/office/drawing/2014/main" id="{336BEAD1-C310-6AB6-7216-9E579ABE2CF3}"/>
              </a:ext>
            </a:extLst>
          </p:cNvPr>
          <p:cNvSpPr>
            <a:spLocks noChangeAspect="1" noChangeArrowheads="1"/>
          </p:cNvSpPr>
          <p:nvPr/>
        </p:nvSpPr>
        <p:spPr bwMode="auto">
          <a:xfrm>
            <a:off x="1443789" y="3276599"/>
            <a:ext cx="4804611" cy="480461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2" name="图片 11">
            <a:extLst>
              <a:ext uri="{FF2B5EF4-FFF2-40B4-BE49-F238E27FC236}">
                <a16:creationId xmlns:a16="http://schemas.microsoft.com/office/drawing/2014/main" id="{C19CBF1C-A4F2-DA98-B4CF-C9385C7C630B}"/>
              </a:ext>
            </a:extLst>
          </p:cNvPr>
          <p:cNvPicPr>
            <a:picLocks noChangeAspect="1"/>
          </p:cNvPicPr>
          <p:nvPr/>
        </p:nvPicPr>
        <p:blipFill>
          <a:blip r:embed="rId2"/>
          <a:stretch>
            <a:fillRect/>
          </a:stretch>
        </p:blipFill>
        <p:spPr>
          <a:xfrm>
            <a:off x="628651" y="2925802"/>
            <a:ext cx="5619750" cy="3867150"/>
          </a:xfrm>
          <a:prstGeom prst="rect">
            <a:avLst/>
          </a:prstGeom>
        </p:spPr>
      </p:pic>
    </p:spTree>
    <p:extLst>
      <p:ext uri="{BB962C8B-B14F-4D97-AF65-F5344CB8AC3E}">
        <p14:creationId xmlns:p14="http://schemas.microsoft.com/office/powerpoint/2010/main" val="3507051814"/>
      </p:ext>
    </p:extLst>
  </p:cSld>
  <p:clrMapOvr>
    <a:masterClrMapping/>
  </p:clrMapOvr>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368</TotalTime>
  <Words>1417</Words>
  <Application>Microsoft Office PowerPoint</Application>
  <PresentationFormat>宽屏</PresentationFormat>
  <Paragraphs>67</Paragraphs>
  <Slides>17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17</vt:i4>
      </vt:variant>
    </vt:vector>
  </HeadingPairs>
  <TitlesOfParts>
    <vt:vector size="26" baseType="lpstr">
      <vt:lpstr>-apple-system</vt:lpstr>
      <vt:lpstr>华文新魏</vt:lpstr>
      <vt:lpstr>Arial</vt:lpstr>
      <vt:lpstr>Cambria Math</vt:lpstr>
      <vt:lpstr>Consolas</vt:lpstr>
      <vt:lpstr>Trebuchet MS</vt:lpstr>
      <vt:lpstr>Verdana</vt:lpstr>
      <vt:lpstr>Wingdings 3</vt:lpstr>
      <vt:lpstr>平面</vt:lpstr>
      <vt:lpstr>PCA（主成分分析）</vt:lpstr>
      <vt:lpstr>PCA简介</vt:lpstr>
      <vt:lpstr>协方差和散度矩阵</vt:lpstr>
      <vt:lpstr>PowerPoint 演示文稿</vt:lpstr>
      <vt:lpstr>特征值分解矩阵原理</vt:lpstr>
      <vt:lpstr>SVD分解矩阵原理</vt:lpstr>
      <vt:lpstr>基于SVD分解协方差矩阵实现PCA算法</vt:lpstr>
      <vt:lpstr>基于特征值分解协方差矩阵实现PCA算法</vt:lpstr>
      <vt:lpstr>PowerPoint 演示文稿</vt:lpstr>
      <vt:lpstr>PowerPoint 演示文稿</vt:lpstr>
      <vt:lpstr>PowerPoint 演示文稿</vt:lpstr>
      <vt:lpstr>PowerPoint 演示文稿</vt:lpstr>
      <vt:lpstr>PowerPoint 演示文稿</vt:lpstr>
      <vt:lpstr>PowerPoint 演示文稿</vt:lpstr>
      <vt:lpstr>PCA算法优点</vt:lpstr>
      <vt:lpstr>PCA算法缺点</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PCA（主成分分析）</dc:title>
  <dc:creator>施 支林</dc:creator>
  <cp:lastModifiedBy>施 支林</cp:lastModifiedBy>
  <cp:revision>80</cp:revision>
  <dcterms:created xsi:type="dcterms:W3CDTF">2022-08-12T10:50:07Z</dcterms:created>
  <dcterms:modified xsi:type="dcterms:W3CDTF">2022-08-13T14:37:50Z</dcterms:modified>
</cp:coreProperties>
</file>