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78"/>
    <a:srgbClr val="FF7F0F"/>
    <a:srgbClr val="1F77B4"/>
    <a:srgbClr val="AEC8E8"/>
    <a:srgbClr val="2DA02B"/>
    <a:srgbClr val="D72627"/>
    <a:srgbClr val="C5B0D5"/>
    <a:srgbClr val="9467BD"/>
    <a:srgbClr val="FF9896"/>
    <a:srgbClr val="99D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ESD\ESD_data_all\Score_figures(18082022_47case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HK" sz="1200"/>
              <a:t>Phase Proportion</a:t>
            </a:r>
          </a:p>
        </c:rich>
      </c:tx>
      <c:layout>
        <c:manualLayout>
          <c:xMode val="edge"/>
          <c:yMode val="edge"/>
          <c:x val="0.37383453896639396"/>
          <c:y val="6.48149491641361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BF416B"/>
            </a:solidFill>
          </c:spPr>
          <c:dPt>
            <c:idx val="0"/>
            <c:bubble3D val="0"/>
            <c:spPr>
              <a:solidFill>
                <a:srgbClr val="D0E1C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3D-4E0E-B138-88862795F65E}"/>
              </c:ext>
            </c:extLst>
          </c:dPt>
          <c:dPt>
            <c:idx val="1"/>
            <c:bubble3D val="0"/>
            <c:spPr>
              <a:solidFill>
                <a:srgbClr val="EED1B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3D-4E0E-B138-88862795F65E}"/>
              </c:ext>
            </c:extLst>
          </c:dPt>
          <c:dPt>
            <c:idx val="2"/>
            <c:bubble3D val="0"/>
            <c:spPr>
              <a:solidFill>
                <a:srgbClr val="D8C2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3D-4E0E-B138-88862795F65E}"/>
              </c:ext>
            </c:extLst>
          </c:dPt>
          <c:dPt>
            <c:idx val="3"/>
            <c:bubble3D val="0"/>
            <c:spPr>
              <a:solidFill>
                <a:srgbClr val="C4D3D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E3D-4E0E-B138-88862795F65E}"/>
              </c:ext>
            </c:extLst>
          </c:dPt>
          <c:cat>
            <c:strRef>
              <c:f>ori!$J$1:$M$1</c:f>
              <c:strCache>
                <c:ptCount val="4"/>
                <c:pt idx="0">
                  <c:v>Marking Proportion</c:v>
                </c:pt>
                <c:pt idx="1">
                  <c:v>Injection Proportion</c:v>
                </c:pt>
                <c:pt idx="2">
                  <c:v>Dissection Proportion</c:v>
                </c:pt>
                <c:pt idx="3">
                  <c:v>Idle Proportion</c:v>
                </c:pt>
              </c:strCache>
            </c:strRef>
          </c:cat>
          <c:val>
            <c:numRef>
              <c:f>ori!$J$48:$M$48</c:f>
              <c:numCache>
                <c:formatCode>General</c:formatCode>
                <c:ptCount val="4"/>
                <c:pt idx="0">
                  <c:v>5.04093063334769E-2</c:v>
                </c:pt>
                <c:pt idx="1">
                  <c:v>7.0659198621283906E-2</c:v>
                </c:pt>
                <c:pt idx="2">
                  <c:v>0.52046531667384699</c:v>
                </c:pt>
                <c:pt idx="3">
                  <c:v>0.358466178371391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E3D-4E0E-B138-88862795F6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35833776632114"/>
          <c:y val="0.33528413154103659"/>
          <c:w val="0.34641662233678866"/>
          <c:h val="0.268884930328817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C33-BB7E-4F90-A322-27489D9A8981}" type="datetimeFigureOut">
              <a:rPr lang="en-HK" smtClean="0"/>
              <a:t>22/8/2022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509F-79A1-430B-AD7A-F1CD8F0AC3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7519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C33-BB7E-4F90-A322-27489D9A8981}" type="datetimeFigureOut">
              <a:rPr lang="en-HK" smtClean="0"/>
              <a:t>22/8/2022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509F-79A1-430B-AD7A-F1CD8F0AC3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0080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C33-BB7E-4F90-A322-27489D9A8981}" type="datetimeFigureOut">
              <a:rPr lang="en-HK" smtClean="0"/>
              <a:t>22/8/2022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509F-79A1-430B-AD7A-F1CD8F0AC3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3264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C33-BB7E-4F90-A322-27489D9A8981}" type="datetimeFigureOut">
              <a:rPr lang="en-HK" smtClean="0"/>
              <a:t>22/8/2022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509F-79A1-430B-AD7A-F1CD8F0AC3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1753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C33-BB7E-4F90-A322-27489D9A8981}" type="datetimeFigureOut">
              <a:rPr lang="en-HK" smtClean="0"/>
              <a:t>22/8/2022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509F-79A1-430B-AD7A-F1CD8F0AC3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755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C33-BB7E-4F90-A322-27489D9A8981}" type="datetimeFigureOut">
              <a:rPr lang="en-HK" smtClean="0"/>
              <a:t>22/8/2022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509F-79A1-430B-AD7A-F1CD8F0AC3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176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C33-BB7E-4F90-A322-27489D9A8981}" type="datetimeFigureOut">
              <a:rPr lang="en-HK" smtClean="0"/>
              <a:t>22/8/2022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509F-79A1-430B-AD7A-F1CD8F0AC3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2664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C33-BB7E-4F90-A322-27489D9A8981}" type="datetimeFigureOut">
              <a:rPr lang="en-HK" smtClean="0"/>
              <a:t>22/8/2022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509F-79A1-430B-AD7A-F1CD8F0AC3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8342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C33-BB7E-4F90-A322-27489D9A8981}" type="datetimeFigureOut">
              <a:rPr lang="en-HK" smtClean="0"/>
              <a:t>22/8/2022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509F-79A1-430B-AD7A-F1CD8F0AC3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206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C33-BB7E-4F90-A322-27489D9A8981}" type="datetimeFigureOut">
              <a:rPr lang="en-HK" smtClean="0"/>
              <a:t>22/8/2022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509F-79A1-430B-AD7A-F1CD8F0AC3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542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9C33-BB7E-4F90-A322-27489D9A8981}" type="datetimeFigureOut">
              <a:rPr lang="en-HK" smtClean="0"/>
              <a:t>22/8/2022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4509F-79A1-430B-AD7A-F1CD8F0AC3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4464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9C33-BB7E-4F90-A322-27489D9A8981}" type="datetimeFigureOut">
              <a:rPr lang="en-HK" smtClean="0"/>
              <a:t>22/8/2022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4509F-79A1-430B-AD7A-F1CD8F0AC326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3504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B469F4-DC8E-83AD-0D9A-3D49D0DBE9FA}"/>
              </a:ext>
            </a:extLst>
          </p:cNvPr>
          <p:cNvSpPr txBox="1"/>
          <p:nvPr/>
        </p:nvSpPr>
        <p:spPr>
          <a:xfrm>
            <a:off x="119260" y="21251"/>
            <a:ext cx="6622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2400" dirty="0"/>
              <a:t>Summary Report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03B06C-5DF3-269F-4387-F3A16B02BED4}"/>
              </a:ext>
            </a:extLst>
          </p:cNvPr>
          <p:cNvCxnSpPr/>
          <p:nvPr/>
        </p:nvCxnSpPr>
        <p:spPr>
          <a:xfrm>
            <a:off x="241" y="1301612"/>
            <a:ext cx="6858000" cy="0"/>
          </a:xfrm>
          <a:prstGeom prst="line">
            <a:avLst/>
          </a:prstGeom>
          <a:ln w="349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AEE281-23A7-6D6E-B280-B617E914D304}"/>
              </a:ext>
            </a:extLst>
          </p:cNvPr>
          <p:cNvCxnSpPr>
            <a:cxnSpLocks/>
          </p:cNvCxnSpPr>
          <p:nvPr/>
        </p:nvCxnSpPr>
        <p:spPr>
          <a:xfrm>
            <a:off x="326735" y="5087750"/>
            <a:ext cx="62045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0D66432-040E-B1D2-EBBE-CB3964407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86862"/>
              </p:ext>
            </p:extLst>
          </p:nvPr>
        </p:nvGraphicFramePr>
        <p:xfrm>
          <a:off x="317202" y="3295272"/>
          <a:ext cx="3270765" cy="1645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4047">
                  <a:extLst>
                    <a:ext uri="{9D8B030D-6E8A-4147-A177-3AD203B41FA5}">
                      <a16:colId xmlns:a16="http://schemas.microsoft.com/office/drawing/2014/main" val="2065325047"/>
                    </a:ext>
                  </a:extLst>
                </a:gridCol>
                <a:gridCol w="1133359">
                  <a:extLst>
                    <a:ext uri="{9D8B030D-6E8A-4147-A177-3AD203B41FA5}">
                      <a16:colId xmlns:a16="http://schemas.microsoft.com/office/drawing/2014/main" val="1627676475"/>
                    </a:ext>
                  </a:extLst>
                </a:gridCol>
                <a:gridCol w="1133359">
                  <a:extLst>
                    <a:ext uri="{9D8B030D-6E8A-4147-A177-3AD203B41FA5}">
                      <a16:colId xmlns:a16="http://schemas.microsoft.com/office/drawing/2014/main" val="4171421073"/>
                    </a:ext>
                  </a:extLst>
                </a:gridCol>
              </a:tblGrid>
              <a:tr h="253293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>
                          <a:solidFill>
                            <a:sysClr val="windowText" lastClr="000000"/>
                          </a:solidFill>
                        </a:rPr>
                        <a:t>Phase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200" dirty="0">
                          <a:solidFill>
                            <a:sysClr val="windowText" lastClr="000000"/>
                          </a:solidFill>
                        </a:rPr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200" dirty="0">
                          <a:solidFill>
                            <a:sysClr val="windowText" lastClr="000000"/>
                          </a:solidFill>
                        </a:rPr>
                        <a:t>Proportion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368178"/>
                  </a:ext>
                </a:extLst>
              </a:tr>
              <a:tr h="253293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Marking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HK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HK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963226"/>
                  </a:ext>
                </a:extLst>
              </a:tr>
              <a:tr h="253293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HK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HK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345976"/>
                  </a:ext>
                </a:extLst>
              </a:tr>
              <a:tr h="253293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Dissection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HK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HK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48675"/>
                  </a:ext>
                </a:extLst>
              </a:tr>
              <a:tr h="253293"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Idle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HK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HK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1731"/>
                  </a:ext>
                </a:extLst>
              </a:tr>
              <a:tr h="25329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Total</a:t>
                      </a:r>
                      <a:endParaRPr lang="en-HK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HK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sz="1200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263239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444709F9-2549-0E19-0360-6C1C08767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90865"/>
              </p:ext>
            </p:extLst>
          </p:nvPr>
        </p:nvGraphicFramePr>
        <p:xfrm>
          <a:off x="793495" y="8825551"/>
          <a:ext cx="5320078" cy="7959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43564">
                  <a:extLst>
                    <a:ext uri="{9D8B030D-6E8A-4147-A177-3AD203B41FA5}">
                      <a16:colId xmlns:a16="http://schemas.microsoft.com/office/drawing/2014/main" val="1439527853"/>
                    </a:ext>
                  </a:extLst>
                </a:gridCol>
                <a:gridCol w="2094103">
                  <a:extLst>
                    <a:ext uri="{9D8B030D-6E8A-4147-A177-3AD203B41FA5}">
                      <a16:colId xmlns:a16="http://schemas.microsoft.com/office/drawing/2014/main" val="3002264850"/>
                    </a:ext>
                  </a:extLst>
                </a:gridCol>
                <a:gridCol w="1982411">
                  <a:extLst>
                    <a:ext uri="{9D8B030D-6E8A-4147-A177-3AD203B41FA5}">
                      <a16:colId xmlns:a16="http://schemas.microsoft.com/office/drawing/2014/main" val="3412014661"/>
                    </a:ext>
                  </a:extLst>
                </a:gridCol>
              </a:tblGrid>
              <a:tr h="397992">
                <a:tc>
                  <a:txBody>
                    <a:bodyPr/>
                    <a:lstStyle/>
                    <a:p>
                      <a:pPr algn="ctr"/>
                      <a:endParaRPr lang="en-HK" dirty="0"/>
                    </a:p>
                  </a:txBody>
                  <a:tcPr anchor="ctr">
                    <a:solidFill>
                      <a:srgbClr val="EB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Score A</a:t>
                      </a:r>
                    </a:p>
                  </a:txBody>
                  <a:tcPr anchor="ctr">
                    <a:solidFill>
                      <a:srgbClr val="EBA3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Score B</a:t>
                      </a:r>
                    </a:p>
                  </a:txBody>
                  <a:tcPr anchor="ctr">
                    <a:solidFill>
                      <a:srgbClr val="EBA3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039424"/>
                  </a:ext>
                </a:extLst>
              </a:tr>
              <a:tr h="397992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Score</a:t>
                      </a:r>
                    </a:p>
                  </a:txBody>
                  <a:tcPr anchor="ctr">
                    <a:solidFill>
                      <a:srgbClr val="F7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dirty="0"/>
                    </a:p>
                  </a:txBody>
                  <a:tcPr anchor="ctr">
                    <a:solidFill>
                      <a:srgbClr val="F7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HK" dirty="0"/>
                    </a:p>
                  </a:txBody>
                  <a:tcPr anchor="ctr">
                    <a:solidFill>
                      <a:srgbClr val="F7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395745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58DF5F61-2591-7249-9807-6668C56C3CC4}"/>
              </a:ext>
            </a:extLst>
          </p:cNvPr>
          <p:cNvSpPr txBox="1"/>
          <p:nvPr/>
        </p:nvSpPr>
        <p:spPr>
          <a:xfrm>
            <a:off x="368765" y="8251475"/>
            <a:ext cx="610833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HK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E2F962-6AB8-074D-A150-AD11F90C9037}"/>
              </a:ext>
            </a:extLst>
          </p:cNvPr>
          <p:cNvSpPr txBox="1"/>
          <p:nvPr/>
        </p:nvSpPr>
        <p:spPr>
          <a:xfrm>
            <a:off x="245607" y="444962"/>
            <a:ext cx="687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100" dirty="0"/>
              <a:t>Trainee: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8DDB527-8D32-6049-9968-CC5B41FEEF15}"/>
              </a:ext>
            </a:extLst>
          </p:cNvPr>
          <p:cNvCxnSpPr>
            <a:cxnSpLocks/>
          </p:cNvCxnSpPr>
          <p:nvPr/>
        </p:nvCxnSpPr>
        <p:spPr>
          <a:xfrm>
            <a:off x="339965" y="7985175"/>
            <a:ext cx="62045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7A474D1-B6E2-4743-751D-766DC24BE625}"/>
              </a:ext>
            </a:extLst>
          </p:cNvPr>
          <p:cNvGrpSpPr/>
          <p:nvPr/>
        </p:nvGrpSpPr>
        <p:grpSpPr>
          <a:xfrm>
            <a:off x="260390" y="1677364"/>
            <a:ext cx="4216539" cy="282416"/>
            <a:chOff x="242685" y="1338260"/>
            <a:chExt cx="4216539" cy="28241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8D75EF-5023-732C-F04B-955828F07619}"/>
                </a:ext>
              </a:extLst>
            </p:cNvPr>
            <p:cNvSpPr txBox="1"/>
            <p:nvPr/>
          </p:nvSpPr>
          <p:spPr>
            <a:xfrm>
              <a:off x="242685" y="1338260"/>
              <a:ext cx="605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b="1" dirty="0"/>
                <a:t>Phase</a:t>
              </a:r>
              <a:r>
                <a:rPr lang="en-HK" sz="1200" dirty="0"/>
                <a:t>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0D3D13-485A-864A-B7A6-FE2B7CB24627}"/>
                </a:ext>
              </a:extLst>
            </p:cNvPr>
            <p:cNvSpPr/>
            <p:nvPr/>
          </p:nvSpPr>
          <p:spPr>
            <a:xfrm>
              <a:off x="3772513" y="1442966"/>
              <a:ext cx="292098" cy="84228"/>
            </a:xfrm>
            <a:prstGeom prst="rect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681F379-14D0-154B-BDB6-BAE8EC7411F5}"/>
                </a:ext>
              </a:extLst>
            </p:cNvPr>
            <p:cNvSpPr txBox="1"/>
            <p:nvPr/>
          </p:nvSpPr>
          <p:spPr>
            <a:xfrm>
              <a:off x="4039894" y="1356823"/>
              <a:ext cx="419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100" dirty="0"/>
                <a:t>idle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B371AE-D77E-7718-803C-F501F34AC6F9}"/>
                </a:ext>
              </a:extLst>
            </p:cNvPr>
            <p:cNvSpPr/>
            <p:nvPr/>
          </p:nvSpPr>
          <p:spPr>
            <a:xfrm>
              <a:off x="841814" y="1447881"/>
              <a:ext cx="292098" cy="84228"/>
            </a:xfrm>
            <a:prstGeom prst="rect">
              <a:avLst/>
            </a:prstGeom>
            <a:solidFill>
              <a:srgbClr val="AEC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38F0D3-B441-7F2B-9A2F-3F62AB863AA5}"/>
                </a:ext>
              </a:extLst>
            </p:cNvPr>
            <p:cNvSpPr txBox="1"/>
            <p:nvPr/>
          </p:nvSpPr>
          <p:spPr>
            <a:xfrm>
              <a:off x="1092933" y="1359066"/>
              <a:ext cx="7554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100" dirty="0"/>
                <a:t>marking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0F2D14-6952-9E0C-8898-E5592C2A970E}"/>
                </a:ext>
              </a:extLst>
            </p:cNvPr>
            <p:cNvSpPr/>
            <p:nvPr/>
          </p:nvSpPr>
          <p:spPr>
            <a:xfrm>
              <a:off x="1781676" y="1442266"/>
              <a:ext cx="292098" cy="84228"/>
            </a:xfrm>
            <a:prstGeom prst="rect">
              <a:avLst/>
            </a:prstGeom>
            <a:solidFill>
              <a:srgbClr val="FF7F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33252C1-77BA-7855-0A16-F09B41C929BF}"/>
                </a:ext>
              </a:extLst>
            </p:cNvPr>
            <p:cNvSpPr txBox="1"/>
            <p:nvPr/>
          </p:nvSpPr>
          <p:spPr>
            <a:xfrm>
              <a:off x="2032795" y="1353451"/>
              <a:ext cx="7554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100" dirty="0"/>
                <a:t>injection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412D8F7-7AC7-07F5-1375-CD936B26F38A}"/>
                </a:ext>
              </a:extLst>
            </p:cNvPr>
            <p:cNvSpPr/>
            <p:nvPr/>
          </p:nvSpPr>
          <p:spPr>
            <a:xfrm>
              <a:off x="2761722" y="1441537"/>
              <a:ext cx="292098" cy="84228"/>
            </a:xfrm>
            <a:prstGeom prst="rect">
              <a:avLst/>
            </a:prstGeom>
            <a:solidFill>
              <a:srgbClr val="FFBB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1C5866-8676-095C-292D-9C55BA057DFC}"/>
                </a:ext>
              </a:extLst>
            </p:cNvPr>
            <p:cNvSpPr txBox="1"/>
            <p:nvPr/>
          </p:nvSpPr>
          <p:spPr>
            <a:xfrm>
              <a:off x="3012841" y="1352722"/>
              <a:ext cx="7554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100" dirty="0"/>
                <a:t>dissection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A6BD803-7198-A024-AFE8-72AFD84D1E06}"/>
              </a:ext>
            </a:extLst>
          </p:cNvPr>
          <p:cNvGrpSpPr/>
          <p:nvPr/>
        </p:nvGrpSpPr>
        <p:grpSpPr>
          <a:xfrm>
            <a:off x="260390" y="2273501"/>
            <a:ext cx="4491473" cy="285561"/>
            <a:chOff x="256003" y="2023858"/>
            <a:chExt cx="4491473" cy="28556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FA2D78-FD01-FE44-8FB1-ADF8AA96CAD4}"/>
                </a:ext>
              </a:extLst>
            </p:cNvPr>
            <p:cNvSpPr txBox="1"/>
            <p:nvPr/>
          </p:nvSpPr>
          <p:spPr>
            <a:xfrm>
              <a:off x="256003" y="2023858"/>
              <a:ext cx="1302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b="1" dirty="0"/>
                <a:t>Training status</a:t>
              </a:r>
              <a:r>
                <a:rPr lang="en-HK" sz="1200" dirty="0"/>
                <a:t>: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F310C7C-37DD-BCB6-2EF0-174E13260840}"/>
                </a:ext>
              </a:extLst>
            </p:cNvPr>
            <p:cNvSpPr/>
            <p:nvPr/>
          </p:nvSpPr>
          <p:spPr>
            <a:xfrm>
              <a:off x="1381986" y="2130766"/>
              <a:ext cx="292098" cy="84228"/>
            </a:xfrm>
            <a:prstGeom prst="rect">
              <a:avLst/>
            </a:prstGeom>
            <a:solidFill>
              <a:srgbClr val="2DA0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F3DFC71-3669-2EAF-B316-A5407B3DCA80}"/>
                </a:ext>
              </a:extLst>
            </p:cNvPr>
            <p:cNvSpPr txBox="1"/>
            <p:nvPr/>
          </p:nvSpPr>
          <p:spPr>
            <a:xfrm>
              <a:off x="1649367" y="2044623"/>
              <a:ext cx="936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independent</a:t>
              </a:r>
              <a:endParaRPr lang="en-HK" sz="11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8C051DD-BEAC-E211-2FE4-2B2A8770B23B}"/>
                </a:ext>
              </a:extLst>
            </p:cNvPr>
            <p:cNvSpPr/>
            <p:nvPr/>
          </p:nvSpPr>
          <p:spPr>
            <a:xfrm>
              <a:off x="2642788" y="2136624"/>
              <a:ext cx="292098" cy="84228"/>
            </a:xfrm>
            <a:prstGeom prst="rect">
              <a:avLst/>
            </a:prstGeom>
            <a:solidFill>
              <a:srgbClr val="99D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FCA5079-9DC8-5D7A-082F-1671786765B3}"/>
                </a:ext>
              </a:extLst>
            </p:cNvPr>
            <p:cNvSpPr txBox="1"/>
            <p:nvPr/>
          </p:nvSpPr>
          <p:spPr>
            <a:xfrm>
              <a:off x="2893907" y="2047809"/>
              <a:ext cx="7554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100" dirty="0"/>
                <a:t>with help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13A79C2-6141-00F7-FD80-CB3F1FF93F18}"/>
                </a:ext>
              </a:extLst>
            </p:cNvPr>
            <p:cNvSpPr/>
            <p:nvPr/>
          </p:nvSpPr>
          <p:spPr>
            <a:xfrm>
              <a:off x="3740871" y="2127625"/>
              <a:ext cx="292098" cy="84228"/>
            </a:xfrm>
            <a:prstGeom prst="rect">
              <a:avLst/>
            </a:prstGeom>
            <a:solidFill>
              <a:srgbClr val="D72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6E28361-ABCE-09A6-4F12-E18025D8B756}"/>
                </a:ext>
              </a:extLst>
            </p:cNvPr>
            <p:cNvSpPr txBox="1"/>
            <p:nvPr/>
          </p:nvSpPr>
          <p:spPr>
            <a:xfrm>
              <a:off x="3991990" y="2038810"/>
              <a:ext cx="7554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100" dirty="0"/>
                <a:t>take over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93325A7-320E-CFED-2F92-F29CE94B4EF6}"/>
              </a:ext>
            </a:extLst>
          </p:cNvPr>
          <p:cNvGrpSpPr/>
          <p:nvPr/>
        </p:nvGrpSpPr>
        <p:grpSpPr>
          <a:xfrm>
            <a:off x="260390" y="2889292"/>
            <a:ext cx="3763346" cy="285561"/>
            <a:chOff x="256003" y="2023858"/>
            <a:chExt cx="3763346" cy="285561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32E8006-953C-4259-2741-EBFD2B9DB95B}"/>
                </a:ext>
              </a:extLst>
            </p:cNvPr>
            <p:cNvSpPr txBox="1"/>
            <p:nvPr/>
          </p:nvSpPr>
          <p:spPr>
            <a:xfrm>
              <a:off x="256003" y="2023858"/>
              <a:ext cx="13023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200" b="1" dirty="0"/>
                <a:t>Trainee</a:t>
              </a:r>
              <a:r>
                <a:rPr lang="en-HK" sz="1200" dirty="0"/>
                <a:t>: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23DE6BD-284A-85B6-CB2C-3AD2F235C6B5}"/>
                </a:ext>
              </a:extLst>
            </p:cNvPr>
            <p:cNvSpPr/>
            <p:nvPr/>
          </p:nvSpPr>
          <p:spPr>
            <a:xfrm>
              <a:off x="924792" y="2130766"/>
              <a:ext cx="292098" cy="84228"/>
            </a:xfrm>
            <a:prstGeom prst="rect">
              <a:avLst/>
            </a:prstGeom>
            <a:solidFill>
              <a:srgbClr val="FF9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75E4352-8EB0-8B80-2D45-95244F7A80B4}"/>
                </a:ext>
              </a:extLst>
            </p:cNvPr>
            <p:cNvSpPr txBox="1"/>
            <p:nvPr/>
          </p:nvSpPr>
          <p:spPr>
            <a:xfrm>
              <a:off x="1192173" y="2044623"/>
              <a:ext cx="9366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100" dirty="0"/>
                <a:t>Trainee</a:t>
              </a:r>
              <a:r>
                <a:rPr lang="en-HK" sz="1100" b="1" dirty="0"/>
                <a:t> </a:t>
              </a:r>
              <a:r>
                <a:rPr lang="en-US" altLang="zh-CN" sz="1100" dirty="0"/>
                <a:t>A</a:t>
              </a:r>
              <a:endParaRPr lang="en-HK" sz="1100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4EFFE9F-13F7-F503-A86A-98C258463901}"/>
                </a:ext>
              </a:extLst>
            </p:cNvPr>
            <p:cNvSpPr/>
            <p:nvPr/>
          </p:nvSpPr>
          <p:spPr>
            <a:xfrm>
              <a:off x="2020499" y="2136624"/>
              <a:ext cx="292098" cy="84228"/>
            </a:xfrm>
            <a:prstGeom prst="rect">
              <a:avLst/>
            </a:prstGeom>
            <a:solidFill>
              <a:srgbClr val="946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F5A0D25-68A6-177D-B421-0E8EC8B804AE}"/>
                </a:ext>
              </a:extLst>
            </p:cNvPr>
            <p:cNvSpPr txBox="1"/>
            <p:nvPr/>
          </p:nvSpPr>
          <p:spPr>
            <a:xfrm>
              <a:off x="2271618" y="2047809"/>
              <a:ext cx="7554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100" dirty="0"/>
                <a:t>Trainee</a:t>
              </a:r>
              <a:r>
                <a:rPr lang="en-HK" sz="1100" b="1" dirty="0"/>
                <a:t> </a:t>
              </a:r>
              <a:r>
                <a:rPr lang="en-US" altLang="zh-CN" sz="1100" dirty="0"/>
                <a:t>B</a:t>
              </a:r>
              <a:endParaRPr lang="en-HK" sz="1100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428C0F8-2531-B5CF-5D25-FC7913AAE4FC}"/>
                </a:ext>
              </a:extLst>
            </p:cNvPr>
            <p:cNvSpPr/>
            <p:nvPr/>
          </p:nvSpPr>
          <p:spPr>
            <a:xfrm>
              <a:off x="3012744" y="2127625"/>
              <a:ext cx="292098" cy="84228"/>
            </a:xfrm>
            <a:prstGeom prst="rect">
              <a:avLst/>
            </a:prstGeom>
            <a:solidFill>
              <a:srgbClr val="C5B0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72B9BC3-C843-A41C-0EDB-9457B1C9E9A5}"/>
                </a:ext>
              </a:extLst>
            </p:cNvPr>
            <p:cNvSpPr txBox="1"/>
            <p:nvPr/>
          </p:nvSpPr>
          <p:spPr>
            <a:xfrm>
              <a:off x="3263863" y="2038810"/>
              <a:ext cx="75548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100" dirty="0"/>
                <a:t>Trainee</a:t>
              </a:r>
              <a:r>
                <a:rPr lang="en-HK" sz="1100" b="1" dirty="0"/>
                <a:t> </a:t>
              </a:r>
              <a:r>
                <a:rPr lang="en-US" altLang="zh-CN" sz="1100" dirty="0"/>
                <a:t>C</a:t>
              </a:r>
              <a:endParaRPr lang="en-HK" sz="11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6243CBE-6FD2-5BCE-FAC2-E8CF6464FDBA}"/>
              </a:ext>
            </a:extLst>
          </p:cNvPr>
          <p:cNvGrpSpPr/>
          <p:nvPr/>
        </p:nvGrpSpPr>
        <p:grpSpPr>
          <a:xfrm>
            <a:off x="380716" y="5465395"/>
            <a:ext cx="3165188" cy="2492990"/>
            <a:chOff x="355535" y="5248773"/>
            <a:chExt cx="3165188" cy="24929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241779A-0296-EC4F-396E-E41AB78A5CAD}"/>
                    </a:ext>
                  </a:extLst>
                </p:cNvPr>
                <p:cNvSpPr txBox="1"/>
                <p:nvPr/>
              </p:nvSpPr>
              <p:spPr>
                <a:xfrm>
                  <a:off x="355535" y="5248773"/>
                  <a:ext cx="3165188" cy="24929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HK" sz="1400" dirty="0"/>
                    <a:t>Calculation Formula:</a:t>
                  </a:r>
                </a:p>
                <a:p>
                  <a:endParaRPr lang="en-HK" sz="1400" dirty="0"/>
                </a:p>
                <a:p>
                  <a:r>
                    <a:rPr lang="en-HK" sz="1400" dirty="0"/>
                    <a:t>Variable </a:t>
                  </a:r>
                  <a:r>
                    <a:rPr lang="el-GR" sz="1400" dirty="0"/>
                    <a:t>х</a:t>
                  </a:r>
                  <a:r>
                    <a:rPr lang="en-HK" sz="700" dirty="0"/>
                    <a:t>1</a:t>
                  </a:r>
                  <a:r>
                    <a:rPr lang="en-HK" sz="1400" dirty="0"/>
                    <a:t> = </a:t>
                  </a:r>
                </a:p>
                <a:p>
                  <a:endParaRPr lang="en-HK" sz="1400" dirty="0"/>
                </a:p>
                <a:p>
                  <a:r>
                    <a:rPr lang="en-HK" sz="1400" dirty="0"/>
                    <a:t>S</a:t>
                  </a:r>
                  <a:r>
                    <a:rPr lang="en-US" altLang="zh-CN" sz="1400" dirty="0"/>
                    <a:t>core A = </a:t>
                  </a:r>
                  <a:r>
                    <a:rPr lang="en-US" altLang="zh-CN" sz="1200" dirty="0"/>
                    <a:t>-2.516×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altLang="zh-CN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HK" altLang="zh-CN" sz="12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a14:m>
                  <a:r>
                    <a:rPr lang="el-GR" sz="1200" dirty="0"/>
                    <a:t> х</a:t>
                  </a:r>
                  <a:r>
                    <a:rPr lang="en-HK" sz="600" dirty="0"/>
                    <a:t>1 </a:t>
                  </a:r>
                  <a:r>
                    <a:rPr lang="en-HK" sz="1200" dirty="0"/>
                    <a:t>+ 0.1945</a:t>
                  </a:r>
                </a:p>
                <a:p>
                  <a:pPr>
                    <a:spcBef>
                      <a:spcPts val="3000"/>
                    </a:spcBef>
                  </a:pPr>
                  <a:r>
                    <a:rPr lang="en-HK" sz="1400" dirty="0"/>
                    <a:t>Variable </a:t>
                  </a:r>
                  <a:r>
                    <a:rPr lang="el-GR" sz="1400" dirty="0"/>
                    <a:t>х</a:t>
                  </a:r>
                  <a:r>
                    <a:rPr lang="en-HK" sz="700" dirty="0"/>
                    <a:t>2</a:t>
                  </a:r>
                  <a:r>
                    <a:rPr lang="en-HK" sz="1400" dirty="0"/>
                    <a:t> =</a:t>
                  </a:r>
                </a:p>
                <a:p>
                  <a:endParaRPr lang="en-HK" sz="1400" dirty="0"/>
                </a:p>
                <a:p>
                  <a:r>
                    <a:rPr lang="en-HK" sz="1400" dirty="0"/>
                    <a:t>S</a:t>
                  </a:r>
                  <a:r>
                    <a:rPr lang="en-US" altLang="zh-CN" sz="1400" dirty="0"/>
                    <a:t>core B = </a:t>
                  </a:r>
                  <a:r>
                    <a:rPr lang="en-US" altLang="zh-CN" sz="1200" dirty="0"/>
                    <a:t>0.0009609×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100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HK" altLang="zh-CN" sz="1100" b="0" i="1" smtClean="0">
                              <a:latin typeface="Cambria Math" panose="02040503050406030204" pitchFamily="18" charset="0"/>
                            </a:rPr>
                            <m:t>−0.0001791</m:t>
                          </m:r>
                          <m:r>
                            <m:rPr>
                              <m:nor/>
                            </m:rPr>
                            <a:rPr lang="el-GR" sz="1100" dirty="0"/>
                            <m:t>х</m:t>
                          </m:r>
                          <m:r>
                            <m:rPr>
                              <m:nor/>
                            </m:rPr>
                            <a:rPr lang="en-HK" sz="500" dirty="0"/>
                            <m:t>2</m:t>
                          </m:r>
                        </m:sup>
                      </m:sSup>
                    </m:oMath>
                  </a14:m>
                  <a:endParaRPr lang="en-HK" sz="1400" dirty="0"/>
                </a:p>
                <a:p>
                  <a:endParaRPr lang="en-HK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241779A-0296-EC4F-396E-E41AB78A5C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35" y="5248773"/>
                  <a:ext cx="3165188" cy="2492990"/>
                </a:xfrm>
                <a:prstGeom prst="rect">
                  <a:avLst/>
                </a:prstGeom>
                <a:blipFill>
                  <a:blip r:embed="rId2"/>
                  <a:stretch>
                    <a:fillRect l="-577" t="-4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F7220DF-D4EC-9444-5618-5E73A5AAB1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3307" y="5829238"/>
              <a:ext cx="1769994" cy="42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3B525E9-2A14-3699-B9E9-C0D809EC0BF1}"/>
                </a:ext>
              </a:extLst>
            </p:cNvPr>
            <p:cNvSpPr/>
            <p:nvPr/>
          </p:nvSpPr>
          <p:spPr>
            <a:xfrm>
              <a:off x="1476033" y="5686216"/>
              <a:ext cx="292098" cy="84228"/>
            </a:xfrm>
            <a:prstGeom prst="rect">
              <a:avLst/>
            </a:prstGeom>
            <a:solidFill>
              <a:srgbClr val="FF7F0F"/>
            </a:solidFill>
            <a:ln>
              <a:solidFill>
                <a:srgbClr val="EED1B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A00B3A4-3449-E077-9C82-72D1315B4F35}"/>
                </a:ext>
              </a:extLst>
            </p:cNvPr>
            <p:cNvSpPr txBox="1"/>
            <p:nvPr/>
          </p:nvSpPr>
          <p:spPr>
            <a:xfrm>
              <a:off x="1750969" y="5600362"/>
              <a:ext cx="13682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050" dirty="0"/>
                <a:t>Injection Proportion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F074994-6ADF-6F92-0AD8-B359951D58F6}"/>
                </a:ext>
              </a:extLst>
            </p:cNvPr>
            <p:cNvSpPr/>
            <p:nvPr/>
          </p:nvSpPr>
          <p:spPr>
            <a:xfrm>
              <a:off x="1472896" y="5915363"/>
              <a:ext cx="292098" cy="84228"/>
            </a:xfrm>
            <a:prstGeom prst="rect">
              <a:avLst/>
            </a:prstGeom>
            <a:solidFill>
              <a:srgbClr val="FFBB78"/>
            </a:solidFill>
            <a:ln>
              <a:solidFill>
                <a:srgbClr val="D8C2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FDF5F28-5EA6-64E6-A249-635615684B77}"/>
                </a:ext>
              </a:extLst>
            </p:cNvPr>
            <p:cNvSpPr txBox="1"/>
            <p:nvPr/>
          </p:nvSpPr>
          <p:spPr>
            <a:xfrm>
              <a:off x="1747832" y="5829509"/>
              <a:ext cx="13682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050" dirty="0"/>
                <a:t>Dissection Proportion</a:t>
              </a: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EB0F11C-0F37-532B-A84C-CD16CC5E24D4}"/>
                </a:ext>
              </a:extLst>
            </p:cNvPr>
            <p:cNvCxnSpPr>
              <a:cxnSpLocks/>
            </p:cNvCxnSpPr>
            <p:nvPr/>
          </p:nvCxnSpPr>
          <p:spPr>
            <a:xfrm>
              <a:off x="1362998" y="6855276"/>
              <a:ext cx="18923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357E89F-BEA1-9EE9-1416-EBD8B711A7E4}"/>
                </a:ext>
              </a:extLst>
            </p:cNvPr>
            <p:cNvSpPr txBox="1"/>
            <p:nvPr/>
          </p:nvSpPr>
          <p:spPr>
            <a:xfrm>
              <a:off x="1387134" y="6633616"/>
              <a:ext cx="178704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050" dirty="0"/>
                <a:t>Continues Dissection Period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EC8C916-0AC9-F7EE-1F88-397EECAED1CF}"/>
                </a:ext>
              </a:extLst>
            </p:cNvPr>
            <p:cNvSpPr/>
            <p:nvPr/>
          </p:nvSpPr>
          <p:spPr>
            <a:xfrm>
              <a:off x="1443917" y="6922472"/>
              <a:ext cx="292098" cy="84228"/>
            </a:xfrm>
            <a:prstGeom prst="rect">
              <a:avLst/>
            </a:prstGeom>
            <a:solidFill>
              <a:srgbClr val="FFBB78"/>
            </a:solidFill>
            <a:ln>
              <a:solidFill>
                <a:srgbClr val="D8C2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D126491-796E-0272-AE42-E56E885BC953}"/>
                </a:ext>
              </a:extLst>
            </p:cNvPr>
            <p:cNvSpPr txBox="1"/>
            <p:nvPr/>
          </p:nvSpPr>
          <p:spPr>
            <a:xfrm>
              <a:off x="1725005" y="6837628"/>
              <a:ext cx="13682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050" dirty="0"/>
                <a:t>Dissection Duration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B1E217E-5388-FE42-8D61-ADD9AC70B3C4}"/>
              </a:ext>
            </a:extLst>
          </p:cNvPr>
          <p:cNvSpPr txBox="1"/>
          <p:nvPr/>
        </p:nvSpPr>
        <p:spPr>
          <a:xfrm rot="19114086">
            <a:off x="5716419" y="5419495"/>
            <a:ext cx="69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/>
              <a:t>Idle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0CAC70-3175-8748-AE02-FBE2E4768244}"/>
              </a:ext>
            </a:extLst>
          </p:cNvPr>
          <p:cNvSpPr txBox="1"/>
          <p:nvPr/>
        </p:nvSpPr>
        <p:spPr>
          <a:xfrm rot="19277506">
            <a:off x="4196905" y="5434580"/>
            <a:ext cx="69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/>
              <a:t>Marking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7591D-6CB2-A04A-AA24-4F8C79BE6A02}"/>
              </a:ext>
            </a:extLst>
          </p:cNvPr>
          <p:cNvSpPr txBox="1"/>
          <p:nvPr/>
        </p:nvSpPr>
        <p:spPr>
          <a:xfrm rot="19184084">
            <a:off x="4687768" y="5402081"/>
            <a:ext cx="779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/>
              <a:t>Injection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184B77-6A6A-7543-AA6F-B4ADAD00244A}"/>
              </a:ext>
            </a:extLst>
          </p:cNvPr>
          <p:cNvSpPr txBox="1"/>
          <p:nvPr/>
        </p:nvSpPr>
        <p:spPr>
          <a:xfrm rot="19114086">
            <a:off x="5159575" y="5370876"/>
            <a:ext cx="873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/>
              <a:t>Dissection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0C1580-FCC8-5649-84F8-F027CB70F35C}"/>
              </a:ext>
            </a:extLst>
          </p:cNvPr>
          <p:cNvSpPr txBox="1"/>
          <p:nvPr/>
        </p:nvSpPr>
        <p:spPr>
          <a:xfrm>
            <a:off x="3842122" y="7405919"/>
            <a:ext cx="480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/>
              <a:t>Idle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4FB757-808A-5F48-A789-4015B3644DA9}"/>
              </a:ext>
            </a:extLst>
          </p:cNvPr>
          <p:cNvSpPr txBox="1"/>
          <p:nvPr/>
        </p:nvSpPr>
        <p:spPr>
          <a:xfrm>
            <a:off x="3545904" y="5880435"/>
            <a:ext cx="69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/>
              <a:t>Marking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507063-12CC-0744-A390-7FFF68FED606}"/>
              </a:ext>
            </a:extLst>
          </p:cNvPr>
          <p:cNvSpPr txBox="1"/>
          <p:nvPr/>
        </p:nvSpPr>
        <p:spPr>
          <a:xfrm>
            <a:off x="3521667" y="6434891"/>
            <a:ext cx="794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/>
              <a:t>Injection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2ABBAC-04E5-8E42-BBE9-D437EE3843AD}"/>
              </a:ext>
            </a:extLst>
          </p:cNvPr>
          <p:cNvSpPr txBox="1"/>
          <p:nvPr/>
        </p:nvSpPr>
        <p:spPr>
          <a:xfrm>
            <a:off x="3441770" y="6915328"/>
            <a:ext cx="932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/>
              <a:t>Dissection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8140A-F5F6-3A66-8842-5D7BA8F08F7F}"/>
              </a:ext>
            </a:extLst>
          </p:cNvPr>
          <p:cNvSpPr txBox="1"/>
          <p:nvPr/>
        </p:nvSpPr>
        <p:spPr>
          <a:xfrm>
            <a:off x="320669" y="960553"/>
            <a:ext cx="620452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HK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18B734-2FF8-11A3-BAE3-7A532D710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38" y="5828800"/>
            <a:ext cx="1981561" cy="1943084"/>
          </a:xfrm>
          <a:prstGeom prst="rect">
            <a:avLst/>
          </a:prstGeom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0B55DE0-6BEB-1285-231F-1C3947E02B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273504"/>
              </p:ext>
            </p:extLst>
          </p:nvPr>
        </p:nvGraphicFramePr>
        <p:xfrm>
          <a:off x="2625932" y="3093413"/>
          <a:ext cx="4058587" cy="241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34BDA4ED-3167-0841-B755-E286D03BC83B}"/>
              </a:ext>
            </a:extLst>
          </p:cNvPr>
          <p:cNvSpPr txBox="1"/>
          <p:nvPr/>
        </p:nvSpPr>
        <p:spPr>
          <a:xfrm>
            <a:off x="268617" y="671144"/>
            <a:ext cx="62565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/>
              <a:t>Mentor:                                                                                                                                   Date: 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2B55313-226A-274A-BC43-A8E29C9E553C}"/>
              </a:ext>
            </a:extLst>
          </p:cNvPr>
          <p:cNvSpPr txBox="1"/>
          <p:nvPr/>
        </p:nvSpPr>
        <p:spPr>
          <a:xfrm>
            <a:off x="4811975" y="449444"/>
            <a:ext cx="687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100" dirty="0"/>
              <a:t>Bed: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07295F-7A1E-2188-50EB-EC636DCF4707}"/>
              </a:ext>
            </a:extLst>
          </p:cNvPr>
          <p:cNvSpPr/>
          <p:nvPr/>
        </p:nvSpPr>
        <p:spPr>
          <a:xfrm>
            <a:off x="3899878" y="3530491"/>
            <a:ext cx="1476530" cy="1410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0943F-313A-77C5-D348-2E6B604B61BE}"/>
              </a:ext>
            </a:extLst>
          </p:cNvPr>
          <p:cNvSpPr/>
          <p:nvPr/>
        </p:nvSpPr>
        <p:spPr>
          <a:xfrm>
            <a:off x="5464277" y="4123831"/>
            <a:ext cx="45719" cy="45719"/>
          </a:xfrm>
          <a:prstGeom prst="rect">
            <a:avLst/>
          </a:prstGeom>
          <a:solidFill>
            <a:srgbClr val="FF7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504A7B-E000-0C73-EEE0-F5C045E33E41}"/>
              </a:ext>
            </a:extLst>
          </p:cNvPr>
          <p:cNvSpPr/>
          <p:nvPr/>
        </p:nvSpPr>
        <p:spPr>
          <a:xfrm>
            <a:off x="5464277" y="4445882"/>
            <a:ext cx="45719" cy="45719"/>
          </a:xfrm>
          <a:prstGeom prst="rect">
            <a:avLst/>
          </a:prstGeom>
          <a:solidFill>
            <a:srgbClr val="D72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1C40D0-AF99-F503-4D0E-23EF0527BF24}"/>
              </a:ext>
            </a:extLst>
          </p:cNvPr>
          <p:cNvSpPr/>
          <p:nvPr/>
        </p:nvSpPr>
        <p:spPr>
          <a:xfrm>
            <a:off x="5464277" y="3961584"/>
            <a:ext cx="45719" cy="45719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CB2982-89F7-17E0-063D-0CBE0B15ED54}"/>
              </a:ext>
            </a:extLst>
          </p:cNvPr>
          <p:cNvSpPr/>
          <p:nvPr/>
        </p:nvSpPr>
        <p:spPr>
          <a:xfrm>
            <a:off x="5464277" y="4275997"/>
            <a:ext cx="45719" cy="45719"/>
          </a:xfrm>
          <a:prstGeom prst="rect">
            <a:avLst/>
          </a:prstGeom>
          <a:solidFill>
            <a:srgbClr val="2DA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6B312-C0EA-6605-077A-C4B316E3B5A5}"/>
              </a:ext>
            </a:extLst>
          </p:cNvPr>
          <p:cNvSpPr/>
          <p:nvPr/>
        </p:nvSpPr>
        <p:spPr>
          <a:xfrm>
            <a:off x="4231951" y="5807844"/>
            <a:ext cx="2057481" cy="1964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4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768</TotalTime>
  <Words>96</Words>
  <Application>Microsoft Macintosh PowerPoint</Application>
  <PresentationFormat>A4 Paper (210x297 mm)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Yueyao</dc:creator>
  <cp:lastModifiedBy>CAO Jianfeng</cp:lastModifiedBy>
  <cp:revision>124</cp:revision>
  <dcterms:created xsi:type="dcterms:W3CDTF">2022-08-18T12:22:39Z</dcterms:created>
  <dcterms:modified xsi:type="dcterms:W3CDTF">2022-08-21T17:26:46Z</dcterms:modified>
</cp:coreProperties>
</file>