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4"/>
    <p:sldMasterId id="2147483692" r:id="rId5"/>
  </p:sldMasterIdLst>
  <p:notesMasterIdLst>
    <p:notesMasterId r:id="rId18"/>
  </p:notesMasterIdLst>
  <p:handoutMasterIdLst>
    <p:handoutMasterId r:id="rId19"/>
  </p:handoutMasterIdLst>
  <p:sldIdLst>
    <p:sldId id="384" r:id="rId6"/>
    <p:sldId id="377" r:id="rId7"/>
    <p:sldId id="380" r:id="rId8"/>
    <p:sldId id="379" r:id="rId9"/>
    <p:sldId id="351" r:id="rId10"/>
    <p:sldId id="381" r:id="rId11"/>
    <p:sldId id="355" r:id="rId12"/>
    <p:sldId id="372" r:id="rId13"/>
    <p:sldId id="373" r:id="rId14"/>
    <p:sldId id="375" r:id="rId15"/>
    <p:sldId id="374" r:id="rId16"/>
    <p:sldId id="376" r:id="rId17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516E2"/>
    <a:srgbClr val="657A92"/>
    <a:srgbClr val="97E4FF"/>
    <a:srgbClr val="009BD2"/>
    <a:srgbClr val="A6A6A6"/>
    <a:srgbClr val="D5EDFF"/>
    <a:srgbClr val="E9EDEF"/>
    <a:srgbClr val="133563"/>
    <a:srgbClr val="344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7" autoAdjust="0"/>
    <p:restoredTop sz="95584" autoAdjust="0"/>
  </p:normalViewPr>
  <p:slideViewPr>
    <p:cSldViewPr snapToGrid="0">
      <p:cViewPr>
        <p:scale>
          <a:sx n="80" d="100"/>
          <a:sy n="80" d="100"/>
        </p:scale>
        <p:origin x="-2514" y="-804"/>
      </p:cViewPr>
      <p:guideLst>
        <p:guide orient="horz" pos="371"/>
        <p:guide orient="horz" pos="678"/>
        <p:guide orient="horz" pos="4282"/>
        <p:guide pos="5759"/>
        <p:guide pos="302"/>
        <p:guide pos="5521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5C691E-EF1C-4882-BB62-61B576E7B4F4}" type="datetimeFigureOut">
              <a:rPr lang="en-US"/>
              <a:pPr>
                <a:defRPr/>
              </a:pPr>
              <a:t>9/12/2014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B42600-C8D8-4E57-88B9-B6C5BFAD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3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ADAC9FB5-C181-4494-A3A2-BB5E0F39369B}" type="datetimeFigureOut">
              <a:rPr lang="en-US"/>
              <a:pPr>
                <a:defRPr/>
              </a:pPr>
              <a:t>9/12/2014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DC6AC16F-D331-4EB6-8329-FE4756B48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7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.jpg"/>
          <p:cNvPicPr>
            <a:picLocks noChangeAspect="1"/>
          </p:cNvPicPr>
          <p:nvPr userDrawn="1"/>
        </p:nvPicPr>
        <p:blipFill>
          <a:blip r:embed="rId2" cstate="print"/>
          <a:srcRect t="11395" b="10404"/>
          <a:stretch>
            <a:fillRect/>
          </a:stretch>
        </p:blipFill>
        <p:spPr>
          <a:xfrm>
            <a:off x="0" y="258763"/>
            <a:ext cx="9144000" cy="6346825"/>
          </a:xfrm>
          <a:prstGeom prst="rect">
            <a:avLst/>
          </a:prstGeom>
          <a:effectLst>
            <a:outerShdw blurRad="63500" dist="12700" sx="102000" sy="102000" algn="ctr" rotWithShape="0">
              <a:prstClr val="black">
                <a:alpha val="41000"/>
              </a:prstClr>
            </a:outerShdw>
          </a:effectLst>
        </p:spPr>
      </p:pic>
      <p:pic>
        <p:nvPicPr>
          <p:cNvPr id="8" name="Picture 38" descr="Advent_Logo-25_final"/>
          <p:cNvPicPr>
            <a:picLocks noChangeAspect="1" noChangeArrowheads="1"/>
          </p:cNvPicPr>
          <p:nvPr userDrawn="1"/>
        </p:nvPicPr>
        <p:blipFill>
          <a:blip r:embed="rId3" cstate="print"/>
          <a:srcRect l="16371" t="16371" r="16371" b="16371"/>
          <a:stretch>
            <a:fillRect/>
          </a:stretch>
        </p:blipFill>
        <p:spPr bwMode="auto">
          <a:xfrm>
            <a:off x="901700" y="1849438"/>
            <a:ext cx="13303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413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22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094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5077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1711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347132"/>
            <a:ext cx="1150942" cy="428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45" y="5201530"/>
            <a:ext cx="1521216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70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1-BF40-43C4-A921-461CA325BB03}" type="datetime1">
              <a:rPr lang="en-US" smtClean="0">
                <a:solidFill>
                  <a:srgbClr val="000000"/>
                </a:solidFill>
              </a:rPr>
              <a:pPr/>
              <a:t>9/12/2014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Footnote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8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1711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347132"/>
            <a:ext cx="1150942" cy="428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45" y="5201530"/>
            <a:ext cx="1521216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347132"/>
            <a:ext cx="1154971" cy="428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2036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5" y="5201530"/>
            <a:ext cx="1521215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97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09332"/>
            <a:ext cx="4038600" cy="1470025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431491"/>
            <a:ext cx="2057400" cy="136711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347132"/>
            <a:ext cx="1150942" cy="4286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45" y="5201530"/>
            <a:ext cx="1521216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64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347132"/>
            <a:ext cx="1154971" cy="428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0775"/>
            <a:ext cx="4038600" cy="1470025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431322"/>
            <a:ext cx="2057400" cy="1371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5" y="5201530"/>
            <a:ext cx="1521215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1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for Black Fram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2377"/>
            <a:ext cx="4419600" cy="2198078"/>
          </a:xfrm>
        </p:spPr>
        <p:txBody>
          <a:bodyPr lIns="182880" tIns="91440" rIns="274320" bIns="91440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6073721"/>
            <a:ext cx="1154971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6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6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for Black Frame IM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2377"/>
            <a:ext cx="4419600" cy="2198078"/>
          </a:xfrm>
        </p:spPr>
        <p:txBody>
          <a:bodyPr lIns="182880" tIns="91440" rIns="274320" bIns="91440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6073721"/>
            <a:ext cx="1154971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for White Fram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2377"/>
            <a:ext cx="4419600" cy="2198078"/>
          </a:xfrm>
        </p:spPr>
        <p:txBody>
          <a:bodyPr lIns="182880" tIns="91440" rIns="274320" bIns="9144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2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6073721"/>
            <a:ext cx="1154971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23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B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97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BLACK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22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 and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840"/>
            <a:ext cx="8229600" cy="34899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1-BF40-43C4-A921-461CA325BB03}" type="datetime1">
              <a:rPr lang="en-US" smtClean="0">
                <a:solidFill>
                  <a:srgbClr val="000000"/>
                </a:solidFill>
              </a:rPr>
              <a:pPr/>
              <a:t>9/12/2014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Footnote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1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B0AD8B-5AC7-48D6-96E4-8FCB434B6F22}" type="datetime1">
              <a:rPr lang="en-US" smtClean="0">
                <a:solidFill>
                  <a:srgbClr val="FFFFFF"/>
                </a:solidFill>
              </a:rPr>
              <a:pPr/>
              <a:t>9/12/2014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smtClean="0">
                <a:solidFill>
                  <a:srgbClr val="FFFFFF"/>
                </a:solidFill>
              </a:rPr>
              <a:t>Footnote placeholder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85592" y="6197601"/>
            <a:ext cx="34290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1000">
                <a:latin typeface="Apex Rounded Book" pitchFamily="2" charset="0"/>
                <a:ea typeface="Apex Rounded Book" pitchFamily="2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FFFFF"/>
                </a:solidFill>
                <a:cs typeface="+mn-cs"/>
              </a:rPr>
              <a:t>© 2013 Advent Software, Inc.    Advent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2209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GRAY">
    <p:bg>
      <p:bgPr>
        <a:solidFill>
          <a:srgbClr val="959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1B9963-75C2-4DB9-9E76-E68E3FBB7F7A}" type="datetime1">
              <a:rPr lang="en-US" smtClean="0">
                <a:solidFill>
                  <a:srgbClr val="FFFFFF"/>
                </a:solidFill>
              </a:rPr>
              <a:pPr/>
              <a:t>9/12/2014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smtClean="0">
                <a:solidFill>
                  <a:srgbClr val="FFFFFF"/>
                </a:solidFill>
              </a:rPr>
              <a:t>Footnote placeholder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85592" y="6197601"/>
            <a:ext cx="34290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1000">
                <a:latin typeface="Apex Rounded Book" pitchFamily="2" charset="0"/>
                <a:ea typeface="Apex Rounded Book" pitchFamily="2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FFFFF"/>
                </a:solidFill>
                <a:cs typeface="+mn-cs"/>
              </a:rPr>
              <a:t>© 2013 Advent Software, Inc.    Advent Confidential</a:t>
            </a:r>
          </a:p>
        </p:txBody>
      </p:sp>
    </p:spTree>
    <p:extLst>
      <p:ext uri="{BB962C8B-B14F-4D97-AF65-F5344CB8AC3E}">
        <p14:creationId xmlns:p14="http://schemas.microsoft.com/office/powerpoint/2010/main" val="828406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GRAY">
    <p:bg>
      <p:bgPr>
        <a:solidFill>
          <a:srgbClr val="959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C8887F-B908-49C7-9058-DDA9F13F3E5D}" type="datetime1">
              <a:rPr lang="en-US" smtClean="0">
                <a:solidFill>
                  <a:srgbClr val="FFFFFF"/>
                </a:solidFill>
              </a:rPr>
              <a:pPr/>
              <a:t>9/12/2014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smtClean="0">
                <a:solidFill>
                  <a:srgbClr val="FFFFFF"/>
                </a:solidFill>
              </a:rPr>
              <a:t>Footnote placeholder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20574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590800" y="20574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20574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781800" y="20574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" y="32766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2590800" y="32766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4648200" y="32766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6781800" y="32766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" y="44958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2590800" y="44958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3" hasCustomPrompt="1"/>
          </p:nvPr>
        </p:nvSpPr>
        <p:spPr>
          <a:xfrm>
            <a:off x="4648200" y="44958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6781800" y="4495800"/>
            <a:ext cx="6858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000" dirty="0" smtClean="0"/>
              <a:t>Insert square photo here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885592" y="6197601"/>
            <a:ext cx="34290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1000">
                <a:latin typeface="Apex Rounded Book" pitchFamily="2" charset="0"/>
                <a:ea typeface="Apex Rounded Book" pitchFamily="2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FFFFF"/>
                </a:solidFill>
                <a:cs typeface="+mn-cs"/>
              </a:rPr>
              <a:t>© 2013 Advent Software, Inc.    Advent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90716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ex Rounded Medium" pitchFamily="2" charset="0"/>
                <a:ea typeface="Apex Rounded Medium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4038600" cy="3657599"/>
          </a:xfrm>
        </p:spPr>
        <p:txBody>
          <a:bodyPr rIns="9144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1"/>
            <a:ext cx="4038600" cy="36575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5AD-F5CF-427E-9106-462EA784D31A}" type="datetime1">
              <a:rPr lang="en-US" smtClean="0">
                <a:solidFill>
                  <a:srgbClr val="000000"/>
                </a:solidFill>
              </a:rPr>
              <a:pPr/>
              <a:t>9/12/2014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2700" y="6088739"/>
            <a:ext cx="1943100" cy="33746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z="900" smtClean="0">
                <a:latin typeface="Apex Rounded Book" pitchFamily="2" charset="0"/>
                <a:ea typeface="Apex Rounded Book" pitchFamily="2" charset="0"/>
              </a:defRPr>
            </a:lvl1pPr>
          </a:lstStyle>
          <a:p>
            <a:r>
              <a:rPr>
                <a:solidFill>
                  <a:srgbClr val="000000"/>
                </a:solidFill>
              </a:rPr>
              <a:t>Footnote placeholder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2799"/>
      </p:ext>
    </p:extLst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1"/>
            <a:ext cx="4040188" cy="3657600"/>
          </a:xfrm>
        </p:spPr>
        <p:txBody>
          <a:bodyPr rIns="9144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7401"/>
            <a:ext cx="4041775" cy="3657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5FE5-2B0C-4F89-8EB9-9CC759D235C0}" type="datetime1">
              <a:rPr lang="en-US" smtClean="0">
                <a:solidFill>
                  <a:srgbClr val="000000"/>
                </a:solidFill>
              </a:rPr>
              <a:pPr/>
              <a:t>9/12/2014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Footnote placeholder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34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tatemen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2971800" cy="3657599"/>
          </a:xfrm>
        </p:spPr>
        <p:txBody>
          <a:bodyPr rIns="91440">
            <a:normAutofit/>
          </a:bodyPr>
          <a:lstStyle>
            <a:lvl1pPr marL="0" indent="0">
              <a:buNone/>
              <a:defRPr sz="2000"/>
            </a:lvl1pPr>
            <a:lvl2pPr marL="225425" indent="-225425"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0" y="2057401"/>
            <a:ext cx="5104563" cy="36575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2E99-AF2E-48E4-A274-88EE06E7F193}" type="datetime1">
              <a:rPr lang="en-US" smtClean="0">
                <a:solidFill>
                  <a:srgbClr val="000000"/>
                </a:solidFill>
              </a:rPr>
              <a:pPr/>
              <a:t>9/12/2014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Footnote placeholder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84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C5BC-B49D-4D89-B3D9-7E9E711D94B4}" type="datetime1">
              <a:rPr lang="en-US" smtClean="0">
                <a:solidFill>
                  <a:srgbClr val="000000"/>
                </a:solidFill>
              </a:rPr>
              <a:pPr/>
              <a:t>9/12/2014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Footnote placeholder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69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1F5F-CB58-46AF-BBFC-0F2E963F129D}" type="datetime1">
              <a:rPr lang="en-US" smtClean="0">
                <a:solidFill>
                  <a:srgbClr val="000000"/>
                </a:solidFill>
              </a:rPr>
              <a:pPr/>
              <a:t>9/12/2014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Footnote placeholder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03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1711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347132"/>
            <a:ext cx="1150942" cy="428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45" y="5201530"/>
            <a:ext cx="1521216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2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1711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347132"/>
            <a:ext cx="1150942" cy="428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45" y="5201530"/>
            <a:ext cx="1521216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024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G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347132"/>
            <a:ext cx="1154971" cy="428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2036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5" y="5201530"/>
            <a:ext cx="1521215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219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Y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347132"/>
            <a:ext cx="1154971" cy="428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2036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5" y="5201530"/>
            <a:ext cx="1521215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15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1711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347132"/>
            <a:ext cx="1150942" cy="428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45" y="5201530"/>
            <a:ext cx="1521216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39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1711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347132"/>
            <a:ext cx="1150942" cy="428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45" y="5201530"/>
            <a:ext cx="1521216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9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18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T">
    <p:bg>
      <p:bgPr>
        <a:solidFill>
          <a:srgbClr val="AC4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1711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347132"/>
            <a:ext cx="1150942" cy="428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45" y="5201530"/>
            <a:ext cx="1521216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974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GY">
    <p:bg>
      <p:bgPr>
        <a:solidFill>
          <a:srgbClr val="959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23070"/>
            <a:ext cx="6172200" cy="242993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1" y="431711"/>
            <a:ext cx="2057400" cy="1143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347132"/>
            <a:ext cx="1150942" cy="428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45" y="5201530"/>
            <a:ext cx="1521216" cy="15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060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for White Frame B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2377"/>
            <a:ext cx="4419600" cy="2198078"/>
          </a:xfrm>
        </p:spPr>
        <p:txBody>
          <a:bodyPr lIns="182880" tIns="91440" rIns="274320" bIns="9144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03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for Black Frame G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2377"/>
            <a:ext cx="4419600" cy="2198078"/>
          </a:xfrm>
        </p:spPr>
        <p:txBody>
          <a:bodyPr lIns="182880" tIns="91440" rIns="274320" bIns="91440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6073721"/>
            <a:ext cx="1154971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96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for White Frame 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2377"/>
            <a:ext cx="4419600" cy="2198078"/>
          </a:xfrm>
        </p:spPr>
        <p:txBody>
          <a:bodyPr lIns="182880" tIns="91440" rIns="274320" bIns="9144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7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for White Frame R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2377"/>
            <a:ext cx="4419600" cy="2198078"/>
          </a:xfrm>
        </p:spPr>
        <p:txBody>
          <a:bodyPr lIns="182880" tIns="91440" rIns="274320" bIns="9144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267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for White Frame VT">
    <p:bg>
      <p:bgPr>
        <a:solidFill>
          <a:srgbClr val="AC4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2377"/>
            <a:ext cx="4419600" cy="2198078"/>
          </a:xfrm>
        </p:spPr>
        <p:txBody>
          <a:bodyPr lIns="182880" tIns="91440" rIns="274320" bIns="9144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4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for White Frame GY">
    <p:bg>
      <p:bgPr>
        <a:solidFill>
          <a:srgbClr val="959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2377"/>
            <a:ext cx="4419600" cy="2198078"/>
          </a:xfrm>
        </p:spPr>
        <p:txBody>
          <a:bodyPr lIns="182880" tIns="91440" rIns="274320" bIns="9144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709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for White Frame B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2377"/>
            <a:ext cx="4419600" cy="2198078"/>
          </a:xfrm>
        </p:spPr>
        <p:txBody>
          <a:bodyPr lIns="182880" tIns="91440" rIns="274320" bIns="9144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777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B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07878"/>
      </p:ext>
    </p:extLst>
  </p:cSld>
  <p:clrMapOvr>
    <a:masterClrMapping/>
  </p:clrMapOvr>
  <p:hf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G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6073721"/>
            <a:ext cx="1154971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46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Y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6073721"/>
            <a:ext cx="1154971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44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14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R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124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VT">
    <p:bg>
      <p:bgPr>
        <a:solidFill>
          <a:srgbClr val="AC4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110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GY">
    <p:bg>
      <p:bgPr>
        <a:solidFill>
          <a:srgbClr val="959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499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B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6172200" cy="29718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black">
          <a:xfrm>
            <a:off x="355602" y="6073721"/>
            <a:ext cx="1150942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6695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0514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B8C8-6E31-4898-BCC3-152A9B488C3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B751-A59C-4863-9E48-6A588A4C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5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51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2700" y="6088739"/>
            <a:ext cx="1943100" cy="33746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z="900" smtClean="0">
                <a:latin typeface="Apex Rounded Book" pitchFamily="2" charset="0"/>
                <a:ea typeface="Apex Rounded Book" pitchFamily="2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000000"/>
                </a:solidFill>
                <a:cs typeface="+mn-cs"/>
              </a:rPr>
              <a:t>Footnote placeholder</a:t>
            </a:r>
            <a:endParaRPr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6575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7572" y="6197601"/>
            <a:ext cx="9144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  <a:latin typeface="Apex Rounded Book" pitchFamily="2" charset="0"/>
                <a:ea typeface="Apex Rounded Book" pitchFamily="2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6FC4EE9-8169-4ED8-9045-460C9AF71CA2}" type="datetime1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9/12/2014</a:t>
            </a:fld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197601"/>
            <a:ext cx="460988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  <a:latin typeface="Apex Rounded Book" pitchFamily="2" charset="0"/>
                <a:ea typeface="Apex Rounded Book" pitchFamily="2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D558541-60C9-42A2-8392-FF12533A6B7A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6197601"/>
            <a:ext cx="2599592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1000">
                <a:latin typeface="Apex Rounded Book" pitchFamily="2" charset="0"/>
                <a:ea typeface="Apex Rounded Book" pitchFamily="2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cs typeface="+mn-cs"/>
              </a:rPr>
              <a:t>© 2013 Advent Software, Inc.    Advent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"/>
          <a:stretch/>
        </p:blipFill>
        <p:spPr>
          <a:xfrm>
            <a:off x="355602" y="6073721"/>
            <a:ext cx="1154971" cy="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pex Rounded Medium" pitchFamily="2" charset="0"/>
          <a:ea typeface="Apex Rounded Medium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914400" rtl="0" eaLnBrk="1" latinLnBrk="0" hangingPunct="1"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2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6175" indent="-228600" algn="l" defTabSz="914400" rtl="0" eaLnBrk="1" latinLnBrk="0" hangingPunct="1">
        <a:spcBef>
          <a:spcPts val="2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x.com/" TargetMode="External"/><Relationship Id="rId7" Type="http://schemas.openxmlformats.org/officeDocument/2006/relationships/hyperlink" Target="http://www.li20.com/" TargetMode="External"/><Relationship Id="rId2" Type="http://schemas.openxmlformats.org/officeDocument/2006/relationships/hyperlink" Target="http://www.eef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rj.com/" TargetMode="External"/><Relationship Id="rId5" Type="http://schemas.openxmlformats.org/officeDocument/2006/relationships/hyperlink" Target="http://www.imoney.com.cn/" TargetMode="External"/><Relationship Id="rId4" Type="http://schemas.openxmlformats.org/officeDocument/2006/relationships/hyperlink" Target="http://www.hexu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fzq.com.cn/" TargetMode="External"/><Relationship Id="rId7" Type="http://schemas.openxmlformats.org/officeDocument/2006/relationships/hyperlink" Target="http://www.xyfund.com/" TargetMode="External"/><Relationship Id="rId2" Type="http://schemas.openxmlformats.org/officeDocument/2006/relationships/hyperlink" Target="http://www.macd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sec.com/" TargetMode="External"/><Relationship Id="rId5" Type="http://schemas.openxmlformats.org/officeDocument/2006/relationships/hyperlink" Target="http://www.stockstar.com/" TargetMode="External"/><Relationship Id="rId4" Type="http://schemas.openxmlformats.org/officeDocument/2006/relationships/hyperlink" Target="http://www.nbd.com.c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vent.com/Portal/Login.aspx" TargetMode="External"/><Relationship Id="rId2" Type="http://schemas.openxmlformats.org/officeDocument/2006/relationships/hyperlink" Target="http://connection.adve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astmoney.com/" TargetMode="External"/><Relationship Id="rId3" Type="http://schemas.openxmlformats.org/officeDocument/2006/relationships/hyperlink" Target="http://www.ftchinese.com/" TargetMode="External"/><Relationship Id="rId7" Type="http://schemas.openxmlformats.org/officeDocument/2006/relationships/hyperlink" Target="http://www.cs.com.cn/" TargetMode="External"/><Relationship Id="rId2" Type="http://schemas.openxmlformats.org/officeDocument/2006/relationships/hyperlink" Target="http://www.cfi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fol.com/" TargetMode="External"/><Relationship Id="rId5" Type="http://schemas.openxmlformats.org/officeDocument/2006/relationships/hyperlink" Target="http://www.investopedia.com/" TargetMode="External"/><Relationship Id="rId4" Type="http://schemas.openxmlformats.org/officeDocument/2006/relationships/hyperlink" Target="http://www.1cb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Orientation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ADVENT SOFTWARE, Inc.</a:t>
            </a:r>
            <a:br>
              <a:rPr lang="en-US" smtClean="0"/>
            </a:br>
            <a:r>
              <a:rPr lang="en-US" smtClean="0"/>
              <a:t>Presentation</a:t>
            </a:r>
          </a:p>
          <a:p>
            <a:r>
              <a:rPr lang="en-US" smtClean="0"/>
              <a:t>25 Aug 2014</a:t>
            </a:r>
          </a:p>
          <a:p>
            <a:r>
              <a:rPr lang="en-US" smtClean="0"/>
              <a:t>Fiona Bao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3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7263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推荐些金融、投资、财经方面的网站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46149"/>
            <a:ext cx="8307388" cy="50152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/>
              <a:t>易富网 </a:t>
            </a:r>
            <a:r>
              <a:rPr lang="en-US" altLang="zh-CN" sz="1600" dirty="0" smtClean="0">
                <a:hlinkClick r:id="rId2"/>
              </a:rPr>
              <a:t>www.eefoo.com</a:t>
            </a:r>
            <a:endParaRPr lang="en-US" altLang="zh-CN" sz="16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本着“为专家、机构及有服务需求的个人提供一座沟通无阻碍的桥梁”的建站宗旨，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     中国易富网自建立以来，得到了广大投资者的一致认可和热情支持，并已跻身国内咨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询门户网站的前列，成为财经咨询网站中的一面旗帜！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dirty="0" smtClean="0"/>
          </a:p>
          <a:p>
            <a:pPr>
              <a:lnSpc>
                <a:spcPct val="80000"/>
              </a:lnSpc>
            </a:pPr>
            <a:r>
              <a:rPr lang="zh-CN" altLang="en-US" sz="1600" b="1" dirty="0" smtClean="0"/>
              <a:t>股天下 </a:t>
            </a:r>
            <a:r>
              <a:rPr lang="en-US" altLang="zh-CN" sz="1600" dirty="0" smtClean="0">
                <a:hlinkClick r:id="rId3"/>
              </a:rPr>
              <a:t>www.gutx.com</a:t>
            </a:r>
            <a:endParaRPr lang="en-US" altLang="zh-CN" sz="16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证券门户网站由闯荡华尔街多年的“海归”和国际风险投资基金共同创办的大型证券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门户网站，成立于 </a:t>
            </a:r>
            <a:r>
              <a:rPr lang="en-US" altLang="zh-CN" sz="1600" dirty="0" smtClean="0"/>
              <a:t>2004 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日，目前股天下正处在高速发展的阶段。股天下立足财经，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全面服务于网民和股民。为股民、网民提供最快捷的资讯，最人性的论坛，最互动的交流。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dirty="0" smtClean="0"/>
          </a:p>
          <a:p>
            <a:pPr>
              <a:lnSpc>
                <a:spcPct val="80000"/>
              </a:lnSpc>
            </a:pPr>
            <a:r>
              <a:rPr lang="zh-CN" altLang="en-US" sz="1600" b="1" dirty="0" smtClean="0"/>
              <a:t>和讯网 </a:t>
            </a:r>
            <a:r>
              <a:rPr lang="en-US" altLang="zh-CN" sz="1600" dirty="0" smtClean="0">
                <a:hlinkClick r:id="rId4"/>
              </a:rPr>
              <a:t>www.hexun.com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创立于</a:t>
            </a:r>
            <a:r>
              <a:rPr lang="en-US" altLang="zh-CN" sz="1600" dirty="0" smtClean="0"/>
              <a:t>1996</a:t>
            </a:r>
            <a:r>
              <a:rPr lang="zh-CN" altLang="en-US" sz="1600" dirty="0" smtClean="0"/>
              <a:t>年，是中国最早的专业</a:t>
            </a:r>
            <a:r>
              <a:rPr lang="en-US" altLang="zh-CN" sz="1600" dirty="0" smtClean="0"/>
              <a:t>ICP</a:t>
            </a:r>
            <a:r>
              <a:rPr lang="zh-CN" altLang="en-US" sz="1600" dirty="0" smtClean="0"/>
              <a:t>之一。自</a:t>
            </a:r>
            <a:r>
              <a:rPr lang="en-US" altLang="zh-CN" sz="1600" dirty="0" smtClean="0"/>
              <a:t>2004</a:t>
            </a:r>
            <a:r>
              <a:rPr lang="zh-CN" altLang="en-US" sz="1600" dirty="0" smtClean="0"/>
              <a:t>年开始，和讯开始从一个提供金融理财服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务的专业网站，向以个人门户为基础、社会化网络为组织、</a:t>
            </a:r>
            <a:r>
              <a:rPr lang="en-US" altLang="zh-CN" sz="1600" dirty="0" smtClean="0"/>
              <a:t>Web2.0</a:t>
            </a:r>
            <a:r>
              <a:rPr lang="zh-CN" altLang="en-US" sz="1600" dirty="0" smtClean="0"/>
              <a:t>技术为支撑的社区类门户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网站过渡。并根据多年的客户资源积累，将服务对象定义中产阶级。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dirty="0" smtClean="0"/>
          </a:p>
          <a:p>
            <a:pPr>
              <a:lnSpc>
                <a:spcPct val="80000"/>
              </a:lnSpc>
            </a:pPr>
            <a:r>
              <a:rPr lang="zh-CN" altLang="en-US" sz="1600" b="1" dirty="0" smtClean="0"/>
              <a:t>财智网 </a:t>
            </a:r>
            <a:r>
              <a:rPr lang="en-US" altLang="zh-CN" sz="1600" dirty="0" smtClean="0">
                <a:hlinkClick r:id="rId5"/>
              </a:rPr>
              <a:t>www.imoney.com.cn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1600" dirty="0" smtClean="0"/>
          </a:p>
          <a:p>
            <a:pPr>
              <a:lnSpc>
                <a:spcPct val="80000"/>
              </a:lnSpc>
            </a:pPr>
            <a:r>
              <a:rPr lang="zh-CN" altLang="en-US" sz="1600" b="1" dirty="0" smtClean="0"/>
              <a:t>金融界 </a:t>
            </a:r>
            <a:r>
              <a:rPr lang="en-US" altLang="zh-CN" sz="1600" dirty="0" smtClean="0">
                <a:hlinkClick r:id="rId6"/>
              </a:rPr>
              <a:t>www.jrj.com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创建于</a:t>
            </a:r>
            <a:r>
              <a:rPr lang="en-US" altLang="zh-CN" sz="1600" dirty="0" smtClean="0"/>
              <a:t>1999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月，由美国</a:t>
            </a:r>
            <a:r>
              <a:rPr lang="en-US" altLang="zh-CN" sz="1600" dirty="0" smtClean="0"/>
              <a:t>IDG</a:t>
            </a:r>
            <a:r>
              <a:rPr lang="zh-CN" altLang="en-US" sz="1600" dirty="0" smtClean="0"/>
              <a:t>、新加坡</a:t>
            </a:r>
            <a:r>
              <a:rPr lang="en-US" altLang="zh-CN" sz="1600" dirty="0" smtClean="0"/>
              <a:t>VERTEX</a:t>
            </a:r>
            <a:r>
              <a:rPr lang="zh-CN" altLang="en-US" sz="1600" dirty="0" smtClean="0"/>
              <a:t>等共同投资兴建，是中国领先的金融和财经信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   息提供商，以及全球最大的中文财经网站之一。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dirty="0" smtClean="0"/>
          </a:p>
          <a:p>
            <a:pPr>
              <a:lnSpc>
                <a:spcPct val="80000"/>
              </a:lnSpc>
            </a:pPr>
            <a:r>
              <a:rPr lang="zh-CN" altLang="en-US" sz="1600" b="1" dirty="0" smtClean="0"/>
              <a:t>创幻财经 </a:t>
            </a:r>
            <a:r>
              <a:rPr lang="en-US" altLang="zh-CN" sz="1600" dirty="0" smtClean="0">
                <a:hlinkClick r:id="rId7"/>
              </a:rPr>
              <a:t>www.li20.com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本站始建于</a:t>
            </a:r>
            <a:r>
              <a:rPr lang="en-US" altLang="zh-CN" sz="1600" dirty="0" smtClean="0"/>
              <a:t>2001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月份，是一家以股票为主的网站，现在已开通了论坛，每日的访问量在</a:t>
            </a:r>
            <a:r>
              <a:rPr lang="en-US" altLang="zh-CN" sz="1600" dirty="0" smtClean="0"/>
              <a:t>60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万以上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呈上升趋势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，一般在线人数在</a:t>
            </a:r>
            <a:r>
              <a:rPr lang="en-US" altLang="zh-CN" sz="1600" dirty="0" smtClean="0"/>
              <a:t>3000</a:t>
            </a:r>
            <a:r>
              <a:rPr lang="zh-CN" altLang="en-US" sz="1600" dirty="0" smtClean="0"/>
              <a:t>人左右，访问的用户群基本上都是炒股用户。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14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推荐些金融、投资、财经方面的网站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80655"/>
            <a:ext cx="8307388" cy="50709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600" b="1" dirty="0" smtClean="0"/>
              <a:t>MACD</a:t>
            </a:r>
            <a:r>
              <a:rPr lang="zh-CN" altLang="en-US" sz="1600" b="1" dirty="0" smtClean="0"/>
              <a:t>搜索 </a:t>
            </a:r>
            <a:r>
              <a:rPr lang="en-US" altLang="zh-CN" sz="1600" dirty="0" smtClean="0">
                <a:hlinkClick r:id="rId2"/>
              </a:rPr>
              <a:t>www.macd.cn</a:t>
            </a:r>
            <a:endParaRPr lang="en-US" altLang="zh-CN" sz="16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财经信纵横财经息搜索引擎。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dirty="0" smtClean="0"/>
          </a:p>
          <a:p>
            <a:pPr>
              <a:lnSpc>
                <a:spcPct val="80000"/>
              </a:lnSpc>
            </a:pPr>
            <a:r>
              <a:rPr lang="zh-CN" altLang="en-US" sz="1600" b="1" dirty="0" smtClean="0"/>
              <a:t>闽发在线 </a:t>
            </a:r>
            <a:r>
              <a:rPr lang="en-US" altLang="zh-CN" sz="1600" dirty="0" smtClean="0">
                <a:hlinkClick r:id="rId3"/>
              </a:rPr>
              <a:t>www.mfzq.com.cn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闽发证券有限责任公司网站。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dirty="0" smtClean="0"/>
          </a:p>
          <a:p>
            <a:pPr>
              <a:lnSpc>
                <a:spcPct val="80000"/>
              </a:lnSpc>
            </a:pPr>
            <a:r>
              <a:rPr lang="zh-CN" altLang="en-US" sz="1600" b="1" dirty="0" smtClean="0"/>
              <a:t>每日经济新闻 </a:t>
            </a:r>
            <a:r>
              <a:rPr lang="en-US" altLang="zh-CN" sz="1600" dirty="0" smtClean="0">
                <a:hlinkClick r:id="rId4"/>
              </a:rPr>
              <a:t>www.nbd.com.cn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1600" dirty="0" smtClean="0"/>
          </a:p>
          <a:p>
            <a:pPr>
              <a:lnSpc>
                <a:spcPct val="80000"/>
              </a:lnSpc>
            </a:pPr>
            <a:r>
              <a:rPr lang="zh-CN" altLang="en-US" sz="1600" b="1" dirty="0" smtClean="0"/>
              <a:t>证券之星 </a:t>
            </a:r>
            <a:r>
              <a:rPr lang="en-US" altLang="zh-CN" sz="1600" dirty="0" smtClean="0">
                <a:hlinkClick r:id="rId5"/>
              </a:rPr>
              <a:t>www.stockstar.com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始创于</a:t>
            </a:r>
            <a:r>
              <a:rPr lang="en-US" altLang="zh-CN" sz="1600" dirty="0" smtClean="0"/>
              <a:t>1996</a:t>
            </a:r>
            <a:r>
              <a:rPr lang="zh-CN" altLang="en-US" sz="1600" dirty="0" smtClean="0"/>
              <a:t>年，是中国最早的理财服务专业网站，是专业的投资理财服务平台，是中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 国最大的财经资讯网站与移动财经服务提供商，同时也是中国最领先的互联网媒体。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dirty="0" smtClean="0"/>
          </a:p>
          <a:p>
            <a:pPr>
              <a:lnSpc>
                <a:spcPct val="80000"/>
              </a:lnSpc>
            </a:pPr>
            <a:r>
              <a:rPr lang="zh-CN" altLang="en-US" sz="1600" b="1" dirty="0" smtClean="0"/>
              <a:t>天和网 </a:t>
            </a:r>
            <a:r>
              <a:rPr lang="en-US" altLang="zh-CN" sz="1600" dirty="0" smtClean="0">
                <a:hlinkClick r:id="rId6"/>
              </a:rPr>
              <a:t>www.thsec.com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1600" b="1" dirty="0" smtClean="0"/>
          </a:p>
          <a:p>
            <a:pPr>
              <a:lnSpc>
                <a:spcPct val="80000"/>
              </a:lnSpc>
            </a:pPr>
            <a:r>
              <a:rPr lang="zh-CN" altLang="en-US" sz="1600" b="1" dirty="0" smtClean="0"/>
              <a:t>新元网 </a:t>
            </a:r>
            <a:r>
              <a:rPr lang="en-US" altLang="zh-CN" sz="1600" dirty="0" smtClean="0">
                <a:hlinkClick r:id="rId7"/>
              </a:rPr>
              <a:t>www.xyfund.com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汇聚全天候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小时环球财经信息，让国内外投资者掌握第一时间资讯，实时互动交流，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  构筑全新投资思维和工作方式。本站已在国内结盟新浪，搜狐，雅虎，上海证券报，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证券时报等强势媒体以及各大证券公司和咨询机构，拥有了极高的知名度和影响力，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并入选由全景网评选的“全国第四届最受股（网）民喜爱的十大中国优秀证券网站”。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1844" y="2249289"/>
            <a:ext cx="2647156" cy="1985367"/>
          </a:xfrm>
          <a:noFill/>
          <a:ln/>
        </p:spPr>
      </p:pic>
      <p:sp>
        <p:nvSpPr>
          <p:cNvPr id="6" name="Rectangle 5"/>
          <p:cNvSpPr/>
          <p:nvPr/>
        </p:nvSpPr>
        <p:spPr>
          <a:xfrm>
            <a:off x="3607778" y="2749033"/>
            <a:ext cx="5021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Thanks for Watching! </a:t>
            </a:r>
            <a:r>
              <a:rPr lang="en-US" altLang="zh-CN" sz="3600" dirty="0" smtClean="0">
                <a:sym typeface="Wingdings" pitchFamily="2" charset="2"/>
              </a:rPr>
              <a:t>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Pattern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386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 marL="90584" marR="9058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 1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 hours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0584" marR="9058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3.5 hours</a:t>
                      </a:r>
                      <a:endParaRPr lang="zh-CN" altLang="en-US" dirty="0" smtClean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0584" marR="9058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3.5 hours</a:t>
                      </a:r>
                      <a:endParaRPr lang="zh-CN" altLang="en-US" dirty="0" smtClean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0584" marR="9058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 4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3.5 hours</a:t>
                      </a:r>
                      <a:endParaRPr lang="zh-CN" altLang="en-US" dirty="0" smtClean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0584" marR="9058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 5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3.5 hours</a:t>
                      </a:r>
                      <a:endParaRPr lang="zh-CN" altLang="en-US" dirty="0" smtClean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0584" marR="9058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Paper</a:t>
                      </a:r>
                      <a:r>
                        <a:rPr lang="en-US" altLang="zh-CN" baseline="0" dirty="0" smtClean="0"/>
                        <a:t> Exam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hours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0584" marR="9058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Oral Exam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hour</a:t>
                      </a:r>
                      <a:endParaRPr lang="zh-CN" altLang="en-US" dirty="0"/>
                    </a:p>
                  </a:txBody>
                  <a:tcPr marL="90584" marR="90584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0584" marR="905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3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92529" y="522514"/>
            <a:ext cx="6246422" cy="57001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What we are going to learn? </a:t>
            </a:r>
            <a:endParaRPr lang="en-US" altLang="zh-CN" sz="4000" dirty="0" smtClean="0"/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8224" y="1282895"/>
            <a:ext cx="8487641" cy="429849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/>
              <a:t>Most basic America’s Investment and Finance knowledge that are related with our work.</a:t>
            </a:r>
          </a:p>
          <a:p>
            <a:pPr eaLnBrk="1" hangingPunct="1"/>
            <a:r>
              <a:rPr lang="en-US" altLang="zh-CN" dirty="0" smtClean="0"/>
              <a:t>Please remember only part of concepts are similar or the same as in China. </a:t>
            </a:r>
          </a:p>
          <a:p>
            <a:pPr eaLnBrk="1" hangingPunct="1"/>
            <a:r>
              <a:rPr lang="en-US" altLang="zh-CN" dirty="0" smtClean="0"/>
              <a:t>We learn the US’s practices first, as for the China’s practices, you can learn by yourselves later on as you get to know this industry better.</a:t>
            </a:r>
          </a:p>
          <a:p>
            <a:pPr eaLnBrk="1" hangingPunct="1"/>
            <a:r>
              <a:rPr lang="en-US" altLang="zh-CN" dirty="0" smtClean="0"/>
              <a:t>Both Paper &amp; Oral Exam will be taken after the five-day classes. Good luck!</a:t>
            </a:r>
          </a:p>
        </p:txBody>
      </p:sp>
    </p:spTree>
    <p:extLst>
      <p:ext uri="{BB962C8B-B14F-4D97-AF65-F5344CB8AC3E}">
        <p14:creationId xmlns:p14="http://schemas.microsoft.com/office/powerpoint/2010/main" val="13407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513"/>
            <a:ext cx="8229600" cy="996022"/>
          </a:xfrm>
        </p:spPr>
        <p:txBody>
          <a:bodyPr/>
          <a:lstStyle/>
          <a:p>
            <a:r>
              <a:rPr lang="en-US" altLang="zh-CN" dirty="0" smtClean="0"/>
              <a:t>Class Rules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539"/>
            <a:ext cx="8229600" cy="4429496"/>
          </a:xfrm>
        </p:spPr>
        <p:txBody>
          <a:bodyPr/>
          <a:lstStyle/>
          <a:p>
            <a:r>
              <a:rPr lang="en-US" altLang="zh-CN" dirty="0" smtClean="0"/>
              <a:t>You can interrupt me at any time to ask questions.</a:t>
            </a:r>
          </a:p>
          <a:p>
            <a:r>
              <a:rPr lang="en-US" altLang="zh-CN" dirty="0" smtClean="0"/>
              <a:t>Please be active to ask whatever questions that are on your mind (want you to be open)!</a:t>
            </a:r>
          </a:p>
          <a:p>
            <a:r>
              <a:rPr lang="en-US" altLang="zh-CN" dirty="0" smtClean="0"/>
              <a:t>Please feel free to share your knowledge – you knew before or differently.</a:t>
            </a:r>
          </a:p>
          <a:p>
            <a:r>
              <a:rPr lang="en-US" altLang="zh-CN" dirty="0" smtClean="0"/>
              <a:t>I might have random quiz at any point during the class time for bringing your attention back.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7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972"/>
          </a:xfrm>
        </p:spPr>
        <p:txBody>
          <a:bodyPr>
            <a:normAutofit fontScale="90000"/>
          </a:bodyPr>
          <a:lstStyle/>
          <a:p>
            <a:r>
              <a:rPr lang="en-US" smtClean="0"/>
              <a:t>Advent’s </a:t>
            </a:r>
            <a:r>
              <a:rPr lang="en-US" smtClean="0"/>
              <a:t>Product</a:t>
            </a:r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6888" y="3019425"/>
            <a:ext cx="8235950" cy="3095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6888" y="1693863"/>
            <a:ext cx="8235950" cy="12461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2" name="Text Box 79"/>
          <p:cNvSpPr txBox="1">
            <a:spLocks noChangeArrowheads="1"/>
          </p:cNvSpPr>
          <p:nvPr/>
        </p:nvSpPr>
        <p:spPr bwMode="auto">
          <a:xfrm>
            <a:off x="480060" y="6173788"/>
            <a:ext cx="822825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220663">
              <a:buClr>
                <a:srgbClr val="424D5A"/>
              </a:buClr>
              <a:buFont typeface="Wingdings" pitchFamily="2" charset="2"/>
              <a:buChar char="§"/>
            </a:pPr>
            <a:r>
              <a:rPr lang="en-US" sz="1000" dirty="0">
                <a:latin typeface="Verdana" pitchFamily="34" charset="0"/>
              </a:rPr>
              <a:t>None of Advent’s competitors offer this full range of front/middle/back office </a:t>
            </a:r>
            <a:r>
              <a:rPr lang="en-US" sz="1000" dirty="0" smtClean="0">
                <a:latin typeface="Verdana" pitchFamily="34" charset="0"/>
              </a:rPr>
              <a:t>products </a:t>
            </a:r>
            <a:r>
              <a:rPr lang="zh-CN" altLang="en-US" sz="1100" b="1" dirty="0" smtClean="0">
                <a:latin typeface="Verdana" pitchFamily="34" charset="0"/>
              </a:rPr>
              <a:t>竞争对手没有如此全方位的产品</a:t>
            </a:r>
            <a:endParaRPr lang="en-US" sz="1000" b="1" dirty="0" smtClean="0">
              <a:latin typeface="Verdan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7790" y="1757363"/>
            <a:ext cx="211074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+mn-lt"/>
              </a:rPr>
              <a:t>Pre </a:t>
            </a:r>
            <a:r>
              <a:rPr lang="en-US" sz="900" b="1" dirty="0" smtClean="0">
                <a:latin typeface="+mn-lt"/>
              </a:rPr>
              <a:t>&amp; Post Trade Compliance </a:t>
            </a:r>
            <a:r>
              <a:rPr lang="zh-CN" altLang="en-US" sz="1200" b="1" dirty="0" smtClean="0">
                <a:latin typeface="+mn-lt"/>
              </a:rPr>
              <a:t>交易前及交易后的合规控制</a:t>
            </a:r>
            <a:endParaRPr lang="en-US" sz="900" b="1" dirty="0">
              <a:latin typeface="+mn-l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42085" y="2420938"/>
            <a:ext cx="19621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+mn-lt"/>
              </a:rPr>
              <a:t>Trade Order </a:t>
            </a:r>
            <a:r>
              <a:rPr lang="en-US" sz="900" b="1" dirty="0" smtClean="0">
                <a:latin typeface="+mn-lt"/>
              </a:rPr>
              <a:t>Management</a:t>
            </a:r>
          </a:p>
          <a:p>
            <a:pPr algn="ctr">
              <a:defRPr/>
            </a:pPr>
            <a:r>
              <a:rPr lang="zh-CN" altLang="en-US" sz="1200" b="1" dirty="0" smtClean="0">
                <a:latin typeface="+mn-lt"/>
              </a:rPr>
              <a:t>交易管理</a:t>
            </a:r>
            <a:endParaRPr lang="en-US" sz="1200" b="1" dirty="0">
              <a:latin typeface="+mn-lt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90516" y="3146425"/>
            <a:ext cx="166528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00" b="1" dirty="0" smtClean="0">
                <a:latin typeface="+mn-lt"/>
              </a:rPr>
              <a:t>Data Services</a:t>
            </a:r>
          </a:p>
          <a:p>
            <a:pPr algn="ctr">
              <a:defRPr/>
            </a:pPr>
            <a:r>
              <a:rPr lang="zh-CN" altLang="en-US" sz="1200" b="1" dirty="0" smtClean="0">
                <a:latin typeface="+mn-lt"/>
              </a:rPr>
              <a:t>资料集成及处理服务</a:t>
            </a:r>
            <a:endParaRPr lang="en-US" sz="1200" b="1" dirty="0">
              <a:latin typeface="+mn-lt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437323" y="4343400"/>
            <a:ext cx="1971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+mn-lt"/>
              </a:rPr>
              <a:t>Onshore &amp; Offshore Investor </a:t>
            </a:r>
            <a:r>
              <a:rPr lang="en-US" sz="900" b="1" dirty="0" smtClean="0">
                <a:latin typeface="+mn-lt"/>
              </a:rPr>
              <a:t>Servicing </a:t>
            </a:r>
          </a:p>
          <a:p>
            <a:pPr algn="ctr">
              <a:defRPr/>
            </a:pPr>
            <a:r>
              <a:rPr lang="zh-CN" altLang="en-US" sz="1200" b="1" dirty="0" smtClean="0">
                <a:latin typeface="+mn-lt"/>
              </a:rPr>
              <a:t>境内及境外</a:t>
            </a:r>
            <a:r>
              <a:rPr lang="zh-CN" altLang="en-US" sz="1200" b="1" dirty="0" smtClean="0"/>
              <a:t>合伙</a:t>
            </a:r>
            <a:r>
              <a:rPr lang="zh-CN" altLang="en-US" sz="1200" b="1" dirty="0" smtClean="0">
                <a:latin typeface="+mn-lt"/>
              </a:rPr>
              <a:t>投资管理</a:t>
            </a:r>
            <a:endParaRPr lang="en-US" sz="1200" b="1" dirty="0">
              <a:latin typeface="+mn-lt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26820" y="3724274"/>
            <a:ext cx="239268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+mn-lt"/>
              </a:rPr>
              <a:t>Billing and </a:t>
            </a:r>
            <a:r>
              <a:rPr lang="en-US" sz="900" b="1" dirty="0" smtClean="0">
                <a:latin typeface="+mn-lt"/>
              </a:rPr>
              <a:t>Revenue Management</a:t>
            </a:r>
          </a:p>
          <a:p>
            <a:pPr algn="ctr">
              <a:defRPr/>
            </a:pPr>
            <a:r>
              <a:rPr lang="zh-CN" altLang="en-US" sz="1200" b="1" dirty="0" smtClean="0">
                <a:latin typeface="+mn-lt"/>
              </a:rPr>
              <a:t>客户费用管理</a:t>
            </a:r>
            <a:endParaRPr lang="en-US" sz="1200" b="1" dirty="0">
              <a:latin typeface="+mn-lt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520666" y="4959032"/>
            <a:ext cx="1804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b="1" dirty="0">
                <a:latin typeface="+mn-lt"/>
              </a:rPr>
              <a:t>Portfolio Accounting, Performance Analytics ,</a:t>
            </a:r>
            <a:br>
              <a:rPr lang="en-US" sz="900" b="1" dirty="0">
                <a:latin typeface="+mn-lt"/>
              </a:rPr>
            </a:br>
            <a:r>
              <a:rPr lang="en-US" sz="900" b="1" dirty="0">
                <a:latin typeface="+mn-lt"/>
              </a:rPr>
              <a:t>Client Management &amp; </a:t>
            </a:r>
            <a:r>
              <a:rPr lang="en-US" sz="900" b="1" dirty="0" smtClean="0">
                <a:latin typeface="+mn-lt"/>
              </a:rPr>
              <a:t>Reporting </a:t>
            </a:r>
          </a:p>
          <a:p>
            <a:pPr>
              <a:defRPr/>
            </a:pPr>
            <a:r>
              <a:rPr lang="zh-CN" altLang="en-US" sz="1200" b="1" dirty="0" smtClean="0">
                <a:latin typeface="+mn-lt"/>
              </a:rPr>
              <a:t>投资组合会计，业绩分析，客户管理，报表</a:t>
            </a:r>
            <a:endParaRPr lang="en-US" sz="1200" b="1" dirty="0">
              <a:latin typeface="+mn-lt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33413" y="1997075"/>
            <a:ext cx="7537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n-lt"/>
              </a:rPr>
              <a:t>Middle</a:t>
            </a:r>
          </a:p>
          <a:p>
            <a:pPr algn="ctr">
              <a:defRPr/>
            </a:pPr>
            <a:r>
              <a:rPr lang="en-US" sz="1200" b="1" dirty="0" smtClean="0">
                <a:latin typeface="+mn-lt"/>
              </a:rPr>
              <a:t>Office</a:t>
            </a:r>
          </a:p>
          <a:p>
            <a:pPr algn="ctr">
              <a:defRPr/>
            </a:pPr>
            <a:r>
              <a:rPr lang="zh-CN" altLang="en-US" sz="1200" b="1" dirty="0" smtClean="0">
                <a:latin typeface="+mn-lt"/>
              </a:rPr>
              <a:t>中台</a:t>
            </a:r>
            <a:endParaRPr lang="en-US" sz="1200" b="1" dirty="0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33413" y="4233863"/>
            <a:ext cx="6928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n-lt"/>
              </a:rPr>
              <a:t>Back</a:t>
            </a:r>
          </a:p>
          <a:p>
            <a:pPr algn="ctr">
              <a:defRPr/>
            </a:pPr>
            <a:r>
              <a:rPr lang="en-US" sz="1200" b="1" dirty="0" smtClean="0">
                <a:latin typeface="+mn-lt"/>
              </a:rPr>
              <a:t>Office</a:t>
            </a:r>
          </a:p>
          <a:p>
            <a:pPr algn="ctr">
              <a:defRPr/>
            </a:pPr>
            <a:r>
              <a:rPr lang="zh-CN" altLang="en-US" sz="1200" b="1" dirty="0" smtClean="0">
                <a:latin typeface="+mn-lt"/>
              </a:rPr>
              <a:t>后台</a:t>
            </a:r>
            <a:endParaRPr lang="en-US" sz="1200" b="1" dirty="0"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8225" y="2306638"/>
            <a:ext cx="5154613" cy="6397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8225" y="1698625"/>
            <a:ext cx="5154613" cy="533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712913" y="2270125"/>
            <a:ext cx="1828800" cy="0"/>
          </a:xfrm>
          <a:prstGeom prst="line">
            <a:avLst/>
          </a:prstGeom>
          <a:noFill/>
          <a:ln w="19050" cap="rnd">
            <a:solidFill>
              <a:schemeClr val="accent6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712913" y="3660775"/>
            <a:ext cx="1828800" cy="6350"/>
          </a:xfrm>
          <a:prstGeom prst="line">
            <a:avLst/>
          </a:prstGeom>
          <a:noFill/>
          <a:ln w="19050" cap="rnd">
            <a:solidFill>
              <a:schemeClr val="accent6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712913" y="4222750"/>
            <a:ext cx="1828800" cy="0"/>
          </a:xfrm>
          <a:prstGeom prst="line">
            <a:avLst/>
          </a:prstGeom>
          <a:noFill/>
          <a:ln w="19050" cap="rnd">
            <a:solidFill>
              <a:schemeClr val="accent6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712913" y="4878388"/>
            <a:ext cx="1828800" cy="0"/>
          </a:xfrm>
          <a:prstGeom prst="line">
            <a:avLst/>
          </a:prstGeom>
          <a:noFill/>
          <a:ln w="19050" cap="rnd">
            <a:solidFill>
              <a:schemeClr val="accent6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578225" y="3021013"/>
            <a:ext cx="5154613" cy="6270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578225" y="3694113"/>
            <a:ext cx="5154613" cy="5159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78225" y="4249738"/>
            <a:ext cx="5154613" cy="5969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578225" y="4884738"/>
            <a:ext cx="5154613" cy="12319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2563" name="Line 25"/>
          <p:cNvSpPr>
            <a:spLocks noChangeShapeType="1"/>
          </p:cNvSpPr>
          <p:nvPr/>
        </p:nvSpPr>
        <p:spPr bwMode="white">
          <a:xfrm>
            <a:off x="6096000" y="4872038"/>
            <a:ext cx="0" cy="12334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white">
          <a:xfrm>
            <a:off x="3578225" y="4373563"/>
            <a:ext cx="51546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Advent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Partner/Geneva World Investor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2565" name="Text Box 28"/>
          <p:cNvSpPr txBox="1">
            <a:spLocks noChangeArrowheads="1"/>
          </p:cNvSpPr>
          <p:nvPr/>
        </p:nvSpPr>
        <p:spPr bwMode="white">
          <a:xfrm>
            <a:off x="3625056" y="5205253"/>
            <a:ext cx="2530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Geneva</a:t>
            </a:r>
          </a:p>
          <a:p>
            <a:pPr algn="ctr"/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Syncova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22566" name="Text Box 29"/>
          <p:cNvSpPr txBox="1">
            <a:spLocks noChangeArrowheads="1"/>
          </p:cNvSpPr>
          <p:nvPr/>
        </p:nvSpPr>
        <p:spPr bwMode="white">
          <a:xfrm>
            <a:off x="6143625" y="5219700"/>
            <a:ext cx="2530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APX,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Axys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, Black Diamond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white">
          <a:xfrm>
            <a:off x="4953000" y="3754438"/>
            <a:ext cx="2624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Advent Revenue Center</a:t>
            </a:r>
          </a:p>
        </p:txBody>
      </p:sp>
      <p:sp>
        <p:nvSpPr>
          <p:cNvPr id="22568" name="Text Box 31"/>
          <p:cNvSpPr txBox="1">
            <a:spLocks noChangeArrowheads="1"/>
          </p:cNvSpPr>
          <p:nvPr/>
        </p:nvSpPr>
        <p:spPr bwMode="white">
          <a:xfrm>
            <a:off x="3581400" y="3167638"/>
            <a:ext cx="5183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Custodial &amp; Market Data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ACA and ACD</a:t>
            </a:r>
          </a:p>
        </p:txBody>
      </p:sp>
      <p:sp>
        <p:nvSpPr>
          <p:cNvPr id="22569" name="Text Box 32"/>
          <p:cNvSpPr txBox="1">
            <a:spLocks noChangeArrowheads="1"/>
          </p:cNvSpPr>
          <p:nvPr/>
        </p:nvSpPr>
        <p:spPr bwMode="white">
          <a:xfrm>
            <a:off x="4813300" y="2465900"/>
            <a:ext cx="2624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Moxy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white">
          <a:xfrm>
            <a:off x="4860925" y="1781484"/>
            <a:ext cx="2624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Advent Rules Manager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01650" y="941388"/>
            <a:ext cx="8228013" cy="646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1442085" y="1031874"/>
            <a:ext cx="19621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+mn-lt"/>
              </a:rPr>
              <a:t>Research </a:t>
            </a:r>
            <a:r>
              <a:rPr lang="en-US" sz="900" b="1" dirty="0" smtClean="0">
                <a:latin typeface="+mn-lt"/>
              </a:rPr>
              <a:t>Management</a:t>
            </a:r>
          </a:p>
          <a:p>
            <a:pPr algn="ctr">
              <a:defRPr/>
            </a:pPr>
            <a:r>
              <a:rPr lang="zh-CN" altLang="en-US" sz="1200" b="1" dirty="0" smtClean="0">
                <a:latin typeface="+mn-lt"/>
              </a:rPr>
              <a:t>研究管理</a:t>
            </a:r>
            <a:endParaRPr lang="en-US" sz="1200" b="1" dirty="0">
              <a:latin typeface="+mn-lt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614363" y="943610"/>
            <a:ext cx="692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n-lt"/>
              </a:rPr>
              <a:t>Front</a:t>
            </a:r>
          </a:p>
          <a:p>
            <a:pPr algn="ctr">
              <a:defRPr/>
            </a:pPr>
            <a:r>
              <a:rPr lang="en-US" sz="1200" b="1" dirty="0" smtClean="0">
                <a:latin typeface="+mn-lt"/>
              </a:rPr>
              <a:t>Office</a:t>
            </a:r>
            <a:r>
              <a:rPr lang="zh-CN" altLang="en-US" sz="1200" b="1" dirty="0" smtClean="0">
                <a:latin typeface="+mn-lt"/>
              </a:rPr>
              <a:t>前台</a:t>
            </a:r>
            <a:endParaRPr lang="en-US" sz="1200" b="1" dirty="0">
              <a:latin typeface="+mn-lt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3568700" y="941388"/>
            <a:ext cx="5164138" cy="654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white">
          <a:xfrm>
            <a:off x="4754563" y="1062038"/>
            <a:ext cx="2624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Tamale RMS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22"/>
          </a:xfrm>
        </p:spPr>
        <p:txBody>
          <a:bodyPr/>
          <a:lstStyle/>
          <a:p>
            <a:r>
              <a:rPr lang="en-US" dirty="0" smtClean="0"/>
              <a:t>Advent Solutions by Product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58" y="1270660"/>
            <a:ext cx="6678386" cy="500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0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Related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35" y="1413164"/>
            <a:ext cx="8396453" cy="4595524"/>
          </a:xfrm>
        </p:spPr>
        <p:txBody>
          <a:bodyPr/>
          <a:lstStyle/>
          <a:p>
            <a:pPr>
              <a:defRPr/>
            </a:pP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Advent Connection (</a:t>
            </a:r>
            <a:r>
              <a:rPr lang="en-US" sz="1600" dirty="0"/>
              <a:t>Advent Direct Community</a:t>
            </a:r>
            <a:r>
              <a:rPr lang="en-US" sz="1600" dirty="0" smtClean="0"/>
              <a:t>): </a:t>
            </a:r>
            <a:r>
              <a:rPr lang="en-US" sz="1600" dirty="0" smtClean="0">
                <a:hlinkClick r:id="rId2"/>
              </a:rPr>
              <a:t>http://connection.advent.com/</a:t>
            </a:r>
            <a:r>
              <a:rPr lang="en-US" sz="1600" dirty="0" smtClean="0"/>
              <a:t> - Advent Provide</a:t>
            </a:r>
          </a:p>
          <a:p>
            <a:pPr>
              <a:defRPr/>
            </a:pPr>
            <a:r>
              <a:rPr lang="en-US" sz="1600" dirty="0"/>
              <a:t>Advent Learn: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learn.advent.com/Portal/Login.aspx</a:t>
            </a:r>
            <a:r>
              <a:rPr lang="en-US" sz="1600" dirty="0" smtClean="0"/>
              <a:t> - Advent Provide</a:t>
            </a:r>
            <a:endParaRPr lang="en-US" sz="1600" dirty="0"/>
          </a:p>
          <a:p>
            <a:pPr>
              <a:defRPr/>
            </a:pPr>
            <a:r>
              <a:rPr lang="en-US" sz="1600" dirty="0" smtClean="0"/>
              <a:t>Industry Committee: </a:t>
            </a:r>
          </a:p>
          <a:p>
            <a:pPr lvl="1">
              <a:defRPr/>
            </a:pPr>
            <a:r>
              <a:rPr lang="en-US" sz="1400" dirty="0" smtClean="0"/>
              <a:t>Weekly Financial News</a:t>
            </a:r>
          </a:p>
          <a:p>
            <a:pPr lvl="1">
              <a:defRPr/>
            </a:pPr>
            <a:r>
              <a:rPr lang="en-US" sz="1400" dirty="0" smtClean="0"/>
              <a:t>Weekly Financial Topic</a:t>
            </a:r>
          </a:p>
          <a:p>
            <a:pPr lvl="1">
              <a:defRPr/>
            </a:pPr>
            <a:r>
              <a:rPr lang="en-US" sz="1400" dirty="0" smtClean="0"/>
              <a:t>Ideal Section</a:t>
            </a:r>
          </a:p>
        </p:txBody>
      </p:sp>
      <p:pic>
        <p:nvPicPr>
          <p:cNvPr id="22530" name="Picture 2" descr="http://blog.chinatells.com/wp-content/uploads/2009/08/image-300x1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9275" y="3553856"/>
            <a:ext cx="2857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101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Appendix: </a:t>
            </a:r>
            <a:r>
              <a:rPr lang="zh-CN" altLang="en-US" sz="3600" dirty="0" smtClean="0"/>
              <a:t>推荐些财经方面的杂志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财经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西方经济学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中国企业家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管理学家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证券市场周刊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环球企业家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商界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新财富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新财经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世界经理人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哈佛商业评论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福布斯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经理人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第一财经周刊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英才</a:t>
            </a:r>
            <a:r>
              <a:rPr lang="en-US" altLang="zh-CN" dirty="0" smtClean="0"/>
              <a:t>》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成功营销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销售与管理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全球商业经典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中国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经济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商务周刊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三联生活周刊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中关村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成功领导人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中外会展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新民周刊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中国科技画报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钱经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财经文摘</a:t>
            </a:r>
            <a:r>
              <a:rPr lang="en-US" altLang="zh-CN" dirty="0" smtClean="0"/>
              <a:t>》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288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推荐些金融、投资、财经方面的网站 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 smtClean="0"/>
              <a:t>中国财经信息网 </a:t>
            </a:r>
            <a:r>
              <a:rPr lang="en-US" altLang="zh-CN" sz="1800" dirty="0" smtClean="0">
                <a:hlinkClick r:id="rId2"/>
              </a:rPr>
              <a:t>www.cfi.cn</a:t>
            </a:r>
            <a:endParaRPr lang="en-US" altLang="zh-CN" sz="1800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400" dirty="0" smtClean="0"/>
              <a:t>中国第一专业网络财经传媒，最爱高端人群关注的财经网站。</a:t>
            </a:r>
            <a:endParaRPr lang="en-US" altLang="zh-CN" sz="1400" dirty="0" smtClean="0"/>
          </a:p>
          <a:p>
            <a:pPr>
              <a:lnSpc>
                <a:spcPct val="80000"/>
              </a:lnSpc>
            </a:pP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en-US" altLang="zh-CN" sz="1800" dirty="0"/>
              <a:t>FT</a:t>
            </a:r>
            <a:r>
              <a:rPr lang="zh-CN" altLang="en-US" sz="1800" dirty="0"/>
              <a:t>中文网 </a:t>
            </a:r>
            <a:r>
              <a:rPr lang="en-US" altLang="zh-CN" sz="1800" dirty="0">
                <a:hlinkClick r:id="rId3"/>
              </a:rPr>
              <a:t>www.ftchinese.com</a:t>
            </a:r>
            <a:endParaRPr lang="en-US" altLang="zh-CN" sz="1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1400" dirty="0"/>
              <a:t>金融时报中文网</a:t>
            </a:r>
          </a:p>
          <a:p>
            <a:pPr>
              <a:lnSpc>
                <a:spcPct val="80000"/>
              </a:lnSpc>
            </a:pP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路透社中文网</a:t>
            </a:r>
            <a:r>
              <a:rPr lang="en-US" altLang="zh-CN" sz="1800" dirty="0"/>
              <a:t> </a:t>
            </a:r>
            <a:r>
              <a:rPr lang="en-US" altLang="zh-CN" sz="1800" u="sng" dirty="0">
                <a:solidFill>
                  <a:srgbClr val="0000FF"/>
                </a:solidFill>
              </a:rPr>
              <a:t>cn.reuters.com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1800" u="sng" dirty="0">
              <a:solidFill>
                <a:srgbClr val="657A9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/>
              <a:t>第一财经网  </a:t>
            </a:r>
            <a:r>
              <a:rPr lang="en-US" altLang="zh-CN" sz="1800" dirty="0">
                <a:hlinkClick r:id="rId4"/>
              </a:rPr>
              <a:t>http://www.1cbn.com</a:t>
            </a:r>
            <a:r>
              <a:rPr lang="en-US" altLang="zh-CN" sz="1800" dirty="0" smtClean="0">
                <a:hlinkClick r:id="rId4"/>
              </a:rPr>
              <a:t>/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endParaRPr lang="en-US" altLang="zh-CN" sz="1800" u="sng" dirty="0">
              <a:solidFill>
                <a:srgbClr val="2516E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/>
              <a:t> Investopedia  </a:t>
            </a:r>
            <a:r>
              <a:rPr lang="en-US" altLang="zh-CN" sz="1800" dirty="0">
                <a:hlinkClick r:id="rId5"/>
              </a:rPr>
              <a:t>http://www.investopedia.com</a:t>
            </a:r>
            <a:r>
              <a:rPr lang="en-US" altLang="zh-CN" sz="1800" u="sng" dirty="0" smtClean="0">
                <a:solidFill>
                  <a:srgbClr val="2516E2"/>
                </a:solidFill>
                <a:hlinkClick r:id="rId5"/>
              </a:rPr>
              <a:t>/</a:t>
            </a:r>
            <a:endParaRPr lang="en-US" altLang="zh-CN" sz="1800" u="sng" dirty="0">
              <a:solidFill>
                <a:srgbClr val="2516E2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/>
              <a:t> </a:t>
            </a:r>
            <a:r>
              <a:rPr lang="zh-CN" altLang="en-US" sz="1400" dirty="0" smtClean="0"/>
              <a:t>金</a:t>
            </a:r>
            <a:r>
              <a:rPr lang="zh-CN" altLang="en-US" sz="1400" dirty="0"/>
              <a:t>融知识搜索引擎</a:t>
            </a:r>
            <a:endParaRPr lang="en-US" altLang="zh-CN" sz="14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中金中线 </a:t>
            </a:r>
            <a:r>
              <a:rPr lang="en-US" altLang="zh-CN" sz="1800" dirty="0">
                <a:hlinkClick r:id="rId6"/>
              </a:rPr>
              <a:t>www.cnfol.com</a:t>
            </a:r>
            <a:endParaRPr lang="en-US" altLang="zh-CN" sz="1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/>
              <a:t> </a:t>
            </a:r>
            <a:r>
              <a:rPr lang="zh-CN" altLang="en-US" sz="1400" dirty="0" smtClean="0"/>
              <a:t>中</a:t>
            </a:r>
            <a:r>
              <a:rPr lang="zh-CN" altLang="en-US" sz="1400" dirty="0"/>
              <a:t>国人的金融门户网站，覆盖财经、股票、 证券、金融、港股、行情、基金</a:t>
            </a:r>
            <a:r>
              <a:rPr lang="zh-CN" altLang="en-US" sz="1400" dirty="0" smtClean="0"/>
              <a:t>、期</a:t>
            </a:r>
            <a:r>
              <a:rPr lang="zh-CN" altLang="en-US" sz="1400" dirty="0"/>
              <a:t>货、外汇、保险、银行、博客</a:t>
            </a:r>
            <a:r>
              <a:rPr lang="zh-CN" altLang="en-US" sz="1400" dirty="0" smtClean="0"/>
              <a:t>、 </a:t>
            </a:r>
            <a:endParaRPr lang="en-US" altLang="zh-CN" sz="14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1400" dirty="0" smtClean="0"/>
              <a:t>  股</a:t>
            </a:r>
            <a:r>
              <a:rPr lang="zh-CN" altLang="en-US" sz="1400" dirty="0"/>
              <a:t>票分</a:t>
            </a:r>
            <a:r>
              <a:rPr lang="zh-CN" altLang="en-US" sz="1400" dirty="0" smtClean="0"/>
              <a:t>析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软</a:t>
            </a:r>
            <a:r>
              <a:rPr lang="zh-CN" altLang="en-US" sz="1400" dirty="0"/>
              <a:t>件等多种面向个人和企业的服务。</a:t>
            </a:r>
          </a:p>
          <a:p>
            <a:pPr>
              <a:lnSpc>
                <a:spcPct val="110000"/>
              </a:lnSpc>
            </a:pP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中证网 </a:t>
            </a:r>
            <a:r>
              <a:rPr lang="en-US" altLang="zh-CN" sz="1800" dirty="0">
                <a:hlinkClick r:id="rId7"/>
              </a:rPr>
              <a:t>www.cs.com.cn</a:t>
            </a:r>
            <a:endParaRPr lang="en-US" altLang="zh-CN" sz="1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网站每天（除周六外）及时发布大量的财经资讯，内容涵盖国内宏观经济金融形</a:t>
            </a:r>
            <a:r>
              <a:rPr lang="zh-CN" altLang="en-US" sz="1400" dirty="0" smtClean="0"/>
              <a:t>势、产业动态、港澳台消息、国 </a:t>
            </a:r>
            <a:endParaRPr lang="en-US" altLang="zh-CN" sz="14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际财经等，新闻报道涉及证券、期货、基金、银行、货币、保险、外汇、黄金、房地产、邮币卡等广泛财经领域。  </a:t>
            </a:r>
            <a:endParaRPr lang="en-US" altLang="zh-CN" sz="14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同时，网站提供全面准确的上市公司新闻、信息、公告及证券市场的最新动态和评述。此外，网站还设有投资者</a:t>
            </a:r>
            <a:endParaRPr lang="en-US" altLang="zh-CN" sz="14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1400" dirty="0" smtClean="0"/>
              <a:t>  的自由论坛</a:t>
            </a:r>
            <a:r>
              <a:rPr lang="en-US" altLang="zh-CN" sz="1400" dirty="0" smtClean="0"/>
              <a:t>--</a:t>
            </a:r>
            <a:r>
              <a:rPr lang="zh-CN" altLang="en-US" sz="1400" dirty="0" smtClean="0"/>
              <a:t>股市众议院。</a:t>
            </a:r>
          </a:p>
          <a:p>
            <a:pPr>
              <a:lnSpc>
                <a:spcPct val="80000"/>
              </a:lnSpc>
            </a:pPr>
            <a:endParaRPr lang="en-US" altLang="zh-CN" sz="1800" dirty="0" smtClean="0"/>
          </a:p>
          <a:p>
            <a:r>
              <a:rPr lang="zh-CN" altLang="en-US" sz="1800" dirty="0"/>
              <a:t>东方财富网 </a:t>
            </a:r>
            <a:r>
              <a:rPr lang="en-US" altLang="zh-CN" sz="1800" dirty="0">
                <a:hlinkClick r:id="rId8"/>
              </a:rPr>
              <a:t>www.eastmoney.com</a:t>
            </a:r>
            <a:endParaRPr lang="en-US" altLang="zh-CN" sz="1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/>
              <a:t> </a:t>
            </a:r>
            <a:r>
              <a:rPr lang="zh-CN" altLang="en-US" sz="1400" dirty="0" smtClean="0"/>
              <a:t>中</a:t>
            </a:r>
            <a:r>
              <a:rPr lang="zh-CN" altLang="en-US" sz="1400" dirty="0"/>
              <a:t>国最具影响力的互联网财经媒体。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Advent V05 Color Theme">
      <a:dk1>
        <a:srgbClr val="000000"/>
      </a:dk1>
      <a:lt1>
        <a:srgbClr val="FFFFFF"/>
      </a:lt1>
      <a:dk2>
        <a:srgbClr val="75787B"/>
      </a:dk2>
      <a:lt2>
        <a:srgbClr val="AC4FC6"/>
      </a:lt2>
      <a:accent1>
        <a:srgbClr val="307FE2"/>
      </a:accent1>
      <a:accent2>
        <a:srgbClr val="00C7B1"/>
      </a:accent2>
      <a:accent3>
        <a:srgbClr val="A4D65E"/>
      </a:accent3>
      <a:accent4>
        <a:srgbClr val="F3E500"/>
      </a:accent4>
      <a:accent5>
        <a:srgbClr val="FF8F1C"/>
      </a:accent5>
      <a:accent6>
        <a:srgbClr val="F4364C"/>
      </a:accent6>
      <a:hlink>
        <a:srgbClr val="307FE2"/>
      </a:hlink>
      <a:folHlink>
        <a:srgbClr val="BBBCBC"/>
      </a:folHlink>
    </a:clrScheme>
    <a:fontScheme name="Apex Rounded Medium &amp; Book">
      <a:majorFont>
        <a:latin typeface="Apex Rounded Medium"/>
        <a:ea typeface=""/>
        <a:cs typeface=""/>
      </a:majorFont>
      <a:minorFont>
        <a:latin typeface="Apex Rounde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dvent_Template_Final-Standard_revised_082013.potx" id="{505D8D61-A47C-4A37-979D-C3999092D794}" vid="{97785A2B-7D18-46AE-91A7-6E6D03BFF6F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4664ADDEB4C4C93FBF07197C4711C" ma:contentTypeVersion="0" ma:contentTypeDescription="Create a new document." ma:contentTypeScope="" ma:versionID="6c510a310533ad210dde9296d915a3a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EDF0B55-324E-4785-BBD0-FAD92D34AA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945AE7A-4F12-4B4C-AE7B-E5998EC2FF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3DEECD-DAE9-49F3-B5ED-A1B7D3A3EEBC}">
  <ds:schemaRefs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3140</TotalTime>
  <Words>1731</Words>
  <Application>Microsoft Office PowerPoint</Application>
  <PresentationFormat>On-screen Show (4:3)</PresentationFormat>
  <Paragraphs>185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blank</vt:lpstr>
      <vt:lpstr>Orientation </vt:lpstr>
      <vt:lpstr>Training Pattern</vt:lpstr>
      <vt:lpstr>What we are going to learn? </vt:lpstr>
      <vt:lpstr>Class Rules</vt:lpstr>
      <vt:lpstr>Advent’s Product</vt:lpstr>
      <vt:lpstr>Advent Solutions by Product</vt:lpstr>
      <vt:lpstr>Industry Related Knowledge</vt:lpstr>
      <vt:lpstr>Appendix: 推荐些财经方面的杂志 </vt:lpstr>
      <vt:lpstr>推荐些金融、投资、财经方面的网站 </vt:lpstr>
      <vt:lpstr>推荐些金融、投资、财经方面的网站 </vt:lpstr>
      <vt:lpstr>推荐些金融、投资、财经方面的网站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TScarpino</dc:creator>
  <cp:lastModifiedBy>Fiona Bao</cp:lastModifiedBy>
  <cp:revision>293</cp:revision>
  <dcterms:created xsi:type="dcterms:W3CDTF">2009-05-16T18:11:53Z</dcterms:created>
  <dcterms:modified xsi:type="dcterms:W3CDTF">2014-09-12T09:06:51Z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0x01010026F4664ADDEB4C4C93FBF07197C4711C</vt:lpwstr>
  </property>
</Properties>
</file>