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82" r:id="rId3"/>
    <p:sldId id="257" r:id="rId4"/>
    <p:sldId id="258" r:id="rId5"/>
    <p:sldId id="297" r:id="rId6"/>
    <p:sldId id="259" r:id="rId7"/>
    <p:sldId id="298" r:id="rId8"/>
    <p:sldId id="260" r:id="rId9"/>
    <p:sldId id="299" r:id="rId10"/>
    <p:sldId id="261" r:id="rId11"/>
    <p:sldId id="302" r:id="rId12"/>
    <p:sldId id="303" r:id="rId13"/>
    <p:sldId id="304" r:id="rId14"/>
    <p:sldId id="300" r:id="rId15"/>
    <p:sldId id="262" r:id="rId16"/>
    <p:sldId id="301" r:id="rId17"/>
    <p:sldId id="263" r:id="rId18"/>
    <p:sldId id="264"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gDsMOW+EYD6/K0SwEIT3qWdnWQ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075" autoAdjust="0"/>
  </p:normalViewPr>
  <p:slideViewPr>
    <p:cSldViewPr snapToGrid="0">
      <p:cViewPr varScale="1">
        <p:scale>
          <a:sx n="70" d="100"/>
          <a:sy n="70" d="100"/>
        </p:scale>
        <p:origin x="2118"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Xin </a:t>
            </a:r>
            <a:r>
              <a:rPr lang="en-US" dirty="0" err="1"/>
              <a:t>chào</a:t>
            </a:r>
            <a:r>
              <a:rPr lang="en-US" dirty="0"/>
              <a:t> </a:t>
            </a:r>
            <a:r>
              <a:rPr lang="en-US" dirty="0" err="1"/>
              <a:t>quý</a:t>
            </a:r>
            <a:r>
              <a:rPr lang="en-US" dirty="0"/>
              <a:t> </a:t>
            </a:r>
            <a:r>
              <a:rPr lang="en-US" dirty="0" err="1"/>
              <a:t>thầy</a:t>
            </a:r>
            <a:r>
              <a:rPr lang="en-US" dirty="0"/>
              <a:t> </a:t>
            </a:r>
            <a:r>
              <a:rPr lang="en-US" dirty="0" err="1"/>
              <a:t>cô</a:t>
            </a:r>
            <a:r>
              <a:rPr lang="en-US" dirty="0"/>
              <a:t> </a:t>
            </a:r>
            <a:r>
              <a:rPr lang="en-US" dirty="0" err="1"/>
              <a:t>trong</a:t>
            </a:r>
            <a:r>
              <a:rPr lang="en-US" dirty="0"/>
              <a:t> </a:t>
            </a:r>
            <a:r>
              <a:rPr lang="en-US" dirty="0" err="1"/>
              <a:t>hội</a:t>
            </a:r>
            <a:r>
              <a:rPr lang="en-US" dirty="0"/>
              <a:t> </a:t>
            </a:r>
            <a:r>
              <a:rPr lang="en-US" dirty="0" err="1"/>
              <a:t>đồng</a:t>
            </a:r>
            <a:r>
              <a:rPr lang="en-US" dirty="0"/>
              <a:t> </a:t>
            </a:r>
            <a:r>
              <a:rPr lang="en-US" dirty="0" err="1"/>
              <a:t>và</a:t>
            </a:r>
            <a:r>
              <a:rPr lang="en-US" dirty="0"/>
              <a:t> </a:t>
            </a:r>
            <a:r>
              <a:rPr lang="en-US" dirty="0" err="1"/>
              <a:t>các</a:t>
            </a:r>
            <a:r>
              <a:rPr lang="en-US" dirty="0"/>
              <a:t> </a:t>
            </a:r>
            <a:r>
              <a:rPr lang="en-US" dirty="0" err="1"/>
              <a:t>bạn</a:t>
            </a:r>
            <a:r>
              <a:rPr lang="en-US" dirty="0"/>
              <a:t> Sinh </a:t>
            </a:r>
            <a:r>
              <a:rPr lang="en-US" dirty="0" err="1"/>
              <a:t>viên</a:t>
            </a:r>
            <a:r>
              <a:rPr lang="en-US" dirty="0"/>
              <a:t> </a:t>
            </a:r>
            <a:r>
              <a:rPr lang="en-US" dirty="0" err="1"/>
              <a:t>đang</a:t>
            </a:r>
            <a:r>
              <a:rPr lang="en-US" dirty="0"/>
              <a:t> </a:t>
            </a:r>
            <a:r>
              <a:rPr lang="en-US" dirty="0" err="1"/>
              <a:t>có</a:t>
            </a:r>
            <a:r>
              <a:rPr lang="en-US" dirty="0"/>
              <a:t> </a:t>
            </a:r>
            <a:r>
              <a:rPr lang="en-US" dirty="0" err="1"/>
              <a:t>mặt</a:t>
            </a:r>
            <a:r>
              <a:rPr lang="en-US" dirty="0"/>
              <a:t> </a:t>
            </a:r>
            <a:r>
              <a:rPr lang="en-US" dirty="0" err="1"/>
              <a:t>trong</a:t>
            </a:r>
            <a:r>
              <a:rPr lang="en-US" dirty="0"/>
              <a:t> </a:t>
            </a:r>
            <a:r>
              <a:rPr lang="en-US" dirty="0" err="1"/>
              <a:t>buổi</a:t>
            </a:r>
            <a:r>
              <a:rPr lang="en-US" dirty="0"/>
              <a:t> </a:t>
            </a:r>
            <a:r>
              <a:rPr lang="en-US" dirty="0" err="1"/>
              <a:t>họp</a:t>
            </a:r>
            <a:endParaRPr dirty="0"/>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2e9f3e8e26_3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2e9f3e8e26_3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 name="Google Shape;114;g22e9f3e8e26_3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2e9f3e8e26_3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2e9f3e8e26_3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 name="Google Shape;114;g22e9f3e8e26_3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extLst>
      <p:ext uri="{BB962C8B-B14F-4D97-AF65-F5344CB8AC3E}">
        <p14:creationId xmlns:p14="http://schemas.microsoft.com/office/powerpoint/2010/main" val="645468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2e9f3e8e26_3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2e9f3e8e26_3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 name="Google Shape;114;g22e9f3e8e26_3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extLst>
      <p:ext uri="{BB962C8B-B14F-4D97-AF65-F5344CB8AC3E}">
        <p14:creationId xmlns:p14="http://schemas.microsoft.com/office/powerpoint/2010/main" val="4264257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2e9f3e8e26_3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2e9f3e8e26_3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 name="Google Shape;114;g22e9f3e8e26_3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extLst>
      <p:ext uri="{BB962C8B-B14F-4D97-AF65-F5344CB8AC3E}">
        <p14:creationId xmlns:p14="http://schemas.microsoft.com/office/powerpoint/2010/main" val="2860093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2e9f3e8e26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2e9f3e8e26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g22e9f3e8e26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extLst>
      <p:ext uri="{BB962C8B-B14F-4D97-AF65-F5344CB8AC3E}">
        <p14:creationId xmlns:p14="http://schemas.microsoft.com/office/powerpoint/2010/main" val="1587121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2e9f3e8e26_3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2e9f3e8e26_3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2e9f3e8e26_3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2e9f3e8e26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2e9f3e8e26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g22e9f3e8e26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extLst>
      <p:ext uri="{BB962C8B-B14F-4D97-AF65-F5344CB8AC3E}">
        <p14:creationId xmlns:p14="http://schemas.microsoft.com/office/powerpoint/2010/main" val="2825308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2e9f3e8e26_3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2e9f3e8e26_3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22e9f3e8e26_3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e9f3e8e26_3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e9f3e8e26_3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r>
              <a:rPr lang="vi-VN" dirty="0"/>
              <a:t>Kính thưa quý thầy cô và hội đồng,</a:t>
            </a:r>
          </a:p>
          <a:p>
            <a:r>
              <a:rPr lang="vi-VN" dirty="0"/>
              <a:t>Em xin chân thành cảm ơn quý thầy cô và hội đồng đã dành thời gian lắng nghe phần trình bày của em. Sự hiện diện và những ý kiến đóng góp quý báu từ quý thầy cô và hội đồng sẽ là nguồn động lực để em hoàn thiện hơn trong các nghiên cứu và học tập của mình.</a:t>
            </a:r>
          </a:p>
          <a:p>
            <a:r>
              <a:rPr lang="vi-VN" dirty="0"/>
              <a:t>Em rất mong nhận được những ý kiến phản hồi và góp ý từ quý thầy cô và hội đồng để phần trình bày của em được tốt hơn.</a:t>
            </a:r>
          </a:p>
          <a:p>
            <a:r>
              <a:rPr lang="vi-VN" dirty="0"/>
              <a:t>Một lần nữa, em xin chân thành cảm ơn.</a:t>
            </a:r>
          </a:p>
          <a:p>
            <a:pPr marL="0" lvl="0" indent="0" algn="l" rtl="0">
              <a:spcBef>
                <a:spcPts val="0"/>
              </a:spcBef>
              <a:spcAft>
                <a:spcPts val="0"/>
              </a:spcAft>
              <a:buNone/>
            </a:pPr>
            <a:endParaRPr dirty="0"/>
          </a:p>
        </p:txBody>
      </p:sp>
      <p:sp>
        <p:nvSpPr>
          <p:cNvPr id="129" name="Google Shape;129;g22e9f3e8e26_3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160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2e9f3e8e26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2e9f3e8e26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g22e9f3e8e26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5629729534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5629729534_1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342900" lvl="0" indent="-342900">
              <a:lnSpc>
                <a:spcPct val="115000"/>
              </a:lnSpc>
              <a:spcAft>
                <a:spcPts val="800"/>
              </a:spcAft>
              <a:buFont typeface="+mj-lt"/>
              <a:buAutoNum type="arabicPeriod"/>
              <a:tabLst>
                <a:tab pos="457200" algn="l"/>
              </a:tabLst>
            </a:pP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trạng</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bệnh</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viện</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truyền</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vấn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đề</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giấy</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tờ</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Khó</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khăn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lưu</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trữ</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xuất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bệnh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Mất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kiểm</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tra</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nhật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hồ</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sơ</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y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tế</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Rủi</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ro</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an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ninh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bảo</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mật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cần</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bệnh</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viện</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đại</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Cải</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thiện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hiệu</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quả</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vận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hành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bệnh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viện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Tối</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ưu</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làm</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y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tế</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Tăng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cường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bảo</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mật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an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ninh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bệnh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Nâng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cao</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chất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lượng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dịch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vụ</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y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tế</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trải</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nghiệm</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bệnh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tiêu</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xây</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dựng</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website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bệnh</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viện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bệnh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viện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Hỗ</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trợ</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lịch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khám</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hồ</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sơ</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bệnh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án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hoạt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y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tế</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hỗ</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trợ</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quyết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bác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sĩ</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y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tế</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Đảm</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bảo</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tuân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thủ</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bảo</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mật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y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tế</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Lợi</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ích</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website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bệnh</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viện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Tiết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kiệm</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chi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phí</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bệnh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viện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Nâng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cao</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chất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lượng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độ</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dịch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vụ</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y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tế</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Tăng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cường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khả</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tiếp</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cận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tin y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tế</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Giảm</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thiểu</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sai</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sót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rủi</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ro</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y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tế</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350" b="1" kern="0" dirty="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35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50" b="1" kern="0" dirty="0" err="1">
                <a:effectLst/>
                <a:latin typeface="Times New Roman" panose="02020603050405020304" pitchFamily="18" charset="0"/>
                <a:ea typeface="Times New Roman" panose="02020603050405020304" pitchFamily="18" charset="0"/>
                <a:cs typeface="Times New Roman" panose="02020603050405020304" pitchFamily="18" charset="0"/>
              </a:rPr>
              <a:t>tiêu</a:t>
            </a:r>
            <a:r>
              <a:rPr lang="en-US" sz="135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50" b="1" kern="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35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50" b="1" kern="0" dirty="0" err="1">
                <a:effectLst/>
                <a:latin typeface="Times New Roman" panose="02020603050405020304" pitchFamily="18" charset="0"/>
                <a:ea typeface="Times New Roman" panose="02020603050405020304" pitchFamily="18" charset="0"/>
                <a:cs typeface="Times New Roman" panose="02020603050405020304" pitchFamily="18" charset="0"/>
              </a:rPr>
              <a:t>đề</a:t>
            </a:r>
            <a:r>
              <a:rPr lang="en-US" sz="135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50" b="1" kern="0" dirty="0" err="1">
                <a:effectLst/>
                <a:latin typeface="Times New Roman" panose="02020603050405020304" pitchFamily="18" charset="0"/>
                <a:ea typeface="Times New Roman" panose="02020603050405020304" pitchFamily="18" charset="0"/>
                <a:cs typeface="Times New Roman" panose="02020603050405020304" pitchFamily="18" charset="0"/>
              </a:rPr>
              <a:t>tài</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gn="l" rtl="0">
              <a:spcBef>
                <a:spcPts val="0"/>
              </a:spcBef>
              <a:spcAft>
                <a:spcPts val="0"/>
              </a:spcAft>
              <a:buNone/>
            </a:pPr>
            <a:endParaRPr dirty="0"/>
          </a:p>
        </p:txBody>
      </p:sp>
      <p:sp>
        <p:nvSpPr>
          <p:cNvPr id="99" name="Google Shape;99;g25629729534_1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2e9f3e8e26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2e9f3e8e26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g22e9f3e8e26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extLst>
      <p:ext uri="{BB962C8B-B14F-4D97-AF65-F5344CB8AC3E}">
        <p14:creationId xmlns:p14="http://schemas.microsoft.com/office/powerpoint/2010/main" val="3182929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5629729534_1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5629729534_1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342900" lvl="0" indent="-342900">
              <a:lnSpc>
                <a:spcPct val="115000"/>
              </a:lnSpc>
              <a:spcAft>
                <a:spcPts val="800"/>
              </a:spcAft>
              <a:buFont typeface="+mj-lt"/>
              <a:buAutoNum type="arabicPeriod"/>
              <a:tabLst>
                <a:tab pos="457200" algn="l"/>
              </a:tabLst>
            </a:pP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bệnh</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viện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Xây</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dựng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bệnh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viện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điện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tử</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lịch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khám</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hồ</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sơ</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bệnh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án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hoạt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y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tế</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Hỗ</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trợ</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quyết</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hỗ</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trợ</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quyết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bác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sĩ</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y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tế</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bao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bệnh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lịch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hẹn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kết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quả</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xét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nghiệm</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tin y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tế</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quan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trọng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Cải</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thiện</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bảo</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mật</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Đảm</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bảo</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tuân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thủ</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bảo</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mật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y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tế</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bảo</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vệ</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bệnh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khỏi</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rủi</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ro</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an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ninh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Nâng</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cao</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hiệu</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quả</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trải</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nghiệm</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Tăng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cường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hiệu</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quả</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vận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hành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bệnh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viện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giảm</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thiểu</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sai</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sót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rủi</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ro</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nâng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cao</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chất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lượng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dịch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vụ</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y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tế</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cũng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trải</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nghiệm</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bệnh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pPr marL="0" lvl="0" indent="0" algn="l" rtl="0">
              <a:spcBef>
                <a:spcPts val="0"/>
              </a:spcBef>
              <a:spcAft>
                <a:spcPts val="0"/>
              </a:spcAft>
              <a:buNone/>
            </a:pPr>
            <a:endParaRPr dirty="0"/>
          </a:p>
        </p:txBody>
      </p:sp>
      <p:sp>
        <p:nvSpPr>
          <p:cNvPr id="104" name="Google Shape;104;g25629729534_1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2e9f3e8e26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2e9f3e8e26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g22e9f3e8e26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extLst>
      <p:ext uri="{BB962C8B-B14F-4D97-AF65-F5344CB8AC3E}">
        <p14:creationId xmlns:p14="http://schemas.microsoft.com/office/powerpoint/2010/main" val="1438825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5629729534_1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5629729534_1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g25629729534_1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2e9f3e8e26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2e9f3e8e26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g22e9f3e8e26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extLst>
      <p:ext uri="{BB962C8B-B14F-4D97-AF65-F5344CB8AC3E}">
        <p14:creationId xmlns:p14="http://schemas.microsoft.com/office/powerpoint/2010/main" val="3094459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Google Shape;1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 name="Google Shape;23;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1"/>
          <p:cNvSpPr>
            <a:spLocks noGrp="1"/>
          </p:cNvSpPr>
          <p:nvPr>
            <p:ph type="pic" idx="2"/>
          </p:nvPr>
        </p:nvSpPr>
        <p:spPr>
          <a:xfrm>
            <a:off x="5183188" y="987425"/>
            <a:ext cx="6172200" cy="4873625"/>
          </a:xfrm>
          <a:prstGeom prst="rect">
            <a:avLst/>
          </a:prstGeom>
          <a:noFill/>
          <a:ln>
            <a:noFill/>
          </a:ln>
        </p:spPr>
      </p:sp>
      <p:sp>
        <p:nvSpPr>
          <p:cNvPr id="69" name="Google Shape;69;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2"/>
          <p:cNvPicPr preferRelativeResize="0"/>
          <p:nvPr/>
        </p:nvPicPr>
        <p:blipFill rotWithShape="1">
          <a:blip r:embed="rId13">
            <a:alphaModFix/>
          </a:blip>
          <a:srcRect/>
          <a:stretch/>
        </p:blipFill>
        <p:spPr>
          <a:xfrm>
            <a:off x="0" y="-1"/>
            <a:ext cx="12192000" cy="695597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16511312" y="2164256"/>
            <a:ext cx="12074013" cy="994543"/>
          </a:xfrm>
          <a:prstGeom prst="rect">
            <a:avLst/>
          </a:prstGeom>
        </p:spPr>
        <p:txBody>
          <a:bodyPr spcFirstLastPara="1" wrap="square" lIns="91425" tIns="45700" rIns="91425" bIns="45700" anchor="b" anchorCtr="0">
            <a:normAutofit/>
          </a:bodyPr>
          <a:lstStyle/>
          <a:p>
            <a:pPr marL="0" lvl="0" indent="0" rtl="0">
              <a:spcBef>
                <a:spcPts val="0"/>
              </a:spcBef>
              <a:spcAft>
                <a:spcPts val="0"/>
              </a:spcAft>
              <a:buNone/>
            </a:pPr>
            <a:r>
              <a:rPr lang="en-US" b="1" dirty="0">
                <a:latin typeface="Times New Roman" panose="02020603050405020304" pitchFamily="18" charset="0"/>
                <a:cs typeface="Times New Roman" panose="02020603050405020304" pitchFamily="18" charset="0"/>
              </a:rPr>
              <a:t>BÁO CÁO ĐỒ ÁN TỐT NGHIỆP</a:t>
            </a:r>
            <a:endParaRPr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D5F8DB0-BAED-61C0-88C4-8525E66F9C2C}"/>
              </a:ext>
            </a:extLst>
          </p:cNvPr>
          <p:cNvSpPr txBox="1"/>
          <p:nvPr/>
        </p:nvSpPr>
        <p:spPr>
          <a:xfrm>
            <a:off x="-10474305" y="361831"/>
            <a:ext cx="10707329"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TRƯỜNG ĐẠI HỌC GIAO THÔNG VẬN TẢI PHÂN HIỆU TẠI THÀNH PHỐ HỒ CHÍ MINH</a:t>
            </a:r>
          </a:p>
        </p:txBody>
      </p:sp>
      <p:sp>
        <p:nvSpPr>
          <p:cNvPr id="9" name="Google Shape;90;p1">
            <a:extLst>
              <a:ext uri="{FF2B5EF4-FFF2-40B4-BE49-F238E27FC236}">
                <a16:creationId xmlns:a16="http://schemas.microsoft.com/office/drawing/2014/main" id="{419452B1-96A1-2C14-EE62-401BC00D0DE7}"/>
              </a:ext>
            </a:extLst>
          </p:cNvPr>
          <p:cNvSpPr txBox="1">
            <a:spLocks noGrp="1"/>
          </p:cNvSpPr>
          <p:nvPr>
            <p:ph type="subTitle" idx="1"/>
          </p:nvPr>
        </p:nvSpPr>
        <p:spPr>
          <a:xfrm>
            <a:off x="18029852" y="3158799"/>
            <a:ext cx="9144000" cy="852762"/>
          </a:xfrm>
          <a:prstGeom prst="rect">
            <a:avLst/>
          </a:prstGeom>
        </p:spPr>
        <p:txBody>
          <a:bodyPr spcFirstLastPara="1" wrap="square" lIns="91425" tIns="45700" rIns="91425" bIns="45700" anchor="t" anchorCtr="0">
            <a:normAutofit fontScale="85000" lnSpcReduction="10000"/>
          </a:bodyPr>
          <a:lstStyle/>
          <a:p>
            <a:pPr marL="0" lvl="0" indent="0" algn="ctr" rtl="0">
              <a:spcBef>
                <a:spcPts val="1000"/>
              </a:spcBef>
              <a:spcAft>
                <a:spcPts val="0"/>
              </a:spcAft>
              <a:buNone/>
            </a:pPr>
            <a:r>
              <a:rPr lang="en-US" sz="3200" b="1" dirty="0">
                <a:latin typeface="Times New Roman" panose="02020603050405020304" pitchFamily="18" charset="0"/>
                <a:cs typeface="Times New Roman" panose="02020603050405020304" pitchFamily="18" charset="0"/>
              </a:rPr>
              <a:t>ĐỀ TÀI: XÂY DỰNG WEBSITE QUẢN LÝ BỆNH VIỆN</a:t>
            </a:r>
            <a:endParaRPr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010E4A7-E382-D3E4-8E80-EDA320640E67}"/>
              </a:ext>
            </a:extLst>
          </p:cNvPr>
          <p:cNvSpPr txBox="1"/>
          <p:nvPr/>
        </p:nvSpPr>
        <p:spPr>
          <a:xfrm>
            <a:off x="28721302" y="4976751"/>
            <a:ext cx="4812791" cy="307777"/>
          </a:xfrm>
          <a:prstGeom prst="rect">
            <a:avLst/>
          </a:prstGeom>
          <a:noFill/>
        </p:spPr>
        <p:txBody>
          <a:bodyPr wrap="square" rtlCol="0">
            <a:spAutoFit/>
          </a:bodyPr>
          <a:lstStyle/>
          <a:p>
            <a:r>
              <a:rPr lang="en-US" b="1" dirty="0" err="1"/>
              <a:t>Giảng</a:t>
            </a:r>
            <a:r>
              <a:rPr lang="en-US" b="1" dirty="0"/>
              <a:t> </a:t>
            </a:r>
            <a:r>
              <a:rPr lang="en-US" b="1" dirty="0" err="1"/>
              <a:t>viên</a:t>
            </a:r>
            <a:r>
              <a:rPr lang="en-US" b="1" dirty="0"/>
              <a:t> </a:t>
            </a:r>
            <a:r>
              <a:rPr lang="en-US" b="1" dirty="0" err="1"/>
              <a:t>hướng</a:t>
            </a:r>
            <a:r>
              <a:rPr lang="en-US" b="1" dirty="0"/>
              <a:t> </a:t>
            </a:r>
            <a:r>
              <a:rPr lang="en-US" b="1" dirty="0" err="1"/>
              <a:t>dẫn</a:t>
            </a:r>
            <a:r>
              <a:rPr lang="en-US" b="1" dirty="0"/>
              <a:t>:	</a:t>
            </a:r>
            <a:r>
              <a:rPr lang="en-US" b="1" dirty="0" err="1"/>
              <a:t>ThS</a:t>
            </a:r>
            <a:r>
              <a:rPr lang="en-US" b="1" dirty="0"/>
              <a:t> </a:t>
            </a:r>
            <a:r>
              <a:rPr lang="en-US" b="1" dirty="0" err="1"/>
              <a:t>Trần</a:t>
            </a:r>
            <a:r>
              <a:rPr lang="en-US" b="1" dirty="0"/>
              <a:t> </a:t>
            </a:r>
            <a:r>
              <a:rPr lang="en-US" b="1" dirty="0" err="1"/>
              <a:t>Thị</a:t>
            </a:r>
            <a:r>
              <a:rPr lang="en-US" b="1" dirty="0"/>
              <a:t> Dung</a:t>
            </a:r>
          </a:p>
        </p:txBody>
      </p:sp>
      <p:sp>
        <p:nvSpPr>
          <p:cNvPr id="11" name="TextBox 10">
            <a:extLst>
              <a:ext uri="{FF2B5EF4-FFF2-40B4-BE49-F238E27FC236}">
                <a16:creationId xmlns:a16="http://schemas.microsoft.com/office/drawing/2014/main" id="{4485ECAC-5C18-1529-F283-7C6CC5461310}"/>
              </a:ext>
            </a:extLst>
          </p:cNvPr>
          <p:cNvSpPr txBox="1"/>
          <p:nvPr/>
        </p:nvSpPr>
        <p:spPr>
          <a:xfrm>
            <a:off x="-20770597" y="4035005"/>
            <a:ext cx="4812791" cy="954107"/>
          </a:xfrm>
          <a:prstGeom prst="rect">
            <a:avLst/>
          </a:prstGeom>
          <a:noFill/>
        </p:spPr>
        <p:txBody>
          <a:bodyPr wrap="square" rtlCol="0">
            <a:spAutoFit/>
          </a:bodyPr>
          <a:lstStyle/>
          <a:p>
            <a:r>
              <a:rPr lang="en-US" b="1" dirty="0"/>
              <a:t>Sinh </a:t>
            </a:r>
            <a:r>
              <a:rPr lang="en-US" b="1" dirty="0" err="1"/>
              <a:t>viên</a:t>
            </a:r>
            <a:r>
              <a:rPr lang="en-US" b="1" dirty="0"/>
              <a:t> </a:t>
            </a:r>
            <a:r>
              <a:rPr lang="en-US" b="1" dirty="0" err="1"/>
              <a:t>thực</a:t>
            </a:r>
            <a:r>
              <a:rPr lang="en-US" b="1" dirty="0"/>
              <a:t> </a:t>
            </a:r>
            <a:r>
              <a:rPr lang="en-US" b="1" dirty="0" err="1"/>
              <a:t>hiện</a:t>
            </a:r>
            <a:r>
              <a:rPr lang="en-US" b="1" dirty="0"/>
              <a:t>:		Nguyễn Cao An</a:t>
            </a:r>
          </a:p>
          <a:p>
            <a:r>
              <a:rPr lang="en-US" b="1" dirty="0" err="1"/>
              <a:t>Lớp</a:t>
            </a:r>
            <a:r>
              <a:rPr lang="en-US" b="1" dirty="0"/>
              <a:t>:			</a:t>
            </a:r>
            <a:r>
              <a:rPr lang="en-US" b="1" dirty="0" err="1"/>
              <a:t>Công</a:t>
            </a:r>
            <a:r>
              <a:rPr lang="en-US" b="1" dirty="0"/>
              <a:t> </a:t>
            </a:r>
            <a:r>
              <a:rPr lang="en-US" b="1" dirty="0" err="1"/>
              <a:t>nghệ</a:t>
            </a:r>
            <a:r>
              <a:rPr lang="en-US" b="1" dirty="0"/>
              <a:t> </a:t>
            </a:r>
            <a:r>
              <a:rPr lang="en-US" b="1" dirty="0" err="1"/>
              <a:t>thông</a:t>
            </a:r>
            <a:r>
              <a:rPr lang="en-US" b="1" dirty="0"/>
              <a:t> tin </a:t>
            </a:r>
          </a:p>
          <a:p>
            <a:r>
              <a:rPr lang="en-US" b="1" dirty="0" err="1"/>
              <a:t>Mã</a:t>
            </a:r>
            <a:r>
              <a:rPr lang="en-US" b="1" dirty="0"/>
              <a:t> </a:t>
            </a:r>
            <a:r>
              <a:rPr lang="en-US" b="1" dirty="0" err="1"/>
              <a:t>số</a:t>
            </a:r>
            <a:r>
              <a:rPr lang="en-US" b="1" dirty="0"/>
              <a:t> </a:t>
            </a:r>
            <a:r>
              <a:rPr lang="en-US" b="1" dirty="0" err="1"/>
              <a:t>sinh</a:t>
            </a:r>
            <a:r>
              <a:rPr lang="en-US" b="1" dirty="0"/>
              <a:t> </a:t>
            </a:r>
            <a:r>
              <a:rPr lang="en-US" b="1" dirty="0" err="1"/>
              <a:t>viên</a:t>
            </a:r>
            <a:r>
              <a:rPr lang="en-US" b="1" dirty="0"/>
              <a:t>: 		6151071032	</a:t>
            </a:r>
          </a:p>
          <a:p>
            <a:r>
              <a:rPr lang="en-US" b="1" dirty="0" err="1"/>
              <a:t>Khóa</a:t>
            </a:r>
            <a:r>
              <a:rPr lang="en-US" b="1" dirty="0"/>
              <a:t>:			K61</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EADE55EA-7ACC-888A-F5D4-CEEE437358AB}"/>
              </a:ext>
            </a:extLst>
          </p:cNvPr>
          <p:cNvSpPr/>
          <p:nvPr/>
        </p:nvSpPr>
        <p:spPr>
          <a:xfrm>
            <a:off x="0" y="1190376"/>
            <a:ext cx="1847088"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latin typeface="Times New Roman" panose="02020603050405020304" pitchFamily="18" charset="0"/>
                <a:cs typeface="Times New Roman" panose="02020603050405020304" pitchFamily="18" charset="0"/>
              </a:rPr>
              <a:t>Xây</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dựng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hệ</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thống</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2" name="Picture 1" descr="A diagram of a diagram&#10;&#10;Description automatically generated">
            <a:extLst>
              <a:ext uri="{FF2B5EF4-FFF2-40B4-BE49-F238E27FC236}">
                <a16:creationId xmlns:a16="http://schemas.microsoft.com/office/drawing/2014/main" id="{F3B8189E-175A-74FA-6A0F-7218105AAF8B}"/>
              </a:ext>
            </a:extLst>
          </p:cNvPr>
          <p:cNvPicPr>
            <a:picLocks noChangeAspect="1"/>
          </p:cNvPicPr>
          <p:nvPr/>
        </p:nvPicPr>
        <p:blipFill>
          <a:blip r:embed="rId3"/>
          <a:stretch>
            <a:fillRect/>
          </a:stretch>
        </p:blipFill>
        <p:spPr>
          <a:xfrm>
            <a:off x="2667317" y="1190376"/>
            <a:ext cx="7656160" cy="571658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EADE55EA-7ACC-888A-F5D4-CEEE437358AB}"/>
              </a:ext>
            </a:extLst>
          </p:cNvPr>
          <p:cNvSpPr/>
          <p:nvPr/>
        </p:nvSpPr>
        <p:spPr>
          <a:xfrm>
            <a:off x="0" y="1190376"/>
            <a:ext cx="1847088"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latin typeface="Times New Roman" panose="02020603050405020304" pitchFamily="18" charset="0"/>
                <a:cs typeface="Times New Roman" panose="02020603050405020304" pitchFamily="18" charset="0"/>
              </a:rPr>
              <a:t>Xây</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dựng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hệ</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thống</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4" name="Picture 3" descr="A diagram of a company&#10;&#10;Description automatically generated">
            <a:extLst>
              <a:ext uri="{FF2B5EF4-FFF2-40B4-BE49-F238E27FC236}">
                <a16:creationId xmlns:a16="http://schemas.microsoft.com/office/drawing/2014/main" id="{C94FC1B6-3113-54A2-5137-988D4B651F77}"/>
              </a:ext>
            </a:extLst>
          </p:cNvPr>
          <p:cNvPicPr>
            <a:picLocks noChangeAspect="1"/>
          </p:cNvPicPr>
          <p:nvPr/>
        </p:nvPicPr>
        <p:blipFill>
          <a:blip r:embed="rId3"/>
          <a:stretch>
            <a:fillRect/>
          </a:stretch>
        </p:blipFill>
        <p:spPr>
          <a:xfrm>
            <a:off x="2554003" y="1190376"/>
            <a:ext cx="7083994" cy="5667624"/>
          </a:xfrm>
          <a:prstGeom prst="rect">
            <a:avLst/>
          </a:prstGeom>
        </p:spPr>
      </p:pic>
    </p:spTree>
    <p:extLst>
      <p:ext uri="{BB962C8B-B14F-4D97-AF65-F5344CB8AC3E}">
        <p14:creationId xmlns:p14="http://schemas.microsoft.com/office/powerpoint/2010/main" val="2787472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EADE55EA-7ACC-888A-F5D4-CEEE437358AB}"/>
              </a:ext>
            </a:extLst>
          </p:cNvPr>
          <p:cNvSpPr/>
          <p:nvPr/>
        </p:nvSpPr>
        <p:spPr>
          <a:xfrm>
            <a:off x="0" y="1190376"/>
            <a:ext cx="1847088"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latin typeface="Times New Roman" panose="02020603050405020304" pitchFamily="18" charset="0"/>
                <a:cs typeface="Times New Roman" panose="02020603050405020304" pitchFamily="18" charset="0"/>
              </a:rPr>
              <a:t>Xây</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dựng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hệ</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thống</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2" name="Picture 1" descr="A diagram of a company&#10;&#10;Description automatically generated">
            <a:extLst>
              <a:ext uri="{FF2B5EF4-FFF2-40B4-BE49-F238E27FC236}">
                <a16:creationId xmlns:a16="http://schemas.microsoft.com/office/drawing/2014/main" id="{C54B7966-E46C-A096-C32B-5C389472C491}"/>
              </a:ext>
            </a:extLst>
          </p:cNvPr>
          <p:cNvPicPr>
            <a:picLocks noChangeAspect="1"/>
          </p:cNvPicPr>
          <p:nvPr/>
        </p:nvPicPr>
        <p:blipFill>
          <a:blip r:embed="rId3"/>
          <a:stretch>
            <a:fillRect/>
          </a:stretch>
        </p:blipFill>
        <p:spPr>
          <a:xfrm>
            <a:off x="2630226" y="1190376"/>
            <a:ext cx="6931547" cy="5667624"/>
          </a:xfrm>
          <a:prstGeom prst="rect">
            <a:avLst/>
          </a:prstGeom>
        </p:spPr>
      </p:pic>
    </p:spTree>
    <p:extLst>
      <p:ext uri="{BB962C8B-B14F-4D97-AF65-F5344CB8AC3E}">
        <p14:creationId xmlns:p14="http://schemas.microsoft.com/office/powerpoint/2010/main" val="3531830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EADE55EA-7ACC-888A-F5D4-CEEE437358AB}"/>
              </a:ext>
            </a:extLst>
          </p:cNvPr>
          <p:cNvSpPr/>
          <p:nvPr/>
        </p:nvSpPr>
        <p:spPr>
          <a:xfrm>
            <a:off x="0" y="1190376"/>
            <a:ext cx="1847088"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latin typeface="Times New Roman" panose="02020603050405020304" pitchFamily="18" charset="0"/>
                <a:cs typeface="Times New Roman" panose="02020603050405020304" pitchFamily="18" charset="0"/>
              </a:rPr>
              <a:t>Xây</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dựng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hệ</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thống</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60A5412-44AA-A98A-049F-AAE272461538}"/>
              </a:ext>
            </a:extLst>
          </p:cNvPr>
          <p:cNvPicPr>
            <a:picLocks noChangeAspect="1"/>
          </p:cNvPicPr>
          <p:nvPr/>
        </p:nvPicPr>
        <p:blipFill>
          <a:blip r:embed="rId3"/>
          <a:stretch>
            <a:fillRect/>
          </a:stretch>
        </p:blipFill>
        <p:spPr>
          <a:xfrm>
            <a:off x="1719618" y="1795649"/>
            <a:ext cx="9214046" cy="4897025"/>
          </a:xfrm>
          <a:prstGeom prst="rect">
            <a:avLst/>
          </a:prstGeom>
        </p:spPr>
      </p:pic>
    </p:spTree>
    <p:extLst>
      <p:ext uri="{BB962C8B-B14F-4D97-AF65-F5344CB8AC3E}">
        <p14:creationId xmlns:p14="http://schemas.microsoft.com/office/powerpoint/2010/main" val="1462999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4219B1BF-AA39-C465-08E7-FB1C18DD2186}"/>
              </a:ext>
            </a:extLst>
          </p:cNvPr>
          <p:cNvSpPr/>
          <p:nvPr/>
        </p:nvSpPr>
        <p:spPr>
          <a:xfrm>
            <a:off x="188972" y="3195172"/>
            <a:ext cx="2831692" cy="1804220"/>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pencil on a black background&#10;&#10;Description automatically generated">
            <a:extLst>
              <a:ext uri="{FF2B5EF4-FFF2-40B4-BE49-F238E27FC236}">
                <a16:creationId xmlns:a16="http://schemas.microsoft.com/office/drawing/2014/main" id="{AFD4F692-62D3-C504-972A-5A540C5F7368}"/>
              </a:ext>
            </a:extLst>
          </p:cNvPr>
          <p:cNvPicPr>
            <a:picLocks noChangeAspect="1"/>
          </p:cNvPicPr>
          <p:nvPr/>
        </p:nvPicPr>
        <p:blipFill>
          <a:blip r:embed="rId3"/>
          <a:stretch>
            <a:fillRect/>
          </a:stretch>
        </p:blipFill>
        <p:spPr>
          <a:xfrm>
            <a:off x="236756" y="3458576"/>
            <a:ext cx="1277413" cy="1277413"/>
          </a:xfrm>
          <a:prstGeom prst="rect">
            <a:avLst/>
          </a:prstGeom>
        </p:spPr>
      </p:pic>
      <p:sp>
        <p:nvSpPr>
          <p:cNvPr id="5" name="TextBox 4">
            <a:extLst>
              <a:ext uri="{FF2B5EF4-FFF2-40B4-BE49-F238E27FC236}">
                <a16:creationId xmlns:a16="http://schemas.microsoft.com/office/drawing/2014/main" id="{856F9DD0-B81D-45E3-61E0-7E06EC6A7A3D}"/>
              </a:ext>
            </a:extLst>
          </p:cNvPr>
          <p:cNvSpPr txBox="1"/>
          <p:nvPr/>
        </p:nvSpPr>
        <p:spPr>
          <a:xfrm>
            <a:off x="1111047" y="3827596"/>
            <a:ext cx="1818968" cy="539372"/>
          </a:xfrm>
          <a:prstGeom prst="rect">
            <a:avLst/>
          </a:prstGeom>
          <a:noFill/>
        </p:spPr>
        <p:txBody>
          <a:bodyPr wrap="square" rtlCol="0">
            <a:spAutoFit/>
          </a:bodyPr>
          <a:lstStyle/>
          <a:p>
            <a:pPr algn="ctr"/>
            <a:r>
              <a:rPr lang="en-US" sz="2800" b="1" dirty="0" err="1">
                <a:latin typeface="Times New Roman" panose="02020603050405020304" pitchFamily="18" charset="0"/>
                <a:cs typeface="Times New Roman" panose="02020603050405020304" pitchFamily="18" charset="0"/>
              </a:rPr>
              <a:t>Nội</a:t>
            </a:r>
            <a:r>
              <a:rPr lang="en-US" sz="2800" b="1" dirty="0">
                <a:latin typeface="Times New Roman" panose="02020603050405020304" pitchFamily="18" charset="0"/>
                <a:cs typeface="Times New Roman" panose="02020603050405020304" pitchFamily="18" charset="0"/>
              </a:rPr>
              <a:t> dung</a:t>
            </a:r>
          </a:p>
        </p:txBody>
      </p:sp>
      <p:sp>
        <p:nvSpPr>
          <p:cNvPr id="6" name="Rectangle: Rounded Corners 5">
            <a:extLst>
              <a:ext uri="{FF2B5EF4-FFF2-40B4-BE49-F238E27FC236}">
                <a16:creationId xmlns:a16="http://schemas.microsoft.com/office/drawing/2014/main" id="{2A37112F-511E-E42E-1AB5-245D2F54C075}"/>
              </a:ext>
            </a:extLst>
          </p:cNvPr>
          <p:cNvSpPr/>
          <p:nvPr/>
        </p:nvSpPr>
        <p:spPr>
          <a:xfrm>
            <a:off x="3569111" y="1833405"/>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Đặt</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vấn</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đề</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22F369C1-44D0-4B2D-8830-60203D276418}"/>
              </a:ext>
            </a:extLst>
          </p:cNvPr>
          <p:cNvSpPr/>
          <p:nvPr/>
        </p:nvSpPr>
        <p:spPr>
          <a:xfrm>
            <a:off x="4257369" y="2624902"/>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Mục</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tiêu</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của</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đề</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tài</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AEA6049A-C5B1-274D-8415-6BDF076E356C}"/>
              </a:ext>
            </a:extLst>
          </p:cNvPr>
          <p:cNvSpPr/>
          <p:nvPr/>
        </p:nvSpPr>
        <p:spPr>
          <a:xfrm>
            <a:off x="5102943" y="3416399"/>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Công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nghệ</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sử</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dụng</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DC62769A-2DE5-A381-5BEC-19C9A5CFF3D4}"/>
              </a:ext>
            </a:extLst>
          </p:cNvPr>
          <p:cNvSpPr/>
          <p:nvPr/>
        </p:nvSpPr>
        <p:spPr>
          <a:xfrm>
            <a:off x="5791201" y="4207896"/>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Xây</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dựng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hệ</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thống</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6E04B387-56F0-278C-1EBA-358DA075EABC}"/>
              </a:ext>
            </a:extLst>
          </p:cNvPr>
          <p:cNvSpPr/>
          <p:nvPr/>
        </p:nvSpPr>
        <p:spPr>
          <a:xfrm>
            <a:off x="6636775" y="4999393"/>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Xây</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dựng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chương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trình</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ACAEEDA3-A725-7FD3-DDED-7ED475CCD1D1}"/>
              </a:ext>
            </a:extLst>
          </p:cNvPr>
          <p:cNvSpPr/>
          <p:nvPr/>
        </p:nvSpPr>
        <p:spPr>
          <a:xfrm>
            <a:off x="7325033" y="5790890"/>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Kết</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luận</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và</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nêu</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hướng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phát</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triển</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13F43BE-C307-62B9-778F-4002031BFC83}"/>
              </a:ext>
            </a:extLst>
          </p:cNvPr>
          <p:cNvSpPr txBox="1"/>
          <p:nvPr/>
        </p:nvSpPr>
        <p:spPr>
          <a:xfrm>
            <a:off x="742335" y="361831"/>
            <a:ext cx="10707329"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TRƯỜNG ĐẠI HỌC GIAO THÔNG VẬN TẢI PHÂN HIỆU TẠI THÀNH PHỐ HỒ CHÍ MINH</a:t>
            </a:r>
          </a:p>
        </p:txBody>
      </p:sp>
    </p:spTree>
    <p:extLst>
      <p:ext uri="{BB962C8B-B14F-4D97-AF65-F5344CB8AC3E}">
        <p14:creationId xmlns:p14="http://schemas.microsoft.com/office/powerpoint/2010/main" val="1859923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2FDBD06-011C-883F-BE2B-C2189D001835}"/>
              </a:ext>
            </a:extLst>
          </p:cNvPr>
          <p:cNvSpPr/>
          <p:nvPr/>
        </p:nvSpPr>
        <p:spPr>
          <a:xfrm>
            <a:off x="3566638" y="2532716"/>
            <a:ext cx="5058723" cy="1792567"/>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err="1">
                <a:solidFill>
                  <a:schemeClr val="tx1"/>
                </a:solidFill>
                <a:latin typeface="Times New Roman" panose="02020603050405020304" pitchFamily="18" charset="0"/>
                <a:cs typeface="Times New Roman" panose="02020603050405020304" pitchFamily="18" charset="0"/>
              </a:rPr>
              <a:t>Xây</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dựng</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chương</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trình</a:t>
            </a:r>
            <a:endParaRPr lang="en-US" sz="32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4219B1BF-AA39-C465-08E7-FB1C18DD2186}"/>
              </a:ext>
            </a:extLst>
          </p:cNvPr>
          <p:cNvSpPr/>
          <p:nvPr/>
        </p:nvSpPr>
        <p:spPr>
          <a:xfrm>
            <a:off x="188972" y="3195172"/>
            <a:ext cx="2831692" cy="1804220"/>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pencil on a black background&#10;&#10;Description automatically generated">
            <a:extLst>
              <a:ext uri="{FF2B5EF4-FFF2-40B4-BE49-F238E27FC236}">
                <a16:creationId xmlns:a16="http://schemas.microsoft.com/office/drawing/2014/main" id="{AFD4F692-62D3-C504-972A-5A540C5F7368}"/>
              </a:ext>
            </a:extLst>
          </p:cNvPr>
          <p:cNvPicPr>
            <a:picLocks noChangeAspect="1"/>
          </p:cNvPicPr>
          <p:nvPr/>
        </p:nvPicPr>
        <p:blipFill>
          <a:blip r:embed="rId3"/>
          <a:stretch>
            <a:fillRect/>
          </a:stretch>
        </p:blipFill>
        <p:spPr>
          <a:xfrm>
            <a:off x="236756" y="3458576"/>
            <a:ext cx="1277413" cy="1277413"/>
          </a:xfrm>
          <a:prstGeom prst="rect">
            <a:avLst/>
          </a:prstGeom>
        </p:spPr>
      </p:pic>
      <p:sp>
        <p:nvSpPr>
          <p:cNvPr id="5" name="TextBox 4">
            <a:extLst>
              <a:ext uri="{FF2B5EF4-FFF2-40B4-BE49-F238E27FC236}">
                <a16:creationId xmlns:a16="http://schemas.microsoft.com/office/drawing/2014/main" id="{856F9DD0-B81D-45E3-61E0-7E06EC6A7A3D}"/>
              </a:ext>
            </a:extLst>
          </p:cNvPr>
          <p:cNvSpPr txBox="1"/>
          <p:nvPr/>
        </p:nvSpPr>
        <p:spPr>
          <a:xfrm>
            <a:off x="1111047" y="3827596"/>
            <a:ext cx="1818968" cy="539372"/>
          </a:xfrm>
          <a:prstGeom prst="rect">
            <a:avLst/>
          </a:prstGeom>
          <a:noFill/>
        </p:spPr>
        <p:txBody>
          <a:bodyPr wrap="square" rtlCol="0">
            <a:spAutoFit/>
          </a:bodyPr>
          <a:lstStyle/>
          <a:p>
            <a:pPr algn="ctr"/>
            <a:r>
              <a:rPr lang="en-US" sz="2800" b="1" dirty="0" err="1">
                <a:latin typeface="Times New Roman" panose="02020603050405020304" pitchFamily="18" charset="0"/>
                <a:cs typeface="Times New Roman" panose="02020603050405020304" pitchFamily="18" charset="0"/>
              </a:rPr>
              <a:t>Nội</a:t>
            </a:r>
            <a:r>
              <a:rPr lang="en-US" sz="2800" b="1" dirty="0">
                <a:latin typeface="Times New Roman" panose="02020603050405020304" pitchFamily="18" charset="0"/>
                <a:cs typeface="Times New Roman" panose="02020603050405020304" pitchFamily="18" charset="0"/>
              </a:rPr>
              <a:t> dung</a:t>
            </a:r>
          </a:p>
        </p:txBody>
      </p:sp>
      <p:sp>
        <p:nvSpPr>
          <p:cNvPr id="6" name="Rectangle: Rounded Corners 5">
            <a:extLst>
              <a:ext uri="{FF2B5EF4-FFF2-40B4-BE49-F238E27FC236}">
                <a16:creationId xmlns:a16="http://schemas.microsoft.com/office/drawing/2014/main" id="{2A37112F-511E-E42E-1AB5-245D2F54C075}"/>
              </a:ext>
            </a:extLst>
          </p:cNvPr>
          <p:cNvSpPr/>
          <p:nvPr/>
        </p:nvSpPr>
        <p:spPr>
          <a:xfrm>
            <a:off x="3569111" y="1833405"/>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Đặt</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vấn</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đề</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22F369C1-44D0-4B2D-8830-60203D276418}"/>
              </a:ext>
            </a:extLst>
          </p:cNvPr>
          <p:cNvSpPr/>
          <p:nvPr/>
        </p:nvSpPr>
        <p:spPr>
          <a:xfrm>
            <a:off x="4257369" y="2624902"/>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Mục</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tiêu</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của</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đề</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tài</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AEA6049A-C5B1-274D-8415-6BDF076E356C}"/>
              </a:ext>
            </a:extLst>
          </p:cNvPr>
          <p:cNvSpPr/>
          <p:nvPr/>
        </p:nvSpPr>
        <p:spPr>
          <a:xfrm>
            <a:off x="5102943" y="3416399"/>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Công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nghệ</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sử</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dụng</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DC62769A-2DE5-A381-5BEC-19C9A5CFF3D4}"/>
              </a:ext>
            </a:extLst>
          </p:cNvPr>
          <p:cNvSpPr/>
          <p:nvPr/>
        </p:nvSpPr>
        <p:spPr>
          <a:xfrm>
            <a:off x="5791201" y="4207896"/>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Xây</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dựng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hệ</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thống</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6E04B387-56F0-278C-1EBA-358DA075EABC}"/>
              </a:ext>
            </a:extLst>
          </p:cNvPr>
          <p:cNvSpPr/>
          <p:nvPr/>
        </p:nvSpPr>
        <p:spPr>
          <a:xfrm>
            <a:off x="6636775" y="4999393"/>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Xây</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dựng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chương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trình</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ACAEEDA3-A725-7FD3-DDED-7ED475CCD1D1}"/>
              </a:ext>
            </a:extLst>
          </p:cNvPr>
          <p:cNvSpPr/>
          <p:nvPr/>
        </p:nvSpPr>
        <p:spPr>
          <a:xfrm>
            <a:off x="7325033" y="5790890"/>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Kết</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luận</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và</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nêu</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hướng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phát</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triển</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13F43BE-C307-62B9-778F-4002031BFC83}"/>
              </a:ext>
            </a:extLst>
          </p:cNvPr>
          <p:cNvSpPr txBox="1"/>
          <p:nvPr/>
        </p:nvSpPr>
        <p:spPr>
          <a:xfrm>
            <a:off x="742335" y="361831"/>
            <a:ext cx="10707329"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TRƯỜNG ĐẠI HỌC GIAO THÔNG VẬN TẢI PHÂN HIỆU TẠI THÀNH PHỐ HỒ CHÍ MINH</a:t>
            </a:r>
          </a:p>
        </p:txBody>
      </p:sp>
    </p:spTree>
    <p:extLst>
      <p:ext uri="{BB962C8B-B14F-4D97-AF65-F5344CB8AC3E}">
        <p14:creationId xmlns:p14="http://schemas.microsoft.com/office/powerpoint/2010/main" val="1418101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9451DDFD-F9FC-B975-AFFF-1C98DD219FBA}"/>
              </a:ext>
            </a:extLst>
          </p:cNvPr>
          <p:cNvSpPr/>
          <p:nvPr/>
        </p:nvSpPr>
        <p:spPr>
          <a:xfrm>
            <a:off x="2746968" y="2277209"/>
            <a:ext cx="6698064" cy="2303582"/>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err="1">
                <a:solidFill>
                  <a:schemeClr val="tx1"/>
                </a:solidFill>
                <a:latin typeface="Times New Roman" panose="02020603050405020304" pitchFamily="18" charset="0"/>
                <a:cs typeface="Times New Roman" panose="02020603050405020304" pitchFamily="18" charset="0"/>
              </a:rPr>
              <a:t>Kết</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luận</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và</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nêu</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hướng</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phát</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triển</a:t>
            </a:r>
            <a:endParaRPr lang="en-US" sz="32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7C25D7C-6687-4B6A-B835-94CFE5F86B8E}"/>
              </a:ext>
            </a:extLst>
          </p:cNvPr>
          <p:cNvSpPr/>
          <p:nvPr/>
        </p:nvSpPr>
        <p:spPr>
          <a:xfrm>
            <a:off x="879348" y="1453896"/>
            <a:ext cx="10433304" cy="4608576"/>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Times New Roman" panose="02020603050405020304" pitchFamily="18" charset="0"/>
                <a:cs typeface="Times New Roman" panose="02020603050405020304" pitchFamily="18" charset="0"/>
              </a:rPr>
              <a:t>LỜI CẢM ƠN</a:t>
            </a:r>
          </a:p>
          <a:p>
            <a:r>
              <a:rPr lang="vi-VN" sz="2800" b="1" dirty="0">
                <a:solidFill>
                  <a:schemeClr val="tx1"/>
                </a:solidFill>
                <a:latin typeface="+mj-lt"/>
              </a:rPr>
              <a:t>Kính thưa quý thầy cô và hội đồng,</a:t>
            </a:r>
          </a:p>
          <a:p>
            <a:r>
              <a:rPr lang="vi-VN" sz="2800" b="1" dirty="0">
                <a:solidFill>
                  <a:schemeClr val="tx1"/>
                </a:solidFill>
                <a:latin typeface="+mj-lt"/>
              </a:rPr>
              <a:t>Em xin chân thành cảm ơn quý thầy cô và hội đồng đã dành thời gian lắng nghe phần trình bày của em. Sự hiện diện và những ý kiến đóng góp quý báu từ quý thầy cô và hội đồng sẽ là nguồn động lực để em hoàn thiện hơn trong các nghiên cứu và học tập của mình.</a:t>
            </a:r>
          </a:p>
          <a:p>
            <a:r>
              <a:rPr lang="vi-VN" sz="2800" b="1" dirty="0">
                <a:solidFill>
                  <a:schemeClr val="tx1"/>
                </a:solidFill>
                <a:latin typeface="+mj-lt"/>
              </a:rPr>
              <a:t>Em rất mong nhận được những ý kiến phản hồi và góp ý từ quý thầy cô và hội đồng để phần trình bày của em được tốt hơn.</a:t>
            </a:r>
          </a:p>
          <a:p>
            <a:r>
              <a:rPr lang="vi-VN" sz="2800" b="1" dirty="0">
                <a:solidFill>
                  <a:schemeClr val="tx1"/>
                </a:solidFill>
                <a:latin typeface="+mj-lt"/>
              </a:rPr>
              <a:t>Một lần nữa, em xin chân thành cảm ơn</a:t>
            </a:r>
            <a:r>
              <a:rPr lang="en-US" sz="2800" b="1" dirty="0">
                <a:solidFill>
                  <a:schemeClr val="tx1"/>
                </a:solidFill>
                <a:latin typeface="+mj-lt"/>
              </a:rPr>
              <a:t>!</a:t>
            </a:r>
            <a:endParaRPr lang="vi-VN" sz="2800" b="1" dirty="0">
              <a:solidFill>
                <a:schemeClr val="tx1"/>
              </a:solid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58993" y="2164256"/>
            <a:ext cx="12074013" cy="994543"/>
          </a:xfrm>
          <a:prstGeom prst="rect">
            <a:avLst/>
          </a:prstGeom>
        </p:spPr>
        <p:txBody>
          <a:bodyPr spcFirstLastPara="1" wrap="square" lIns="91425" tIns="45700" rIns="91425" bIns="45700" anchor="b" anchorCtr="0">
            <a:normAutofit/>
          </a:bodyPr>
          <a:lstStyle/>
          <a:p>
            <a:pPr marL="0" lvl="0" indent="0" rtl="0">
              <a:spcBef>
                <a:spcPts val="0"/>
              </a:spcBef>
              <a:spcAft>
                <a:spcPts val="0"/>
              </a:spcAft>
              <a:buNone/>
            </a:pPr>
            <a:r>
              <a:rPr lang="en-US" b="1" dirty="0">
                <a:latin typeface="Times New Roman" panose="02020603050405020304" pitchFamily="18" charset="0"/>
                <a:cs typeface="Times New Roman" panose="02020603050405020304" pitchFamily="18" charset="0"/>
              </a:rPr>
              <a:t>BÁO CÁO ĐỒ ÁN TỐT NGHIỆP</a:t>
            </a:r>
            <a:endParaRPr b="1" dirty="0">
              <a:latin typeface="Times New Roman" panose="02020603050405020304" pitchFamily="18" charset="0"/>
              <a:cs typeface="Times New Roman" panose="02020603050405020304" pitchFamily="18" charset="0"/>
            </a:endParaRPr>
          </a:p>
        </p:txBody>
      </p:sp>
      <p:sp>
        <p:nvSpPr>
          <p:cNvPr id="90" name="Google Shape;90;p1"/>
          <p:cNvSpPr txBox="1">
            <a:spLocks noGrp="1"/>
          </p:cNvSpPr>
          <p:nvPr>
            <p:ph type="subTitle" idx="1"/>
          </p:nvPr>
        </p:nvSpPr>
        <p:spPr>
          <a:xfrm>
            <a:off x="1523999" y="3158799"/>
            <a:ext cx="9144000" cy="852762"/>
          </a:xfrm>
          <a:prstGeom prst="rect">
            <a:avLst/>
          </a:prstGeom>
        </p:spPr>
        <p:txBody>
          <a:bodyPr spcFirstLastPara="1" wrap="square" lIns="91425" tIns="45700" rIns="91425" bIns="45700" anchor="t" anchorCtr="0">
            <a:normAutofit fontScale="85000" lnSpcReduction="10000"/>
          </a:bodyPr>
          <a:lstStyle/>
          <a:p>
            <a:pPr marL="0" lvl="0" indent="0" algn="ctr" rtl="0">
              <a:spcBef>
                <a:spcPts val="1000"/>
              </a:spcBef>
              <a:spcAft>
                <a:spcPts val="0"/>
              </a:spcAft>
              <a:buNone/>
            </a:pPr>
            <a:r>
              <a:rPr lang="en-US" sz="3200" b="1" dirty="0">
                <a:latin typeface="Times New Roman" panose="02020603050405020304" pitchFamily="18" charset="0"/>
                <a:cs typeface="Times New Roman" panose="02020603050405020304" pitchFamily="18" charset="0"/>
              </a:rPr>
              <a:t>ĐỀ TÀI: XÂY DỰNG WEBSITE QUẢN LÝ BỆNH VIỆN</a:t>
            </a:r>
            <a:endParaRPr sz="32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D5F8DB0-BAED-61C0-88C4-8525E66F9C2C}"/>
              </a:ext>
            </a:extLst>
          </p:cNvPr>
          <p:cNvSpPr txBox="1"/>
          <p:nvPr/>
        </p:nvSpPr>
        <p:spPr>
          <a:xfrm>
            <a:off x="742335" y="361831"/>
            <a:ext cx="10707329"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TRƯỜNG ĐẠI HỌC GIAO THÔNG VẬN TẢI PHÂN HIỆU TẠI THÀNH PHỐ HỒ CHÍ MINH</a:t>
            </a:r>
          </a:p>
        </p:txBody>
      </p:sp>
      <p:sp>
        <p:nvSpPr>
          <p:cNvPr id="3" name="TextBox 2">
            <a:extLst>
              <a:ext uri="{FF2B5EF4-FFF2-40B4-BE49-F238E27FC236}">
                <a16:creationId xmlns:a16="http://schemas.microsoft.com/office/drawing/2014/main" id="{0DAEB33C-CFAB-5E9B-E34F-E727859C4094}"/>
              </a:ext>
            </a:extLst>
          </p:cNvPr>
          <p:cNvSpPr txBox="1"/>
          <p:nvPr/>
        </p:nvSpPr>
        <p:spPr>
          <a:xfrm>
            <a:off x="3689603" y="4035005"/>
            <a:ext cx="4812791" cy="954107"/>
          </a:xfrm>
          <a:prstGeom prst="rect">
            <a:avLst/>
          </a:prstGeom>
          <a:noFill/>
        </p:spPr>
        <p:txBody>
          <a:bodyPr wrap="square" rtlCol="0">
            <a:spAutoFit/>
          </a:bodyPr>
          <a:lstStyle/>
          <a:p>
            <a:r>
              <a:rPr lang="en-US" b="1" dirty="0"/>
              <a:t>Sinh </a:t>
            </a:r>
            <a:r>
              <a:rPr lang="en-US" b="1" dirty="0" err="1"/>
              <a:t>viên</a:t>
            </a:r>
            <a:r>
              <a:rPr lang="en-US" b="1" dirty="0"/>
              <a:t> </a:t>
            </a:r>
            <a:r>
              <a:rPr lang="en-US" b="1" dirty="0" err="1"/>
              <a:t>thực</a:t>
            </a:r>
            <a:r>
              <a:rPr lang="en-US" b="1" dirty="0"/>
              <a:t> </a:t>
            </a:r>
            <a:r>
              <a:rPr lang="en-US" b="1" dirty="0" err="1"/>
              <a:t>hiện</a:t>
            </a:r>
            <a:r>
              <a:rPr lang="en-US" b="1" dirty="0"/>
              <a:t>:		Nguyễn Cao An</a:t>
            </a:r>
          </a:p>
          <a:p>
            <a:r>
              <a:rPr lang="en-US" b="1" dirty="0" err="1"/>
              <a:t>Lớp</a:t>
            </a:r>
            <a:r>
              <a:rPr lang="en-US" b="1" dirty="0"/>
              <a:t>:			</a:t>
            </a:r>
            <a:r>
              <a:rPr lang="en-US" b="1" dirty="0" err="1"/>
              <a:t>Công</a:t>
            </a:r>
            <a:r>
              <a:rPr lang="en-US" b="1" dirty="0"/>
              <a:t> </a:t>
            </a:r>
            <a:r>
              <a:rPr lang="en-US" b="1" dirty="0" err="1"/>
              <a:t>nghệ</a:t>
            </a:r>
            <a:r>
              <a:rPr lang="en-US" b="1" dirty="0"/>
              <a:t> </a:t>
            </a:r>
            <a:r>
              <a:rPr lang="en-US" b="1" dirty="0" err="1"/>
              <a:t>thông</a:t>
            </a:r>
            <a:r>
              <a:rPr lang="en-US" b="1" dirty="0"/>
              <a:t> tin </a:t>
            </a:r>
          </a:p>
          <a:p>
            <a:r>
              <a:rPr lang="en-US" b="1" dirty="0" err="1"/>
              <a:t>Mã</a:t>
            </a:r>
            <a:r>
              <a:rPr lang="en-US" b="1" dirty="0"/>
              <a:t> </a:t>
            </a:r>
            <a:r>
              <a:rPr lang="en-US" b="1" dirty="0" err="1"/>
              <a:t>số</a:t>
            </a:r>
            <a:r>
              <a:rPr lang="en-US" b="1" dirty="0"/>
              <a:t> </a:t>
            </a:r>
            <a:r>
              <a:rPr lang="en-US" b="1" dirty="0" err="1"/>
              <a:t>sinh</a:t>
            </a:r>
            <a:r>
              <a:rPr lang="en-US" b="1" dirty="0"/>
              <a:t> </a:t>
            </a:r>
            <a:r>
              <a:rPr lang="en-US" b="1" dirty="0" err="1"/>
              <a:t>viên</a:t>
            </a:r>
            <a:r>
              <a:rPr lang="en-US" b="1" dirty="0"/>
              <a:t>: 		6151071032	</a:t>
            </a:r>
          </a:p>
          <a:p>
            <a:r>
              <a:rPr lang="en-US" b="1" dirty="0" err="1"/>
              <a:t>Khóa</a:t>
            </a:r>
            <a:r>
              <a:rPr lang="en-US" b="1" dirty="0"/>
              <a:t>:			K61</a:t>
            </a:r>
          </a:p>
        </p:txBody>
      </p:sp>
      <p:sp>
        <p:nvSpPr>
          <p:cNvPr id="5" name="TextBox 4">
            <a:extLst>
              <a:ext uri="{FF2B5EF4-FFF2-40B4-BE49-F238E27FC236}">
                <a16:creationId xmlns:a16="http://schemas.microsoft.com/office/drawing/2014/main" id="{2E5B55A2-133D-1499-14FD-F136F4287C47}"/>
              </a:ext>
            </a:extLst>
          </p:cNvPr>
          <p:cNvSpPr txBox="1"/>
          <p:nvPr/>
        </p:nvSpPr>
        <p:spPr>
          <a:xfrm>
            <a:off x="3689602" y="4976751"/>
            <a:ext cx="4812791" cy="307777"/>
          </a:xfrm>
          <a:prstGeom prst="rect">
            <a:avLst/>
          </a:prstGeom>
          <a:noFill/>
        </p:spPr>
        <p:txBody>
          <a:bodyPr wrap="square" rtlCol="0">
            <a:spAutoFit/>
          </a:bodyPr>
          <a:lstStyle/>
          <a:p>
            <a:r>
              <a:rPr lang="en-US" b="1" dirty="0" err="1"/>
              <a:t>Giảng</a:t>
            </a:r>
            <a:r>
              <a:rPr lang="en-US" b="1" dirty="0"/>
              <a:t> </a:t>
            </a:r>
            <a:r>
              <a:rPr lang="en-US" b="1" dirty="0" err="1"/>
              <a:t>viên</a:t>
            </a:r>
            <a:r>
              <a:rPr lang="en-US" b="1" dirty="0"/>
              <a:t> </a:t>
            </a:r>
            <a:r>
              <a:rPr lang="en-US" b="1" dirty="0" err="1"/>
              <a:t>hướng</a:t>
            </a:r>
            <a:r>
              <a:rPr lang="en-US" b="1" dirty="0"/>
              <a:t> </a:t>
            </a:r>
            <a:r>
              <a:rPr lang="en-US" b="1" dirty="0" err="1"/>
              <a:t>dẫn</a:t>
            </a:r>
            <a:r>
              <a:rPr lang="en-US" b="1" dirty="0"/>
              <a:t>:	</a:t>
            </a:r>
            <a:r>
              <a:rPr lang="en-US" b="1" dirty="0" err="1"/>
              <a:t>ThS</a:t>
            </a:r>
            <a:r>
              <a:rPr lang="en-US" b="1" dirty="0"/>
              <a:t> </a:t>
            </a:r>
            <a:r>
              <a:rPr lang="en-US" b="1" dirty="0" err="1"/>
              <a:t>Trần</a:t>
            </a:r>
            <a:r>
              <a:rPr lang="en-US" b="1" dirty="0"/>
              <a:t> </a:t>
            </a:r>
            <a:r>
              <a:rPr lang="en-US" b="1" dirty="0" err="1"/>
              <a:t>Thị</a:t>
            </a:r>
            <a:r>
              <a:rPr lang="en-US" b="1" dirty="0"/>
              <a:t> Dung</a:t>
            </a:r>
          </a:p>
        </p:txBody>
      </p:sp>
      <p:sp>
        <p:nvSpPr>
          <p:cNvPr id="14" name="Rectangle: Rounded Corners 13">
            <a:extLst>
              <a:ext uri="{FF2B5EF4-FFF2-40B4-BE49-F238E27FC236}">
                <a16:creationId xmlns:a16="http://schemas.microsoft.com/office/drawing/2014/main" id="{8667860C-BEF8-752D-3D1A-B0627EC2A2D3}"/>
              </a:ext>
            </a:extLst>
          </p:cNvPr>
          <p:cNvSpPr/>
          <p:nvPr/>
        </p:nvSpPr>
        <p:spPr>
          <a:xfrm>
            <a:off x="-3060245" y="3195172"/>
            <a:ext cx="2831692" cy="1804220"/>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blue pencil on a black background&#10;&#10;Description automatically generated">
            <a:extLst>
              <a:ext uri="{FF2B5EF4-FFF2-40B4-BE49-F238E27FC236}">
                <a16:creationId xmlns:a16="http://schemas.microsoft.com/office/drawing/2014/main" id="{0D0C5BBE-616D-FB5E-8AE9-B5140FF6A757}"/>
              </a:ext>
            </a:extLst>
          </p:cNvPr>
          <p:cNvPicPr>
            <a:picLocks noChangeAspect="1"/>
          </p:cNvPicPr>
          <p:nvPr/>
        </p:nvPicPr>
        <p:blipFill>
          <a:blip r:embed="rId3"/>
          <a:stretch>
            <a:fillRect/>
          </a:stretch>
        </p:blipFill>
        <p:spPr>
          <a:xfrm>
            <a:off x="-3012461" y="3458576"/>
            <a:ext cx="1277413" cy="1277413"/>
          </a:xfrm>
          <a:prstGeom prst="rect">
            <a:avLst/>
          </a:prstGeom>
        </p:spPr>
      </p:pic>
      <p:sp>
        <p:nvSpPr>
          <p:cNvPr id="16" name="TextBox 15">
            <a:extLst>
              <a:ext uri="{FF2B5EF4-FFF2-40B4-BE49-F238E27FC236}">
                <a16:creationId xmlns:a16="http://schemas.microsoft.com/office/drawing/2014/main" id="{751C280F-EDC2-A948-A7B1-6D8D603D79C4}"/>
              </a:ext>
            </a:extLst>
          </p:cNvPr>
          <p:cNvSpPr txBox="1"/>
          <p:nvPr/>
        </p:nvSpPr>
        <p:spPr>
          <a:xfrm>
            <a:off x="-2138170" y="3827596"/>
            <a:ext cx="1818968" cy="539372"/>
          </a:xfrm>
          <a:prstGeom prst="rect">
            <a:avLst/>
          </a:prstGeom>
          <a:noFill/>
        </p:spPr>
        <p:txBody>
          <a:bodyPr wrap="square" rtlCol="0">
            <a:spAutoFit/>
          </a:bodyPr>
          <a:lstStyle/>
          <a:p>
            <a:pPr algn="ctr"/>
            <a:r>
              <a:rPr lang="en-US" sz="2800" b="1" dirty="0" err="1">
                <a:latin typeface="Times New Roman" panose="02020603050405020304" pitchFamily="18" charset="0"/>
                <a:cs typeface="Times New Roman" panose="02020603050405020304" pitchFamily="18" charset="0"/>
              </a:rPr>
              <a:t>Nội</a:t>
            </a:r>
            <a:r>
              <a:rPr lang="en-US" sz="2800" b="1" dirty="0">
                <a:latin typeface="Times New Roman" panose="02020603050405020304" pitchFamily="18" charset="0"/>
                <a:cs typeface="Times New Roman" panose="02020603050405020304" pitchFamily="18" charset="0"/>
              </a:rPr>
              <a:t> dung</a:t>
            </a:r>
          </a:p>
        </p:txBody>
      </p:sp>
      <p:sp>
        <p:nvSpPr>
          <p:cNvPr id="17" name="Rectangle: Rounded Corners 16">
            <a:extLst>
              <a:ext uri="{FF2B5EF4-FFF2-40B4-BE49-F238E27FC236}">
                <a16:creationId xmlns:a16="http://schemas.microsoft.com/office/drawing/2014/main" id="{89B6E2EC-B5AF-8B5B-AE6C-AAE5AE44303D}"/>
              </a:ext>
            </a:extLst>
          </p:cNvPr>
          <p:cNvSpPr/>
          <p:nvPr/>
        </p:nvSpPr>
        <p:spPr>
          <a:xfrm>
            <a:off x="14984362" y="1833405"/>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Đặt</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vấn</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đề</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CFF7AAD9-9F4F-E1D8-3CC8-948CB2BC1DB0}"/>
              </a:ext>
            </a:extLst>
          </p:cNvPr>
          <p:cNvSpPr/>
          <p:nvPr/>
        </p:nvSpPr>
        <p:spPr>
          <a:xfrm>
            <a:off x="17206452" y="2624902"/>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Mục</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tiêu</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của</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đề</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tài</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7DDD2C25-9809-B8D8-71C4-0BA85C2DCF12}"/>
              </a:ext>
            </a:extLst>
          </p:cNvPr>
          <p:cNvSpPr/>
          <p:nvPr/>
        </p:nvSpPr>
        <p:spPr>
          <a:xfrm>
            <a:off x="19585858" y="3416399"/>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Công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nghệ</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sử</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dụng</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2A973E75-8D1C-D93F-69B0-00DB38BD6D24}"/>
              </a:ext>
            </a:extLst>
          </p:cNvPr>
          <p:cNvSpPr/>
          <p:nvPr/>
        </p:nvSpPr>
        <p:spPr>
          <a:xfrm>
            <a:off x="21350748" y="4207896"/>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Xây</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dựng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hệ</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thống</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2B89E697-63FF-9E15-E9B8-18D94BB16785}"/>
              </a:ext>
            </a:extLst>
          </p:cNvPr>
          <p:cNvSpPr/>
          <p:nvPr/>
        </p:nvSpPr>
        <p:spPr>
          <a:xfrm>
            <a:off x="23271726" y="4999393"/>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Xây</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dựng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chương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trình</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22" name="Rectangle: Rounded Corners 21">
            <a:extLst>
              <a:ext uri="{FF2B5EF4-FFF2-40B4-BE49-F238E27FC236}">
                <a16:creationId xmlns:a16="http://schemas.microsoft.com/office/drawing/2014/main" id="{DF4D961F-8879-6172-08FD-00769F877077}"/>
              </a:ext>
            </a:extLst>
          </p:cNvPr>
          <p:cNvSpPr/>
          <p:nvPr/>
        </p:nvSpPr>
        <p:spPr>
          <a:xfrm>
            <a:off x="25522084" y="5790890"/>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Kết</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luận</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và</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nêu</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hướng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phát</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triển</a:t>
            </a:r>
            <a:endParaRPr lang="en-US" b="1"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5420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4219B1BF-AA39-C465-08E7-FB1C18DD2186}"/>
              </a:ext>
            </a:extLst>
          </p:cNvPr>
          <p:cNvSpPr/>
          <p:nvPr/>
        </p:nvSpPr>
        <p:spPr>
          <a:xfrm>
            <a:off x="188972" y="3195172"/>
            <a:ext cx="2831692" cy="1804220"/>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pencil on a black background&#10;&#10;Description automatically generated">
            <a:extLst>
              <a:ext uri="{FF2B5EF4-FFF2-40B4-BE49-F238E27FC236}">
                <a16:creationId xmlns:a16="http://schemas.microsoft.com/office/drawing/2014/main" id="{AFD4F692-62D3-C504-972A-5A540C5F7368}"/>
              </a:ext>
            </a:extLst>
          </p:cNvPr>
          <p:cNvPicPr>
            <a:picLocks noChangeAspect="1"/>
          </p:cNvPicPr>
          <p:nvPr/>
        </p:nvPicPr>
        <p:blipFill>
          <a:blip r:embed="rId3"/>
          <a:stretch>
            <a:fillRect/>
          </a:stretch>
        </p:blipFill>
        <p:spPr>
          <a:xfrm>
            <a:off x="236756" y="3458576"/>
            <a:ext cx="1277413" cy="1277413"/>
          </a:xfrm>
          <a:prstGeom prst="rect">
            <a:avLst/>
          </a:prstGeom>
        </p:spPr>
      </p:pic>
      <p:sp>
        <p:nvSpPr>
          <p:cNvPr id="5" name="TextBox 4">
            <a:extLst>
              <a:ext uri="{FF2B5EF4-FFF2-40B4-BE49-F238E27FC236}">
                <a16:creationId xmlns:a16="http://schemas.microsoft.com/office/drawing/2014/main" id="{856F9DD0-B81D-45E3-61E0-7E06EC6A7A3D}"/>
              </a:ext>
            </a:extLst>
          </p:cNvPr>
          <p:cNvSpPr txBox="1"/>
          <p:nvPr/>
        </p:nvSpPr>
        <p:spPr>
          <a:xfrm>
            <a:off x="1111047" y="3827596"/>
            <a:ext cx="1818968" cy="539372"/>
          </a:xfrm>
          <a:prstGeom prst="rect">
            <a:avLst/>
          </a:prstGeom>
          <a:noFill/>
        </p:spPr>
        <p:txBody>
          <a:bodyPr wrap="square" rtlCol="0">
            <a:spAutoFit/>
          </a:bodyPr>
          <a:lstStyle/>
          <a:p>
            <a:pPr algn="ctr"/>
            <a:r>
              <a:rPr lang="en-US" sz="2800" b="1" dirty="0" err="1">
                <a:latin typeface="Times New Roman" panose="02020603050405020304" pitchFamily="18" charset="0"/>
                <a:cs typeface="Times New Roman" panose="02020603050405020304" pitchFamily="18" charset="0"/>
              </a:rPr>
              <a:t>Nội</a:t>
            </a:r>
            <a:r>
              <a:rPr lang="en-US" sz="2800" b="1" dirty="0">
                <a:latin typeface="Times New Roman" panose="02020603050405020304" pitchFamily="18" charset="0"/>
                <a:cs typeface="Times New Roman" panose="02020603050405020304" pitchFamily="18" charset="0"/>
              </a:rPr>
              <a:t> dung</a:t>
            </a:r>
          </a:p>
        </p:txBody>
      </p:sp>
      <p:sp>
        <p:nvSpPr>
          <p:cNvPr id="6" name="Rectangle: Rounded Corners 5">
            <a:extLst>
              <a:ext uri="{FF2B5EF4-FFF2-40B4-BE49-F238E27FC236}">
                <a16:creationId xmlns:a16="http://schemas.microsoft.com/office/drawing/2014/main" id="{2A37112F-511E-E42E-1AB5-245D2F54C075}"/>
              </a:ext>
            </a:extLst>
          </p:cNvPr>
          <p:cNvSpPr/>
          <p:nvPr/>
        </p:nvSpPr>
        <p:spPr>
          <a:xfrm>
            <a:off x="3569111" y="1833405"/>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Đặt</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vấn</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đề</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22F369C1-44D0-4B2D-8830-60203D276418}"/>
              </a:ext>
            </a:extLst>
          </p:cNvPr>
          <p:cNvSpPr/>
          <p:nvPr/>
        </p:nvSpPr>
        <p:spPr>
          <a:xfrm>
            <a:off x="4257369" y="2624902"/>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Mục</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tiêu</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của</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đề</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tài</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AEA6049A-C5B1-274D-8415-6BDF076E356C}"/>
              </a:ext>
            </a:extLst>
          </p:cNvPr>
          <p:cNvSpPr/>
          <p:nvPr/>
        </p:nvSpPr>
        <p:spPr>
          <a:xfrm>
            <a:off x="5102943" y="3416399"/>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Công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nghệ</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sử</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dụng</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DC62769A-2DE5-A381-5BEC-19C9A5CFF3D4}"/>
              </a:ext>
            </a:extLst>
          </p:cNvPr>
          <p:cNvSpPr/>
          <p:nvPr/>
        </p:nvSpPr>
        <p:spPr>
          <a:xfrm>
            <a:off x="5791201" y="4207896"/>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Xây</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dựng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hệ</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thống</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6E04B387-56F0-278C-1EBA-358DA075EABC}"/>
              </a:ext>
            </a:extLst>
          </p:cNvPr>
          <p:cNvSpPr/>
          <p:nvPr/>
        </p:nvSpPr>
        <p:spPr>
          <a:xfrm>
            <a:off x="6636775" y="4999393"/>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Xây</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dựng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chương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trình</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ACAEEDA3-A725-7FD3-DDED-7ED475CCD1D1}"/>
              </a:ext>
            </a:extLst>
          </p:cNvPr>
          <p:cNvSpPr/>
          <p:nvPr/>
        </p:nvSpPr>
        <p:spPr>
          <a:xfrm>
            <a:off x="7325033" y="5790890"/>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Kết</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luận</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và</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nêu</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hướng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phát</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triển</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13F43BE-C307-62B9-778F-4002031BFC83}"/>
              </a:ext>
            </a:extLst>
          </p:cNvPr>
          <p:cNvSpPr txBox="1"/>
          <p:nvPr/>
        </p:nvSpPr>
        <p:spPr>
          <a:xfrm>
            <a:off x="742335" y="361831"/>
            <a:ext cx="10707329"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TRƯỜNG ĐẠI HỌC GIAO THÔNG VẬN TẢI PHÂN HIỆU TẠI THÀNH PHỐ HỒ CHÍ MINH</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2" name="TextBox 1">
            <a:extLst>
              <a:ext uri="{FF2B5EF4-FFF2-40B4-BE49-F238E27FC236}">
                <a16:creationId xmlns:a16="http://schemas.microsoft.com/office/drawing/2014/main" id="{70113F7E-619E-A2BE-E038-D705BC6C979C}"/>
              </a:ext>
            </a:extLst>
          </p:cNvPr>
          <p:cNvSpPr txBox="1"/>
          <p:nvPr/>
        </p:nvSpPr>
        <p:spPr>
          <a:xfrm>
            <a:off x="742335" y="361831"/>
            <a:ext cx="10707329"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TRƯỜNG ĐẠI HỌC GIAO THÔNG VẬN TẢI PHÂN HIỆU TẠI THÀNH PHỐ HỒ CHÍ MINH</a:t>
            </a:r>
          </a:p>
        </p:txBody>
      </p:sp>
      <p:sp>
        <p:nvSpPr>
          <p:cNvPr id="3" name="Rectangle: Rounded Corners 2">
            <a:extLst>
              <a:ext uri="{FF2B5EF4-FFF2-40B4-BE49-F238E27FC236}">
                <a16:creationId xmlns:a16="http://schemas.microsoft.com/office/drawing/2014/main" id="{125F37D4-E0F5-94BB-7E9B-E172715811AA}"/>
              </a:ext>
            </a:extLst>
          </p:cNvPr>
          <p:cNvSpPr/>
          <p:nvPr/>
        </p:nvSpPr>
        <p:spPr>
          <a:xfrm>
            <a:off x="0" y="1185705"/>
            <a:ext cx="1463040"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latin typeface="Times New Roman" panose="02020603050405020304" pitchFamily="18" charset="0"/>
                <a:cs typeface="Times New Roman" panose="02020603050405020304" pitchFamily="18" charset="0"/>
              </a:rPr>
              <a:t>Đặt</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vấn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đề</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9" name="Picture 8" descr="A person in a white shirt and gloves working on a computer&#10;&#10;Description automatically generated">
            <a:extLst>
              <a:ext uri="{FF2B5EF4-FFF2-40B4-BE49-F238E27FC236}">
                <a16:creationId xmlns:a16="http://schemas.microsoft.com/office/drawing/2014/main" id="{77775970-60E2-6716-C2B8-9E0750EAD427}"/>
              </a:ext>
            </a:extLst>
          </p:cNvPr>
          <p:cNvPicPr>
            <a:picLocks noChangeAspect="1"/>
          </p:cNvPicPr>
          <p:nvPr/>
        </p:nvPicPr>
        <p:blipFill>
          <a:blip r:embed="rId3"/>
          <a:stretch>
            <a:fillRect/>
          </a:stretch>
        </p:blipFill>
        <p:spPr>
          <a:xfrm>
            <a:off x="0" y="2179740"/>
            <a:ext cx="2550160" cy="2550160"/>
          </a:xfrm>
          <a:prstGeom prst="roundRect">
            <a:avLst/>
          </a:prstGeom>
        </p:spPr>
      </p:pic>
      <p:pic>
        <p:nvPicPr>
          <p:cNvPr id="11" name="Picture 10" descr="A group of people working at computers&#10;&#10;Description automatically generated">
            <a:extLst>
              <a:ext uri="{FF2B5EF4-FFF2-40B4-BE49-F238E27FC236}">
                <a16:creationId xmlns:a16="http://schemas.microsoft.com/office/drawing/2014/main" id="{4B158900-E2FF-0E5C-945C-56565448926A}"/>
              </a:ext>
            </a:extLst>
          </p:cNvPr>
          <p:cNvPicPr>
            <a:picLocks noChangeAspect="1"/>
          </p:cNvPicPr>
          <p:nvPr/>
        </p:nvPicPr>
        <p:blipFill>
          <a:blip r:embed="rId4"/>
          <a:stretch>
            <a:fillRect/>
          </a:stretch>
        </p:blipFill>
        <p:spPr>
          <a:xfrm>
            <a:off x="3169920" y="2153920"/>
            <a:ext cx="2550160" cy="2550160"/>
          </a:xfrm>
          <a:prstGeom prst="roundRect">
            <a:avLst/>
          </a:prstGeom>
        </p:spPr>
      </p:pic>
      <p:pic>
        <p:nvPicPr>
          <p:cNvPr id="13" name="Picture 12" descr="A group of doctors looking at a tablet&#10;&#10;Description automatically generated">
            <a:extLst>
              <a:ext uri="{FF2B5EF4-FFF2-40B4-BE49-F238E27FC236}">
                <a16:creationId xmlns:a16="http://schemas.microsoft.com/office/drawing/2014/main" id="{6B48DCCD-3B83-B438-5197-1C186269ED86}"/>
              </a:ext>
            </a:extLst>
          </p:cNvPr>
          <p:cNvPicPr>
            <a:picLocks noChangeAspect="1"/>
          </p:cNvPicPr>
          <p:nvPr/>
        </p:nvPicPr>
        <p:blipFill>
          <a:blip r:embed="rId5"/>
          <a:stretch>
            <a:fillRect/>
          </a:stretch>
        </p:blipFill>
        <p:spPr>
          <a:xfrm>
            <a:off x="6339840" y="2153920"/>
            <a:ext cx="2550160" cy="2550160"/>
          </a:xfrm>
          <a:prstGeom prst="roundRect">
            <a:avLst/>
          </a:prstGeom>
        </p:spPr>
      </p:pic>
      <p:cxnSp>
        <p:nvCxnSpPr>
          <p:cNvPr id="15" name="Straight Arrow Connector 14">
            <a:extLst>
              <a:ext uri="{FF2B5EF4-FFF2-40B4-BE49-F238E27FC236}">
                <a16:creationId xmlns:a16="http://schemas.microsoft.com/office/drawing/2014/main" id="{EEC50912-3C21-277F-ACB4-4B634F53E9F9}"/>
              </a:ext>
            </a:extLst>
          </p:cNvPr>
          <p:cNvCxnSpPr>
            <a:cxnSpLocks/>
          </p:cNvCxnSpPr>
          <p:nvPr/>
        </p:nvCxnSpPr>
        <p:spPr>
          <a:xfrm>
            <a:off x="2575560" y="3454820"/>
            <a:ext cx="5181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08C74C9-5E2C-C8B7-DFE8-8BFBD35C4644}"/>
              </a:ext>
            </a:extLst>
          </p:cNvPr>
          <p:cNvCxnSpPr>
            <a:cxnSpLocks/>
          </p:cNvCxnSpPr>
          <p:nvPr/>
        </p:nvCxnSpPr>
        <p:spPr>
          <a:xfrm>
            <a:off x="5740399" y="3454820"/>
            <a:ext cx="5181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B044B5A0-3262-DD34-E03B-29CB43C8CFA0}"/>
              </a:ext>
            </a:extLst>
          </p:cNvPr>
          <p:cNvCxnSpPr>
            <a:cxnSpLocks/>
          </p:cNvCxnSpPr>
          <p:nvPr/>
        </p:nvCxnSpPr>
        <p:spPr>
          <a:xfrm>
            <a:off x="8890000" y="3429000"/>
            <a:ext cx="5181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1" name="Picture 20" descr="A person and person shaking hands&#10;&#10;Description automatically generated">
            <a:extLst>
              <a:ext uri="{FF2B5EF4-FFF2-40B4-BE49-F238E27FC236}">
                <a16:creationId xmlns:a16="http://schemas.microsoft.com/office/drawing/2014/main" id="{0889A22B-C640-790D-CEE8-191CA7DA258A}"/>
              </a:ext>
            </a:extLst>
          </p:cNvPr>
          <p:cNvPicPr>
            <a:picLocks noChangeAspect="1"/>
          </p:cNvPicPr>
          <p:nvPr/>
        </p:nvPicPr>
        <p:blipFill>
          <a:blip r:embed="rId6"/>
          <a:stretch>
            <a:fillRect/>
          </a:stretch>
        </p:blipFill>
        <p:spPr>
          <a:xfrm>
            <a:off x="9509760" y="2179740"/>
            <a:ext cx="2550160" cy="2550160"/>
          </a:xfrm>
          <a:prstGeom prst="round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4219B1BF-AA39-C465-08E7-FB1C18DD2186}"/>
              </a:ext>
            </a:extLst>
          </p:cNvPr>
          <p:cNvSpPr/>
          <p:nvPr/>
        </p:nvSpPr>
        <p:spPr>
          <a:xfrm>
            <a:off x="188972" y="3195172"/>
            <a:ext cx="2831692" cy="1804220"/>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pencil on a black background&#10;&#10;Description automatically generated">
            <a:extLst>
              <a:ext uri="{FF2B5EF4-FFF2-40B4-BE49-F238E27FC236}">
                <a16:creationId xmlns:a16="http://schemas.microsoft.com/office/drawing/2014/main" id="{AFD4F692-62D3-C504-972A-5A540C5F7368}"/>
              </a:ext>
            </a:extLst>
          </p:cNvPr>
          <p:cNvPicPr>
            <a:picLocks noChangeAspect="1"/>
          </p:cNvPicPr>
          <p:nvPr/>
        </p:nvPicPr>
        <p:blipFill>
          <a:blip r:embed="rId3"/>
          <a:stretch>
            <a:fillRect/>
          </a:stretch>
        </p:blipFill>
        <p:spPr>
          <a:xfrm>
            <a:off x="236756" y="3458576"/>
            <a:ext cx="1277413" cy="1277413"/>
          </a:xfrm>
          <a:prstGeom prst="rect">
            <a:avLst/>
          </a:prstGeom>
        </p:spPr>
      </p:pic>
      <p:sp>
        <p:nvSpPr>
          <p:cNvPr id="5" name="TextBox 4">
            <a:extLst>
              <a:ext uri="{FF2B5EF4-FFF2-40B4-BE49-F238E27FC236}">
                <a16:creationId xmlns:a16="http://schemas.microsoft.com/office/drawing/2014/main" id="{856F9DD0-B81D-45E3-61E0-7E06EC6A7A3D}"/>
              </a:ext>
            </a:extLst>
          </p:cNvPr>
          <p:cNvSpPr txBox="1"/>
          <p:nvPr/>
        </p:nvSpPr>
        <p:spPr>
          <a:xfrm>
            <a:off x="1111047" y="3827596"/>
            <a:ext cx="1818968" cy="539372"/>
          </a:xfrm>
          <a:prstGeom prst="rect">
            <a:avLst/>
          </a:prstGeom>
          <a:noFill/>
        </p:spPr>
        <p:txBody>
          <a:bodyPr wrap="square" rtlCol="0">
            <a:spAutoFit/>
          </a:bodyPr>
          <a:lstStyle/>
          <a:p>
            <a:pPr algn="ctr"/>
            <a:r>
              <a:rPr lang="en-US" sz="2800" b="1" dirty="0" err="1">
                <a:latin typeface="Times New Roman" panose="02020603050405020304" pitchFamily="18" charset="0"/>
                <a:cs typeface="Times New Roman" panose="02020603050405020304" pitchFamily="18" charset="0"/>
              </a:rPr>
              <a:t>Nội</a:t>
            </a:r>
            <a:r>
              <a:rPr lang="en-US" sz="2800" b="1" dirty="0">
                <a:latin typeface="Times New Roman" panose="02020603050405020304" pitchFamily="18" charset="0"/>
                <a:cs typeface="Times New Roman" panose="02020603050405020304" pitchFamily="18" charset="0"/>
              </a:rPr>
              <a:t> dung</a:t>
            </a:r>
          </a:p>
        </p:txBody>
      </p:sp>
      <p:sp>
        <p:nvSpPr>
          <p:cNvPr id="6" name="Rectangle: Rounded Corners 5">
            <a:extLst>
              <a:ext uri="{FF2B5EF4-FFF2-40B4-BE49-F238E27FC236}">
                <a16:creationId xmlns:a16="http://schemas.microsoft.com/office/drawing/2014/main" id="{2A37112F-511E-E42E-1AB5-245D2F54C075}"/>
              </a:ext>
            </a:extLst>
          </p:cNvPr>
          <p:cNvSpPr/>
          <p:nvPr/>
        </p:nvSpPr>
        <p:spPr>
          <a:xfrm>
            <a:off x="3569111" y="1833405"/>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Đặt</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vấn</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đề</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22F369C1-44D0-4B2D-8830-60203D276418}"/>
              </a:ext>
            </a:extLst>
          </p:cNvPr>
          <p:cNvSpPr/>
          <p:nvPr/>
        </p:nvSpPr>
        <p:spPr>
          <a:xfrm>
            <a:off x="4257369" y="2624902"/>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Mục</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tiêu</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của</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đề</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tài</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AEA6049A-C5B1-274D-8415-6BDF076E356C}"/>
              </a:ext>
            </a:extLst>
          </p:cNvPr>
          <p:cNvSpPr/>
          <p:nvPr/>
        </p:nvSpPr>
        <p:spPr>
          <a:xfrm>
            <a:off x="5102943" y="3416399"/>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Công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nghệ</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sử</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dụng</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DC62769A-2DE5-A381-5BEC-19C9A5CFF3D4}"/>
              </a:ext>
            </a:extLst>
          </p:cNvPr>
          <p:cNvSpPr/>
          <p:nvPr/>
        </p:nvSpPr>
        <p:spPr>
          <a:xfrm>
            <a:off x="5791201" y="4207896"/>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Xây</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dựng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hệ</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thống</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6E04B387-56F0-278C-1EBA-358DA075EABC}"/>
              </a:ext>
            </a:extLst>
          </p:cNvPr>
          <p:cNvSpPr/>
          <p:nvPr/>
        </p:nvSpPr>
        <p:spPr>
          <a:xfrm>
            <a:off x="6636775" y="4999393"/>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Xây</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dựng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chương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trình</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ACAEEDA3-A725-7FD3-DDED-7ED475CCD1D1}"/>
              </a:ext>
            </a:extLst>
          </p:cNvPr>
          <p:cNvSpPr/>
          <p:nvPr/>
        </p:nvSpPr>
        <p:spPr>
          <a:xfrm>
            <a:off x="7325033" y="5790890"/>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Kết</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luận</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và</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nêu</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hướng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phát</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triển</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13F43BE-C307-62B9-778F-4002031BFC83}"/>
              </a:ext>
            </a:extLst>
          </p:cNvPr>
          <p:cNvSpPr txBox="1"/>
          <p:nvPr/>
        </p:nvSpPr>
        <p:spPr>
          <a:xfrm>
            <a:off x="742335" y="361831"/>
            <a:ext cx="10707329"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TRƯỜNG ĐẠI HỌC GIAO THÔNG VẬN TẢI PHÂN HIỆU TẠI THÀNH PHỐ HỒ CHÍ MINH</a:t>
            </a:r>
          </a:p>
        </p:txBody>
      </p:sp>
    </p:spTree>
    <p:extLst>
      <p:ext uri="{BB962C8B-B14F-4D97-AF65-F5344CB8AC3E}">
        <p14:creationId xmlns:p14="http://schemas.microsoft.com/office/powerpoint/2010/main" val="1735987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4" name="Picture 3" descr="A group of medical professionals looking at a computer screen&#10;&#10;Description automatically generated">
            <a:extLst>
              <a:ext uri="{FF2B5EF4-FFF2-40B4-BE49-F238E27FC236}">
                <a16:creationId xmlns:a16="http://schemas.microsoft.com/office/drawing/2014/main" id="{5F4C44D2-8D48-FDA9-39EC-03A9B5CAFBA0}"/>
              </a:ext>
            </a:extLst>
          </p:cNvPr>
          <p:cNvPicPr>
            <a:picLocks noChangeAspect="1"/>
          </p:cNvPicPr>
          <p:nvPr/>
        </p:nvPicPr>
        <p:blipFill>
          <a:blip r:embed="rId3"/>
          <a:stretch>
            <a:fillRect/>
          </a:stretch>
        </p:blipFill>
        <p:spPr>
          <a:xfrm>
            <a:off x="4292499" y="2143760"/>
            <a:ext cx="3607001" cy="3607001"/>
          </a:xfrm>
          <a:prstGeom prst="roundRect">
            <a:avLst/>
          </a:prstGeom>
        </p:spPr>
      </p:pic>
      <p:sp>
        <p:nvSpPr>
          <p:cNvPr id="5" name="Rectangle: Rounded Corners 4">
            <a:extLst>
              <a:ext uri="{FF2B5EF4-FFF2-40B4-BE49-F238E27FC236}">
                <a16:creationId xmlns:a16="http://schemas.microsoft.com/office/drawing/2014/main" id="{8BDB0E6D-47B9-8495-3D1C-9EF0B25983F9}"/>
              </a:ext>
            </a:extLst>
          </p:cNvPr>
          <p:cNvSpPr/>
          <p:nvPr/>
        </p:nvSpPr>
        <p:spPr>
          <a:xfrm>
            <a:off x="629920" y="2143760"/>
            <a:ext cx="2783840" cy="955040"/>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Giao </a:t>
            </a:r>
            <a:r>
              <a:rPr lang="en-US" sz="2000" b="1" dirty="0" err="1">
                <a:solidFill>
                  <a:schemeClr val="tx1">
                    <a:lumMod val="95000"/>
                    <a:lumOff val="5000"/>
                  </a:schemeClr>
                </a:solidFill>
                <a:latin typeface="Times New Roman" panose="02020603050405020304" pitchFamily="18" charset="0"/>
                <a:cs typeface="Times New Roman" panose="02020603050405020304" pitchFamily="18" charset="0"/>
              </a:rPr>
              <a:t>diện</a:t>
            </a: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1" dirty="0" err="1">
                <a:solidFill>
                  <a:schemeClr val="tx1">
                    <a:lumMod val="95000"/>
                    <a:lumOff val="5000"/>
                  </a:schemeClr>
                </a:solidFill>
                <a:latin typeface="Times New Roman" panose="02020603050405020304" pitchFamily="18" charset="0"/>
                <a:cs typeface="Times New Roman" panose="02020603050405020304" pitchFamily="18" charset="0"/>
              </a:rPr>
              <a:t>trực</a:t>
            </a: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1" dirty="0" err="1">
                <a:solidFill>
                  <a:schemeClr val="tx1">
                    <a:lumMod val="95000"/>
                    <a:lumOff val="5000"/>
                  </a:schemeClr>
                </a:solidFill>
                <a:latin typeface="Times New Roman" panose="02020603050405020304" pitchFamily="18" charset="0"/>
                <a:cs typeface="Times New Roman" panose="02020603050405020304" pitchFamily="18" charset="0"/>
              </a:rPr>
              <a:t>quan</a:t>
            </a: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D7785BF0-6BDC-7BD6-26FC-1E9D495DE411}"/>
              </a:ext>
            </a:extLst>
          </p:cNvPr>
          <p:cNvSpPr/>
          <p:nvPr/>
        </p:nvSpPr>
        <p:spPr>
          <a:xfrm>
            <a:off x="629920" y="4717255"/>
            <a:ext cx="2783840" cy="955040"/>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lumMod val="95000"/>
                    <a:lumOff val="5000"/>
                  </a:schemeClr>
                </a:solidFill>
                <a:latin typeface="Times New Roman" panose="02020603050405020304" pitchFamily="18" charset="0"/>
                <a:cs typeface="Times New Roman" panose="02020603050405020304" pitchFamily="18" charset="0"/>
              </a:rPr>
              <a:t>Quản</a:t>
            </a: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1" dirty="0" err="1">
                <a:solidFill>
                  <a:schemeClr val="tx1">
                    <a:lumMod val="95000"/>
                    <a:lumOff val="5000"/>
                  </a:schemeClr>
                </a:solidFill>
                <a:latin typeface="Times New Roman" panose="02020603050405020304" pitchFamily="18" charset="0"/>
                <a:cs typeface="Times New Roman" panose="02020603050405020304" pitchFamily="18" charset="0"/>
              </a:rPr>
              <a:t>lý</a:t>
            </a: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1" dirty="0" err="1">
                <a:solidFill>
                  <a:schemeClr val="tx1">
                    <a:lumMod val="95000"/>
                    <a:lumOff val="5000"/>
                  </a:schemeClr>
                </a:solidFill>
                <a:latin typeface="Times New Roman" panose="02020603050405020304" pitchFamily="18" charset="0"/>
                <a:cs typeface="Times New Roman" panose="02020603050405020304" pitchFamily="18" charset="0"/>
              </a:rPr>
              <a:t>thông</a:t>
            </a: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tin </a:t>
            </a:r>
          </a:p>
          <a:p>
            <a:pPr algn="ctr"/>
            <a:r>
              <a:rPr lang="en-US" sz="2000" b="1" dirty="0" err="1">
                <a:solidFill>
                  <a:schemeClr val="tx1">
                    <a:lumMod val="95000"/>
                    <a:lumOff val="5000"/>
                  </a:schemeClr>
                </a:solidFill>
                <a:latin typeface="Times New Roman" panose="02020603050405020304" pitchFamily="18" charset="0"/>
                <a:cs typeface="Times New Roman" panose="02020603050405020304" pitchFamily="18" charset="0"/>
              </a:rPr>
              <a:t>hiệu</a:t>
            </a: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1" dirty="0" err="1">
                <a:solidFill>
                  <a:schemeClr val="tx1">
                    <a:lumMod val="95000"/>
                    <a:lumOff val="5000"/>
                  </a:schemeClr>
                </a:solidFill>
                <a:latin typeface="Times New Roman" panose="02020603050405020304" pitchFamily="18" charset="0"/>
                <a:cs typeface="Times New Roman" panose="02020603050405020304" pitchFamily="18" charset="0"/>
              </a:rPr>
              <a:t>quả</a:t>
            </a: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F118280F-1E85-E53E-2B59-69DB9B2A5570}"/>
              </a:ext>
            </a:extLst>
          </p:cNvPr>
          <p:cNvSpPr/>
          <p:nvPr/>
        </p:nvSpPr>
        <p:spPr>
          <a:xfrm>
            <a:off x="8778239" y="2143760"/>
            <a:ext cx="2783840" cy="955040"/>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lumMod val="95000"/>
                    <a:lumOff val="5000"/>
                  </a:schemeClr>
                </a:solidFill>
                <a:latin typeface="Times New Roman" panose="02020603050405020304" pitchFamily="18" charset="0"/>
                <a:cs typeface="Times New Roman" panose="02020603050405020304" pitchFamily="18" charset="0"/>
              </a:rPr>
              <a:t>Tối</a:t>
            </a: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1" dirty="0" err="1">
                <a:solidFill>
                  <a:schemeClr val="tx1">
                    <a:lumMod val="95000"/>
                    <a:lumOff val="5000"/>
                  </a:schemeClr>
                </a:solidFill>
                <a:latin typeface="Times New Roman" panose="02020603050405020304" pitchFamily="18" charset="0"/>
                <a:cs typeface="Times New Roman" panose="02020603050405020304" pitchFamily="18" charset="0"/>
              </a:rPr>
              <a:t>ưu</a:t>
            </a: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1" dirty="0" err="1">
                <a:solidFill>
                  <a:schemeClr val="tx1">
                    <a:lumMod val="95000"/>
                    <a:lumOff val="5000"/>
                  </a:schemeClr>
                </a:solidFill>
                <a:latin typeface="Times New Roman" panose="02020603050405020304" pitchFamily="18" charset="0"/>
                <a:cs typeface="Times New Roman" panose="02020603050405020304" pitchFamily="18" charset="0"/>
              </a:rPr>
              <a:t>hóa</a:t>
            </a: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1" dirty="0" err="1">
                <a:solidFill>
                  <a:schemeClr val="tx1">
                    <a:lumMod val="95000"/>
                    <a:lumOff val="5000"/>
                  </a:schemeClr>
                </a:solidFill>
                <a:latin typeface="Times New Roman" panose="02020603050405020304" pitchFamily="18" charset="0"/>
                <a:cs typeface="Times New Roman" panose="02020603050405020304" pitchFamily="18" charset="0"/>
              </a:rPr>
              <a:t>quy</a:t>
            </a: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1" dirty="0" err="1">
                <a:solidFill>
                  <a:schemeClr val="tx1">
                    <a:lumMod val="95000"/>
                    <a:lumOff val="5000"/>
                  </a:schemeClr>
                </a:solidFill>
                <a:latin typeface="Times New Roman" panose="02020603050405020304" pitchFamily="18" charset="0"/>
                <a:cs typeface="Times New Roman" panose="02020603050405020304" pitchFamily="18" charset="0"/>
              </a:rPr>
              <a:t>trình</a:t>
            </a: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4706FF9F-CDCB-BFEA-9AF5-CF26FD7C91CF}"/>
              </a:ext>
            </a:extLst>
          </p:cNvPr>
          <p:cNvSpPr/>
          <p:nvPr/>
        </p:nvSpPr>
        <p:spPr>
          <a:xfrm>
            <a:off x="8778239" y="4717255"/>
            <a:ext cx="2783840" cy="955040"/>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lumMod val="95000"/>
                    <a:lumOff val="5000"/>
                  </a:schemeClr>
                </a:solidFill>
                <a:latin typeface="Times New Roman" panose="02020603050405020304" pitchFamily="18" charset="0"/>
                <a:cs typeface="Times New Roman" panose="02020603050405020304" pitchFamily="18" charset="0"/>
              </a:rPr>
              <a:t>Tích</a:t>
            </a: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1" dirty="0" err="1">
                <a:solidFill>
                  <a:schemeClr val="tx1">
                    <a:lumMod val="95000"/>
                    <a:lumOff val="5000"/>
                  </a:schemeClr>
                </a:solidFill>
                <a:latin typeface="Times New Roman" panose="02020603050405020304" pitchFamily="18" charset="0"/>
                <a:cs typeface="Times New Roman" panose="02020603050405020304" pitchFamily="18" charset="0"/>
              </a:rPr>
              <a:t>hợp</a:t>
            </a: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1" dirty="0" err="1">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1" dirty="0" err="1">
                <a:solidFill>
                  <a:schemeClr val="tx1">
                    <a:lumMod val="95000"/>
                    <a:lumOff val="5000"/>
                  </a:schemeClr>
                </a:solidFill>
                <a:latin typeface="Times New Roman" panose="02020603050405020304" pitchFamily="18" charset="0"/>
                <a:cs typeface="Times New Roman" panose="02020603050405020304" pitchFamily="18" charset="0"/>
              </a:rPr>
              <a:t>tính</a:t>
            </a: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1" dirty="0" err="1">
                <a:solidFill>
                  <a:schemeClr val="tx1">
                    <a:lumMod val="95000"/>
                    <a:lumOff val="5000"/>
                  </a:schemeClr>
                </a:solidFill>
                <a:latin typeface="Times New Roman" panose="02020603050405020304" pitchFamily="18" charset="0"/>
                <a:cs typeface="Times New Roman" panose="02020603050405020304" pitchFamily="18" charset="0"/>
              </a:rPr>
              <a:t>năng</a:t>
            </a: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1" dirty="0" err="1">
                <a:solidFill>
                  <a:schemeClr val="tx1">
                    <a:lumMod val="95000"/>
                    <a:lumOff val="5000"/>
                  </a:schemeClr>
                </a:solidFill>
                <a:latin typeface="Times New Roman" panose="02020603050405020304" pitchFamily="18" charset="0"/>
                <a:cs typeface="Times New Roman" panose="02020603050405020304" pitchFamily="18" charset="0"/>
              </a:rPr>
              <a:t>tiện</a:t>
            </a: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1" dirty="0" err="1">
                <a:solidFill>
                  <a:schemeClr val="tx1">
                    <a:lumMod val="95000"/>
                    <a:lumOff val="5000"/>
                  </a:schemeClr>
                </a:solidFill>
                <a:latin typeface="Times New Roman" panose="02020603050405020304" pitchFamily="18" charset="0"/>
                <a:cs typeface="Times New Roman" panose="02020603050405020304" pitchFamily="18" charset="0"/>
              </a:rPr>
              <a:t>ích</a:t>
            </a: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0126205F-0B40-F210-B20E-8B8D991783B8}"/>
              </a:ext>
            </a:extLst>
          </p:cNvPr>
          <p:cNvCxnSpPr>
            <a:stCxn id="4" idx="1"/>
            <a:endCxn id="5" idx="3"/>
          </p:cNvCxnSpPr>
          <p:nvPr/>
        </p:nvCxnSpPr>
        <p:spPr>
          <a:xfrm flipH="1" flipV="1">
            <a:off x="3413760" y="2621280"/>
            <a:ext cx="878739" cy="1325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7CA0DF5-EA0F-4D71-23A4-00C76C993789}"/>
              </a:ext>
            </a:extLst>
          </p:cNvPr>
          <p:cNvCxnSpPr>
            <a:cxnSpLocks/>
            <a:stCxn id="4" idx="1"/>
            <a:endCxn id="6" idx="3"/>
          </p:cNvCxnSpPr>
          <p:nvPr/>
        </p:nvCxnSpPr>
        <p:spPr>
          <a:xfrm flipH="1">
            <a:off x="3413760" y="3947261"/>
            <a:ext cx="878739" cy="12475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90D7227D-7446-ED74-1604-334256CAA6B0}"/>
              </a:ext>
            </a:extLst>
          </p:cNvPr>
          <p:cNvCxnSpPr>
            <a:cxnSpLocks/>
            <a:stCxn id="4" idx="3"/>
            <a:endCxn id="7" idx="1"/>
          </p:cNvCxnSpPr>
          <p:nvPr/>
        </p:nvCxnSpPr>
        <p:spPr>
          <a:xfrm flipV="1">
            <a:off x="7899500" y="2621280"/>
            <a:ext cx="878739" cy="1325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59A4493B-CF5B-0DED-C0FF-4B56F72529C0}"/>
              </a:ext>
            </a:extLst>
          </p:cNvPr>
          <p:cNvCxnSpPr>
            <a:cxnSpLocks/>
            <a:stCxn id="4" idx="3"/>
            <a:endCxn id="8" idx="1"/>
          </p:cNvCxnSpPr>
          <p:nvPr/>
        </p:nvCxnSpPr>
        <p:spPr>
          <a:xfrm>
            <a:off x="7899500" y="3947261"/>
            <a:ext cx="878739" cy="12475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Rounded Corners 19">
            <a:extLst>
              <a:ext uri="{FF2B5EF4-FFF2-40B4-BE49-F238E27FC236}">
                <a16:creationId xmlns:a16="http://schemas.microsoft.com/office/drawing/2014/main" id="{98E69C22-5FCE-6E34-FF75-E0DCCF68D7D7}"/>
              </a:ext>
            </a:extLst>
          </p:cNvPr>
          <p:cNvSpPr/>
          <p:nvPr/>
        </p:nvSpPr>
        <p:spPr>
          <a:xfrm>
            <a:off x="0" y="1188492"/>
            <a:ext cx="21122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latin typeface="Times New Roman" panose="02020603050405020304" pitchFamily="18" charset="0"/>
                <a:cs typeface="Times New Roman" panose="02020603050405020304" pitchFamily="18" charset="0"/>
              </a:rPr>
              <a:t>Mục</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tiêu</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của</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đề</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tài</a:t>
            </a:r>
            <a:endParaRPr lang="en-US"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4219B1BF-AA39-C465-08E7-FB1C18DD2186}"/>
              </a:ext>
            </a:extLst>
          </p:cNvPr>
          <p:cNvSpPr/>
          <p:nvPr/>
        </p:nvSpPr>
        <p:spPr>
          <a:xfrm>
            <a:off x="188972" y="3195172"/>
            <a:ext cx="2831692" cy="1804220"/>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pencil on a black background&#10;&#10;Description automatically generated">
            <a:extLst>
              <a:ext uri="{FF2B5EF4-FFF2-40B4-BE49-F238E27FC236}">
                <a16:creationId xmlns:a16="http://schemas.microsoft.com/office/drawing/2014/main" id="{AFD4F692-62D3-C504-972A-5A540C5F7368}"/>
              </a:ext>
            </a:extLst>
          </p:cNvPr>
          <p:cNvPicPr>
            <a:picLocks noChangeAspect="1"/>
          </p:cNvPicPr>
          <p:nvPr/>
        </p:nvPicPr>
        <p:blipFill>
          <a:blip r:embed="rId3"/>
          <a:stretch>
            <a:fillRect/>
          </a:stretch>
        </p:blipFill>
        <p:spPr>
          <a:xfrm>
            <a:off x="236756" y="3458576"/>
            <a:ext cx="1277413" cy="1277413"/>
          </a:xfrm>
          <a:prstGeom prst="rect">
            <a:avLst/>
          </a:prstGeom>
        </p:spPr>
      </p:pic>
      <p:sp>
        <p:nvSpPr>
          <p:cNvPr id="5" name="TextBox 4">
            <a:extLst>
              <a:ext uri="{FF2B5EF4-FFF2-40B4-BE49-F238E27FC236}">
                <a16:creationId xmlns:a16="http://schemas.microsoft.com/office/drawing/2014/main" id="{856F9DD0-B81D-45E3-61E0-7E06EC6A7A3D}"/>
              </a:ext>
            </a:extLst>
          </p:cNvPr>
          <p:cNvSpPr txBox="1"/>
          <p:nvPr/>
        </p:nvSpPr>
        <p:spPr>
          <a:xfrm>
            <a:off x="1111047" y="3827596"/>
            <a:ext cx="1818968" cy="539372"/>
          </a:xfrm>
          <a:prstGeom prst="rect">
            <a:avLst/>
          </a:prstGeom>
          <a:noFill/>
        </p:spPr>
        <p:txBody>
          <a:bodyPr wrap="square" rtlCol="0">
            <a:spAutoFit/>
          </a:bodyPr>
          <a:lstStyle/>
          <a:p>
            <a:pPr algn="ctr"/>
            <a:r>
              <a:rPr lang="en-US" sz="2800" b="1" dirty="0" err="1">
                <a:latin typeface="Times New Roman" panose="02020603050405020304" pitchFamily="18" charset="0"/>
                <a:cs typeface="Times New Roman" panose="02020603050405020304" pitchFamily="18" charset="0"/>
              </a:rPr>
              <a:t>Nội</a:t>
            </a:r>
            <a:r>
              <a:rPr lang="en-US" sz="2800" b="1" dirty="0">
                <a:latin typeface="Times New Roman" panose="02020603050405020304" pitchFamily="18" charset="0"/>
                <a:cs typeface="Times New Roman" panose="02020603050405020304" pitchFamily="18" charset="0"/>
              </a:rPr>
              <a:t> dung</a:t>
            </a:r>
          </a:p>
        </p:txBody>
      </p:sp>
      <p:sp>
        <p:nvSpPr>
          <p:cNvPr id="6" name="Rectangle: Rounded Corners 5">
            <a:extLst>
              <a:ext uri="{FF2B5EF4-FFF2-40B4-BE49-F238E27FC236}">
                <a16:creationId xmlns:a16="http://schemas.microsoft.com/office/drawing/2014/main" id="{2A37112F-511E-E42E-1AB5-245D2F54C075}"/>
              </a:ext>
            </a:extLst>
          </p:cNvPr>
          <p:cNvSpPr/>
          <p:nvPr/>
        </p:nvSpPr>
        <p:spPr>
          <a:xfrm>
            <a:off x="3569111" y="1833405"/>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Đặt</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vấn</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đề</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22F369C1-44D0-4B2D-8830-60203D276418}"/>
              </a:ext>
            </a:extLst>
          </p:cNvPr>
          <p:cNvSpPr/>
          <p:nvPr/>
        </p:nvSpPr>
        <p:spPr>
          <a:xfrm>
            <a:off x="4257369" y="2624902"/>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Mục</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tiêu</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của</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đề</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tài</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AEA6049A-C5B1-274D-8415-6BDF076E356C}"/>
              </a:ext>
            </a:extLst>
          </p:cNvPr>
          <p:cNvSpPr/>
          <p:nvPr/>
        </p:nvSpPr>
        <p:spPr>
          <a:xfrm>
            <a:off x="5102943" y="3416399"/>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Công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nghệ</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sử</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dụng</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DC62769A-2DE5-A381-5BEC-19C9A5CFF3D4}"/>
              </a:ext>
            </a:extLst>
          </p:cNvPr>
          <p:cNvSpPr/>
          <p:nvPr/>
        </p:nvSpPr>
        <p:spPr>
          <a:xfrm>
            <a:off x="5791201" y="4207896"/>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Xây</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dựng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hệ</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thống</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6E04B387-56F0-278C-1EBA-358DA075EABC}"/>
              </a:ext>
            </a:extLst>
          </p:cNvPr>
          <p:cNvSpPr/>
          <p:nvPr/>
        </p:nvSpPr>
        <p:spPr>
          <a:xfrm>
            <a:off x="6636775" y="4999393"/>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Xây</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dựng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chương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trình</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ACAEEDA3-A725-7FD3-DDED-7ED475CCD1D1}"/>
              </a:ext>
            </a:extLst>
          </p:cNvPr>
          <p:cNvSpPr/>
          <p:nvPr/>
        </p:nvSpPr>
        <p:spPr>
          <a:xfrm>
            <a:off x="7325033" y="5790890"/>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Kết</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luận</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và</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nêu</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hướng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phát</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triển</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13F43BE-C307-62B9-778F-4002031BFC83}"/>
              </a:ext>
            </a:extLst>
          </p:cNvPr>
          <p:cNvSpPr txBox="1"/>
          <p:nvPr/>
        </p:nvSpPr>
        <p:spPr>
          <a:xfrm>
            <a:off x="742335" y="361831"/>
            <a:ext cx="10707329"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TRƯỜNG ĐẠI HỌC GIAO THÔNG VẬN TẢI PHÂN HIỆU TẠI THÀNH PHỐ HỒ CHÍ MINH</a:t>
            </a:r>
          </a:p>
        </p:txBody>
      </p:sp>
    </p:spTree>
    <p:extLst>
      <p:ext uri="{BB962C8B-B14F-4D97-AF65-F5344CB8AC3E}">
        <p14:creationId xmlns:p14="http://schemas.microsoft.com/office/powerpoint/2010/main" val="2701545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4" name="Picture 3" descr="A blue and white logo&#10;&#10;Description automatically generated">
            <a:extLst>
              <a:ext uri="{FF2B5EF4-FFF2-40B4-BE49-F238E27FC236}">
                <a16:creationId xmlns:a16="http://schemas.microsoft.com/office/drawing/2014/main" id="{BD267077-6328-8397-9544-303625885B8A}"/>
              </a:ext>
            </a:extLst>
          </p:cNvPr>
          <p:cNvPicPr>
            <a:picLocks noChangeAspect="1"/>
          </p:cNvPicPr>
          <p:nvPr/>
        </p:nvPicPr>
        <p:blipFill>
          <a:blip r:embed="rId3"/>
          <a:stretch>
            <a:fillRect/>
          </a:stretch>
        </p:blipFill>
        <p:spPr>
          <a:xfrm>
            <a:off x="214965" y="1888056"/>
            <a:ext cx="1622046" cy="1540944"/>
          </a:xfrm>
          <a:prstGeom prst="flowChartConnector">
            <a:avLst/>
          </a:prstGeom>
        </p:spPr>
      </p:pic>
      <p:pic>
        <p:nvPicPr>
          <p:cNvPr id="6" name="Picture 5" descr="A green hexagon with white and black text&#10;&#10;Description automatically generated">
            <a:extLst>
              <a:ext uri="{FF2B5EF4-FFF2-40B4-BE49-F238E27FC236}">
                <a16:creationId xmlns:a16="http://schemas.microsoft.com/office/drawing/2014/main" id="{2AE4AD6C-0EA7-2F62-CCE5-DFF599673005}"/>
              </a:ext>
            </a:extLst>
          </p:cNvPr>
          <p:cNvPicPr>
            <a:picLocks noChangeAspect="1"/>
          </p:cNvPicPr>
          <p:nvPr/>
        </p:nvPicPr>
        <p:blipFill>
          <a:blip r:embed="rId4"/>
          <a:stretch>
            <a:fillRect/>
          </a:stretch>
        </p:blipFill>
        <p:spPr>
          <a:xfrm>
            <a:off x="1563666" y="1888055"/>
            <a:ext cx="2935131" cy="1540944"/>
          </a:xfrm>
          <a:prstGeom prst="flowChartConnector">
            <a:avLst/>
          </a:prstGeom>
        </p:spPr>
      </p:pic>
      <p:pic>
        <p:nvPicPr>
          <p:cNvPr id="8" name="Picture 7" descr="A close-up of a logo&#10;&#10;Description automatically generated">
            <a:extLst>
              <a:ext uri="{FF2B5EF4-FFF2-40B4-BE49-F238E27FC236}">
                <a16:creationId xmlns:a16="http://schemas.microsoft.com/office/drawing/2014/main" id="{684BCA0C-C097-3FF5-4607-CFDCFE33AC44}"/>
              </a:ext>
            </a:extLst>
          </p:cNvPr>
          <p:cNvPicPr>
            <a:picLocks noChangeAspect="1"/>
          </p:cNvPicPr>
          <p:nvPr/>
        </p:nvPicPr>
        <p:blipFill>
          <a:blip r:embed="rId5"/>
          <a:stretch>
            <a:fillRect/>
          </a:stretch>
        </p:blipFill>
        <p:spPr>
          <a:xfrm>
            <a:off x="4225451" y="1989823"/>
            <a:ext cx="2905864" cy="1337408"/>
          </a:xfrm>
          <a:prstGeom prst="flowChartConnector">
            <a:avLst/>
          </a:prstGeom>
        </p:spPr>
      </p:pic>
      <p:pic>
        <p:nvPicPr>
          <p:cNvPr id="10" name="Picture 9" descr="A green circle with white text and white text&#10;&#10;Description automatically generated">
            <a:extLst>
              <a:ext uri="{FF2B5EF4-FFF2-40B4-BE49-F238E27FC236}">
                <a16:creationId xmlns:a16="http://schemas.microsoft.com/office/drawing/2014/main" id="{D58FAAEC-607B-C791-7BBA-29CD554ED526}"/>
              </a:ext>
            </a:extLst>
          </p:cNvPr>
          <p:cNvPicPr>
            <a:picLocks noChangeAspect="1"/>
          </p:cNvPicPr>
          <p:nvPr/>
        </p:nvPicPr>
        <p:blipFill>
          <a:blip r:embed="rId6"/>
          <a:stretch>
            <a:fillRect/>
          </a:stretch>
        </p:blipFill>
        <p:spPr>
          <a:xfrm>
            <a:off x="7597915" y="1888055"/>
            <a:ext cx="1540944" cy="1540944"/>
          </a:xfrm>
          <a:prstGeom prst="rect">
            <a:avLst/>
          </a:prstGeom>
        </p:spPr>
      </p:pic>
      <p:pic>
        <p:nvPicPr>
          <p:cNvPr id="12" name="Picture 11" descr="A white circle with blue and yellow text and a dolphin&#10;&#10;Description automatically generated">
            <a:extLst>
              <a:ext uri="{FF2B5EF4-FFF2-40B4-BE49-F238E27FC236}">
                <a16:creationId xmlns:a16="http://schemas.microsoft.com/office/drawing/2014/main" id="{DEDA2259-385E-ACF4-1082-92963A510D8D}"/>
              </a:ext>
            </a:extLst>
          </p:cNvPr>
          <p:cNvPicPr>
            <a:picLocks noChangeAspect="1"/>
          </p:cNvPicPr>
          <p:nvPr/>
        </p:nvPicPr>
        <p:blipFill>
          <a:blip r:embed="rId7"/>
          <a:stretch>
            <a:fillRect/>
          </a:stretch>
        </p:blipFill>
        <p:spPr>
          <a:xfrm>
            <a:off x="10182350" y="1939198"/>
            <a:ext cx="1438659" cy="1438659"/>
          </a:xfrm>
          <a:prstGeom prst="rect">
            <a:avLst/>
          </a:prstGeom>
        </p:spPr>
      </p:pic>
      <p:pic>
        <p:nvPicPr>
          <p:cNvPr id="14" name="Picture 13" descr="A logo for a software company&#10;&#10;Description automatically generated">
            <a:extLst>
              <a:ext uri="{FF2B5EF4-FFF2-40B4-BE49-F238E27FC236}">
                <a16:creationId xmlns:a16="http://schemas.microsoft.com/office/drawing/2014/main" id="{7E244DFB-6434-CDE9-8942-477B6D0CBC7E}"/>
              </a:ext>
            </a:extLst>
          </p:cNvPr>
          <p:cNvPicPr>
            <a:picLocks noChangeAspect="1"/>
          </p:cNvPicPr>
          <p:nvPr/>
        </p:nvPicPr>
        <p:blipFill>
          <a:blip r:embed="rId8"/>
          <a:stretch>
            <a:fillRect/>
          </a:stretch>
        </p:blipFill>
        <p:spPr>
          <a:xfrm>
            <a:off x="2540509" y="3950344"/>
            <a:ext cx="3137874" cy="1793071"/>
          </a:xfrm>
          <a:prstGeom prst="flowChartConnector">
            <a:avLst/>
          </a:prstGeom>
        </p:spPr>
      </p:pic>
      <p:pic>
        <p:nvPicPr>
          <p:cNvPr id="16" name="Picture 15" descr="A logo of a dolphin&#10;&#10;Description automatically generated">
            <a:extLst>
              <a:ext uri="{FF2B5EF4-FFF2-40B4-BE49-F238E27FC236}">
                <a16:creationId xmlns:a16="http://schemas.microsoft.com/office/drawing/2014/main" id="{96F7603C-FE6C-0E38-6E2E-AAF4220E1F11}"/>
              </a:ext>
            </a:extLst>
          </p:cNvPr>
          <p:cNvPicPr>
            <a:picLocks noChangeAspect="1"/>
          </p:cNvPicPr>
          <p:nvPr/>
        </p:nvPicPr>
        <p:blipFill>
          <a:blip r:embed="rId9"/>
          <a:stretch>
            <a:fillRect/>
          </a:stretch>
        </p:blipFill>
        <p:spPr>
          <a:xfrm>
            <a:off x="6590120" y="3950344"/>
            <a:ext cx="1690688" cy="1690688"/>
          </a:xfrm>
          <a:prstGeom prst="flowChartConnector">
            <a:avLst/>
          </a:prstGeom>
        </p:spPr>
      </p:pic>
      <p:sp>
        <p:nvSpPr>
          <p:cNvPr id="17" name="Rectangle: Rounded Corners 16">
            <a:extLst>
              <a:ext uri="{FF2B5EF4-FFF2-40B4-BE49-F238E27FC236}">
                <a16:creationId xmlns:a16="http://schemas.microsoft.com/office/drawing/2014/main" id="{CEAB3AB7-7B31-DBFB-68D0-312A851CFF72}"/>
              </a:ext>
            </a:extLst>
          </p:cNvPr>
          <p:cNvSpPr/>
          <p:nvPr/>
        </p:nvSpPr>
        <p:spPr>
          <a:xfrm>
            <a:off x="0" y="1191359"/>
            <a:ext cx="2057400"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latin typeface="Times New Roman" panose="02020603050405020304" pitchFamily="18" charset="0"/>
                <a:cs typeface="Times New Roman" panose="02020603050405020304" pitchFamily="18" charset="0"/>
              </a:rPr>
              <a:t>Công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nghệ</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sử</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dụng</a:t>
            </a:r>
            <a:endParaRPr lang="en-US"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4219B1BF-AA39-C465-08E7-FB1C18DD2186}"/>
              </a:ext>
            </a:extLst>
          </p:cNvPr>
          <p:cNvSpPr/>
          <p:nvPr/>
        </p:nvSpPr>
        <p:spPr>
          <a:xfrm>
            <a:off x="188972" y="3195172"/>
            <a:ext cx="2831692" cy="1804220"/>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pencil on a black background&#10;&#10;Description automatically generated">
            <a:extLst>
              <a:ext uri="{FF2B5EF4-FFF2-40B4-BE49-F238E27FC236}">
                <a16:creationId xmlns:a16="http://schemas.microsoft.com/office/drawing/2014/main" id="{AFD4F692-62D3-C504-972A-5A540C5F7368}"/>
              </a:ext>
            </a:extLst>
          </p:cNvPr>
          <p:cNvPicPr>
            <a:picLocks noChangeAspect="1"/>
          </p:cNvPicPr>
          <p:nvPr/>
        </p:nvPicPr>
        <p:blipFill>
          <a:blip r:embed="rId3"/>
          <a:stretch>
            <a:fillRect/>
          </a:stretch>
        </p:blipFill>
        <p:spPr>
          <a:xfrm>
            <a:off x="236756" y="3458576"/>
            <a:ext cx="1277413" cy="1277413"/>
          </a:xfrm>
          <a:prstGeom prst="rect">
            <a:avLst/>
          </a:prstGeom>
        </p:spPr>
      </p:pic>
      <p:sp>
        <p:nvSpPr>
          <p:cNvPr id="5" name="TextBox 4">
            <a:extLst>
              <a:ext uri="{FF2B5EF4-FFF2-40B4-BE49-F238E27FC236}">
                <a16:creationId xmlns:a16="http://schemas.microsoft.com/office/drawing/2014/main" id="{856F9DD0-B81D-45E3-61E0-7E06EC6A7A3D}"/>
              </a:ext>
            </a:extLst>
          </p:cNvPr>
          <p:cNvSpPr txBox="1"/>
          <p:nvPr/>
        </p:nvSpPr>
        <p:spPr>
          <a:xfrm>
            <a:off x="1111047" y="3827596"/>
            <a:ext cx="1818968" cy="539372"/>
          </a:xfrm>
          <a:prstGeom prst="rect">
            <a:avLst/>
          </a:prstGeom>
          <a:noFill/>
        </p:spPr>
        <p:txBody>
          <a:bodyPr wrap="square" rtlCol="0">
            <a:spAutoFit/>
          </a:bodyPr>
          <a:lstStyle/>
          <a:p>
            <a:pPr algn="ctr"/>
            <a:r>
              <a:rPr lang="en-US" sz="2800" b="1" dirty="0" err="1">
                <a:latin typeface="Times New Roman" panose="02020603050405020304" pitchFamily="18" charset="0"/>
                <a:cs typeface="Times New Roman" panose="02020603050405020304" pitchFamily="18" charset="0"/>
              </a:rPr>
              <a:t>Nội</a:t>
            </a:r>
            <a:r>
              <a:rPr lang="en-US" sz="2800" b="1" dirty="0">
                <a:latin typeface="Times New Roman" panose="02020603050405020304" pitchFamily="18" charset="0"/>
                <a:cs typeface="Times New Roman" panose="02020603050405020304" pitchFamily="18" charset="0"/>
              </a:rPr>
              <a:t> dung</a:t>
            </a:r>
          </a:p>
        </p:txBody>
      </p:sp>
      <p:sp>
        <p:nvSpPr>
          <p:cNvPr id="6" name="Rectangle: Rounded Corners 5">
            <a:extLst>
              <a:ext uri="{FF2B5EF4-FFF2-40B4-BE49-F238E27FC236}">
                <a16:creationId xmlns:a16="http://schemas.microsoft.com/office/drawing/2014/main" id="{2A37112F-511E-E42E-1AB5-245D2F54C075}"/>
              </a:ext>
            </a:extLst>
          </p:cNvPr>
          <p:cNvSpPr/>
          <p:nvPr/>
        </p:nvSpPr>
        <p:spPr>
          <a:xfrm>
            <a:off x="3569111" y="1833405"/>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Đặt</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vấn</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đề</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22F369C1-44D0-4B2D-8830-60203D276418}"/>
              </a:ext>
            </a:extLst>
          </p:cNvPr>
          <p:cNvSpPr/>
          <p:nvPr/>
        </p:nvSpPr>
        <p:spPr>
          <a:xfrm>
            <a:off x="4257369" y="2624902"/>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Mục</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tiêu</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của</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đề</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tài</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AEA6049A-C5B1-274D-8415-6BDF076E356C}"/>
              </a:ext>
            </a:extLst>
          </p:cNvPr>
          <p:cNvSpPr/>
          <p:nvPr/>
        </p:nvSpPr>
        <p:spPr>
          <a:xfrm>
            <a:off x="5102943" y="3416399"/>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Công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nghệ</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sử</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dụng</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DC62769A-2DE5-A381-5BEC-19C9A5CFF3D4}"/>
              </a:ext>
            </a:extLst>
          </p:cNvPr>
          <p:cNvSpPr/>
          <p:nvPr/>
        </p:nvSpPr>
        <p:spPr>
          <a:xfrm>
            <a:off x="5791201" y="4207896"/>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Xây</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dựng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hệ</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thống</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6E04B387-56F0-278C-1EBA-358DA075EABC}"/>
              </a:ext>
            </a:extLst>
          </p:cNvPr>
          <p:cNvSpPr/>
          <p:nvPr/>
        </p:nvSpPr>
        <p:spPr>
          <a:xfrm>
            <a:off x="6636775" y="4999393"/>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Xây</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dựng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chương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trình</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ACAEEDA3-A725-7FD3-DDED-7ED475CCD1D1}"/>
              </a:ext>
            </a:extLst>
          </p:cNvPr>
          <p:cNvSpPr/>
          <p:nvPr/>
        </p:nvSpPr>
        <p:spPr>
          <a:xfrm>
            <a:off x="7325033" y="5790890"/>
            <a:ext cx="3067664" cy="5702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latin typeface="Times New Roman" panose="02020603050405020304" pitchFamily="18" charset="0"/>
                <a:cs typeface="Times New Roman" panose="02020603050405020304" pitchFamily="18" charset="0"/>
              </a:rPr>
              <a:t>Kết</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luận</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và</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nêu</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hướng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phát</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triển</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13F43BE-C307-62B9-778F-4002031BFC83}"/>
              </a:ext>
            </a:extLst>
          </p:cNvPr>
          <p:cNvSpPr txBox="1"/>
          <p:nvPr/>
        </p:nvSpPr>
        <p:spPr>
          <a:xfrm>
            <a:off x="742335" y="361831"/>
            <a:ext cx="10707329"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TRƯỜNG ĐẠI HỌC GIAO THÔNG VẬN TẢI PHÂN HIỆU TẠI THÀNH PHỐ HỒ CHÍ MINH</a:t>
            </a:r>
          </a:p>
        </p:txBody>
      </p:sp>
    </p:spTree>
    <p:extLst>
      <p:ext uri="{BB962C8B-B14F-4D97-AF65-F5344CB8AC3E}">
        <p14:creationId xmlns:p14="http://schemas.microsoft.com/office/powerpoint/2010/main" val="3891958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780</TotalTime>
  <Words>1245</Words>
  <Application>Microsoft Office PowerPoint</Application>
  <PresentationFormat>Widescreen</PresentationFormat>
  <Paragraphs>142</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Arial</vt:lpstr>
      <vt:lpstr>Calibri</vt:lpstr>
      <vt:lpstr>Courier New</vt:lpstr>
      <vt:lpstr>Times New Roman</vt:lpstr>
      <vt:lpstr>Office Theme</vt:lpstr>
      <vt:lpstr>BÁO CÁO ĐỒ ÁN TỐT NGHIỆP</vt:lpstr>
      <vt:lpstr>BÁO CÁO ĐỒ ÁN TỐT NGHIỆP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quoc khanh</dc:creator>
  <cp:lastModifiedBy>Nguyễn Cao An</cp:lastModifiedBy>
  <cp:revision>10</cp:revision>
  <dcterms:created xsi:type="dcterms:W3CDTF">2021-04-24T02:00:46Z</dcterms:created>
  <dcterms:modified xsi:type="dcterms:W3CDTF">2024-06-28T03:14:05Z</dcterms:modified>
</cp:coreProperties>
</file>