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曹 博丰" initials="曹" lastIdx="1" clrIdx="0">
    <p:extLst>
      <p:ext uri="{19B8F6BF-5375-455C-9EA6-DF929625EA0E}">
        <p15:presenceInfo xmlns:p15="http://schemas.microsoft.com/office/powerpoint/2012/main" userId="dc9a856986936d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7T04:13:51.558"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F42CE-60B8-82D2-7311-534E88FC49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4F14A8B-6D25-4938-A7B8-DB764B4032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FCFDE61A-0C86-4E09-E315-3BB10D53EA7C}"/>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5" name="页脚占位符 4">
            <a:extLst>
              <a:ext uri="{FF2B5EF4-FFF2-40B4-BE49-F238E27FC236}">
                <a16:creationId xmlns:a16="http://schemas.microsoft.com/office/drawing/2014/main" id="{0A7029C5-C133-9745-CAD6-42647BA90F4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49C8ECA-2D09-4102-7DC4-E258F16B9779}"/>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38641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0FDE1-4F62-5A08-F4D2-33AA3B26B6C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B8FAC6C-1DD6-8BC4-E89E-23FB715EBD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251EA73-0E99-3467-187C-0E18088FD3AF}"/>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5" name="页脚占位符 4">
            <a:extLst>
              <a:ext uri="{FF2B5EF4-FFF2-40B4-BE49-F238E27FC236}">
                <a16:creationId xmlns:a16="http://schemas.microsoft.com/office/drawing/2014/main" id="{B0899F69-21FD-1CD0-766E-805B1465D7E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178CF08-C512-CA57-4971-42C5FA1C658B}"/>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211471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EE0E0D-3F56-EB2F-755C-73DB04C342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A9CBB90-196B-6A81-5A81-7441296522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31B11D1-292F-7BF1-7E5D-935C8DD9B7E2}"/>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5" name="页脚占位符 4">
            <a:extLst>
              <a:ext uri="{FF2B5EF4-FFF2-40B4-BE49-F238E27FC236}">
                <a16:creationId xmlns:a16="http://schemas.microsoft.com/office/drawing/2014/main" id="{DE006FFE-30F6-F6F9-B5E7-ABE56D96D7F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BFAA286-BDFD-97A3-12DD-CFB22955C4D2}"/>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190483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5995A-C52D-4145-3FA5-F3D1EA435D0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BCBC994-6B42-2792-0F0F-107B757533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0AD2E24-5AC0-1E37-CCDF-05B4FB144BA9}"/>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5" name="页脚占位符 4">
            <a:extLst>
              <a:ext uri="{FF2B5EF4-FFF2-40B4-BE49-F238E27FC236}">
                <a16:creationId xmlns:a16="http://schemas.microsoft.com/office/drawing/2014/main" id="{B1B9C277-8267-9E90-A11D-187E31531CF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01EC971-549F-5CCE-93F6-89DD13025E2E}"/>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383950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5AA99-452F-D368-9277-207D3E13CE7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78867B2-46AB-2E70-E849-21B1E5005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D574D0F-A022-64F9-C512-1A0F7DB0D202}"/>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5" name="页脚占位符 4">
            <a:extLst>
              <a:ext uri="{FF2B5EF4-FFF2-40B4-BE49-F238E27FC236}">
                <a16:creationId xmlns:a16="http://schemas.microsoft.com/office/drawing/2014/main" id="{6F3B6465-D66A-3463-39FE-81E849A5711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0CEA202-9BAE-BB02-AF70-36B4E635AE6A}"/>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333128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A0B31-0A1D-0460-77E8-8D5D946AD47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B6176C8-3714-0222-2649-6AAEB7B841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32D51B3-259E-3B19-B25E-6B33A9A4CFD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67DD84BD-9F8D-807E-5372-449C8336F64D}"/>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6" name="页脚占位符 5">
            <a:extLst>
              <a:ext uri="{FF2B5EF4-FFF2-40B4-BE49-F238E27FC236}">
                <a16:creationId xmlns:a16="http://schemas.microsoft.com/office/drawing/2014/main" id="{5E8BAC88-EC21-4C25-4AE1-D7882B6669B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658DFC9-4BE3-EFC8-C868-ADE8A7C91D98}"/>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337265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B29E3-BA7C-4D1B-1A2D-41127900EDF8}"/>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55183BA-33EB-8594-AFE0-DA15D224C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85F32A-9B50-D81D-3CB8-2DCDAE6079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C6EB8C33-AA50-2C4D-5545-33A6480B4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69BF005-2344-C661-88BD-8DA8E17E9B3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86AA3731-AB3E-66B2-0018-671455EF0DCF}"/>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8" name="页脚占位符 7">
            <a:extLst>
              <a:ext uri="{FF2B5EF4-FFF2-40B4-BE49-F238E27FC236}">
                <a16:creationId xmlns:a16="http://schemas.microsoft.com/office/drawing/2014/main" id="{C1B4F81D-63BD-8320-BED8-5527CB136689}"/>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DA780745-D8D5-5F5A-2A08-FFBE1DD494F5}"/>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235531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81165-9A84-584D-2D76-7C8A45FE8C1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015DD265-E5FA-C33C-BBD3-09DE88A7A8B4}"/>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4" name="页脚占位符 3">
            <a:extLst>
              <a:ext uri="{FF2B5EF4-FFF2-40B4-BE49-F238E27FC236}">
                <a16:creationId xmlns:a16="http://schemas.microsoft.com/office/drawing/2014/main" id="{27511F40-4740-34B6-FF0F-CB5BE46F22D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65F71FD-2FD2-0DC2-68CA-ADC2633C129A}"/>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214460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63BCCD-C16A-AE23-03BB-31B6E639632A}"/>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3" name="页脚占位符 2">
            <a:extLst>
              <a:ext uri="{FF2B5EF4-FFF2-40B4-BE49-F238E27FC236}">
                <a16:creationId xmlns:a16="http://schemas.microsoft.com/office/drawing/2014/main" id="{8460A3F1-4991-CE5A-E7A9-3E5602FE8CC9}"/>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08F47AD-563C-CD55-2663-A3B1E068F0C6}"/>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344935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8BDA3-B89D-45D1-B905-32EB4C973B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C9D0D16-25E3-6DC9-7F4D-872873BBC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03692473-4BDB-52DA-A43D-6B5DEBDA4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121295-D8B5-DCE4-48AE-ABA3334B4F01}"/>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6" name="页脚占位符 5">
            <a:extLst>
              <a:ext uri="{FF2B5EF4-FFF2-40B4-BE49-F238E27FC236}">
                <a16:creationId xmlns:a16="http://schemas.microsoft.com/office/drawing/2014/main" id="{7517C6FB-5A45-DBB3-17E2-39BE4ABBE36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C2D2F5-2059-A130-0406-7ED6CA3158D8}"/>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34797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86E52-BCDD-6D11-1112-0CDD3E0E21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5D8B4964-C532-9D58-5B15-3BDD4F247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DA8EA80F-3EFD-F9B9-8B9B-AD1767D7D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C11727-48BD-AA06-E49A-145740A88E16}"/>
              </a:ext>
            </a:extLst>
          </p:cNvPr>
          <p:cNvSpPr>
            <a:spLocks noGrp="1"/>
          </p:cNvSpPr>
          <p:nvPr>
            <p:ph type="dt" sz="half" idx="10"/>
          </p:nvPr>
        </p:nvSpPr>
        <p:spPr/>
        <p:txBody>
          <a:bodyPr/>
          <a:lstStyle/>
          <a:p>
            <a:fld id="{53A8F58B-0FBB-46ED-88D2-1EF7E9FADDF9}" type="datetimeFigureOut">
              <a:rPr lang="en-US" smtClean="0"/>
              <a:t>4/7/2023</a:t>
            </a:fld>
            <a:endParaRPr lang="en-US"/>
          </a:p>
        </p:txBody>
      </p:sp>
      <p:sp>
        <p:nvSpPr>
          <p:cNvPr id="6" name="页脚占位符 5">
            <a:extLst>
              <a:ext uri="{FF2B5EF4-FFF2-40B4-BE49-F238E27FC236}">
                <a16:creationId xmlns:a16="http://schemas.microsoft.com/office/drawing/2014/main" id="{5E3B260C-C40F-CC0F-4494-984432FF4F7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6EE6330-82EE-13A2-77E1-2BD5826747C0}"/>
              </a:ext>
            </a:extLst>
          </p:cNvPr>
          <p:cNvSpPr>
            <a:spLocks noGrp="1"/>
          </p:cNvSpPr>
          <p:nvPr>
            <p:ph type="sldNum" sz="quarter" idx="12"/>
          </p:nvPr>
        </p:nvSpPr>
        <p:spPr/>
        <p:txBody>
          <a:bodyPr/>
          <a:lstStyle/>
          <a:p>
            <a:fld id="{15B52BD5-AEE5-435F-826B-962A868F8F30}" type="slidenum">
              <a:rPr lang="en-US" smtClean="0"/>
              <a:t>‹#›</a:t>
            </a:fld>
            <a:endParaRPr lang="en-US"/>
          </a:p>
        </p:txBody>
      </p:sp>
    </p:spTree>
    <p:extLst>
      <p:ext uri="{BB962C8B-B14F-4D97-AF65-F5344CB8AC3E}">
        <p14:creationId xmlns:p14="http://schemas.microsoft.com/office/powerpoint/2010/main" val="321045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8D4466F-D76E-42F2-8614-3E158632B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A64EB72-0CEC-E8EB-553C-ECB1BB9D1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C628669-2424-0BED-0613-771B197BD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8F58B-0FBB-46ED-88D2-1EF7E9FADDF9}" type="datetimeFigureOut">
              <a:rPr lang="en-US" smtClean="0"/>
              <a:t>4/7/2023</a:t>
            </a:fld>
            <a:endParaRPr lang="en-US"/>
          </a:p>
        </p:txBody>
      </p:sp>
      <p:sp>
        <p:nvSpPr>
          <p:cNvPr id="5" name="页脚占位符 4">
            <a:extLst>
              <a:ext uri="{FF2B5EF4-FFF2-40B4-BE49-F238E27FC236}">
                <a16:creationId xmlns:a16="http://schemas.microsoft.com/office/drawing/2014/main" id="{48792946-A1FC-F219-8B0B-67EDAF4B5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EFE37A5E-9538-DA2B-5475-A562FBE470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52BD5-AEE5-435F-826B-962A868F8F30}" type="slidenum">
              <a:rPr lang="en-US" smtClean="0"/>
              <a:t>‹#›</a:t>
            </a:fld>
            <a:endParaRPr lang="en-US"/>
          </a:p>
        </p:txBody>
      </p:sp>
    </p:spTree>
    <p:extLst>
      <p:ext uri="{BB962C8B-B14F-4D97-AF65-F5344CB8AC3E}">
        <p14:creationId xmlns:p14="http://schemas.microsoft.com/office/powerpoint/2010/main" val="214241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4E8E4-2926-C963-E94E-859148696B7A}"/>
              </a:ext>
            </a:extLst>
          </p:cNvPr>
          <p:cNvSpPr>
            <a:spLocks noGrp="1"/>
          </p:cNvSpPr>
          <p:nvPr>
            <p:ph type="ctrTitle"/>
          </p:nvPr>
        </p:nvSpPr>
        <p:spPr/>
        <p:txBody>
          <a:bodyPr/>
          <a:lstStyle/>
          <a:p>
            <a:r>
              <a:rPr lang="en-US" dirty="0"/>
              <a:t>Quick Clips for Multiple Cameras</a:t>
            </a:r>
          </a:p>
        </p:txBody>
      </p:sp>
      <p:sp>
        <p:nvSpPr>
          <p:cNvPr id="3" name="副标题 2">
            <a:extLst>
              <a:ext uri="{FF2B5EF4-FFF2-40B4-BE49-F238E27FC236}">
                <a16:creationId xmlns:a16="http://schemas.microsoft.com/office/drawing/2014/main" id="{7DC80DBF-C7EC-39E4-3B06-EBFAE5224097}"/>
              </a:ext>
            </a:extLst>
          </p:cNvPr>
          <p:cNvSpPr>
            <a:spLocks noGrp="1"/>
          </p:cNvSpPr>
          <p:nvPr>
            <p:ph type="subTitle" idx="1"/>
          </p:nvPr>
        </p:nvSpPr>
        <p:spPr/>
        <p:txBody>
          <a:bodyPr/>
          <a:lstStyle/>
          <a:p>
            <a:r>
              <a:rPr lang="en-US" dirty="0"/>
              <a:t>Instructor: Dr </a:t>
            </a:r>
            <a:r>
              <a:rPr lang="en-US" dirty="0" err="1"/>
              <a:t>R.Thamas</a:t>
            </a:r>
            <a:endParaRPr lang="en-US" dirty="0"/>
          </a:p>
          <a:p>
            <a:r>
              <a:rPr lang="en-US" dirty="0"/>
              <a:t>Student: </a:t>
            </a:r>
            <a:r>
              <a:rPr lang="en-US" dirty="0" err="1"/>
              <a:t>Bofeng</a:t>
            </a:r>
            <a:r>
              <a:rPr lang="en-US" dirty="0"/>
              <a:t> Cao</a:t>
            </a:r>
          </a:p>
        </p:txBody>
      </p:sp>
    </p:spTree>
    <p:extLst>
      <p:ext uri="{BB962C8B-B14F-4D97-AF65-F5344CB8AC3E}">
        <p14:creationId xmlns:p14="http://schemas.microsoft.com/office/powerpoint/2010/main" val="375373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C9ADA-2924-A939-3369-C404C554178B}"/>
              </a:ext>
            </a:extLst>
          </p:cNvPr>
          <p:cNvSpPr>
            <a:spLocks noGrp="1"/>
          </p:cNvSpPr>
          <p:nvPr>
            <p:ph type="title"/>
          </p:nvPr>
        </p:nvSpPr>
        <p:spPr/>
        <p:txBody>
          <a:bodyPr/>
          <a:lstStyle/>
          <a:p>
            <a:r>
              <a:rPr lang="en-US" dirty="0"/>
              <a:t>Purpose</a:t>
            </a:r>
          </a:p>
        </p:txBody>
      </p:sp>
      <p:sp>
        <p:nvSpPr>
          <p:cNvPr id="3" name="内容占位符 2">
            <a:extLst>
              <a:ext uri="{FF2B5EF4-FFF2-40B4-BE49-F238E27FC236}">
                <a16:creationId xmlns:a16="http://schemas.microsoft.com/office/drawing/2014/main" id="{9C78D978-1654-F3DE-5123-392B9133CF05}"/>
              </a:ext>
            </a:extLst>
          </p:cNvPr>
          <p:cNvSpPr>
            <a:spLocks noGrp="1"/>
          </p:cNvSpPr>
          <p:nvPr>
            <p:ph idx="1"/>
          </p:nvPr>
        </p:nvSpPr>
        <p:spPr>
          <a:xfrm>
            <a:off x="838200" y="1825625"/>
            <a:ext cx="5615866" cy="908697"/>
          </a:xfrm>
        </p:spPr>
        <p:txBody>
          <a:bodyPr/>
          <a:lstStyle/>
          <a:p>
            <a:r>
              <a:rPr lang="en-US" dirty="0"/>
              <a:t>Realize a fast editing technique that can be used in sports competitions.</a:t>
            </a:r>
          </a:p>
        </p:txBody>
      </p:sp>
      <p:sp>
        <p:nvSpPr>
          <p:cNvPr id="5" name="文本框 4">
            <a:extLst>
              <a:ext uri="{FF2B5EF4-FFF2-40B4-BE49-F238E27FC236}">
                <a16:creationId xmlns:a16="http://schemas.microsoft.com/office/drawing/2014/main" id="{672B8E3C-724C-35E5-FFDD-71762E3EF22E}"/>
              </a:ext>
            </a:extLst>
          </p:cNvPr>
          <p:cNvSpPr txBox="1"/>
          <p:nvPr/>
        </p:nvSpPr>
        <p:spPr>
          <a:xfrm>
            <a:off x="838201" y="3056540"/>
            <a:ext cx="2783888" cy="2585323"/>
          </a:xfrm>
          <a:prstGeom prst="rect">
            <a:avLst/>
          </a:prstGeom>
          <a:noFill/>
        </p:spPr>
        <p:txBody>
          <a:bodyPr wrap="square">
            <a:spAutoFit/>
          </a:bodyPr>
          <a:lstStyle/>
          <a:p>
            <a:r>
              <a:rPr lang="en-US" dirty="0"/>
              <a:t>Input:</a:t>
            </a:r>
          </a:p>
          <a:p>
            <a:pPr marL="342900" indent="-342900">
              <a:buAutoNum type="arabicPeriod"/>
            </a:pPr>
            <a:r>
              <a:rPr lang="en-US" dirty="0"/>
              <a:t>camera parameters (The height and angle of the camera)</a:t>
            </a:r>
          </a:p>
          <a:p>
            <a:pPr marL="342900" indent="-342900">
              <a:buAutoNum type="arabicPeriod"/>
            </a:pPr>
            <a:r>
              <a:rPr lang="en-US" dirty="0"/>
              <a:t>Two videos captured by cameras from different perspectives</a:t>
            </a:r>
          </a:p>
          <a:p>
            <a:pPr marL="342900" indent="-342900">
              <a:buAutoNum type="arabicPeriod"/>
            </a:pPr>
            <a:r>
              <a:rPr lang="en-US" dirty="0"/>
              <a:t>Target</a:t>
            </a:r>
          </a:p>
          <a:p>
            <a:pPr marL="342900" indent="-342900">
              <a:buAutoNum type="arabicPeriod"/>
            </a:pPr>
            <a:endParaRPr lang="en-US" dirty="0"/>
          </a:p>
        </p:txBody>
      </p:sp>
      <p:sp>
        <p:nvSpPr>
          <p:cNvPr id="7" name="文本框 6">
            <a:extLst>
              <a:ext uri="{FF2B5EF4-FFF2-40B4-BE49-F238E27FC236}">
                <a16:creationId xmlns:a16="http://schemas.microsoft.com/office/drawing/2014/main" id="{4236081C-6143-A88D-2B32-8FE9842A57F2}"/>
              </a:ext>
            </a:extLst>
          </p:cNvPr>
          <p:cNvSpPr txBox="1"/>
          <p:nvPr/>
        </p:nvSpPr>
        <p:spPr>
          <a:xfrm>
            <a:off x="6968970" y="3934573"/>
            <a:ext cx="3167110" cy="369332"/>
          </a:xfrm>
          <a:prstGeom prst="rect">
            <a:avLst/>
          </a:prstGeom>
          <a:noFill/>
        </p:spPr>
        <p:txBody>
          <a:bodyPr wrap="square">
            <a:spAutoFit/>
          </a:bodyPr>
          <a:lstStyle/>
          <a:p>
            <a:r>
              <a:rPr lang="en-US" dirty="0"/>
              <a:t>Output: Automatically cut video</a:t>
            </a:r>
          </a:p>
        </p:txBody>
      </p:sp>
      <p:cxnSp>
        <p:nvCxnSpPr>
          <p:cNvPr id="10" name="直接箭头连接符 9">
            <a:extLst>
              <a:ext uri="{FF2B5EF4-FFF2-40B4-BE49-F238E27FC236}">
                <a16:creationId xmlns:a16="http://schemas.microsoft.com/office/drawing/2014/main" id="{8D7F194E-A714-162D-F4D7-D7BCE61A1CA6}"/>
              </a:ext>
            </a:extLst>
          </p:cNvPr>
          <p:cNvCxnSpPr/>
          <p:nvPr/>
        </p:nvCxnSpPr>
        <p:spPr>
          <a:xfrm>
            <a:off x="3719744" y="4119239"/>
            <a:ext cx="6569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FC4EFF19-FDBA-8EED-1307-3C529A73C45D}"/>
              </a:ext>
            </a:extLst>
          </p:cNvPr>
          <p:cNvSpPr txBox="1"/>
          <p:nvPr/>
        </p:nvSpPr>
        <p:spPr>
          <a:xfrm>
            <a:off x="4474346" y="3934573"/>
            <a:ext cx="1118587" cy="369332"/>
          </a:xfrm>
          <a:prstGeom prst="rect">
            <a:avLst/>
          </a:prstGeom>
          <a:noFill/>
        </p:spPr>
        <p:txBody>
          <a:bodyPr wrap="square" rtlCol="0">
            <a:spAutoFit/>
          </a:bodyPr>
          <a:lstStyle/>
          <a:p>
            <a:r>
              <a:rPr lang="en-US" dirty="0"/>
              <a:t>Algorithm</a:t>
            </a:r>
          </a:p>
        </p:txBody>
      </p:sp>
      <p:cxnSp>
        <p:nvCxnSpPr>
          <p:cNvPr id="14" name="直接箭头连接符 13">
            <a:extLst>
              <a:ext uri="{FF2B5EF4-FFF2-40B4-BE49-F238E27FC236}">
                <a16:creationId xmlns:a16="http://schemas.microsoft.com/office/drawing/2014/main" id="{D95C4514-44B9-6BD1-278B-D9EDFBB95C71}"/>
              </a:ext>
            </a:extLst>
          </p:cNvPr>
          <p:cNvCxnSpPr>
            <a:cxnSpLocks/>
          </p:cNvCxnSpPr>
          <p:nvPr/>
        </p:nvCxnSpPr>
        <p:spPr>
          <a:xfrm>
            <a:off x="5761608" y="4119239"/>
            <a:ext cx="10386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647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DD204-B8DA-0609-27E0-9C64BB46A2E6}"/>
              </a:ext>
            </a:extLst>
          </p:cNvPr>
          <p:cNvSpPr>
            <a:spLocks noGrp="1"/>
          </p:cNvSpPr>
          <p:nvPr>
            <p:ph type="title"/>
          </p:nvPr>
        </p:nvSpPr>
        <p:spPr/>
        <p:txBody>
          <a:bodyPr/>
          <a:lstStyle/>
          <a:p>
            <a:r>
              <a:rPr lang="en-US" dirty="0"/>
              <a:t>Implementation</a:t>
            </a:r>
          </a:p>
        </p:txBody>
      </p:sp>
      <p:sp>
        <p:nvSpPr>
          <p:cNvPr id="3" name="内容占位符 2">
            <a:extLst>
              <a:ext uri="{FF2B5EF4-FFF2-40B4-BE49-F238E27FC236}">
                <a16:creationId xmlns:a16="http://schemas.microsoft.com/office/drawing/2014/main" id="{02FE372C-B67C-65D5-376B-677DAB5AC261}"/>
              </a:ext>
            </a:extLst>
          </p:cNvPr>
          <p:cNvSpPr>
            <a:spLocks noGrp="1"/>
          </p:cNvSpPr>
          <p:nvPr>
            <p:ph idx="1"/>
          </p:nvPr>
        </p:nvSpPr>
        <p:spPr/>
        <p:txBody>
          <a:bodyPr/>
          <a:lstStyle/>
          <a:p>
            <a:pPr>
              <a:lnSpc>
                <a:spcPct val="200000"/>
              </a:lnSpc>
            </a:pPr>
            <a:r>
              <a:rPr lang="en-US" dirty="0"/>
              <a:t>To implement this technique, several steps are required:</a:t>
            </a:r>
          </a:p>
          <a:p>
            <a:pPr>
              <a:lnSpc>
                <a:spcPct val="200000"/>
              </a:lnSpc>
            </a:pPr>
            <a:r>
              <a:rPr lang="en-US" dirty="0"/>
              <a:t>1. Camera calibration</a:t>
            </a:r>
          </a:p>
          <a:p>
            <a:pPr>
              <a:lnSpc>
                <a:spcPct val="200000"/>
              </a:lnSpc>
            </a:pPr>
            <a:r>
              <a:rPr lang="en-US" dirty="0"/>
              <a:t>2. Target recognition and event detection</a:t>
            </a:r>
          </a:p>
          <a:p>
            <a:pPr>
              <a:lnSpc>
                <a:spcPct val="200000"/>
              </a:lnSpc>
            </a:pPr>
            <a:r>
              <a:rPr lang="en-US" dirty="0"/>
              <a:t>3. Compare the quality of different video frames</a:t>
            </a:r>
          </a:p>
        </p:txBody>
      </p:sp>
    </p:spTree>
    <p:extLst>
      <p:ext uri="{BB962C8B-B14F-4D97-AF65-F5344CB8AC3E}">
        <p14:creationId xmlns:p14="http://schemas.microsoft.com/office/powerpoint/2010/main" val="421148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0A72F-C622-049A-CC3A-26074D2F3C9E}"/>
              </a:ext>
            </a:extLst>
          </p:cNvPr>
          <p:cNvSpPr>
            <a:spLocks noGrp="1"/>
          </p:cNvSpPr>
          <p:nvPr>
            <p:ph type="title"/>
          </p:nvPr>
        </p:nvSpPr>
        <p:spPr/>
        <p:txBody>
          <a:bodyPr/>
          <a:lstStyle/>
          <a:p>
            <a:r>
              <a:rPr lang="en-US" dirty="0"/>
              <a:t>Camera calibration</a:t>
            </a:r>
          </a:p>
        </p:txBody>
      </p:sp>
      <p:sp>
        <p:nvSpPr>
          <p:cNvPr id="3" name="内容占位符 2">
            <a:extLst>
              <a:ext uri="{FF2B5EF4-FFF2-40B4-BE49-F238E27FC236}">
                <a16:creationId xmlns:a16="http://schemas.microsoft.com/office/drawing/2014/main" id="{9978ACD5-DE46-0C72-56B2-04B70DA15F61}"/>
              </a:ext>
            </a:extLst>
          </p:cNvPr>
          <p:cNvSpPr>
            <a:spLocks noGrp="1"/>
          </p:cNvSpPr>
          <p:nvPr>
            <p:ph idx="1"/>
          </p:nvPr>
        </p:nvSpPr>
        <p:spPr>
          <a:xfrm>
            <a:off x="838200" y="1825625"/>
            <a:ext cx="4861264" cy="4351338"/>
          </a:xfrm>
        </p:spPr>
        <p:txBody>
          <a:bodyPr/>
          <a:lstStyle/>
          <a:p>
            <a:r>
              <a:rPr lang="en-US" dirty="0"/>
              <a:t>In order to determine the relationship between the three-dimensional geometric position of a certain point on the surface of a space object and its corresponding point in the image, a geometric model of camera imaging must be established, and these geometric model parameters are camera parameters.</a:t>
            </a:r>
          </a:p>
        </p:txBody>
      </p:sp>
      <p:sp>
        <p:nvSpPr>
          <p:cNvPr id="4" name="文本框 3">
            <a:extLst>
              <a:ext uri="{FF2B5EF4-FFF2-40B4-BE49-F238E27FC236}">
                <a16:creationId xmlns:a16="http://schemas.microsoft.com/office/drawing/2014/main" id="{9A985A1C-3373-0FAB-5759-6CA998AE8870}"/>
              </a:ext>
            </a:extLst>
          </p:cNvPr>
          <p:cNvSpPr txBox="1"/>
          <p:nvPr/>
        </p:nvSpPr>
        <p:spPr>
          <a:xfrm>
            <a:off x="8034290" y="2006214"/>
            <a:ext cx="1811045" cy="369332"/>
          </a:xfrm>
          <a:prstGeom prst="rect">
            <a:avLst/>
          </a:prstGeom>
          <a:noFill/>
        </p:spPr>
        <p:txBody>
          <a:bodyPr wrap="square" rtlCol="0">
            <a:spAutoFit/>
          </a:bodyPr>
          <a:lstStyle/>
          <a:p>
            <a:r>
              <a:rPr lang="en-US" b="0" i="0" dirty="0">
                <a:solidFill>
                  <a:srgbClr val="555666"/>
                </a:solidFill>
                <a:effectLst/>
                <a:latin typeface="-apple-system"/>
              </a:rPr>
              <a:t>world coordinate</a:t>
            </a:r>
            <a:endParaRPr lang="en-US" dirty="0"/>
          </a:p>
        </p:txBody>
      </p:sp>
      <p:cxnSp>
        <p:nvCxnSpPr>
          <p:cNvPr id="6" name="直接箭头连接符 5">
            <a:extLst>
              <a:ext uri="{FF2B5EF4-FFF2-40B4-BE49-F238E27FC236}">
                <a16:creationId xmlns:a16="http://schemas.microsoft.com/office/drawing/2014/main" id="{62F22FB7-E957-5029-F75D-50BED0C8792C}"/>
              </a:ext>
            </a:extLst>
          </p:cNvPr>
          <p:cNvCxnSpPr>
            <a:cxnSpLocks/>
          </p:cNvCxnSpPr>
          <p:nvPr/>
        </p:nvCxnSpPr>
        <p:spPr>
          <a:xfrm>
            <a:off x="8939812" y="2457965"/>
            <a:ext cx="0" cy="530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45683B0C-1AA2-54B3-FEB5-3549A193CA3E}"/>
              </a:ext>
            </a:extLst>
          </p:cNvPr>
          <p:cNvSpPr txBox="1"/>
          <p:nvPr/>
        </p:nvSpPr>
        <p:spPr>
          <a:xfrm>
            <a:off x="7967707" y="3201225"/>
            <a:ext cx="1944209" cy="369332"/>
          </a:xfrm>
          <a:prstGeom prst="rect">
            <a:avLst/>
          </a:prstGeom>
          <a:noFill/>
        </p:spPr>
        <p:txBody>
          <a:bodyPr wrap="square" rtlCol="0">
            <a:spAutoFit/>
          </a:bodyPr>
          <a:lstStyle/>
          <a:p>
            <a:r>
              <a:rPr lang="en-US" b="0" i="0" dirty="0">
                <a:solidFill>
                  <a:srgbClr val="555666"/>
                </a:solidFill>
                <a:effectLst/>
                <a:latin typeface="-apple-system"/>
              </a:rPr>
              <a:t>camera coordinate</a:t>
            </a:r>
            <a:endParaRPr lang="en-US" dirty="0"/>
          </a:p>
        </p:txBody>
      </p:sp>
      <p:cxnSp>
        <p:nvCxnSpPr>
          <p:cNvPr id="9" name="直接箭头连接符 8">
            <a:extLst>
              <a:ext uri="{FF2B5EF4-FFF2-40B4-BE49-F238E27FC236}">
                <a16:creationId xmlns:a16="http://schemas.microsoft.com/office/drawing/2014/main" id="{8A0AD454-103B-964F-BCB5-9A6D0E02E8AE}"/>
              </a:ext>
            </a:extLst>
          </p:cNvPr>
          <p:cNvCxnSpPr>
            <a:cxnSpLocks/>
          </p:cNvCxnSpPr>
          <p:nvPr/>
        </p:nvCxnSpPr>
        <p:spPr>
          <a:xfrm>
            <a:off x="8939812" y="3705494"/>
            <a:ext cx="0" cy="530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8E7DFBBB-3347-4DB2-D749-DF401D389245}"/>
              </a:ext>
            </a:extLst>
          </p:cNvPr>
          <p:cNvSpPr txBox="1"/>
          <p:nvPr/>
        </p:nvSpPr>
        <p:spPr>
          <a:xfrm>
            <a:off x="8096435" y="4371065"/>
            <a:ext cx="1944209" cy="369332"/>
          </a:xfrm>
          <a:prstGeom prst="rect">
            <a:avLst/>
          </a:prstGeom>
          <a:noFill/>
        </p:spPr>
        <p:txBody>
          <a:bodyPr wrap="square" rtlCol="0">
            <a:spAutoFit/>
          </a:bodyPr>
          <a:lstStyle/>
          <a:p>
            <a:r>
              <a:rPr lang="en-US" b="0" i="0" dirty="0">
                <a:solidFill>
                  <a:srgbClr val="555666"/>
                </a:solidFill>
                <a:effectLst/>
                <a:latin typeface="-apple-system"/>
              </a:rPr>
              <a:t>Pixel coordinate</a:t>
            </a:r>
            <a:endParaRPr lang="en-US" dirty="0"/>
          </a:p>
        </p:txBody>
      </p:sp>
    </p:spTree>
    <p:extLst>
      <p:ext uri="{BB962C8B-B14F-4D97-AF65-F5344CB8AC3E}">
        <p14:creationId xmlns:p14="http://schemas.microsoft.com/office/powerpoint/2010/main" val="214858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F011634-77AB-E522-784C-9F205B93B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05" y="0"/>
            <a:ext cx="11454190" cy="6858000"/>
          </a:xfrm>
          <a:prstGeom prst="rect">
            <a:avLst/>
          </a:prstGeom>
        </p:spPr>
      </p:pic>
    </p:spTree>
    <p:extLst>
      <p:ext uri="{BB962C8B-B14F-4D97-AF65-F5344CB8AC3E}">
        <p14:creationId xmlns:p14="http://schemas.microsoft.com/office/powerpoint/2010/main" val="162128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95195-D69B-1F6F-D932-148E41B52703}"/>
              </a:ext>
            </a:extLst>
          </p:cNvPr>
          <p:cNvSpPr>
            <a:spLocks noGrp="1"/>
          </p:cNvSpPr>
          <p:nvPr>
            <p:ph type="title"/>
          </p:nvPr>
        </p:nvSpPr>
        <p:spPr/>
        <p:txBody>
          <a:bodyPr/>
          <a:lstStyle/>
          <a:p>
            <a:r>
              <a:rPr lang="en-US" dirty="0"/>
              <a:t>Object Recognition and Event Detection</a:t>
            </a:r>
          </a:p>
        </p:txBody>
      </p:sp>
      <p:sp>
        <p:nvSpPr>
          <p:cNvPr id="3" name="内容占位符 2">
            <a:extLst>
              <a:ext uri="{FF2B5EF4-FFF2-40B4-BE49-F238E27FC236}">
                <a16:creationId xmlns:a16="http://schemas.microsoft.com/office/drawing/2014/main" id="{2EC22FEC-0EF5-EF2B-4931-B616958CB295}"/>
              </a:ext>
            </a:extLst>
          </p:cNvPr>
          <p:cNvSpPr>
            <a:spLocks noGrp="1"/>
          </p:cNvSpPr>
          <p:nvPr>
            <p:ph idx="1"/>
          </p:nvPr>
        </p:nvSpPr>
        <p:spPr>
          <a:xfrm>
            <a:off x="838200" y="1825625"/>
            <a:ext cx="6397101" cy="4667250"/>
          </a:xfrm>
        </p:spPr>
        <p:txBody>
          <a:bodyPr/>
          <a:lstStyle/>
          <a:p>
            <a:r>
              <a:rPr lang="en-US" dirty="0"/>
              <a:t>At present, I mainly use the frame difference method for target detection:</a:t>
            </a:r>
          </a:p>
          <a:p>
            <a:r>
              <a:rPr lang="en-US" b="0" i="0" dirty="0">
                <a:solidFill>
                  <a:srgbClr val="374151"/>
                </a:solidFill>
                <a:effectLst/>
                <a:latin typeface="Söhne"/>
              </a:rPr>
              <a:t>Frame difference method is a simple and widely used technique for motion detection in video sequences. The main idea behind the frame difference method is to compare consecutive frames in a video to identify the changes or differences between them. These differences usually correspond to the moving objects in the scene.</a:t>
            </a:r>
            <a:endParaRPr lang="en-US" dirty="0"/>
          </a:p>
        </p:txBody>
      </p:sp>
      <p:pic>
        <p:nvPicPr>
          <p:cNvPr id="5" name="图片 4">
            <a:extLst>
              <a:ext uri="{FF2B5EF4-FFF2-40B4-BE49-F238E27FC236}">
                <a16:creationId xmlns:a16="http://schemas.microsoft.com/office/drawing/2014/main" id="{DBB389A0-82F7-730F-DD82-58E791D8D64A}"/>
              </a:ext>
            </a:extLst>
          </p:cNvPr>
          <p:cNvPicPr>
            <a:picLocks noChangeAspect="1"/>
          </p:cNvPicPr>
          <p:nvPr/>
        </p:nvPicPr>
        <p:blipFill>
          <a:blip r:embed="rId2"/>
          <a:stretch>
            <a:fillRect/>
          </a:stretch>
        </p:blipFill>
        <p:spPr>
          <a:xfrm>
            <a:off x="7308033" y="1825625"/>
            <a:ext cx="4695825" cy="4448175"/>
          </a:xfrm>
          <a:prstGeom prst="rect">
            <a:avLst/>
          </a:prstGeom>
        </p:spPr>
      </p:pic>
    </p:spTree>
    <p:extLst>
      <p:ext uri="{BB962C8B-B14F-4D97-AF65-F5344CB8AC3E}">
        <p14:creationId xmlns:p14="http://schemas.microsoft.com/office/powerpoint/2010/main" val="303015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C578A-E64F-621F-E8BF-3E4D3F9A807F}"/>
              </a:ext>
            </a:extLst>
          </p:cNvPr>
          <p:cNvSpPr>
            <a:spLocks noGrp="1"/>
          </p:cNvSpPr>
          <p:nvPr>
            <p:ph type="title"/>
          </p:nvPr>
        </p:nvSpPr>
        <p:spPr/>
        <p:txBody>
          <a:bodyPr/>
          <a:lstStyle/>
          <a:p>
            <a:r>
              <a:rPr lang="en-US" dirty="0"/>
              <a:t>Problem</a:t>
            </a:r>
          </a:p>
        </p:txBody>
      </p:sp>
      <p:sp>
        <p:nvSpPr>
          <p:cNvPr id="3" name="内容占位符 2">
            <a:extLst>
              <a:ext uri="{FF2B5EF4-FFF2-40B4-BE49-F238E27FC236}">
                <a16:creationId xmlns:a16="http://schemas.microsoft.com/office/drawing/2014/main" id="{2A08154A-84B8-6193-D715-8E6414046DB5}"/>
              </a:ext>
            </a:extLst>
          </p:cNvPr>
          <p:cNvSpPr>
            <a:spLocks noGrp="1"/>
          </p:cNvSpPr>
          <p:nvPr>
            <p:ph idx="1"/>
          </p:nvPr>
        </p:nvSpPr>
        <p:spPr>
          <a:xfrm>
            <a:off x="838200" y="1825625"/>
            <a:ext cx="4674833" cy="4351338"/>
          </a:xfrm>
        </p:spPr>
        <p:txBody>
          <a:bodyPr/>
          <a:lstStyle/>
          <a:p>
            <a:r>
              <a:rPr lang="en-US" dirty="0"/>
              <a:t>However, it is not ideal to detect moving objects only by frame difference method.</a:t>
            </a:r>
          </a:p>
          <a:p>
            <a:r>
              <a:rPr lang="en-US" dirty="0"/>
              <a:t>I did histogram statistics on them after doing video frame difference and binarize the histogram projection result to better determine the outline of moving objects.</a:t>
            </a:r>
          </a:p>
        </p:txBody>
      </p:sp>
      <p:pic>
        <p:nvPicPr>
          <p:cNvPr id="5" name="图片 4">
            <a:extLst>
              <a:ext uri="{FF2B5EF4-FFF2-40B4-BE49-F238E27FC236}">
                <a16:creationId xmlns:a16="http://schemas.microsoft.com/office/drawing/2014/main" id="{A395BDB7-CA35-38EC-F05F-69DCB8BAD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310971"/>
            <a:ext cx="5114038" cy="3547029"/>
          </a:xfrm>
          <a:prstGeom prst="rect">
            <a:avLst/>
          </a:prstGeom>
        </p:spPr>
      </p:pic>
      <p:pic>
        <p:nvPicPr>
          <p:cNvPr id="7" name="图片 6">
            <a:extLst>
              <a:ext uri="{FF2B5EF4-FFF2-40B4-BE49-F238E27FC236}">
                <a16:creationId xmlns:a16="http://schemas.microsoft.com/office/drawing/2014/main" id="{D9A1CF87-680D-89AA-50C4-7476200F55D7}"/>
              </a:ext>
            </a:extLst>
          </p:cNvPr>
          <p:cNvPicPr>
            <a:picLocks noChangeAspect="1"/>
          </p:cNvPicPr>
          <p:nvPr/>
        </p:nvPicPr>
        <p:blipFill>
          <a:blip r:embed="rId3"/>
          <a:stretch>
            <a:fillRect/>
          </a:stretch>
        </p:blipFill>
        <p:spPr>
          <a:xfrm>
            <a:off x="6095999" y="262666"/>
            <a:ext cx="5114037" cy="2856044"/>
          </a:xfrm>
          <a:prstGeom prst="rect">
            <a:avLst/>
          </a:prstGeom>
        </p:spPr>
      </p:pic>
    </p:spTree>
    <p:extLst>
      <p:ext uri="{BB962C8B-B14F-4D97-AF65-F5344CB8AC3E}">
        <p14:creationId xmlns:p14="http://schemas.microsoft.com/office/powerpoint/2010/main" val="109742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6C03D-2E13-4F8B-6DE3-67F00263CEE9}"/>
              </a:ext>
            </a:extLst>
          </p:cNvPr>
          <p:cNvSpPr>
            <a:spLocks noGrp="1"/>
          </p:cNvSpPr>
          <p:nvPr>
            <p:ph type="title"/>
          </p:nvPr>
        </p:nvSpPr>
        <p:spPr/>
        <p:txBody>
          <a:bodyPr>
            <a:normAutofit/>
          </a:bodyPr>
          <a:lstStyle/>
          <a:p>
            <a:r>
              <a:rPr lang="en-US" sz="3600" dirty="0"/>
              <a:t>Combine frame difference with histogram projection:</a:t>
            </a:r>
          </a:p>
        </p:txBody>
      </p:sp>
      <p:sp>
        <p:nvSpPr>
          <p:cNvPr id="3" name="内容占位符 2">
            <a:extLst>
              <a:ext uri="{FF2B5EF4-FFF2-40B4-BE49-F238E27FC236}">
                <a16:creationId xmlns:a16="http://schemas.microsoft.com/office/drawing/2014/main" id="{D231A88E-22DB-14F7-CDF1-34252AF1AE8A}"/>
              </a:ext>
            </a:extLst>
          </p:cNvPr>
          <p:cNvSpPr>
            <a:spLocks noGrp="1"/>
          </p:cNvSpPr>
          <p:nvPr>
            <p:ph idx="1"/>
          </p:nvPr>
        </p:nvSpPr>
        <p:spPr/>
        <p:txBody>
          <a:bodyPr>
            <a:normAutofit/>
          </a:bodyPr>
          <a:lstStyle/>
          <a:p>
            <a:r>
              <a:rPr lang="en-US" dirty="0"/>
              <a:t>First, the frame difference method is used to find the area where there may be moving objects. This can be achieved by analyzing binary images, for example, using connected component labels or region attributes.</a:t>
            </a:r>
          </a:p>
          <a:p>
            <a:r>
              <a:rPr lang="en-US" dirty="0"/>
              <a:t>Determine the bounding boxes of these moving regions, which can be used as ROIs in the histogram projection.</a:t>
            </a:r>
          </a:p>
          <a:p>
            <a:r>
              <a:rPr lang="en-US" dirty="0"/>
              <a:t>A histogram projection method is applied in these ROIs to find more precise contours of objects. This will allow us to better track objects and estimate their position.</a:t>
            </a:r>
          </a:p>
          <a:p>
            <a:pPr marL="0" indent="0">
              <a:buNone/>
            </a:pPr>
            <a:endParaRPr lang="en-US" dirty="0"/>
          </a:p>
        </p:txBody>
      </p:sp>
    </p:spTree>
    <p:extLst>
      <p:ext uri="{BB962C8B-B14F-4D97-AF65-F5344CB8AC3E}">
        <p14:creationId xmlns:p14="http://schemas.microsoft.com/office/powerpoint/2010/main" val="298145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52AA79-73F7-29E9-5276-39AD0F1CBBC8}"/>
              </a:ext>
            </a:extLst>
          </p:cNvPr>
          <p:cNvSpPr>
            <a:spLocks noGrp="1"/>
          </p:cNvSpPr>
          <p:nvPr>
            <p:ph idx="1"/>
          </p:nvPr>
        </p:nvSpPr>
        <p:spPr>
          <a:xfrm>
            <a:off x="838200" y="680406"/>
            <a:ext cx="10515600" cy="1050740"/>
          </a:xfrm>
        </p:spPr>
        <p:txBody>
          <a:bodyPr/>
          <a:lstStyle/>
          <a:p>
            <a:r>
              <a:rPr lang="en-US" dirty="0"/>
              <a:t>But sometimes such tracking doesn't work well with a single target. So I took the maximum value for the bounds produced by the trace.</a:t>
            </a:r>
          </a:p>
        </p:txBody>
      </p:sp>
      <p:pic>
        <p:nvPicPr>
          <p:cNvPr id="5" name="图片 4">
            <a:extLst>
              <a:ext uri="{FF2B5EF4-FFF2-40B4-BE49-F238E27FC236}">
                <a16:creationId xmlns:a16="http://schemas.microsoft.com/office/drawing/2014/main" id="{D6FDB193-BA78-F282-F01C-4D28D7E1AC81}"/>
              </a:ext>
            </a:extLst>
          </p:cNvPr>
          <p:cNvPicPr>
            <a:picLocks noChangeAspect="1"/>
          </p:cNvPicPr>
          <p:nvPr/>
        </p:nvPicPr>
        <p:blipFill>
          <a:blip r:embed="rId2"/>
          <a:stretch>
            <a:fillRect/>
          </a:stretch>
        </p:blipFill>
        <p:spPr>
          <a:xfrm>
            <a:off x="1393794" y="2146996"/>
            <a:ext cx="6306381" cy="4374022"/>
          </a:xfrm>
          <a:prstGeom prst="rect">
            <a:avLst/>
          </a:prstGeom>
        </p:spPr>
      </p:pic>
    </p:spTree>
    <p:extLst>
      <p:ext uri="{BB962C8B-B14F-4D97-AF65-F5344CB8AC3E}">
        <p14:creationId xmlns:p14="http://schemas.microsoft.com/office/powerpoint/2010/main" val="17820197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383</Words>
  <Application>Microsoft Office PowerPoint</Application>
  <PresentationFormat>宽屏</PresentationFormat>
  <Paragraphs>32</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-apple-system</vt:lpstr>
      <vt:lpstr>Söhne</vt:lpstr>
      <vt:lpstr>Arial</vt:lpstr>
      <vt:lpstr>Calibri</vt:lpstr>
      <vt:lpstr>Calibri Light</vt:lpstr>
      <vt:lpstr>Office 主题​​</vt:lpstr>
      <vt:lpstr>Quick Clips for Multiple Cameras</vt:lpstr>
      <vt:lpstr>Purpose</vt:lpstr>
      <vt:lpstr>Implementation</vt:lpstr>
      <vt:lpstr>Camera calibration</vt:lpstr>
      <vt:lpstr>PowerPoint 演示文稿</vt:lpstr>
      <vt:lpstr>Object Recognition and Event Detection</vt:lpstr>
      <vt:lpstr>Problem</vt:lpstr>
      <vt:lpstr>Combine frame difference with histogram projection: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Clips for Multiple Cameras</dc:title>
  <dc:creator>曹 博丰</dc:creator>
  <cp:lastModifiedBy>曹 博丰</cp:lastModifiedBy>
  <cp:revision>1</cp:revision>
  <dcterms:created xsi:type="dcterms:W3CDTF">2023-04-06T20:05:03Z</dcterms:created>
  <dcterms:modified xsi:type="dcterms:W3CDTF">2023-04-06T20:51:08Z</dcterms:modified>
</cp:coreProperties>
</file>