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2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hyperlink" Target="https://viblo.asia/p/mongodb-va-nhung-dieu-can-biet-phan-1-m68Z03VQKkG?fbclid=IwAR3YElIAFxcq_QBoR3XgibhVa8Fu1VyjSayGePuAYfQ0DGWoqixi8UvOW1U" TargetMode="External"/><Relationship Id="rId1" Type="http://schemas.openxmlformats.org/officeDocument/2006/relationships/slideLayout" Target="../slideLayouts/slideLayout2.xml"/><Relationship Id="rId5" Type="http://schemas.openxmlformats.org/officeDocument/2006/relationships/hyperlink" Target="https://www.slideshare.net/MrNoo1/tm-hiu-mongodb?fbclid=IwAR1dujH-gGrIruwVVu5m91LfcaDypmJ3mslZM1W69meDBzOtIxx63MYZ0JU" TargetMode="External"/><Relationship Id="rId4" Type="http://schemas.openxmlformats.org/officeDocument/2006/relationships/hyperlink" Target="https://bigsonata.wordpress.com/2014/06/05/mongodb/?fbclid=IwAR11idLoCRr3MxB2XYDnrGzHVo7YrAxepr30UkdDVQTYZ_IVfkZ3KGfG_t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507067" y="4385570"/>
            <a:ext cx="7766936" cy="1288610"/>
          </a:xfrm>
        </p:spPr>
        <p:txBody>
          <a:bodyPr/>
          <a:lstStyle/>
          <a:p>
            <a:pPr algn="l"/>
            <a:r>
              <a:rPr lang="en-US" b="1" dirty="0" smtClean="0">
                <a:solidFill>
                  <a:srgbClr val="00B0F0"/>
                </a:solidFill>
                <a:latin typeface=".VnBahamasB" panose="020BE200000000000000" pitchFamily="34" charset="0"/>
              </a:rPr>
              <a:t>	</a:t>
            </a:r>
            <a:r>
              <a:rPr lang="en-US" sz="2800" b="1" dirty="0" smtClean="0">
                <a:solidFill>
                  <a:srgbClr val="00B0F0"/>
                </a:solidFill>
                <a:latin typeface=".VnBahamasB" panose="020BE200000000000000" pitchFamily="34" charset="0"/>
              </a:rPr>
              <a:t>open-source , high-performance,</a:t>
            </a:r>
          </a:p>
          <a:p>
            <a:pPr algn="l"/>
            <a:r>
              <a:rPr lang="en-US" sz="2800" b="1" dirty="0">
                <a:solidFill>
                  <a:srgbClr val="00B0F0"/>
                </a:solidFill>
                <a:latin typeface=".VnBahamasB" panose="020BE200000000000000" pitchFamily="34" charset="0"/>
              </a:rPr>
              <a:t>	</a:t>
            </a:r>
            <a:r>
              <a:rPr lang="en-US" sz="2800" b="1" dirty="0" smtClean="0">
                <a:solidFill>
                  <a:srgbClr val="00B0F0"/>
                </a:solidFill>
                <a:latin typeface=".VnBahamasB" panose="020BE200000000000000" pitchFamily="34" charset="0"/>
              </a:rPr>
              <a:t>			document-oriented database.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131" y="2110906"/>
            <a:ext cx="7204226" cy="1939930"/>
          </a:xfrm>
          <a:prstGeom prst="rect">
            <a:avLst/>
          </a:prstGeom>
        </p:spPr>
      </p:pic>
    </p:spTree>
    <p:extLst>
      <p:ext uri="{BB962C8B-B14F-4D97-AF65-F5344CB8AC3E}">
        <p14:creationId xmlns:p14="http://schemas.microsoft.com/office/powerpoint/2010/main" val="142286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4255632"/>
              </p:ext>
            </p:extLst>
          </p:nvPr>
        </p:nvGraphicFramePr>
        <p:xfrm>
          <a:off x="677863" y="342900"/>
          <a:ext cx="8596311" cy="5388433"/>
        </p:xfrm>
        <a:graphic>
          <a:graphicData uri="http://schemas.openxmlformats.org/drawingml/2006/table">
            <a:tbl>
              <a:tblPr firstRow="1" bandRow="1">
                <a:tableStyleId>{5C22544A-7EE6-4342-B048-85BDC9FD1C3A}</a:tableStyleId>
              </a:tblPr>
              <a:tblGrid>
                <a:gridCol w="2865437"/>
                <a:gridCol w="2865437"/>
                <a:gridCol w="2865437"/>
              </a:tblGrid>
              <a:tr h="756360">
                <a:tc>
                  <a:txBody>
                    <a:bodyPr/>
                    <a:lstStyle/>
                    <a:p>
                      <a:r>
                        <a:rPr lang="en-US" dirty="0" err="1" smtClean="0"/>
                        <a:t>Kiểu</a:t>
                      </a:r>
                      <a:r>
                        <a:rPr lang="en-US" dirty="0" smtClean="0"/>
                        <a:t> </a:t>
                      </a:r>
                      <a:r>
                        <a:rPr lang="en-US" dirty="0" err="1" smtClean="0"/>
                        <a:t>dữ</a:t>
                      </a:r>
                      <a:r>
                        <a:rPr lang="en-US" dirty="0" smtClean="0"/>
                        <a:t> </a:t>
                      </a:r>
                      <a:r>
                        <a:rPr lang="en-US" dirty="0" err="1" smtClean="0"/>
                        <a:t>liệu</a:t>
                      </a:r>
                      <a:endParaRPr lang="en-US" dirty="0"/>
                    </a:p>
                  </a:txBody>
                  <a:tcPr/>
                </a:tc>
                <a:tc>
                  <a:txBody>
                    <a:bodyPr/>
                    <a:lstStyle/>
                    <a:p>
                      <a:r>
                        <a:rPr lang="en-US" dirty="0" smtClean="0"/>
                        <a:t>Number</a:t>
                      </a:r>
                      <a:endParaRPr lang="en-US" dirty="0"/>
                    </a:p>
                  </a:txBody>
                  <a:tcPr/>
                </a:tc>
                <a:tc>
                  <a:txBody>
                    <a:bodyPr/>
                    <a:lstStyle/>
                    <a:p>
                      <a:r>
                        <a:rPr lang="en-US" dirty="0" err="1" smtClean="0"/>
                        <a:t>Cú</a:t>
                      </a:r>
                      <a:r>
                        <a:rPr lang="en-US" dirty="0" smtClean="0"/>
                        <a:t> </a:t>
                      </a:r>
                      <a:r>
                        <a:rPr lang="en-US" dirty="0" err="1" smtClean="0"/>
                        <a:t>pháp</a:t>
                      </a:r>
                      <a:endParaRPr lang="en-US" dirty="0"/>
                    </a:p>
                  </a:txBody>
                  <a:tcPr/>
                </a:tc>
              </a:tr>
              <a:tr h="756360">
                <a:tc>
                  <a:txBody>
                    <a:bodyPr/>
                    <a:lstStyle/>
                    <a:p>
                      <a:r>
                        <a:rPr lang="en-US" dirty="0" smtClean="0"/>
                        <a:t>32-bit integer</a:t>
                      </a:r>
                      <a:endParaRPr lang="en-US" dirty="0"/>
                    </a:p>
                  </a:txBody>
                  <a:tcPr/>
                </a:tc>
                <a:tc>
                  <a:txBody>
                    <a:bodyPr/>
                    <a:lstStyle/>
                    <a:p>
                      <a:r>
                        <a:rPr lang="en-US" dirty="0" smtClean="0"/>
                        <a:t>16</a:t>
                      </a:r>
                      <a:endParaRPr lang="en-US" dirty="0"/>
                    </a:p>
                  </a:txBody>
                  <a:tcPr/>
                </a:tc>
                <a:tc>
                  <a:txBody>
                    <a:bodyPr/>
                    <a:lstStyle/>
                    <a:p>
                      <a:r>
                        <a:rPr lang="en-US" dirty="0" smtClean="0"/>
                        <a:t>“</a:t>
                      </a:r>
                      <a:r>
                        <a:rPr lang="en-US" dirty="0" err="1" smtClean="0"/>
                        <a:t>int</a:t>
                      </a:r>
                      <a:r>
                        <a:rPr lang="en-US" dirty="0" smtClean="0"/>
                        <a:t>”</a:t>
                      </a:r>
                      <a:endParaRPr lang="en-US" dirty="0"/>
                    </a:p>
                  </a:txBody>
                  <a:tcPr/>
                </a:tc>
              </a:tr>
              <a:tr h="756360">
                <a:tc>
                  <a:txBody>
                    <a:bodyPr/>
                    <a:lstStyle/>
                    <a:p>
                      <a:r>
                        <a:rPr lang="en-US" dirty="0" smtClean="0"/>
                        <a:t>Timestamp</a:t>
                      </a:r>
                      <a:endParaRPr lang="en-US" dirty="0"/>
                    </a:p>
                  </a:txBody>
                  <a:tcPr/>
                </a:tc>
                <a:tc>
                  <a:txBody>
                    <a:bodyPr/>
                    <a:lstStyle/>
                    <a:p>
                      <a:r>
                        <a:rPr lang="en-US" dirty="0" smtClean="0"/>
                        <a:t>17</a:t>
                      </a:r>
                      <a:endParaRPr lang="en-US" dirty="0"/>
                    </a:p>
                  </a:txBody>
                  <a:tcPr/>
                </a:tc>
                <a:tc>
                  <a:txBody>
                    <a:bodyPr/>
                    <a:lstStyle/>
                    <a:p>
                      <a:r>
                        <a:rPr lang="en-US" dirty="0" smtClean="0"/>
                        <a:t>“timestamp”</a:t>
                      </a:r>
                      <a:endParaRPr lang="en-US" dirty="0"/>
                    </a:p>
                  </a:txBody>
                  <a:tcPr/>
                </a:tc>
              </a:tr>
              <a:tr h="756360">
                <a:tc>
                  <a:txBody>
                    <a:bodyPr/>
                    <a:lstStyle/>
                    <a:p>
                      <a:r>
                        <a:rPr lang="en-US" dirty="0" smtClean="0"/>
                        <a:t>64-bit integer</a:t>
                      </a:r>
                      <a:endParaRPr lang="en-US" dirty="0"/>
                    </a:p>
                  </a:txBody>
                  <a:tcPr/>
                </a:tc>
                <a:tc>
                  <a:txBody>
                    <a:bodyPr/>
                    <a:lstStyle/>
                    <a:p>
                      <a:r>
                        <a:rPr lang="en-US" dirty="0" smtClean="0"/>
                        <a:t>18</a:t>
                      </a:r>
                      <a:endParaRPr lang="en-US" dirty="0"/>
                    </a:p>
                  </a:txBody>
                  <a:tcPr/>
                </a:tc>
                <a:tc>
                  <a:txBody>
                    <a:bodyPr/>
                    <a:lstStyle/>
                    <a:p>
                      <a:r>
                        <a:rPr lang="en-US" dirty="0" smtClean="0"/>
                        <a:t>“long”</a:t>
                      </a:r>
                      <a:endParaRPr lang="en-US" dirty="0"/>
                    </a:p>
                  </a:txBody>
                  <a:tcPr/>
                </a:tc>
              </a:tr>
              <a:tr h="850273">
                <a:tc>
                  <a:txBody>
                    <a:bodyPr/>
                    <a:lstStyle/>
                    <a:p>
                      <a:r>
                        <a:rPr lang="en-US" dirty="0" smtClean="0"/>
                        <a:t>Decimal128</a:t>
                      </a:r>
                      <a:endParaRPr lang="en-US" dirty="0"/>
                    </a:p>
                  </a:txBody>
                  <a:tcPr/>
                </a:tc>
                <a:tc>
                  <a:txBody>
                    <a:bodyPr/>
                    <a:lstStyle/>
                    <a:p>
                      <a:r>
                        <a:rPr lang="en-US" dirty="0" smtClean="0"/>
                        <a:t>19</a:t>
                      </a:r>
                      <a:endParaRPr lang="en-US" dirty="0"/>
                    </a:p>
                  </a:txBody>
                  <a:tcPr/>
                </a:tc>
                <a:tc>
                  <a:txBody>
                    <a:bodyPr/>
                    <a:lstStyle/>
                    <a:p>
                      <a:r>
                        <a:rPr lang="en-US" dirty="0" smtClean="0"/>
                        <a:t>“decimal”</a:t>
                      </a:r>
                      <a:endParaRPr lang="en-US" dirty="0"/>
                    </a:p>
                  </a:txBody>
                  <a:tcPr/>
                </a:tc>
              </a:tr>
              <a:tr h="756360">
                <a:tc>
                  <a:txBody>
                    <a:bodyPr/>
                    <a:lstStyle/>
                    <a:p>
                      <a:r>
                        <a:rPr lang="en-US" dirty="0" smtClean="0"/>
                        <a:t>Min key</a:t>
                      </a:r>
                      <a:endParaRPr lang="en-US" dirty="0"/>
                    </a:p>
                  </a:txBody>
                  <a:tcPr/>
                </a:tc>
                <a:tc>
                  <a:txBody>
                    <a:bodyPr/>
                    <a:lstStyle/>
                    <a:p>
                      <a:r>
                        <a:rPr lang="en-US" dirty="0" smtClean="0"/>
                        <a:t>-1</a:t>
                      </a:r>
                      <a:endParaRPr lang="en-US" dirty="0"/>
                    </a:p>
                  </a:txBody>
                  <a:tcPr/>
                </a:tc>
                <a:tc>
                  <a:txBody>
                    <a:bodyPr/>
                    <a:lstStyle/>
                    <a:p>
                      <a:r>
                        <a:rPr lang="en-US" dirty="0" smtClean="0"/>
                        <a:t>“</a:t>
                      </a:r>
                      <a:r>
                        <a:rPr lang="en-US" dirty="0" err="1" smtClean="0"/>
                        <a:t>minKey</a:t>
                      </a:r>
                      <a:r>
                        <a:rPr lang="en-US" dirty="0" smtClean="0"/>
                        <a:t>”</a:t>
                      </a:r>
                      <a:endParaRPr lang="en-US" dirty="0"/>
                    </a:p>
                  </a:txBody>
                  <a:tcPr/>
                </a:tc>
              </a:tr>
              <a:tr h="756360">
                <a:tc>
                  <a:txBody>
                    <a:bodyPr/>
                    <a:lstStyle/>
                    <a:p>
                      <a:r>
                        <a:rPr lang="en-US" dirty="0" smtClean="0"/>
                        <a:t>Max key</a:t>
                      </a:r>
                      <a:endParaRPr lang="en-US" dirty="0"/>
                    </a:p>
                  </a:txBody>
                  <a:tcPr/>
                </a:tc>
                <a:tc>
                  <a:txBody>
                    <a:bodyPr/>
                    <a:lstStyle/>
                    <a:p>
                      <a:r>
                        <a:rPr lang="en-US" dirty="0" smtClean="0"/>
                        <a:t>127</a:t>
                      </a:r>
                      <a:endParaRPr lang="en-US" dirty="0"/>
                    </a:p>
                  </a:txBody>
                  <a:tcPr/>
                </a:tc>
                <a:tc>
                  <a:txBody>
                    <a:bodyPr/>
                    <a:lstStyle/>
                    <a:p>
                      <a:r>
                        <a:rPr lang="en-US" dirty="0" smtClean="0"/>
                        <a:t>“</a:t>
                      </a:r>
                      <a:r>
                        <a:rPr lang="en-US" dirty="0" err="1" smtClean="0"/>
                        <a:t>maxKey</a:t>
                      </a:r>
                      <a:r>
                        <a:rPr lang="en-US" dirty="0" smtClean="0"/>
                        <a:t>”</a:t>
                      </a:r>
                      <a:endParaRPr lang="en-US" dirty="0"/>
                    </a:p>
                  </a:txBody>
                  <a:tcPr/>
                </a:tc>
              </a:tr>
            </a:tbl>
          </a:graphicData>
        </a:graphic>
      </p:graphicFrame>
    </p:spTree>
    <p:extLst>
      <p:ext uri="{BB962C8B-B14F-4D97-AF65-F5344CB8AC3E}">
        <p14:creationId xmlns:p14="http://schemas.microsoft.com/office/powerpoint/2010/main" val="262666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6107"/>
          </a:xfrm>
        </p:spPr>
        <p:txBody>
          <a:bodyPr/>
          <a:lstStyle/>
          <a:p>
            <a:r>
              <a:rPr lang="en-US" dirty="0" smtClean="0"/>
              <a:t>		</a:t>
            </a:r>
            <a:r>
              <a:rPr lang="en-US" dirty="0" err="1" smtClean="0"/>
              <a:t>Cách</a:t>
            </a:r>
            <a:r>
              <a:rPr lang="en-US" dirty="0" smtClean="0"/>
              <a:t> </a:t>
            </a:r>
            <a:r>
              <a:rPr lang="en-US" dirty="0" err="1" smtClean="0"/>
              <a:t>hoạt</a:t>
            </a:r>
            <a:r>
              <a:rPr lang="en-US" dirty="0"/>
              <a:t> </a:t>
            </a:r>
            <a:r>
              <a:rPr lang="en-US" dirty="0" err="1" smtClean="0"/>
              <a:t>động</a:t>
            </a:r>
            <a:r>
              <a:rPr lang="en-US" dirty="0"/>
              <a:t> </a:t>
            </a:r>
            <a:r>
              <a:rPr lang="en-US" dirty="0" err="1" smtClean="0"/>
              <a:t>của</a:t>
            </a:r>
            <a:r>
              <a:rPr lang="en-US" dirty="0" smtClean="0"/>
              <a:t> MongoDB</a:t>
            </a:r>
            <a:endParaRPr lang="en-US" dirty="0"/>
          </a:p>
        </p:txBody>
      </p:sp>
      <p:sp>
        <p:nvSpPr>
          <p:cNvPr id="3" name="Content Placeholder 2"/>
          <p:cNvSpPr>
            <a:spLocks noGrp="1"/>
          </p:cNvSpPr>
          <p:nvPr>
            <p:ph idx="1"/>
          </p:nvPr>
        </p:nvSpPr>
        <p:spPr>
          <a:xfrm>
            <a:off x="677334" y="1485900"/>
            <a:ext cx="8596668" cy="4555463"/>
          </a:xfrm>
        </p:spPr>
        <p:txBody>
          <a:bodyPr/>
          <a:lstStyle/>
          <a:p>
            <a:r>
              <a:rPr lang="vi-VN" dirty="0"/>
              <a:t>MongoDB hoạt động dưới một tiến trình ngầm service, luôn mở một cổng (Cổng mặc định là 27017) để lắng nghe các yêu cầu truy vấn, thao tác từ các ứng dụng gửi vào sau đó mới tiến hành xử lý.</a:t>
            </a:r>
          </a:p>
          <a:p>
            <a:r>
              <a:rPr lang="vi-VN" dirty="0"/>
              <a:t>Mỗi một bản ghi của MongoDB được tự động gắn thêm một field có tên “_id” thuộc kiểu dữ liệu ObjectId mà nó quy định để xác định được tính duy nhất của bản ghi này so với bản ghi khác, cũng như phục vụ các thao tác tìm kiếm và truy vấn thông tin về sau. Trường dữ liệu “_id” luôn được tự động đánh index (chỉ mục) để tốc độ truy vấn thông tin đạt hiệu suất cao nhất.</a:t>
            </a:r>
          </a:p>
          <a:p>
            <a:r>
              <a:rPr lang="vi-VN" dirty="0"/>
              <a:t>Mỗi khi có một truy vấn dữ liệu, bản ghi được cache (ghi đệm) lên bộ nhớ Ram, để phục vụ lượt truy vấn sau diễn ra nhanh hơn mà không cần phải đọc từ ổ cứng.</a:t>
            </a:r>
          </a:p>
          <a:p>
            <a:r>
              <a:rPr lang="vi-VN" dirty="0"/>
              <a:t>Khi có yêu cầu thêm/sửa/xóa bản ghi, để đảm bảo hiệu suất của ứng dụng mặc định MongoDB sẽ chưa cập nhật xuống ổ cứng ngay, mà sau 60 giây MongoDB mới thực hiện ghi toàn bộ dữ liệu thay đổi từ RAM xuống ổ cứng.</a:t>
            </a:r>
          </a:p>
          <a:p>
            <a:endParaRPr lang="en-US" dirty="0"/>
          </a:p>
        </p:txBody>
      </p:sp>
    </p:spTree>
    <p:extLst>
      <p:ext uri="{BB962C8B-B14F-4D97-AF65-F5344CB8AC3E}">
        <p14:creationId xmlns:p14="http://schemas.microsoft.com/office/powerpoint/2010/main" val="119082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	</a:t>
            </a:r>
            <a:r>
              <a:rPr lang="en-US" dirty="0" smtClean="0"/>
              <a:t>	</a:t>
            </a:r>
            <a:r>
              <a:rPr lang="en-US" dirty="0" err="1" smtClean="0"/>
              <a:t>Kiến</a:t>
            </a:r>
            <a:r>
              <a:rPr lang="en-US" dirty="0" smtClean="0"/>
              <a:t> </a:t>
            </a:r>
            <a:r>
              <a:rPr lang="en-US" dirty="0" err="1" smtClean="0"/>
              <a:t>trúc</a:t>
            </a:r>
            <a:r>
              <a:rPr lang="en-US" dirty="0"/>
              <a:t> </a:t>
            </a:r>
            <a:r>
              <a:rPr lang="en-US" dirty="0" err="1" smtClean="0"/>
              <a:t>phần</a:t>
            </a:r>
            <a:r>
              <a:rPr lang="en-US" dirty="0"/>
              <a:t> </a:t>
            </a:r>
            <a:r>
              <a:rPr lang="en-US" dirty="0" err="1" smtClean="0"/>
              <a:t>mềm</a:t>
            </a:r>
            <a:r>
              <a:rPr lang="en-US" dirty="0" smtClean="0"/>
              <a:t/>
            </a:r>
            <a:br>
              <a:rPr lang="en-US" dirty="0" smtClean="0"/>
            </a:br>
            <a:r>
              <a:rPr lang="en-US" dirty="0"/>
              <a:t>	</a:t>
            </a:r>
            <a:r>
              <a:rPr lang="en-US" dirty="0" smtClean="0"/>
              <a:t>			</a:t>
            </a:r>
            <a:r>
              <a:rPr lang="en-US" dirty="0"/>
              <a:t>	</a:t>
            </a:r>
            <a:r>
              <a:rPr lang="en-US" sz="2000" dirty="0" smtClean="0"/>
              <a:t>(</a:t>
            </a:r>
            <a:r>
              <a:rPr lang="en-US" dirty="0" smtClean="0"/>
              <a:t> </a:t>
            </a:r>
            <a:r>
              <a:rPr lang="en-US" sz="2000" dirty="0" smtClean="0"/>
              <a:t>minh </a:t>
            </a:r>
            <a:r>
              <a:rPr lang="en-US" sz="2000" dirty="0" err="1" smtClean="0"/>
              <a:t>hoạ</a:t>
            </a:r>
            <a:r>
              <a:rPr lang="en-US" sz="2000" dirty="0"/>
              <a:t> </a:t>
            </a:r>
            <a:r>
              <a:rPr lang="en-US" sz="2000" dirty="0" err="1" smtClean="0"/>
              <a:t>cách</a:t>
            </a:r>
            <a:r>
              <a:rPr lang="en-US" sz="2000" dirty="0"/>
              <a:t> </a:t>
            </a:r>
            <a:r>
              <a:rPr lang="en-US" sz="2000" dirty="0" err="1" smtClean="0"/>
              <a:t>thức</a:t>
            </a:r>
            <a:r>
              <a:rPr lang="en-US" sz="2000" dirty="0"/>
              <a:t> </a:t>
            </a:r>
            <a:r>
              <a:rPr lang="en-US" sz="2000" dirty="0" err="1" smtClean="0"/>
              <a:t>hoạt</a:t>
            </a:r>
            <a:r>
              <a:rPr lang="en-US" sz="2000" dirty="0"/>
              <a:t> </a:t>
            </a:r>
            <a:r>
              <a:rPr lang="en-US" sz="2000" dirty="0" err="1" smtClean="0"/>
              <a:t>động</a:t>
            </a:r>
            <a:r>
              <a:rPr lang="en-US" sz="2000" dirty="0" smtClean="0"/>
              <a:t> ) </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881" y="2057398"/>
            <a:ext cx="5487574" cy="4147458"/>
          </a:xfrm>
        </p:spPr>
      </p:pic>
    </p:spTree>
    <p:extLst>
      <p:ext uri="{BB962C8B-B14F-4D97-AF65-F5344CB8AC3E}">
        <p14:creationId xmlns:p14="http://schemas.microsoft.com/office/powerpoint/2010/main" val="2166510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778329"/>
          </a:xfrm>
        </p:spPr>
        <p:txBody>
          <a:bodyPr>
            <a:normAutofit/>
          </a:bodyPr>
          <a:lstStyle/>
          <a:p>
            <a:r>
              <a:rPr lang="en-US" dirty="0" smtClean="0"/>
              <a:t>		</a:t>
            </a:r>
            <a:r>
              <a:rPr lang="en-US" dirty="0" err="1" smtClean="0"/>
              <a:t>Một</a:t>
            </a:r>
            <a:r>
              <a:rPr lang="en-US" dirty="0" smtClean="0"/>
              <a:t> </a:t>
            </a:r>
            <a:r>
              <a:rPr lang="en-US" dirty="0" err="1" smtClean="0"/>
              <a:t>số</a:t>
            </a:r>
            <a:r>
              <a:rPr lang="en-US" dirty="0"/>
              <a:t> </a:t>
            </a:r>
            <a:r>
              <a:rPr lang="en-US" dirty="0" err="1" smtClean="0"/>
              <a:t>đặc</a:t>
            </a:r>
            <a:r>
              <a:rPr lang="en-US" dirty="0" smtClean="0"/>
              <a:t> </a:t>
            </a:r>
            <a:r>
              <a:rPr lang="en-US" dirty="0" err="1" smtClean="0"/>
              <a:t>tr</a:t>
            </a:r>
            <a:r>
              <a:rPr lang="vi-VN" dirty="0" smtClean="0"/>
              <a:t>ư</a:t>
            </a:r>
            <a:r>
              <a:rPr lang="en-US" dirty="0"/>
              <a:t>ng </a:t>
            </a:r>
            <a:r>
              <a:rPr lang="en-US" dirty="0" err="1" smtClean="0"/>
              <a:t>của</a:t>
            </a:r>
            <a:r>
              <a:rPr lang="en-US" dirty="0" smtClean="0"/>
              <a:t> MongoDB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2165830"/>
              </p:ext>
            </p:extLst>
          </p:nvPr>
        </p:nvGraphicFramePr>
        <p:xfrm>
          <a:off x="677863" y="1387475"/>
          <a:ext cx="8596312" cy="5125720"/>
        </p:xfrm>
        <a:graphic>
          <a:graphicData uri="http://schemas.openxmlformats.org/drawingml/2006/table">
            <a:tbl>
              <a:tblPr firstRow="1" bandRow="1">
                <a:tableStyleId>{5C22544A-7EE6-4342-B048-85BDC9FD1C3A}</a:tableStyleId>
              </a:tblPr>
              <a:tblGrid>
                <a:gridCol w="4298156"/>
                <a:gridCol w="4298156"/>
              </a:tblGrid>
              <a:tr h="370840">
                <a:tc>
                  <a:txBody>
                    <a:bodyPr/>
                    <a:lstStyle/>
                    <a:p>
                      <a:r>
                        <a:rPr lang="en-US" dirty="0" err="1" smtClean="0"/>
                        <a:t>Thuộc</a:t>
                      </a:r>
                      <a:r>
                        <a:rPr lang="en-US" dirty="0" smtClean="0"/>
                        <a:t> </a:t>
                      </a:r>
                      <a:r>
                        <a:rPr lang="en-US" dirty="0" err="1" smtClean="0"/>
                        <a:t>tính</a:t>
                      </a:r>
                      <a:endParaRPr lang="en-US" dirty="0"/>
                    </a:p>
                  </a:txBody>
                  <a:tcPr/>
                </a:tc>
                <a:tc>
                  <a:txBody>
                    <a:bodyPr/>
                    <a:lstStyle/>
                    <a:p>
                      <a:r>
                        <a:rPr lang="en-US" dirty="0" err="1" smtClean="0"/>
                        <a:t>Đặc</a:t>
                      </a:r>
                      <a:r>
                        <a:rPr lang="en-US" dirty="0" smtClean="0"/>
                        <a:t> </a:t>
                      </a:r>
                      <a:r>
                        <a:rPr lang="en-US" dirty="0" err="1" smtClean="0"/>
                        <a:t>tr</a:t>
                      </a:r>
                      <a:r>
                        <a:rPr lang="vi-VN" dirty="0" smtClean="0"/>
                        <a:t>ư</a:t>
                      </a:r>
                      <a:r>
                        <a:rPr lang="en-US" dirty="0" smtClean="0"/>
                        <a:t>ng</a:t>
                      </a:r>
                      <a:endParaRPr lang="en-US" dirty="0"/>
                    </a:p>
                  </a:txBody>
                  <a:tcPr/>
                </a:tc>
              </a:tr>
              <a:tr h="370840">
                <a:tc>
                  <a:txBody>
                    <a:bodyPr/>
                    <a:lstStyle/>
                    <a:p>
                      <a:r>
                        <a:rPr lang="en-US" dirty="0" smtClean="0"/>
                        <a:t>L</a:t>
                      </a:r>
                      <a:r>
                        <a:rPr lang="vi-VN" dirty="0" smtClean="0"/>
                        <a:t>ư</a:t>
                      </a:r>
                      <a:r>
                        <a:rPr lang="en-US" dirty="0" smtClean="0"/>
                        <a:t>u </a:t>
                      </a:r>
                      <a:r>
                        <a:rPr lang="en-US" dirty="0" err="1" smtClean="0"/>
                        <a:t>trữ</a:t>
                      </a:r>
                      <a:r>
                        <a:rPr lang="en-US" dirty="0" smtClean="0"/>
                        <a:t> h</a:t>
                      </a:r>
                      <a:r>
                        <a:rPr lang="vi-VN" dirty="0" smtClean="0"/>
                        <a:t>ướng</a:t>
                      </a:r>
                      <a:r>
                        <a:rPr lang="en-US" dirty="0" smtClean="0"/>
                        <a:t> </a:t>
                      </a:r>
                      <a:r>
                        <a:rPr lang="en-US" dirty="0" err="1" smtClean="0"/>
                        <a:t>văn</a:t>
                      </a:r>
                      <a:r>
                        <a:rPr lang="en-US" dirty="0" smtClean="0"/>
                        <a:t> </a:t>
                      </a:r>
                      <a:r>
                        <a:rPr lang="en-US" dirty="0" err="1" smtClean="0"/>
                        <a:t>bản</a:t>
                      </a:r>
                      <a:endParaRPr lang="en-US" dirty="0"/>
                    </a:p>
                  </a:txBody>
                  <a:tcPr/>
                </a:tc>
                <a:tc>
                  <a:txBody>
                    <a:bodyPr/>
                    <a:lstStyle/>
                    <a:p>
                      <a:r>
                        <a:rPr lang="en-US" dirty="0" err="1" smtClean="0"/>
                        <a:t>Văn</a:t>
                      </a:r>
                      <a:r>
                        <a:rPr lang="en-US" dirty="0" smtClean="0"/>
                        <a:t> </a:t>
                      </a:r>
                      <a:r>
                        <a:rPr lang="en-US" dirty="0" err="1" smtClean="0"/>
                        <a:t>bản</a:t>
                      </a:r>
                      <a:r>
                        <a:rPr lang="en-US" dirty="0" smtClean="0"/>
                        <a:t> </a:t>
                      </a:r>
                      <a:r>
                        <a:rPr lang="en-US" dirty="0" err="1" smtClean="0"/>
                        <a:t>theo</a:t>
                      </a:r>
                      <a:r>
                        <a:rPr lang="en-US" dirty="0" smtClean="0"/>
                        <a:t> </a:t>
                      </a:r>
                      <a:r>
                        <a:rPr lang="en-US" dirty="0" err="1" smtClean="0"/>
                        <a:t>phong</a:t>
                      </a:r>
                      <a:r>
                        <a:rPr lang="en-US" dirty="0" smtClean="0"/>
                        <a:t> </a:t>
                      </a:r>
                      <a:r>
                        <a:rPr lang="en-US" dirty="0" err="1" smtClean="0"/>
                        <a:t>cách</a:t>
                      </a:r>
                      <a:r>
                        <a:rPr lang="en-US" dirty="0" smtClean="0"/>
                        <a:t> JSON</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l</a:t>
                      </a:r>
                      <a:r>
                        <a:rPr lang="vi-VN" baseline="0" dirty="0" smtClean="0"/>
                        <a:t>ượ</a:t>
                      </a:r>
                      <a:r>
                        <a:rPr lang="en-US" baseline="0" dirty="0" smtClean="0"/>
                        <a:t>c </a:t>
                      </a:r>
                      <a:r>
                        <a:rPr lang="en-US" baseline="0" dirty="0" err="1" smtClean="0"/>
                        <a:t>đồ</a:t>
                      </a:r>
                      <a:r>
                        <a:rPr lang="en-US" baseline="0" dirty="0" smtClean="0"/>
                        <a:t> </a:t>
                      </a:r>
                      <a:r>
                        <a:rPr lang="en-US" baseline="0" dirty="0" err="1" smtClean="0"/>
                        <a:t>động</a:t>
                      </a:r>
                      <a:r>
                        <a:rPr lang="en-US" baseline="0" dirty="0" smtClean="0"/>
                        <a:t> đ</a:t>
                      </a:r>
                      <a:r>
                        <a:rPr lang="vi-VN" baseline="0" dirty="0" smtClean="0"/>
                        <a:t>ơ</a:t>
                      </a:r>
                      <a:r>
                        <a:rPr lang="en-US" baseline="0" dirty="0" smtClean="0"/>
                        <a:t>n </a:t>
                      </a:r>
                      <a:r>
                        <a:rPr lang="en-US" baseline="0" dirty="0" err="1" smtClean="0"/>
                        <a:t>giản</a:t>
                      </a:r>
                      <a:endParaRPr lang="en-US" dirty="0"/>
                    </a:p>
                  </a:txBody>
                  <a:tcPr/>
                </a:tc>
              </a:tr>
              <a:tr h="370840">
                <a:tc>
                  <a:txBody>
                    <a:bodyPr/>
                    <a:lstStyle/>
                    <a:p>
                      <a:r>
                        <a:rPr lang="en-US" dirty="0" err="1" smtClean="0"/>
                        <a:t>Hỗ</a:t>
                      </a:r>
                      <a:r>
                        <a:rPr lang="en-US" dirty="0" smtClean="0"/>
                        <a:t> </a:t>
                      </a:r>
                      <a:r>
                        <a:rPr lang="en-US" dirty="0" err="1" smtClean="0"/>
                        <a:t>trợ</a:t>
                      </a:r>
                      <a:r>
                        <a:rPr lang="en-US" dirty="0" smtClean="0"/>
                        <a:t> </a:t>
                      </a:r>
                      <a:r>
                        <a:rPr lang="en-US" dirty="0" err="1" smtClean="0"/>
                        <a:t>chỉ</a:t>
                      </a:r>
                      <a:r>
                        <a:rPr lang="en-US" dirty="0" smtClean="0"/>
                        <a:t> </a:t>
                      </a:r>
                      <a:r>
                        <a:rPr lang="en-US" dirty="0" err="1" smtClean="0"/>
                        <a:t>mục</a:t>
                      </a:r>
                      <a:r>
                        <a:rPr lang="en-US" dirty="0" smtClean="0"/>
                        <a:t> </a:t>
                      </a:r>
                      <a:r>
                        <a:rPr lang="en-US" dirty="0" err="1" smtClean="0"/>
                        <a:t>đầy</a:t>
                      </a:r>
                      <a:r>
                        <a:rPr lang="en-US" dirty="0" smtClean="0"/>
                        <a:t> </a:t>
                      </a:r>
                      <a:r>
                        <a:rPr lang="en-US" dirty="0" err="1" smtClean="0"/>
                        <a:t>đủ</a:t>
                      </a:r>
                      <a:endParaRPr lang="en-US" dirty="0"/>
                    </a:p>
                  </a:txBody>
                  <a:tcPr/>
                </a:tc>
                <a:tc>
                  <a:txBody>
                    <a:bodyPr/>
                    <a:lstStyle/>
                    <a:p>
                      <a:r>
                        <a:rPr lang="en-US" dirty="0" err="1" smtClean="0"/>
                        <a:t>Định</a:t>
                      </a:r>
                      <a:r>
                        <a:rPr lang="en-US" dirty="0" smtClean="0"/>
                        <a:t> </a:t>
                      </a:r>
                      <a:r>
                        <a:rPr lang="en-US" dirty="0" err="1" smtClean="0"/>
                        <a:t>mục</a:t>
                      </a:r>
                      <a:r>
                        <a:rPr lang="en-US" dirty="0" smtClean="0"/>
                        <a:t> </a:t>
                      </a:r>
                      <a:r>
                        <a:rPr lang="en-US" dirty="0" err="1" smtClean="0"/>
                        <a:t>trên</a:t>
                      </a:r>
                      <a:r>
                        <a:rPr lang="en-US" dirty="0" smtClean="0"/>
                        <a:t> </a:t>
                      </a:r>
                      <a:r>
                        <a:rPr lang="en-US" dirty="0" err="1" smtClean="0"/>
                        <a:t>bất</a:t>
                      </a:r>
                      <a:r>
                        <a:rPr lang="en-US" dirty="0" smtClean="0"/>
                        <a:t> </a:t>
                      </a:r>
                      <a:r>
                        <a:rPr lang="en-US" dirty="0" err="1" smtClean="0"/>
                        <a:t>kỳ</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endParaRPr lang="en-US" dirty="0" smtClean="0"/>
                    </a:p>
                    <a:p>
                      <a:endParaRPr lang="en-US" dirty="0"/>
                    </a:p>
                  </a:txBody>
                  <a:tcPr/>
                </a:tc>
              </a:tr>
              <a:tr h="370840">
                <a:tc>
                  <a:txBody>
                    <a:bodyPr/>
                    <a:lstStyle/>
                    <a:p>
                      <a:r>
                        <a:rPr lang="en-US" sz="1800" kern="1200" dirty="0" err="1" smtClean="0">
                          <a:solidFill>
                            <a:schemeClr val="dk1"/>
                          </a:solidFill>
                          <a:effectLst/>
                          <a:latin typeface="+mn-lt"/>
                          <a:ea typeface="+mn-ea"/>
                          <a:cs typeface="+mn-cs"/>
                        </a:rPr>
                        <a:t>Tính</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sao</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lặp</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và</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tính</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sẵn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sàng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cao</a:t>
                      </a:r>
                      <a:endParaRPr lang="en-US" dirty="0"/>
                    </a:p>
                  </a:txBody>
                  <a:tcPr/>
                </a:tc>
                <a:tc>
                  <a:txBody>
                    <a:bodyPr/>
                    <a:lstStyle/>
                    <a:p>
                      <a:r>
                        <a:rPr lang="en-US" sz="1800" kern="1200" dirty="0" err="1" smtClean="0">
                          <a:solidFill>
                            <a:schemeClr val="dk1"/>
                          </a:solidFill>
                          <a:effectLst/>
                          <a:latin typeface="+mn-lt"/>
                          <a:ea typeface="+mn-ea"/>
                          <a:cs typeface="+mn-cs"/>
                        </a:rPr>
                        <a:t>Mở</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rộng</a:t>
                      </a:r>
                      <a:endParaRPr lang="en-US" sz="1800" kern="1200" dirty="0" smtClean="0">
                        <a:solidFill>
                          <a:schemeClr val="dk1"/>
                        </a:solidFill>
                        <a:effectLst/>
                        <a:latin typeface="+mn-lt"/>
                        <a:ea typeface="+mn-ea"/>
                        <a:cs typeface="+mn-cs"/>
                      </a:endParaRPr>
                    </a:p>
                    <a:p>
                      <a:endParaRPr lang="en-US" dirty="0"/>
                    </a:p>
                  </a:txBody>
                  <a:tcPr/>
                </a:tc>
              </a:tr>
              <a:tr h="370840">
                <a:tc>
                  <a:txBody>
                    <a:bodyPr/>
                    <a:lstStyle/>
                    <a:p>
                      <a:r>
                        <a:rPr lang="en-US" sz="1800" kern="1200" dirty="0" smtClean="0">
                          <a:solidFill>
                            <a:schemeClr val="dk1"/>
                          </a:solidFill>
                          <a:effectLst/>
                          <a:latin typeface="+mn-lt"/>
                          <a:ea typeface="+mn-ea"/>
                          <a:cs typeface="+mn-cs"/>
                        </a:rPr>
                        <a:t>Auto-</a:t>
                      </a:r>
                      <a:r>
                        <a:rPr lang="en-US" sz="1800" kern="1200" dirty="0" err="1" smtClean="0">
                          <a:solidFill>
                            <a:schemeClr val="dk1"/>
                          </a:solidFill>
                          <a:effectLst/>
                          <a:latin typeface="+mn-lt"/>
                          <a:ea typeface="+mn-ea"/>
                          <a:cs typeface="+mn-cs"/>
                        </a:rPr>
                        <a:t>Sharding</a:t>
                      </a:r>
                      <a:endParaRPr lang="en-US" dirty="0"/>
                    </a:p>
                  </a:txBody>
                  <a:tcPr/>
                </a:tc>
                <a:tc>
                  <a:txBody>
                    <a:bodyPr/>
                    <a:lstStyle/>
                    <a:p>
                      <a:r>
                        <a:rPr lang="en-US" sz="1800" kern="1200" dirty="0" err="1" smtClean="0">
                          <a:solidFill>
                            <a:schemeClr val="dk1"/>
                          </a:solidFill>
                          <a:effectLst/>
                          <a:latin typeface="+mn-lt"/>
                          <a:ea typeface="+mn-ea"/>
                          <a:cs typeface="+mn-cs"/>
                        </a:rPr>
                        <a:t>Mở</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rộng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theo</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chiều</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ngang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mà</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không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ảnh</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hưởng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đến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chức</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năng</a:t>
                      </a:r>
                      <a:endParaRPr lang="en-US" sz="1800" kern="1200" dirty="0" smtClean="0">
                        <a:solidFill>
                          <a:schemeClr val="dk1"/>
                        </a:solidFill>
                        <a:effectLst/>
                        <a:latin typeface="+mn-lt"/>
                        <a:ea typeface="+mn-ea"/>
                        <a:cs typeface="+mn-cs"/>
                      </a:endParaRPr>
                    </a:p>
                    <a:p>
                      <a:endParaRPr lang="en-US" dirty="0"/>
                    </a:p>
                  </a:txBody>
                  <a:tcPr/>
                </a:tc>
              </a:tr>
              <a:tr h="370840">
                <a:tc>
                  <a:txBody>
                    <a:bodyPr/>
                    <a:lstStyle/>
                    <a:p>
                      <a:r>
                        <a:rPr lang="en-US" sz="1800" kern="1200" dirty="0" err="1" smtClean="0">
                          <a:solidFill>
                            <a:schemeClr val="dk1"/>
                          </a:solidFill>
                          <a:effectLst/>
                          <a:latin typeface="+mn-lt"/>
                          <a:ea typeface="+mn-ea"/>
                          <a:cs typeface="+mn-cs"/>
                        </a:rPr>
                        <a:t>Truy</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vấn</a:t>
                      </a:r>
                      <a:endParaRPr lang="en-US" dirty="0"/>
                    </a:p>
                  </a:txBody>
                  <a:tcPr/>
                </a:tc>
                <a:tc>
                  <a:txBody>
                    <a:bodyPr/>
                    <a:lstStyle/>
                    <a:p>
                      <a:r>
                        <a:rPr lang="en-US" sz="1800" kern="1200" dirty="0" err="1" smtClean="0">
                          <a:solidFill>
                            <a:schemeClr val="dk1"/>
                          </a:solidFill>
                          <a:effectLst/>
                          <a:latin typeface="+mn-lt"/>
                          <a:ea typeface="+mn-ea"/>
                          <a:cs typeface="+mn-cs"/>
                        </a:rPr>
                        <a:t>Đa</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dạng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truy</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vấn</a:t>
                      </a:r>
                      <a:r>
                        <a:rPr lang="en-US" sz="1800" kern="1200" dirty="0" smtClean="0">
                          <a:solidFill>
                            <a:schemeClr val="dk1"/>
                          </a:solidFill>
                          <a:effectLst/>
                          <a:latin typeface="+mn-lt"/>
                          <a:ea typeface="+mn-ea"/>
                          <a:cs typeface="+mn-cs"/>
                        </a:rPr>
                        <a:t> </a:t>
                      </a:r>
                    </a:p>
                    <a:p>
                      <a:endParaRPr lang="en-US" dirty="0"/>
                    </a:p>
                  </a:txBody>
                  <a:tcPr/>
                </a:tc>
              </a:tr>
              <a:tr h="370840">
                <a:tc>
                  <a:txBody>
                    <a:bodyPr/>
                    <a:lstStyle/>
                    <a:p>
                      <a:r>
                        <a:rPr lang="en-US" sz="1800" kern="1200" dirty="0" err="1" smtClean="0">
                          <a:solidFill>
                            <a:schemeClr val="dk1"/>
                          </a:solidFill>
                          <a:effectLst/>
                          <a:latin typeface="+mn-lt"/>
                          <a:ea typeface="+mn-ea"/>
                          <a:cs typeface="+mn-cs"/>
                        </a:rPr>
                        <a:t>GrindFS</a:t>
                      </a:r>
                      <a:endParaRPr lang="en-US" dirty="0"/>
                    </a:p>
                  </a:txBody>
                  <a:tcPr/>
                </a:tc>
                <a:tc>
                  <a:txBody>
                    <a:bodyPr/>
                    <a:lstStyle/>
                    <a:p>
                      <a:r>
                        <a:rPr lang="en-US" sz="1800" kern="1200" dirty="0" err="1" smtClean="0">
                          <a:solidFill>
                            <a:schemeClr val="dk1"/>
                          </a:solidFill>
                          <a:effectLst/>
                          <a:latin typeface="+mn-lt"/>
                          <a:ea typeface="+mn-ea"/>
                          <a:cs typeface="+mn-cs"/>
                        </a:rPr>
                        <a:t>Lưu</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trữ</a:t>
                      </a:r>
                      <a:r>
                        <a:rPr lang="en-US" sz="1800" kern="1200" dirty="0" smtClean="0">
                          <a:solidFill>
                            <a:schemeClr val="dk1"/>
                          </a:solidFill>
                          <a:effectLst/>
                          <a:latin typeface="+mn-lt"/>
                          <a:ea typeface="+mn-ea"/>
                          <a:cs typeface="+mn-cs"/>
                        </a:rPr>
                        <a:t> file </a:t>
                      </a:r>
                      <a:r>
                        <a:rPr lang="en-US" sz="1800" kern="1200" dirty="0" err="1" smtClean="0">
                          <a:solidFill>
                            <a:schemeClr val="dk1"/>
                          </a:solidFill>
                          <a:effectLst/>
                          <a:latin typeface="+mn-lt"/>
                          <a:ea typeface="+mn-ea"/>
                          <a:cs typeface="+mn-cs"/>
                        </a:rPr>
                        <a:t>với</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bất</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kỳ</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kích</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cỡ</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nào</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mà</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không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làm</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phức</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tạp</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ngăn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xếp</a:t>
                      </a:r>
                      <a:endParaRPr lang="en-US" dirty="0"/>
                    </a:p>
                  </a:txBody>
                  <a:tcPr/>
                </a:tc>
              </a:tr>
              <a:tr h="370840">
                <a:tc>
                  <a:txBody>
                    <a:bodyPr/>
                    <a:lstStyle/>
                    <a:p>
                      <a:r>
                        <a:rPr lang="en-US" sz="1800" kern="1200" dirty="0" err="1" smtClean="0">
                          <a:solidFill>
                            <a:schemeClr val="dk1"/>
                          </a:solidFill>
                          <a:effectLst/>
                          <a:latin typeface="+mn-lt"/>
                          <a:ea typeface="+mn-ea"/>
                          <a:cs typeface="+mn-cs"/>
                        </a:rPr>
                        <a:t>Hỗ</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trợ</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thương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mại</a:t>
                      </a:r>
                      <a:endParaRPr lang="en-US" dirty="0"/>
                    </a:p>
                  </a:txBody>
                  <a:tcPr/>
                </a:tc>
                <a:tc>
                  <a:txBody>
                    <a:bodyPr/>
                    <a:lstStyle/>
                    <a:p>
                      <a:r>
                        <a:rPr lang="en-US" sz="1800" kern="1200" dirty="0" err="1" smtClean="0">
                          <a:solidFill>
                            <a:schemeClr val="dk1"/>
                          </a:solidFill>
                          <a:effectLst/>
                          <a:latin typeface="+mn-lt"/>
                          <a:ea typeface="+mn-ea"/>
                          <a:cs typeface="+mn-cs"/>
                        </a:rPr>
                        <a:t>Hỗ</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trợ</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doanh</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nghiệp</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đào</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tạo</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tư</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vấn</a:t>
                      </a:r>
                      <a:endParaRPr lang="en-US" sz="1800"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1178465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vi-VN" dirty="0" smtClean="0"/>
              <a:t>Ư</a:t>
            </a:r>
            <a:r>
              <a:rPr lang="en-US" dirty="0"/>
              <a:t>u </a:t>
            </a:r>
            <a:r>
              <a:rPr lang="en-US" dirty="0" err="1" smtClean="0"/>
              <a:t>điểm</a:t>
            </a:r>
            <a:r>
              <a:rPr lang="en-US" dirty="0"/>
              <a:t> </a:t>
            </a:r>
            <a:r>
              <a:rPr lang="en-US" dirty="0" err="1" smtClean="0"/>
              <a:t>của</a:t>
            </a:r>
            <a:r>
              <a:rPr lang="en-US" dirty="0" smtClean="0"/>
              <a:t> MongoDB</a:t>
            </a:r>
            <a:endParaRPr lang="en-US" dirty="0"/>
          </a:p>
        </p:txBody>
      </p:sp>
      <p:sp>
        <p:nvSpPr>
          <p:cNvPr id="3" name="Content Placeholder 2"/>
          <p:cNvSpPr>
            <a:spLocks noGrp="1"/>
          </p:cNvSpPr>
          <p:nvPr>
            <p:ph idx="1"/>
          </p:nvPr>
        </p:nvSpPr>
        <p:spPr>
          <a:xfrm>
            <a:off x="677334" y="1559379"/>
            <a:ext cx="8596668" cy="4481983"/>
          </a:xfrm>
        </p:spPr>
        <p:txBody>
          <a:bodyPr>
            <a:normAutofit lnSpcReduction="10000"/>
          </a:bodyPr>
          <a:lstStyle/>
          <a:p>
            <a:r>
              <a:rPr lang="vi-VN" dirty="0"/>
              <a:t>Schema linh hoạt: Do MongoDB sử dụng lưu trữ dữ liệu dưới dạng Document JSON nên mỗi một collection sẽ các các kích cỡ và các document khác nhau</a:t>
            </a:r>
            <a:r>
              <a:rPr lang="vi-VN" dirty="0" smtClean="0"/>
              <a:t>.</a:t>
            </a:r>
            <a:endParaRPr lang="en-US" dirty="0" smtClean="0"/>
          </a:p>
          <a:p>
            <a:endParaRPr lang="vi-VN" dirty="0"/>
          </a:p>
          <a:p>
            <a:r>
              <a:rPr lang="vi-VN" dirty="0"/>
              <a:t>Cấu trúc đối tượng rõ ràng: Tuy rằng cấu trúc của dữ liệu là linh hoạt nhưng đối tượng của nó được xác định rất rõ ràng. Sử dụng bộ nhớ nội tại, nên truy vấn sẽ rất nhanh</a:t>
            </a:r>
            <a:r>
              <a:rPr lang="vi-VN" dirty="0" smtClean="0"/>
              <a:t>.</a:t>
            </a:r>
            <a:endParaRPr lang="en-US" dirty="0" smtClean="0"/>
          </a:p>
          <a:p>
            <a:endParaRPr lang="vi-VN" dirty="0"/>
          </a:p>
          <a:p>
            <a:r>
              <a:rPr lang="vi-VN" dirty="0"/>
              <a:t>MongoDB rất dễ mở rộng</a:t>
            </a:r>
            <a:r>
              <a:rPr lang="vi-VN" dirty="0" smtClean="0"/>
              <a:t>.</a:t>
            </a:r>
            <a:endParaRPr lang="en-US" dirty="0" smtClean="0"/>
          </a:p>
          <a:p>
            <a:endParaRPr lang="vi-VN" dirty="0"/>
          </a:p>
          <a:p>
            <a:r>
              <a:rPr lang="vi-VN" dirty="0"/>
              <a:t>Không có các join: Điều này cũng góp phần tạo nên tốc độ truy vấn cực nhanh trên mongoDB</a:t>
            </a:r>
            <a:r>
              <a:rPr lang="vi-VN" dirty="0" smtClean="0"/>
              <a:t>.</a:t>
            </a:r>
            <a:endParaRPr lang="en-US" dirty="0" smtClean="0"/>
          </a:p>
          <a:p>
            <a:endParaRPr lang="vi-VN" dirty="0"/>
          </a:p>
          <a:p>
            <a:r>
              <a:rPr lang="vi-VN" dirty="0"/>
              <a:t>MongoDB phù hợp cho các ứng dụng realtime.</a:t>
            </a:r>
          </a:p>
          <a:p>
            <a:endParaRPr lang="en-US" dirty="0"/>
          </a:p>
        </p:txBody>
      </p:sp>
    </p:spTree>
    <p:extLst>
      <p:ext uri="{BB962C8B-B14F-4D97-AF65-F5344CB8AC3E}">
        <p14:creationId xmlns:p14="http://schemas.microsoft.com/office/powerpoint/2010/main" val="365592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Nh</a:t>
            </a:r>
            <a:r>
              <a:rPr lang="vi-VN" dirty="0" smtClean="0"/>
              <a:t>ượ</a:t>
            </a:r>
            <a:r>
              <a:rPr lang="en-US" dirty="0"/>
              <a:t>c </a:t>
            </a:r>
            <a:r>
              <a:rPr lang="en-US" dirty="0" err="1" smtClean="0"/>
              <a:t>điểm</a:t>
            </a:r>
            <a:r>
              <a:rPr lang="en-US" dirty="0"/>
              <a:t> </a:t>
            </a:r>
            <a:r>
              <a:rPr lang="en-US" dirty="0" err="1" smtClean="0"/>
              <a:t>của</a:t>
            </a:r>
            <a:r>
              <a:rPr lang="en-US" dirty="0" smtClean="0"/>
              <a:t> MongoDB</a:t>
            </a:r>
            <a:endParaRPr lang="en-US" dirty="0"/>
          </a:p>
        </p:txBody>
      </p:sp>
      <p:sp>
        <p:nvSpPr>
          <p:cNvPr id="3" name="Content Placeholder 2"/>
          <p:cNvSpPr>
            <a:spLocks noGrp="1"/>
          </p:cNvSpPr>
          <p:nvPr>
            <p:ph idx="1"/>
          </p:nvPr>
        </p:nvSpPr>
        <p:spPr>
          <a:xfrm>
            <a:off x="677334" y="2111603"/>
            <a:ext cx="8596668" cy="3880773"/>
          </a:xfrm>
        </p:spPr>
        <p:txBody>
          <a:bodyPr/>
          <a:lstStyle/>
          <a:p>
            <a:r>
              <a:rPr lang="vi-VN" dirty="0"/>
              <a:t>Điều đầu tiên phải kể đến ở đây là MongoDB không có các tính chất ràng buộc như trong RDBMS nên khi thao tác với mongoDB thì phải hết sức cẩn thận</a:t>
            </a:r>
            <a:r>
              <a:rPr lang="vi-VN" dirty="0" smtClean="0"/>
              <a:t>.</a:t>
            </a:r>
            <a:endParaRPr lang="en-US" dirty="0" smtClean="0"/>
          </a:p>
          <a:p>
            <a:endParaRPr lang="en-US" dirty="0"/>
          </a:p>
          <a:p>
            <a:r>
              <a:rPr lang="vi-VN" dirty="0"/>
              <a:t/>
            </a:r>
            <a:br>
              <a:rPr lang="vi-VN" dirty="0"/>
            </a:br>
            <a:r>
              <a:rPr lang="vi-VN" dirty="0"/>
              <a:t>MongoDB sử dụng sẽ hao tốn tài nguyên của hệ thống nhiều hơn RDBMS. Nhưng đến thời điểm hiện tại thì vấn đề này không còn là điều lo ngại nữa (Máy giờ </a:t>
            </a:r>
            <a:r>
              <a:rPr lang="vi-VN" dirty="0" smtClean="0"/>
              <a:t>trâu</a:t>
            </a:r>
            <a:r>
              <a:rPr lang="en-US" dirty="0" smtClean="0"/>
              <a:t> </a:t>
            </a:r>
            <a:r>
              <a:rPr lang="vi-VN" dirty="0" smtClean="0"/>
              <a:t>lắm </a:t>
            </a:r>
            <a:r>
              <a:rPr lang="vi-VN" dirty="0"/>
              <a:t>rồi).</a:t>
            </a:r>
            <a:endParaRPr lang="en-US" dirty="0"/>
          </a:p>
        </p:txBody>
      </p:sp>
    </p:spTree>
    <p:extLst>
      <p:ext uri="{BB962C8B-B14F-4D97-AF65-F5344CB8AC3E}">
        <p14:creationId xmlns:p14="http://schemas.microsoft.com/office/powerpoint/2010/main" val="189523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Khi</a:t>
            </a:r>
            <a:r>
              <a:rPr lang="en-US" dirty="0" smtClean="0"/>
              <a:t> </a:t>
            </a:r>
            <a:r>
              <a:rPr lang="en-US" dirty="0" err="1" smtClean="0"/>
              <a:t>nào</a:t>
            </a:r>
            <a:r>
              <a:rPr lang="en-US" dirty="0"/>
              <a:t> NÊN </a:t>
            </a:r>
            <a:r>
              <a:rPr lang="en-US" dirty="0" err="1" smtClean="0"/>
              <a:t>sử</a:t>
            </a:r>
            <a:r>
              <a:rPr lang="en-US" dirty="0"/>
              <a:t> </a:t>
            </a:r>
            <a:r>
              <a:rPr lang="en-US" dirty="0" err="1" smtClean="0"/>
              <a:t>dụng</a:t>
            </a:r>
            <a:r>
              <a:rPr lang="en-US" dirty="0" smtClean="0"/>
              <a:t> MongoDB ?</a:t>
            </a:r>
            <a:endParaRPr lang="en-US" dirty="0"/>
          </a:p>
        </p:txBody>
      </p:sp>
      <p:sp>
        <p:nvSpPr>
          <p:cNvPr id="3" name="Content Placeholder 2"/>
          <p:cNvSpPr>
            <a:spLocks noGrp="1"/>
          </p:cNvSpPr>
          <p:nvPr>
            <p:ph idx="1"/>
          </p:nvPr>
        </p:nvSpPr>
        <p:spPr>
          <a:xfrm>
            <a:off x="677334" y="1738993"/>
            <a:ext cx="8596668" cy="4302369"/>
          </a:xfrm>
        </p:spPr>
        <p:txBody>
          <a:bodyPr/>
          <a:lstStyle/>
          <a:p>
            <a:r>
              <a:rPr lang="vi-VN" dirty="0"/>
              <a:t>Sử dụng MongoDB trong trường hợp</a:t>
            </a:r>
            <a:r>
              <a:rPr lang="vi-VN" dirty="0" smtClean="0"/>
              <a:t>:</a:t>
            </a:r>
            <a:endParaRPr lang="en-US" dirty="0" smtClean="0"/>
          </a:p>
          <a:p>
            <a:endParaRPr lang="vi-VN" dirty="0"/>
          </a:p>
          <a:p>
            <a:r>
              <a:rPr lang="vi-VN" dirty="0"/>
              <a:t>Nếu website của bạn có tính chất INSERT cao Bởi vì mặc định MongoDB có sẵn cơ chế ghi với tốc độ cao và an toàn.Website của bạn ở dạng thời gian thực nhiều, nghĩa là nhiều người thao tác với ứng dung. Nếu trong quá trình load bị lỗi tại một điểm nào đó thì nó sẽ bỏ qua phần đó nên sẽ an toàn.</a:t>
            </a:r>
          </a:p>
          <a:p>
            <a:r>
              <a:rPr lang="vi-VN" dirty="0"/>
              <a:t>Website bạn có nhiều dữ liệu quá Giả sử web bạn có đến 10 triệu records thì đó là cơn ác mộng với MYSQL. Bởi vì MongoDB có khả năng tìm kiến thông tin liên quan cũng khá nhanh nên trường hợp này nên dùng nó.</a:t>
            </a:r>
          </a:p>
          <a:p>
            <a:r>
              <a:rPr lang="vi-VN" dirty="0"/>
              <a:t>Máy chủ không có hệ quản trị CSDL Trường hợp này thường bạn sẽ sử dụng SQLITE hoặc là MongoDB.</a:t>
            </a:r>
          </a:p>
          <a:p>
            <a:endParaRPr lang="en-US" dirty="0"/>
          </a:p>
        </p:txBody>
      </p:sp>
    </p:spTree>
    <p:extLst>
      <p:ext uri="{BB962C8B-B14F-4D97-AF65-F5344CB8AC3E}">
        <p14:creationId xmlns:p14="http://schemas.microsoft.com/office/powerpoint/2010/main" val="189037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Khi</a:t>
            </a:r>
            <a:r>
              <a:rPr lang="en-US" dirty="0" smtClean="0"/>
              <a:t> </a:t>
            </a:r>
            <a:r>
              <a:rPr lang="en-US" dirty="0" err="1" smtClean="0"/>
              <a:t>nào</a:t>
            </a:r>
            <a:r>
              <a:rPr lang="en-US" dirty="0"/>
              <a:t> KHÔNG NÊN </a:t>
            </a:r>
            <a:r>
              <a:rPr lang="en-US" dirty="0" err="1" smtClean="0"/>
              <a:t>sử</a:t>
            </a:r>
            <a:r>
              <a:rPr lang="en-US" dirty="0"/>
              <a:t> </a:t>
            </a:r>
            <a:r>
              <a:rPr lang="en-US" dirty="0" err="1" smtClean="0"/>
              <a:t>dụng</a:t>
            </a:r>
            <a:r>
              <a:rPr lang="en-US" dirty="0" smtClean="0"/>
              <a:t> MongoDB?</a:t>
            </a:r>
            <a:endParaRPr lang="en-US" dirty="0"/>
          </a:p>
        </p:txBody>
      </p:sp>
      <p:sp>
        <p:nvSpPr>
          <p:cNvPr id="3" name="Content Placeholder 2"/>
          <p:cNvSpPr>
            <a:spLocks noGrp="1"/>
          </p:cNvSpPr>
          <p:nvPr>
            <p:ph idx="1"/>
          </p:nvPr>
        </p:nvSpPr>
        <p:spPr/>
        <p:txBody>
          <a:bodyPr/>
          <a:lstStyle/>
          <a:p>
            <a:r>
              <a:rPr lang="vi-VN" dirty="0"/>
              <a:t>Các ứng dụng cần sử dụng nhiều transaction (như ngân hàng) do Mongodb không có cơ chế transaction (giao dịch) để phục vụ cho các ứng dụng ngân </a:t>
            </a:r>
            <a:r>
              <a:rPr lang="vi-VN" dirty="0" smtClean="0"/>
              <a:t>hàng</a:t>
            </a:r>
            <a:endParaRPr lang="en-US" dirty="0" smtClean="0"/>
          </a:p>
          <a:p>
            <a:endParaRPr lang="en-US" dirty="0"/>
          </a:p>
          <a:p>
            <a:endParaRPr lang="vi-VN" dirty="0"/>
          </a:p>
          <a:p>
            <a:r>
              <a:rPr lang="vi-VN" dirty="0"/>
              <a:t>Các ứng dụng cần SQL (sử dụng joins).</a:t>
            </a:r>
          </a:p>
          <a:p>
            <a:endParaRPr lang="en-US" dirty="0"/>
          </a:p>
        </p:txBody>
      </p:sp>
    </p:spTree>
    <p:extLst>
      <p:ext uri="{BB962C8B-B14F-4D97-AF65-F5344CB8AC3E}">
        <p14:creationId xmlns:p14="http://schemas.microsoft.com/office/powerpoint/2010/main" val="25664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smtClean="0"/>
              <a:t>Một</a:t>
            </a:r>
            <a:r>
              <a:rPr lang="en-US" dirty="0"/>
              <a:t> </a:t>
            </a:r>
            <a:r>
              <a:rPr lang="en-US" dirty="0" err="1" smtClean="0"/>
              <a:t>số</a:t>
            </a:r>
            <a:r>
              <a:rPr lang="en-US" dirty="0"/>
              <a:t> </a:t>
            </a:r>
            <a:r>
              <a:rPr lang="en-US" dirty="0" err="1" smtClean="0"/>
              <a:t>phiên</a:t>
            </a:r>
            <a:r>
              <a:rPr lang="en-US" dirty="0"/>
              <a:t> </a:t>
            </a:r>
            <a:r>
              <a:rPr lang="en-US" dirty="0" err="1" smtClean="0"/>
              <a:t>bản</a:t>
            </a:r>
            <a:r>
              <a:rPr lang="en-US" dirty="0" smtClean="0"/>
              <a:t> MongoDB</a:t>
            </a:r>
            <a:endParaRPr lang="en-US" dirty="0"/>
          </a:p>
        </p:txBody>
      </p:sp>
      <p:sp>
        <p:nvSpPr>
          <p:cNvPr id="3" name="Content Placeholder 2"/>
          <p:cNvSpPr>
            <a:spLocks noGrp="1"/>
          </p:cNvSpPr>
          <p:nvPr>
            <p:ph idx="1"/>
          </p:nvPr>
        </p:nvSpPr>
        <p:spPr/>
        <p:txBody>
          <a:bodyPr/>
          <a:lstStyle/>
          <a:p>
            <a:r>
              <a:rPr lang="en-US" dirty="0" err="1" smtClean="0"/>
              <a:t>Hiện</a:t>
            </a:r>
            <a:r>
              <a:rPr lang="en-US" dirty="0"/>
              <a:t> nay </a:t>
            </a:r>
            <a:r>
              <a:rPr lang="en-US" dirty="0" err="1" smtClean="0"/>
              <a:t>đang</a:t>
            </a:r>
            <a:r>
              <a:rPr lang="en-US" dirty="0"/>
              <a:t> </a:t>
            </a:r>
            <a:r>
              <a:rPr lang="en-US" dirty="0" err="1" smtClean="0"/>
              <a:t>có</a:t>
            </a:r>
            <a:r>
              <a:rPr lang="en-US" dirty="0" smtClean="0"/>
              <a:t> </a:t>
            </a:r>
            <a:r>
              <a:rPr lang="en-US" dirty="0"/>
              <a:t>2 </a:t>
            </a:r>
            <a:r>
              <a:rPr lang="en-US" dirty="0" err="1" smtClean="0"/>
              <a:t>phiên</a:t>
            </a:r>
            <a:r>
              <a:rPr lang="en-US" dirty="0"/>
              <a:t> </a:t>
            </a:r>
            <a:r>
              <a:rPr lang="en-US" dirty="0" err="1" smtClean="0"/>
              <a:t>bản</a:t>
            </a:r>
            <a:r>
              <a:rPr lang="en-US" dirty="0"/>
              <a:t> </a:t>
            </a:r>
            <a:r>
              <a:rPr lang="en-US" dirty="0" err="1" smtClean="0"/>
              <a:t>chính</a:t>
            </a:r>
            <a:r>
              <a:rPr lang="en-US" dirty="0"/>
              <a:t> </a:t>
            </a:r>
            <a:r>
              <a:rPr lang="en-US" dirty="0" err="1" smtClean="0"/>
              <a:t>thức</a:t>
            </a:r>
            <a:r>
              <a:rPr lang="en-US" dirty="0" smtClean="0"/>
              <a:t>:</a:t>
            </a:r>
          </a:p>
          <a:p>
            <a:endParaRPr lang="en-US" dirty="0"/>
          </a:p>
          <a:p>
            <a:r>
              <a:rPr lang="en-US" dirty="0" smtClean="0"/>
              <a:t>MongoDB </a:t>
            </a:r>
            <a:r>
              <a:rPr lang="en-US" dirty="0"/>
              <a:t>Community Server: </a:t>
            </a:r>
            <a:r>
              <a:rPr lang="en-US" dirty="0" err="1" smtClean="0"/>
              <a:t>bản</a:t>
            </a:r>
            <a:r>
              <a:rPr lang="en-US" dirty="0"/>
              <a:t> </a:t>
            </a:r>
            <a:r>
              <a:rPr lang="en-US" dirty="0" err="1" smtClean="0"/>
              <a:t>miễn</a:t>
            </a:r>
            <a:r>
              <a:rPr lang="en-US" dirty="0"/>
              <a:t> </a:t>
            </a:r>
            <a:r>
              <a:rPr lang="en-US" dirty="0" err="1" smtClean="0"/>
              <a:t>phí</a:t>
            </a:r>
            <a:r>
              <a:rPr lang="en-US" dirty="0"/>
              <a:t> </a:t>
            </a:r>
            <a:r>
              <a:rPr lang="en-US" dirty="0" err="1" smtClean="0"/>
              <a:t>dành</a:t>
            </a:r>
            <a:r>
              <a:rPr lang="en-US" dirty="0" smtClean="0"/>
              <a:t> </a:t>
            </a:r>
            <a:r>
              <a:rPr lang="en-US" dirty="0" err="1" smtClean="0"/>
              <a:t>cho</a:t>
            </a:r>
            <a:r>
              <a:rPr lang="en-US" dirty="0" smtClean="0"/>
              <a:t> Windows, </a:t>
            </a:r>
            <a:r>
              <a:rPr lang="en-US" dirty="0"/>
              <a:t>Linux </a:t>
            </a:r>
            <a:r>
              <a:rPr lang="en-US" dirty="0" err="1" smtClean="0"/>
              <a:t>và</a:t>
            </a:r>
            <a:r>
              <a:rPr lang="en-US" dirty="0" smtClean="0"/>
              <a:t> OS X.</a:t>
            </a:r>
          </a:p>
          <a:p>
            <a:endParaRPr lang="en-US" dirty="0"/>
          </a:p>
          <a:p>
            <a:r>
              <a:rPr lang="en-US" dirty="0" smtClean="0"/>
              <a:t>MongoDB Enterprise Server</a:t>
            </a:r>
            <a:r>
              <a:rPr lang="en-US" dirty="0"/>
              <a:t>: </a:t>
            </a:r>
            <a:r>
              <a:rPr lang="en-US" dirty="0" err="1" smtClean="0"/>
              <a:t>phiên</a:t>
            </a:r>
            <a:r>
              <a:rPr lang="en-US" dirty="0"/>
              <a:t> </a:t>
            </a:r>
            <a:r>
              <a:rPr lang="en-US" dirty="0" err="1" smtClean="0"/>
              <a:t>bản</a:t>
            </a:r>
            <a:r>
              <a:rPr lang="en-US" dirty="0" smtClean="0"/>
              <a:t> </a:t>
            </a:r>
            <a:r>
              <a:rPr lang="en-US" dirty="0" err="1" smtClean="0"/>
              <a:t>th</a:t>
            </a:r>
            <a:r>
              <a:rPr lang="vi-VN" dirty="0" smtClean="0"/>
              <a:t>ươn</a:t>
            </a:r>
            <a:r>
              <a:rPr lang="en-US" dirty="0"/>
              <a:t>g </a:t>
            </a:r>
            <a:r>
              <a:rPr lang="en-US" dirty="0" err="1" smtClean="0"/>
              <a:t>mại</a:t>
            </a:r>
            <a:r>
              <a:rPr lang="en-US" dirty="0"/>
              <a:t>, </a:t>
            </a:r>
            <a:r>
              <a:rPr lang="en-US" dirty="0" err="1" smtClean="0"/>
              <a:t>cần</a:t>
            </a:r>
            <a:r>
              <a:rPr lang="en-US" dirty="0"/>
              <a:t> </a:t>
            </a:r>
            <a:r>
              <a:rPr lang="en-US" dirty="0" err="1" smtClean="0"/>
              <a:t>phãi</a:t>
            </a:r>
            <a:r>
              <a:rPr lang="en-US" dirty="0"/>
              <a:t> </a:t>
            </a:r>
            <a:r>
              <a:rPr lang="en-US" dirty="0" err="1" smtClean="0"/>
              <a:t>trả</a:t>
            </a:r>
            <a:r>
              <a:rPr lang="en-US" dirty="0"/>
              <a:t> </a:t>
            </a:r>
            <a:r>
              <a:rPr lang="en-US" dirty="0" err="1" smtClean="0"/>
              <a:t>phí</a:t>
            </a:r>
            <a:r>
              <a:rPr lang="en-US" dirty="0" smtClean="0"/>
              <a:t>.</a:t>
            </a:r>
          </a:p>
        </p:txBody>
      </p:sp>
    </p:spTree>
    <p:extLst>
      <p:ext uri="{BB962C8B-B14F-4D97-AF65-F5344CB8AC3E}">
        <p14:creationId xmlns:p14="http://schemas.microsoft.com/office/powerpoint/2010/main" val="316715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Các</a:t>
            </a:r>
            <a:r>
              <a:rPr lang="en-US" dirty="0" smtClean="0"/>
              <a:t> </a:t>
            </a:r>
            <a:r>
              <a:rPr lang="en-US" dirty="0" err="1" smtClean="0"/>
              <a:t>công</a:t>
            </a:r>
            <a:r>
              <a:rPr lang="en-US" dirty="0"/>
              <a:t> </a:t>
            </a:r>
            <a:r>
              <a:rPr lang="en-US" dirty="0" err="1" smtClean="0"/>
              <a:t>cụ</a:t>
            </a:r>
            <a:r>
              <a:rPr lang="en-US" dirty="0"/>
              <a:t> </a:t>
            </a:r>
            <a:r>
              <a:rPr lang="en-US" dirty="0" err="1" smtClean="0"/>
              <a:t>quản</a:t>
            </a:r>
            <a:r>
              <a:rPr lang="en-US" dirty="0"/>
              <a:t> </a:t>
            </a:r>
            <a:r>
              <a:rPr lang="en-US" dirty="0" err="1" smtClean="0"/>
              <a:t>trị</a:t>
            </a:r>
            <a:r>
              <a:rPr lang="en-US" dirty="0" smtClean="0"/>
              <a:t> MongoDB</a:t>
            </a:r>
            <a:endParaRPr lang="en-US" dirty="0"/>
          </a:p>
        </p:txBody>
      </p:sp>
      <p:sp>
        <p:nvSpPr>
          <p:cNvPr id="3" name="Content Placeholder 2"/>
          <p:cNvSpPr>
            <a:spLocks noGrp="1"/>
          </p:cNvSpPr>
          <p:nvPr>
            <p:ph idx="1"/>
          </p:nvPr>
        </p:nvSpPr>
        <p:spPr/>
        <p:txBody>
          <a:bodyPr/>
          <a:lstStyle/>
          <a:p>
            <a:r>
              <a:rPr lang="vi-VN" dirty="0"/>
              <a:t>Một số công cụ điển hình như</a:t>
            </a:r>
            <a:r>
              <a:rPr lang="vi-VN" dirty="0" smtClean="0"/>
              <a:t>:</a:t>
            </a:r>
            <a:endParaRPr lang="en-US" dirty="0" smtClean="0"/>
          </a:p>
          <a:p>
            <a:endParaRPr lang="vi-VN" dirty="0"/>
          </a:p>
          <a:p>
            <a:pPr lvl="1"/>
            <a:r>
              <a:rPr lang="vi-VN" dirty="0" smtClean="0"/>
              <a:t>RoboMongo</a:t>
            </a:r>
            <a:endParaRPr lang="en-US" dirty="0" smtClean="0"/>
          </a:p>
          <a:p>
            <a:pPr lvl="1"/>
            <a:endParaRPr lang="vi-VN" dirty="0"/>
          </a:p>
          <a:p>
            <a:pPr lvl="1"/>
            <a:r>
              <a:rPr lang="vi-VN" dirty="0"/>
              <a:t>UMongo(trước đây là JMongoBrower</a:t>
            </a:r>
            <a:r>
              <a:rPr lang="vi-VN" dirty="0" smtClean="0"/>
              <a:t>)</a:t>
            </a:r>
            <a:endParaRPr lang="en-US" dirty="0" smtClean="0"/>
          </a:p>
          <a:p>
            <a:pPr lvl="1"/>
            <a:endParaRPr lang="vi-VN" dirty="0"/>
          </a:p>
          <a:p>
            <a:pPr lvl="1"/>
            <a:r>
              <a:rPr lang="vi-VN" dirty="0" smtClean="0"/>
              <a:t>MongoExplorer</a:t>
            </a:r>
            <a:endParaRPr lang="en-US" dirty="0" smtClean="0"/>
          </a:p>
          <a:p>
            <a:pPr lvl="1"/>
            <a:endParaRPr lang="vi-VN" dirty="0"/>
          </a:p>
          <a:p>
            <a:pPr lvl="1"/>
            <a:r>
              <a:rPr lang="vi-VN" dirty="0"/>
              <a:t>RockMongo</a:t>
            </a:r>
          </a:p>
          <a:p>
            <a:endParaRPr lang="en-US" dirty="0"/>
          </a:p>
        </p:txBody>
      </p:sp>
    </p:spTree>
    <p:extLst>
      <p:ext uri="{BB962C8B-B14F-4D97-AF65-F5344CB8AC3E}">
        <p14:creationId xmlns:p14="http://schemas.microsoft.com/office/powerpoint/2010/main" val="244381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8971"/>
            <a:ext cx="8596668" cy="1320800"/>
          </a:xfrm>
        </p:spPr>
        <p:txBody>
          <a:bodyPr/>
          <a:lstStyle/>
          <a:p>
            <a:r>
              <a:rPr lang="en-US" dirty="0" smtClean="0"/>
              <a:t>			</a:t>
            </a:r>
            <a:r>
              <a:rPr lang="en-US" sz="5400" dirty="0" smtClean="0"/>
              <a:t>	MongoDB </a:t>
            </a:r>
            <a:r>
              <a:rPr lang="en-US" sz="5400" dirty="0" err="1" smtClean="0"/>
              <a:t>là</a:t>
            </a:r>
            <a:r>
              <a:rPr lang="en-US" sz="5400" dirty="0"/>
              <a:t> </a:t>
            </a:r>
            <a:r>
              <a:rPr lang="en-US" sz="5400" dirty="0" err="1" smtClean="0"/>
              <a:t>gì</a:t>
            </a:r>
            <a:r>
              <a:rPr lang="en-US" sz="5400" dirty="0" smtClean="0"/>
              <a:t> ?</a:t>
            </a:r>
            <a:endParaRPr lang="en-US" sz="5400" dirty="0"/>
          </a:p>
        </p:txBody>
      </p:sp>
      <p:sp>
        <p:nvSpPr>
          <p:cNvPr id="3" name="Content Placeholder 2"/>
          <p:cNvSpPr>
            <a:spLocks noGrp="1"/>
          </p:cNvSpPr>
          <p:nvPr>
            <p:ph idx="1"/>
          </p:nvPr>
        </p:nvSpPr>
        <p:spPr/>
        <p:txBody>
          <a:bodyPr/>
          <a:lstStyle/>
          <a:p>
            <a:r>
              <a:rPr lang="en-US" dirty="0"/>
              <a:t>MongoDB </a:t>
            </a:r>
            <a:r>
              <a:rPr lang="en-US" dirty="0" err="1" smtClean="0"/>
              <a:t>là</a:t>
            </a:r>
            <a:r>
              <a:rPr lang="en-US" dirty="0"/>
              <a:t> </a:t>
            </a:r>
            <a:r>
              <a:rPr lang="en-US" dirty="0" err="1" smtClean="0"/>
              <a:t>một</a:t>
            </a:r>
            <a:r>
              <a:rPr lang="en-US" dirty="0"/>
              <a:t> </a:t>
            </a:r>
            <a:r>
              <a:rPr lang="en-US" dirty="0" err="1" smtClean="0"/>
              <a:t>hệ</a:t>
            </a:r>
            <a:r>
              <a:rPr lang="en-US" dirty="0"/>
              <a:t> </a:t>
            </a:r>
            <a:r>
              <a:rPr lang="en-US" dirty="0" err="1" smtClean="0"/>
              <a:t>quản</a:t>
            </a:r>
            <a:r>
              <a:rPr lang="en-US" dirty="0"/>
              <a:t> </a:t>
            </a:r>
            <a:r>
              <a:rPr lang="en-US" dirty="0" err="1" smtClean="0"/>
              <a:t>trị</a:t>
            </a:r>
            <a:r>
              <a:rPr lang="en-US" dirty="0" smtClean="0"/>
              <a:t> c</a:t>
            </a:r>
            <a:r>
              <a:rPr lang="vi-VN" dirty="0" smtClean="0"/>
              <a:t>ơ</a:t>
            </a:r>
            <a:r>
              <a:rPr lang="en-US" dirty="0"/>
              <a:t> </a:t>
            </a:r>
            <a:r>
              <a:rPr lang="en-US" dirty="0" err="1" smtClean="0"/>
              <a:t>sở</a:t>
            </a:r>
            <a:r>
              <a:rPr lang="en-US" dirty="0"/>
              <a:t> </a:t>
            </a:r>
            <a:r>
              <a:rPr lang="en-US" dirty="0" err="1" smtClean="0"/>
              <a:t>dữ</a:t>
            </a:r>
            <a:r>
              <a:rPr lang="en-US" dirty="0"/>
              <a:t> </a:t>
            </a:r>
            <a:r>
              <a:rPr lang="en-US" dirty="0" err="1" smtClean="0"/>
              <a:t>liệu</a:t>
            </a:r>
            <a:r>
              <a:rPr lang="en-US" dirty="0"/>
              <a:t> </a:t>
            </a:r>
            <a:r>
              <a:rPr lang="en-US" dirty="0" err="1" smtClean="0"/>
              <a:t>mã</a:t>
            </a:r>
            <a:r>
              <a:rPr lang="en-US" dirty="0"/>
              <a:t> </a:t>
            </a:r>
            <a:r>
              <a:rPr lang="en-US" dirty="0" err="1" smtClean="0"/>
              <a:t>nguồn</a:t>
            </a:r>
            <a:r>
              <a:rPr lang="en-US" dirty="0"/>
              <a:t> </a:t>
            </a:r>
            <a:r>
              <a:rPr lang="en-US" dirty="0" err="1" smtClean="0"/>
              <a:t>mở</a:t>
            </a:r>
            <a:r>
              <a:rPr lang="en-US" dirty="0"/>
              <a:t> </a:t>
            </a:r>
            <a:r>
              <a:rPr lang="en-US" dirty="0" err="1" smtClean="0"/>
              <a:t>dạng</a:t>
            </a:r>
            <a:r>
              <a:rPr lang="en-US" dirty="0"/>
              <a:t> NoSQL</a:t>
            </a:r>
            <a:r>
              <a:rPr lang="en-US" dirty="0" smtClean="0"/>
              <a:t>.</a:t>
            </a:r>
          </a:p>
          <a:p>
            <a:endParaRPr lang="en-US" dirty="0" smtClean="0"/>
          </a:p>
          <a:p>
            <a:r>
              <a:rPr lang="en-US" dirty="0" smtClean="0"/>
              <a:t>Đ</a:t>
            </a:r>
            <a:r>
              <a:rPr lang="vi-VN" dirty="0" smtClean="0"/>
              <a:t>ượ</a:t>
            </a:r>
            <a:r>
              <a:rPr lang="en-US" dirty="0"/>
              <a:t>c </a:t>
            </a:r>
            <a:r>
              <a:rPr lang="en-US" dirty="0" err="1" smtClean="0"/>
              <a:t>thiết</a:t>
            </a:r>
            <a:r>
              <a:rPr lang="en-US" dirty="0"/>
              <a:t> </a:t>
            </a:r>
            <a:r>
              <a:rPr lang="en-US" dirty="0" err="1" smtClean="0"/>
              <a:t>kế</a:t>
            </a:r>
            <a:r>
              <a:rPr lang="en-US" dirty="0" smtClean="0"/>
              <a:t> </a:t>
            </a:r>
            <a:r>
              <a:rPr lang="en-US" dirty="0" err="1" smtClean="0"/>
              <a:t>theo</a:t>
            </a:r>
            <a:r>
              <a:rPr lang="en-US" dirty="0"/>
              <a:t> </a:t>
            </a:r>
            <a:r>
              <a:rPr lang="en-US" dirty="0" err="1" smtClean="0"/>
              <a:t>kiểu</a:t>
            </a:r>
            <a:r>
              <a:rPr lang="en-US" dirty="0" smtClean="0"/>
              <a:t> h</a:t>
            </a:r>
            <a:r>
              <a:rPr lang="vi-VN" dirty="0" smtClean="0"/>
              <a:t>ướng</a:t>
            </a:r>
            <a:r>
              <a:rPr lang="en-US" dirty="0"/>
              <a:t> </a:t>
            </a:r>
            <a:r>
              <a:rPr lang="en-US" dirty="0" err="1" smtClean="0"/>
              <a:t>đối</a:t>
            </a:r>
            <a:r>
              <a:rPr lang="en-US" dirty="0" smtClean="0"/>
              <a:t> t</a:t>
            </a:r>
            <a:r>
              <a:rPr lang="vi-VN" dirty="0" smtClean="0"/>
              <a:t>ượng</a:t>
            </a:r>
            <a:r>
              <a:rPr lang="en-US" dirty="0"/>
              <a:t> , </a:t>
            </a:r>
            <a:r>
              <a:rPr lang="en-US" dirty="0" err="1" smtClean="0"/>
              <a:t>các</a:t>
            </a:r>
            <a:r>
              <a:rPr lang="en-US" dirty="0"/>
              <a:t> </a:t>
            </a:r>
            <a:r>
              <a:rPr lang="en-US" dirty="0" err="1" smtClean="0"/>
              <a:t>bảng</a:t>
            </a:r>
            <a:r>
              <a:rPr lang="en-US" dirty="0" smtClean="0"/>
              <a:t> </a:t>
            </a:r>
            <a:r>
              <a:rPr lang="en-US" dirty="0" err="1" smtClean="0"/>
              <a:t>trong</a:t>
            </a:r>
            <a:r>
              <a:rPr lang="en-US" dirty="0"/>
              <a:t> MongoDB </a:t>
            </a:r>
            <a:r>
              <a:rPr lang="en-US" dirty="0" smtClean="0"/>
              <a:t>đ</a:t>
            </a:r>
            <a:r>
              <a:rPr lang="vi-VN" dirty="0" smtClean="0"/>
              <a:t>ượ</a:t>
            </a:r>
            <a:r>
              <a:rPr lang="en-US" dirty="0"/>
              <a:t>c </a:t>
            </a:r>
            <a:r>
              <a:rPr lang="en-US" dirty="0" err="1" smtClean="0"/>
              <a:t>cấu</a:t>
            </a:r>
            <a:r>
              <a:rPr lang="en-US" dirty="0"/>
              <a:t> </a:t>
            </a:r>
            <a:r>
              <a:rPr lang="en-US" dirty="0" err="1" smtClean="0"/>
              <a:t>trúc</a:t>
            </a:r>
            <a:r>
              <a:rPr lang="en-US" dirty="0"/>
              <a:t> </a:t>
            </a:r>
            <a:r>
              <a:rPr lang="en-US" dirty="0" err="1" smtClean="0"/>
              <a:t>rất</a:t>
            </a:r>
            <a:r>
              <a:rPr lang="en-US" dirty="0" smtClean="0"/>
              <a:t> </a:t>
            </a:r>
            <a:r>
              <a:rPr lang="en-US" dirty="0" err="1" smtClean="0"/>
              <a:t>linh</a:t>
            </a:r>
            <a:r>
              <a:rPr lang="en-US" dirty="0"/>
              <a:t> </a:t>
            </a:r>
            <a:r>
              <a:rPr lang="en-US" dirty="0" err="1" smtClean="0"/>
              <a:t>hoạt</a:t>
            </a:r>
            <a:r>
              <a:rPr lang="en-US" dirty="0" smtClean="0"/>
              <a:t>, </a:t>
            </a:r>
            <a:r>
              <a:rPr lang="en-US" dirty="0" err="1" smtClean="0"/>
              <a:t>cho</a:t>
            </a:r>
            <a:r>
              <a:rPr lang="en-US" dirty="0"/>
              <a:t> </a:t>
            </a:r>
            <a:r>
              <a:rPr lang="en-US" dirty="0" err="1" smtClean="0"/>
              <a:t>phép</a:t>
            </a:r>
            <a:r>
              <a:rPr lang="en-US" dirty="0"/>
              <a:t> </a:t>
            </a:r>
            <a:r>
              <a:rPr lang="en-US" dirty="0" err="1" smtClean="0"/>
              <a:t>các</a:t>
            </a:r>
            <a:r>
              <a:rPr lang="en-US" dirty="0"/>
              <a:t> </a:t>
            </a:r>
            <a:r>
              <a:rPr lang="en-US" dirty="0" err="1" smtClean="0"/>
              <a:t>dữ</a:t>
            </a:r>
            <a:r>
              <a:rPr lang="en-US" dirty="0"/>
              <a:t> </a:t>
            </a:r>
            <a:r>
              <a:rPr lang="en-US" dirty="0" err="1" smtClean="0"/>
              <a:t>liệu</a:t>
            </a:r>
            <a:r>
              <a:rPr lang="en-US" dirty="0"/>
              <a:t> </a:t>
            </a:r>
            <a:r>
              <a:rPr lang="en-US" dirty="0" err="1" smtClean="0"/>
              <a:t>trên</a:t>
            </a:r>
            <a:r>
              <a:rPr lang="en-US" dirty="0"/>
              <a:t> </a:t>
            </a:r>
            <a:r>
              <a:rPr lang="en-US" dirty="0" err="1" smtClean="0"/>
              <a:t>bảng</a:t>
            </a:r>
            <a:r>
              <a:rPr lang="en-US" dirty="0"/>
              <a:t> </a:t>
            </a:r>
            <a:r>
              <a:rPr lang="en-US" dirty="0" err="1" smtClean="0"/>
              <a:t>không</a:t>
            </a:r>
            <a:r>
              <a:rPr lang="en-US" dirty="0"/>
              <a:t> </a:t>
            </a:r>
            <a:r>
              <a:rPr lang="en-US" dirty="0" err="1" smtClean="0"/>
              <a:t>cần</a:t>
            </a:r>
            <a:r>
              <a:rPr lang="en-US" dirty="0"/>
              <a:t> </a:t>
            </a:r>
            <a:r>
              <a:rPr lang="en-US" dirty="0" err="1" smtClean="0"/>
              <a:t>tuân</a:t>
            </a:r>
            <a:r>
              <a:rPr lang="en-US" dirty="0" smtClean="0"/>
              <a:t> </a:t>
            </a:r>
            <a:r>
              <a:rPr lang="en-US" dirty="0" err="1" smtClean="0"/>
              <a:t>theo</a:t>
            </a:r>
            <a:r>
              <a:rPr lang="en-US" dirty="0"/>
              <a:t> </a:t>
            </a:r>
            <a:r>
              <a:rPr lang="en-US" dirty="0" err="1" smtClean="0"/>
              <a:t>một</a:t>
            </a:r>
            <a:r>
              <a:rPr lang="en-US" dirty="0"/>
              <a:t> </a:t>
            </a:r>
            <a:r>
              <a:rPr lang="en-US" dirty="0" err="1" smtClean="0"/>
              <a:t>cấu</a:t>
            </a:r>
            <a:r>
              <a:rPr lang="en-US" dirty="0"/>
              <a:t> </a:t>
            </a:r>
            <a:r>
              <a:rPr lang="en-US" dirty="0" err="1" smtClean="0"/>
              <a:t>trúc</a:t>
            </a:r>
            <a:r>
              <a:rPr lang="en-US" dirty="0"/>
              <a:t> </a:t>
            </a:r>
            <a:r>
              <a:rPr lang="en-US" dirty="0" err="1" smtClean="0"/>
              <a:t>nhất</a:t>
            </a:r>
            <a:r>
              <a:rPr lang="en-US" dirty="0"/>
              <a:t> </a:t>
            </a:r>
            <a:r>
              <a:rPr lang="en-US" dirty="0" err="1" smtClean="0"/>
              <a:t>định</a:t>
            </a:r>
            <a:r>
              <a:rPr lang="en-US" dirty="0"/>
              <a:t> </a:t>
            </a:r>
            <a:r>
              <a:rPr lang="en-US" dirty="0" err="1" smtClean="0"/>
              <a:t>nào</a:t>
            </a:r>
            <a:r>
              <a:rPr lang="en-US" dirty="0"/>
              <a:t> </a:t>
            </a:r>
            <a:r>
              <a:rPr lang="en-US" dirty="0" err="1" smtClean="0"/>
              <a:t>cả</a:t>
            </a:r>
            <a:r>
              <a:rPr lang="en-US" dirty="0" smtClean="0"/>
              <a:t> </a:t>
            </a:r>
            <a:r>
              <a:rPr lang="en-US" dirty="0"/>
              <a:t>( </a:t>
            </a:r>
            <a:r>
              <a:rPr lang="en-US" dirty="0" err="1" smtClean="0"/>
              <a:t>thích</a:t>
            </a:r>
            <a:r>
              <a:rPr lang="en-US" dirty="0"/>
              <a:t> </a:t>
            </a:r>
            <a:r>
              <a:rPr lang="en-US" dirty="0" err="1" smtClean="0"/>
              <a:t>hợp</a:t>
            </a:r>
            <a:r>
              <a:rPr lang="en-US" dirty="0"/>
              <a:t> </a:t>
            </a:r>
            <a:r>
              <a:rPr lang="en-US" dirty="0" err="1" smtClean="0"/>
              <a:t>để</a:t>
            </a:r>
            <a:r>
              <a:rPr lang="en-US" dirty="0"/>
              <a:t> </a:t>
            </a:r>
            <a:r>
              <a:rPr lang="en-US" dirty="0" err="1" smtClean="0"/>
              <a:t>làm</a:t>
            </a:r>
            <a:r>
              <a:rPr lang="en-US" dirty="0" smtClean="0"/>
              <a:t> </a:t>
            </a:r>
            <a:r>
              <a:rPr lang="en-US" dirty="0" err="1" smtClean="0"/>
              <a:t>bigdata</a:t>
            </a:r>
            <a:r>
              <a:rPr lang="en-US" dirty="0" smtClean="0"/>
              <a:t>) .</a:t>
            </a:r>
          </a:p>
          <a:p>
            <a:endParaRPr lang="en-US" dirty="0" smtClean="0"/>
          </a:p>
          <a:p>
            <a:r>
              <a:rPr lang="en-US" dirty="0" smtClean="0"/>
              <a:t>MongoDB l</a:t>
            </a:r>
            <a:r>
              <a:rPr lang="vi-VN" dirty="0" smtClean="0"/>
              <a:t>ư</a:t>
            </a:r>
            <a:r>
              <a:rPr lang="en-US" dirty="0"/>
              <a:t>u </a:t>
            </a:r>
            <a:r>
              <a:rPr lang="en-US" dirty="0" err="1" smtClean="0"/>
              <a:t>trữ</a:t>
            </a:r>
            <a:r>
              <a:rPr lang="en-US" dirty="0"/>
              <a:t> </a:t>
            </a:r>
            <a:r>
              <a:rPr lang="en-US" dirty="0" err="1" smtClean="0"/>
              <a:t>dữ</a:t>
            </a:r>
            <a:r>
              <a:rPr lang="en-US" dirty="0"/>
              <a:t> </a:t>
            </a:r>
            <a:r>
              <a:rPr lang="en-US" dirty="0" err="1" smtClean="0"/>
              <a:t>liệu</a:t>
            </a:r>
            <a:r>
              <a:rPr lang="en-US" dirty="0" smtClean="0"/>
              <a:t> </a:t>
            </a:r>
            <a:r>
              <a:rPr lang="en-US" dirty="0" err="1" smtClean="0"/>
              <a:t>theo</a:t>
            </a:r>
            <a:r>
              <a:rPr lang="en-US" dirty="0" smtClean="0"/>
              <a:t> h</a:t>
            </a:r>
            <a:r>
              <a:rPr lang="vi-VN" dirty="0" smtClean="0"/>
              <a:t>ướng</a:t>
            </a:r>
            <a:r>
              <a:rPr lang="en-US" dirty="0"/>
              <a:t> </a:t>
            </a:r>
            <a:r>
              <a:rPr lang="en-US" dirty="0" err="1" smtClean="0"/>
              <a:t>tài</a:t>
            </a:r>
            <a:r>
              <a:rPr lang="en-US" dirty="0"/>
              <a:t> </a:t>
            </a:r>
            <a:r>
              <a:rPr lang="en-US" dirty="0" err="1" smtClean="0"/>
              <a:t>liệu</a:t>
            </a:r>
            <a:r>
              <a:rPr lang="en-US" dirty="0" smtClean="0"/>
              <a:t> (</a:t>
            </a:r>
            <a:r>
              <a:rPr lang="en-US" dirty="0"/>
              <a:t>document-oriented storage), </a:t>
            </a:r>
            <a:r>
              <a:rPr lang="en-US" dirty="0" err="1" smtClean="0"/>
              <a:t>các</a:t>
            </a:r>
            <a:r>
              <a:rPr lang="en-US" dirty="0"/>
              <a:t> </a:t>
            </a:r>
            <a:r>
              <a:rPr lang="en-US" dirty="0" err="1" smtClean="0"/>
              <a:t>dữ</a:t>
            </a:r>
            <a:r>
              <a:rPr lang="en-US" dirty="0"/>
              <a:t> </a:t>
            </a:r>
            <a:r>
              <a:rPr lang="en-US" dirty="0" err="1" smtClean="0"/>
              <a:t>liệu</a:t>
            </a:r>
            <a:r>
              <a:rPr lang="en-US" dirty="0" smtClean="0"/>
              <a:t> l</a:t>
            </a:r>
            <a:r>
              <a:rPr lang="vi-VN" dirty="0" smtClean="0"/>
              <a:t>ư</a:t>
            </a:r>
            <a:r>
              <a:rPr lang="en-US" dirty="0"/>
              <a:t>u </a:t>
            </a:r>
            <a:r>
              <a:rPr lang="en-US" dirty="0" err="1" smtClean="0"/>
              <a:t>trữ</a:t>
            </a:r>
            <a:r>
              <a:rPr lang="en-US" dirty="0" smtClean="0"/>
              <a:t> </a:t>
            </a:r>
            <a:r>
              <a:rPr lang="en-US" dirty="0" err="1" smtClean="0"/>
              <a:t>trong</a:t>
            </a:r>
            <a:r>
              <a:rPr lang="en-US" dirty="0" smtClean="0"/>
              <a:t> </a:t>
            </a:r>
            <a:r>
              <a:rPr lang="en-US" dirty="0"/>
              <a:t>document </a:t>
            </a:r>
            <a:r>
              <a:rPr lang="en-US" dirty="0" err="1" smtClean="0"/>
              <a:t>kiểu</a:t>
            </a:r>
            <a:r>
              <a:rPr lang="en-US" dirty="0" smtClean="0"/>
              <a:t> </a:t>
            </a:r>
            <a:r>
              <a:rPr lang="en-US" dirty="0"/>
              <a:t>JSON </a:t>
            </a:r>
            <a:r>
              <a:rPr lang="en-US" dirty="0" err="1" smtClean="0"/>
              <a:t>nên</a:t>
            </a:r>
            <a:r>
              <a:rPr lang="en-US" dirty="0" smtClean="0"/>
              <a:t> </a:t>
            </a:r>
            <a:r>
              <a:rPr lang="en-US" dirty="0" err="1" smtClean="0"/>
              <a:t>truy</a:t>
            </a:r>
            <a:r>
              <a:rPr lang="en-US" dirty="0"/>
              <a:t> </a:t>
            </a:r>
            <a:r>
              <a:rPr lang="en-US" dirty="0" err="1" smtClean="0"/>
              <a:t>vấn</a:t>
            </a:r>
            <a:r>
              <a:rPr lang="en-US" dirty="0"/>
              <a:t> </a:t>
            </a:r>
            <a:r>
              <a:rPr lang="en-US" dirty="0" err="1" smtClean="0"/>
              <a:t>rất</a:t>
            </a:r>
            <a:r>
              <a:rPr lang="en-US" dirty="0" smtClean="0"/>
              <a:t> </a:t>
            </a:r>
            <a:r>
              <a:rPr lang="en-US" dirty="0" err="1" smtClean="0"/>
              <a:t>nhanh</a:t>
            </a:r>
            <a:r>
              <a:rPr lang="en-US" dirty="0"/>
              <a:t>.</a:t>
            </a:r>
          </a:p>
        </p:txBody>
      </p:sp>
    </p:spTree>
    <p:extLst>
      <p:ext uri="{BB962C8B-B14F-4D97-AF65-F5344CB8AC3E}">
        <p14:creationId xmlns:p14="http://schemas.microsoft.com/office/powerpoint/2010/main" val="152501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489856"/>
            <a:ext cx="8596312" cy="4955723"/>
          </a:xfrm>
        </p:spPr>
      </p:pic>
    </p:spTree>
    <p:extLst>
      <p:ext uri="{BB962C8B-B14F-4D97-AF65-F5344CB8AC3E}">
        <p14:creationId xmlns:p14="http://schemas.microsoft.com/office/powerpoint/2010/main" val="1093058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dirty="0" err="1" smtClean="0">
                <a:solidFill>
                  <a:schemeClr val="accent4">
                    <a:lumMod val="40000"/>
                    <a:lumOff val="60000"/>
                  </a:schemeClr>
                </a:solidFill>
              </a:rPr>
              <a:t>Một</a:t>
            </a:r>
            <a:r>
              <a:rPr lang="en-US" dirty="0" smtClean="0">
                <a:solidFill>
                  <a:schemeClr val="accent4">
                    <a:lumMod val="40000"/>
                    <a:lumOff val="60000"/>
                  </a:schemeClr>
                </a:solidFill>
              </a:rPr>
              <a:t> </a:t>
            </a:r>
            <a:r>
              <a:rPr lang="en-US" dirty="0" err="1" smtClean="0">
                <a:solidFill>
                  <a:schemeClr val="accent4">
                    <a:lumMod val="40000"/>
                    <a:lumOff val="60000"/>
                  </a:schemeClr>
                </a:solidFill>
              </a:rPr>
              <a:t>số</a:t>
            </a:r>
            <a:r>
              <a:rPr lang="en-US" dirty="0">
                <a:solidFill>
                  <a:schemeClr val="accent4">
                    <a:lumMod val="40000"/>
                    <a:lumOff val="60000"/>
                  </a:schemeClr>
                </a:solidFill>
              </a:rPr>
              <a:t> </a:t>
            </a:r>
            <a:r>
              <a:rPr lang="en-US" dirty="0" err="1" smtClean="0">
                <a:solidFill>
                  <a:schemeClr val="accent4">
                    <a:lumMod val="40000"/>
                    <a:lumOff val="60000"/>
                  </a:schemeClr>
                </a:solidFill>
              </a:rPr>
              <a:t>nguồn</a:t>
            </a:r>
            <a:r>
              <a:rPr lang="en-US" dirty="0">
                <a:solidFill>
                  <a:schemeClr val="accent4">
                    <a:lumMod val="40000"/>
                    <a:lumOff val="60000"/>
                  </a:schemeClr>
                </a:solidFill>
              </a:rPr>
              <a:t> </a:t>
            </a:r>
            <a:r>
              <a:rPr lang="en-US" dirty="0" err="1" smtClean="0">
                <a:solidFill>
                  <a:schemeClr val="accent4">
                    <a:lumMod val="40000"/>
                    <a:lumOff val="60000"/>
                  </a:schemeClr>
                </a:solidFill>
              </a:rPr>
              <a:t>tài</a:t>
            </a:r>
            <a:r>
              <a:rPr lang="en-US" dirty="0">
                <a:solidFill>
                  <a:schemeClr val="accent4">
                    <a:lumMod val="40000"/>
                    <a:lumOff val="60000"/>
                  </a:schemeClr>
                </a:solidFill>
              </a:rPr>
              <a:t> </a:t>
            </a:r>
            <a:r>
              <a:rPr lang="en-US" dirty="0" err="1" smtClean="0">
                <a:solidFill>
                  <a:schemeClr val="accent4">
                    <a:lumMod val="40000"/>
                    <a:lumOff val="60000"/>
                  </a:schemeClr>
                </a:solidFill>
              </a:rPr>
              <a:t>liệu</a:t>
            </a:r>
            <a:r>
              <a:rPr lang="en-US" dirty="0" smtClean="0">
                <a:solidFill>
                  <a:schemeClr val="accent4">
                    <a:lumMod val="40000"/>
                    <a:lumOff val="60000"/>
                  </a:schemeClr>
                </a:solidFill>
              </a:rPr>
              <a:t> </a:t>
            </a:r>
            <a:r>
              <a:rPr lang="en-US" dirty="0" err="1" smtClean="0">
                <a:solidFill>
                  <a:schemeClr val="accent4">
                    <a:lumMod val="40000"/>
                    <a:lumOff val="60000"/>
                  </a:schemeClr>
                </a:solidFill>
              </a:rPr>
              <a:t>tham</a:t>
            </a:r>
            <a:r>
              <a:rPr lang="en-US" dirty="0" smtClean="0">
                <a:solidFill>
                  <a:schemeClr val="accent4">
                    <a:lumMod val="40000"/>
                    <a:lumOff val="60000"/>
                  </a:schemeClr>
                </a:solidFill>
              </a:rPr>
              <a:t> </a:t>
            </a:r>
            <a:r>
              <a:rPr lang="en-US" dirty="0" err="1">
                <a:solidFill>
                  <a:schemeClr val="accent4">
                    <a:lumMod val="40000"/>
                    <a:lumOff val="60000"/>
                  </a:schemeClr>
                </a:solidFill>
              </a:rPr>
              <a:t>khảo</a:t>
            </a:r>
            <a:endParaRPr lang="en-US" dirty="0">
              <a:solidFill>
                <a:schemeClr val="accent4">
                  <a:lumMod val="40000"/>
                  <a:lumOff val="60000"/>
                </a:schemeClr>
              </a:solidFill>
            </a:endParaRPr>
          </a:p>
        </p:txBody>
      </p:sp>
      <p:sp>
        <p:nvSpPr>
          <p:cNvPr id="3" name="Content Placeholder 2"/>
          <p:cNvSpPr>
            <a:spLocks noGrp="1"/>
          </p:cNvSpPr>
          <p:nvPr>
            <p:ph idx="1"/>
          </p:nvPr>
        </p:nvSpPr>
        <p:spPr>
          <a:xfrm>
            <a:off x="677334" y="1930399"/>
            <a:ext cx="8596668" cy="4110963"/>
          </a:xfrm>
        </p:spPr>
        <p:txBody>
          <a:bodyPr/>
          <a:lstStyle/>
          <a:p>
            <a:r>
              <a:rPr lang="en-US" u="sng" dirty="0">
                <a:solidFill>
                  <a:schemeClr val="accent4"/>
                </a:solidFill>
                <a:hlinkClick r:id="rId2"/>
              </a:rPr>
              <a:t>https://viblo.asia/p/mongodb-va-nhung-dieu-can-biet-phan-1-m68Z03VQKkG?fbclid=IwAR3YElIAFxcq_QBoR3XgibhVa8Fu1VyjSayGePuAYfQ0DGWoqixi8UvOW1U</a:t>
            </a:r>
            <a:endParaRPr lang="en-US" dirty="0">
              <a:solidFill>
                <a:schemeClr val="accent4"/>
              </a:solidFill>
            </a:endParaRPr>
          </a:p>
          <a:p>
            <a:pPr marL="0" indent="0">
              <a:buNone/>
            </a:pPr>
            <a:endParaRPr lang="en-US" dirty="0">
              <a:solidFill>
                <a:schemeClr val="accent4"/>
              </a:solidFill>
            </a:endParaRPr>
          </a:p>
          <a:p>
            <a:r>
              <a:rPr lang="en-US" u="sng" dirty="0">
                <a:solidFill>
                  <a:schemeClr val="accent4"/>
                </a:solidFill>
                <a:hlinkClick r:id="rId3"/>
              </a:rPr>
              <a:t>https://www.mongodb.com/</a:t>
            </a:r>
            <a:endParaRPr lang="en-US" dirty="0">
              <a:solidFill>
                <a:schemeClr val="accent4"/>
              </a:solidFill>
            </a:endParaRPr>
          </a:p>
          <a:p>
            <a:endParaRPr lang="en-US" dirty="0">
              <a:solidFill>
                <a:schemeClr val="accent4"/>
              </a:solidFill>
            </a:endParaRPr>
          </a:p>
          <a:p>
            <a:r>
              <a:rPr lang="en-US" u="sng" dirty="0">
                <a:solidFill>
                  <a:schemeClr val="accent4"/>
                </a:solidFill>
                <a:hlinkClick r:id="rId4"/>
              </a:rPr>
              <a:t>https://bigsonata.wordpress.com/2014/06/05/mongodb/?fbclid=IwAR11idLoCRr3MxB2XYDnrGzHVo7YrAxepr30UkdDVQTYZ_IVfkZ3KGfG_tU</a:t>
            </a:r>
            <a:endParaRPr lang="en-US" dirty="0">
              <a:solidFill>
                <a:schemeClr val="accent4"/>
              </a:solidFill>
            </a:endParaRPr>
          </a:p>
          <a:p>
            <a:endParaRPr lang="en-US" dirty="0">
              <a:solidFill>
                <a:schemeClr val="accent4"/>
              </a:solidFill>
            </a:endParaRPr>
          </a:p>
          <a:p>
            <a:r>
              <a:rPr lang="en-US" u="sng" dirty="0">
                <a:solidFill>
                  <a:schemeClr val="accent4"/>
                </a:solidFill>
                <a:hlinkClick r:id="rId5"/>
              </a:rPr>
              <a:t>https://www.slideshare.net/MrNoo1/tm-hiu-mongodb?fbclid=IwAR1dujH-gGrIruwVVu5m91LfcaDypmJ3mslZM1W69meDBzOtIxx63MYZ0JU</a:t>
            </a:r>
            <a:endParaRPr lang="en-US" dirty="0">
              <a:solidFill>
                <a:schemeClr val="accent4"/>
              </a:solidFill>
            </a:endParaRPr>
          </a:p>
          <a:p>
            <a:endParaRPr lang="en-US" dirty="0"/>
          </a:p>
        </p:txBody>
      </p:sp>
    </p:spTree>
    <p:extLst>
      <p:ext uri="{BB962C8B-B14F-4D97-AF65-F5344CB8AC3E}">
        <p14:creationId xmlns:p14="http://schemas.microsoft.com/office/powerpoint/2010/main" val="3113225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Thành</a:t>
            </a:r>
            <a:r>
              <a:rPr lang="en-US" dirty="0" smtClean="0"/>
              <a:t> </a:t>
            </a:r>
            <a:r>
              <a:rPr lang="en-US" dirty="0" err="1" smtClean="0"/>
              <a:t>viên</a:t>
            </a:r>
            <a:r>
              <a:rPr lang="en-US" dirty="0"/>
              <a:t> </a:t>
            </a:r>
            <a:r>
              <a:rPr lang="en-US" dirty="0" err="1" smtClean="0"/>
              <a:t>nhóm</a:t>
            </a:r>
            <a:r>
              <a:rPr lang="en-US" dirty="0"/>
              <a:t> </a:t>
            </a:r>
            <a:r>
              <a:rPr lang="en-US" dirty="0" err="1" smtClean="0"/>
              <a:t>báo</a:t>
            </a:r>
            <a:r>
              <a:rPr lang="en-US" dirty="0"/>
              <a:t> </a:t>
            </a:r>
            <a:r>
              <a:rPr lang="en-US" dirty="0" err="1"/>
              <a:t>cáo</a:t>
            </a:r>
            <a:endParaRPr lang="en-US" dirty="0"/>
          </a:p>
        </p:txBody>
      </p:sp>
      <p:sp>
        <p:nvSpPr>
          <p:cNvPr id="3" name="Content Placeholder 2"/>
          <p:cNvSpPr>
            <a:spLocks noGrp="1"/>
          </p:cNvSpPr>
          <p:nvPr>
            <p:ph idx="1"/>
          </p:nvPr>
        </p:nvSpPr>
        <p:spPr/>
        <p:txBody>
          <a:bodyPr>
            <a:normAutofit/>
          </a:bodyPr>
          <a:lstStyle/>
          <a:p>
            <a:pPr lvl="1"/>
            <a:r>
              <a:rPr lang="vi-VN" sz="2400" dirty="0"/>
              <a:t>Cao Cảnh Linh - 42.01.104.078 </a:t>
            </a:r>
            <a:endParaRPr lang="en-US" sz="2400" dirty="0" smtClean="0"/>
          </a:p>
          <a:p>
            <a:pPr lvl="1"/>
            <a:r>
              <a:rPr lang="vi-VN" sz="2400" dirty="0" smtClean="0"/>
              <a:t>Nguyễn </a:t>
            </a:r>
            <a:r>
              <a:rPr lang="vi-VN" sz="2400" dirty="0"/>
              <a:t>Minh Vương - 42.01.104.195 </a:t>
            </a:r>
            <a:endParaRPr lang="en-US" sz="2400" dirty="0" smtClean="0"/>
          </a:p>
          <a:p>
            <a:pPr lvl="1"/>
            <a:r>
              <a:rPr lang="vi-VN" sz="2400" dirty="0" smtClean="0"/>
              <a:t>Nguyễn </a:t>
            </a:r>
            <a:r>
              <a:rPr lang="vi-VN" sz="2400" dirty="0"/>
              <a:t>Cát Tường - 42.01.104.156 </a:t>
            </a:r>
            <a:endParaRPr lang="en-US" sz="2400" dirty="0" smtClean="0"/>
          </a:p>
          <a:p>
            <a:pPr lvl="1"/>
            <a:r>
              <a:rPr lang="vi-VN" sz="2400" dirty="0" smtClean="0"/>
              <a:t>Nhan </a:t>
            </a:r>
            <a:r>
              <a:rPr lang="vi-VN" sz="2400" dirty="0"/>
              <a:t>Thái Dương - </a:t>
            </a:r>
            <a:r>
              <a:rPr lang="vi-VN" sz="2400" dirty="0" smtClean="0"/>
              <a:t>42.01.104.217</a:t>
            </a:r>
            <a:endParaRPr lang="en-US" sz="2400" dirty="0" smtClean="0"/>
          </a:p>
          <a:p>
            <a:pPr lvl="1"/>
            <a:r>
              <a:rPr lang="vi-VN" sz="2400" dirty="0"/>
              <a:t>Huỳnh Phú Thành -42.01.104.161</a:t>
            </a:r>
            <a:endParaRPr lang="en-US" sz="2400"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2176114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767444"/>
            <a:ext cx="8596668" cy="1428750"/>
          </a:xfrm>
        </p:spPr>
        <p:txBody>
          <a:bodyPr/>
          <a:lstStyle/>
          <a:p>
            <a:r>
              <a:rPr lang="en-US" dirty="0" smtClean="0"/>
              <a:t>			</a:t>
            </a:r>
            <a:r>
              <a:rPr lang="en-US" b="1" i="1" dirty="0" smtClean="0"/>
              <a:t>THANKS FOR WATCHING</a:t>
            </a:r>
            <a:endParaRPr lang="en-US" dirty="0"/>
          </a:p>
        </p:txBody>
      </p:sp>
      <p:sp>
        <p:nvSpPr>
          <p:cNvPr id="3" name="Text Placeholder 2"/>
          <p:cNvSpPr>
            <a:spLocks noGrp="1"/>
          </p:cNvSpPr>
          <p:nvPr>
            <p:ph type="body" idx="1"/>
          </p:nvPr>
        </p:nvSpPr>
        <p:spPr>
          <a:xfrm>
            <a:off x="677335" y="2359479"/>
            <a:ext cx="8596668" cy="3028369"/>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2196194"/>
            <a:ext cx="8670771" cy="4004378"/>
          </a:xfrm>
          <a:prstGeom prst="rect">
            <a:avLst/>
          </a:prstGeom>
        </p:spPr>
      </p:pic>
    </p:spTree>
    <p:extLst>
      <p:ext uri="{BB962C8B-B14F-4D97-AF65-F5344CB8AC3E}">
        <p14:creationId xmlns:p14="http://schemas.microsoft.com/office/powerpoint/2010/main" val="3707946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4800" b="1" dirty="0" err="1" smtClean="0"/>
              <a:t>Lịch</a:t>
            </a:r>
            <a:r>
              <a:rPr lang="en-US" sz="4800" b="1" dirty="0" smtClean="0"/>
              <a:t> </a:t>
            </a:r>
            <a:r>
              <a:rPr lang="en-US" sz="4800" b="1" dirty="0" err="1" smtClean="0"/>
              <a:t>sử</a:t>
            </a:r>
            <a:r>
              <a:rPr lang="en-US" sz="4800" b="1" dirty="0"/>
              <a:t> </a:t>
            </a:r>
            <a:r>
              <a:rPr lang="en-US" sz="4800" b="1" dirty="0" err="1" smtClean="0"/>
              <a:t>hình</a:t>
            </a:r>
            <a:r>
              <a:rPr lang="en-US" sz="4800" b="1" dirty="0"/>
              <a:t> </a:t>
            </a:r>
            <a:r>
              <a:rPr lang="en-US" sz="4800" b="1" dirty="0" err="1" smtClean="0"/>
              <a:t>thành</a:t>
            </a:r>
            <a:r>
              <a:rPr lang="en-US" sz="4800" b="1" dirty="0"/>
              <a:t> </a:t>
            </a:r>
            <a:r>
              <a:rPr lang="en-US" sz="4800" b="1" dirty="0" err="1" smtClean="0"/>
              <a:t>và</a:t>
            </a:r>
            <a:r>
              <a:rPr lang="en-US" sz="4800" b="1" dirty="0"/>
              <a:t> </a:t>
            </a:r>
            <a:r>
              <a:rPr lang="en-US" sz="4800" b="1" dirty="0" err="1" smtClean="0"/>
              <a:t>phát</a:t>
            </a:r>
            <a:r>
              <a:rPr lang="en-US" sz="4800" b="1" dirty="0"/>
              <a:t> </a:t>
            </a:r>
            <a:r>
              <a:rPr lang="en-US" sz="4800" b="1" dirty="0" smtClean="0"/>
              <a:t>									</a:t>
            </a:r>
            <a:r>
              <a:rPr lang="en-US" sz="4800" b="1" dirty="0" err="1" smtClean="0"/>
              <a:t>triển</a:t>
            </a:r>
            <a:endParaRPr lang="en-US" sz="4800" b="1" dirty="0"/>
          </a:p>
        </p:txBody>
      </p:sp>
      <p:sp>
        <p:nvSpPr>
          <p:cNvPr id="3" name="Content Placeholder 2"/>
          <p:cNvSpPr>
            <a:spLocks noGrp="1"/>
          </p:cNvSpPr>
          <p:nvPr>
            <p:ph idx="1"/>
          </p:nvPr>
        </p:nvSpPr>
        <p:spPr/>
        <p:txBody>
          <a:bodyPr/>
          <a:lstStyle/>
          <a:p>
            <a:r>
              <a:rPr lang="en-US" dirty="0" err="1" smtClean="0"/>
              <a:t>Bắt</a:t>
            </a:r>
            <a:r>
              <a:rPr lang="en-US" dirty="0"/>
              <a:t> </a:t>
            </a:r>
            <a:r>
              <a:rPr lang="en-US" dirty="0" err="1"/>
              <a:t>đầu</a:t>
            </a:r>
            <a:r>
              <a:rPr lang="en-US" dirty="0"/>
              <a:t> </a:t>
            </a:r>
            <a:r>
              <a:rPr lang="en-US" dirty="0" smtClean="0"/>
              <a:t>đ</a:t>
            </a:r>
            <a:r>
              <a:rPr lang="vi-VN" dirty="0" smtClean="0"/>
              <a:t>ượ</a:t>
            </a:r>
            <a:r>
              <a:rPr lang="en-US" dirty="0"/>
              <a:t>c </a:t>
            </a:r>
            <a:r>
              <a:rPr lang="en-US" dirty="0" err="1" smtClean="0"/>
              <a:t>phát</a:t>
            </a:r>
            <a:r>
              <a:rPr lang="en-US" dirty="0"/>
              <a:t> </a:t>
            </a:r>
            <a:r>
              <a:rPr lang="en-US" dirty="0" err="1" smtClean="0"/>
              <a:t>triển</a:t>
            </a:r>
            <a:r>
              <a:rPr lang="en-US" dirty="0"/>
              <a:t> </a:t>
            </a:r>
            <a:r>
              <a:rPr lang="en-US" dirty="0" err="1" smtClean="0"/>
              <a:t>vào</a:t>
            </a:r>
            <a:r>
              <a:rPr lang="en-US" dirty="0"/>
              <a:t> </a:t>
            </a:r>
            <a:r>
              <a:rPr lang="en-US" dirty="0" err="1" smtClean="0"/>
              <a:t>năm</a:t>
            </a:r>
            <a:r>
              <a:rPr lang="en-US" dirty="0" smtClean="0"/>
              <a:t> </a:t>
            </a:r>
            <a:r>
              <a:rPr lang="en-US" dirty="0"/>
              <a:t>2007 </a:t>
            </a:r>
            <a:r>
              <a:rPr lang="en-US" dirty="0" err="1" smtClean="0"/>
              <a:t>bởi</a:t>
            </a:r>
            <a:r>
              <a:rPr lang="en-US" dirty="0"/>
              <a:t> </a:t>
            </a:r>
            <a:r>
              <a:rPr lang="en-US" dirty="0" smtClean="0"/>
              <a:t>10gen software. </a:t>
            </a:r>
            <a:r>
              <a:rPr lang="en-US" dirty="0"/>
              <a:t>MongoDB </a:t>
            </a:r>
            <a:r>
              <a:rPr lang="en-US" dirty="0" smtClean="0"/>
              <a:t>đ</a:t>
            </a:r>
            <a:r>
              <a:rPr lang="vi-VN" dirty="0" smtClean="0"/>
              <a:t>ượ</a:t>
            </a:r>
            <a:r>
              <a:rPr lang="en-US" dirty="0"/>
              <a:t>c </a:t>
            </a:r>
            <a:r>
              <a:rPr lang="en-US" dirty="0" err="1" smtClean="0"/>
              <a:t>viết</a:t>
            </a:r>
            <a:r>
              <a:rPr lang="en-US" dirty="0"/>
              <a:t> </a:t>
            </a:r>
            <a:r>
              <a:rPr lang="en-US" dirty="0" err="1" smtClean="0"/>
              <a:t>bằng</a:t>
            </a:r>
            <a:r>
              <a:rPr lang="en-US" dirty="0"/>
              <a:t> </a:t>
            </a:r>
            <a:r>
              <a:rPr lang="en-US" dirty="0" err="1" smtClean="0"/>
              <a:t>các</a:t>
            </a:r>
            <a:r>
              <a:rPr lang="en-US" dirty="0"/>
              <a:t> </a:t>
            </a:r>
            <a:r>
              <a:rPr lang="en-US" dirty="0" err="1" smtClean="0"/>
              <a:t>ngôn</a:t>
            </a:r>
            <a:r>
              <a:rPr lang="en-US" dirty="0"/>
              <a:t> </a:t>
            </a:r>
            <a:r>
              <a:rPr lang="en-US" dirty="0" err="1" smtClean="0"/>
              <a:t>ngữ</a:t>
            </a:r>
            <a:r>
              <a:rPr lang="en-US" dirty="0" smtClean="0"/>
              <a:t> C++, </a:t>
            </a:r>
            <a:r>
              <a:rPr lang="en-US" dirty="0"/>
              <a:t>C </a:t>
            </a:r>
            <a:r>
              <a:rPr lang="en-US" dirty="0" err="1" smtClean="0"/>
              <a:t>và</a:t>
            </a:r>
            <a:r>
              <a:rPr lang="en-US" dirty="0" smtClean="0"/>
              <a:t> Java.</a:t>
            </a:r>
          </a:p>
          <a:p>
            <a:endParaRPr lang="en-US" dirty="0"/>
          </a:p>
          <a:p>
            <a:r>
              <a:rPr lang="en-US" dirty="0" err="1" smtClean="0"/>
              <a:t>Lần</a:t>
            </a:r>
            <a:r>
              <a:rPr lang="en-US" dirty="0"/>
              <a:t> </a:t>
            </a:r>
            <a:r>
              <a:rPr lang="en-US" dirty="0" err="1" smtClean="0"/>
              <a:t>đầu</a:t>
            </a:r>
            <a:r>
              <a:rPr lang="en-US" dirty="0" smtClean="0"/>
              <a:t> </a:t>
            </a:r>
            <a:r>
              <a:rPr lang="en-US" dirty="0" err="1" smtClean="0"/>
              <a:t>ra</a:t>
            </a:r>
            <a:r>
              <a:rPr lang="en-US" dirty="0"/>
              <a:t> </a:t>
            </a:r>
            <a:r>
              <a:rPr lang="en-US" dirty="0" err="1" smtClean="0"/>
              <a:t>mắt</a:t>
            </a:r>
            <a:r>
              <a:rPr lang="en-US" dirty="0"/>
              <a:t> </a:t>
            </a:r>
            <a:r>
              <a:rPr lang="en-US" dirty="0" err="1" smtClean="0"/>
              <a:t>thị</a:t>
            </a:r>
            <a:r>
              <a:rPr lang="en-US" dirty="0" smtClean="0"/>
              <a:t> </a:t>
            </a:r>
            <a:r>
              <a:rPr lang="en-US" dirty="0" err="1" smtClean="0"/>
              <a:t>tr</a:t>
            </a:r>
            <a:r>
              <a:rPr lang="vi-VN" dirty="0" smtClean="0"/>
              <a:t>ường</a:t>
            </a:r>
            <a:r>
              <a:rPr lang="en-US" dirty="0"/>
              <a:t> </a:t>
            </a:r>
            <a:r>
              <a:rPr lang="en-US" dirty="0" err="1" smtClean="0"/>
              <a:t>vào</a:t>
            </a:r>
            <a:r>
              <a:rPr lang="en-US" dirty="0"/>
              <a:t> 11 </a:t>
            </a:r>
            <a:r>
              <a:rPr lang="en-US" dirty="0" err="1" smtClean="0"/>
              <a:t>tháng</a:t>
            </a:r>
            <a:r>
              <a:rPr lang="en-US" dirty="0" smtClean="0"/>
              <a:t> 2, 2009.</a:t>
            </a:r>
          </a:p>
          <a:p>
            <a:endParaRPr lang="en-US" dirty="0"/>
          </a:p>
          <a:p>
            <a:r>
              <a:rPr lang="en-US" dirty="0" err="1" smtClean="0"/>
              <a:t>Năm</a:t>
            </a:r>
            <a:r>
              <a:rPr lang="en-US" dirty="0"/>
              <a:t> 2013, 10gen </a:t>
            </a:r>
            <a:r>
              <a:rPr lang="en-US" dirty="0" err="1" smtClean="0"/>
              <a:t>chính</a:t>
            </a:r>
            <a:r>
              <a:rPr lang="en-US" dirty="0"/>
              <a:t> </a:t>
            </a:r>
            <a:r>
              <a:rPr lang="en-US" dirty="0" err="1" smtClean="0"/>
              <a:t>thức</a:t>
            </a:r>
            <a:r>
              <a:rPr lang="en-US" dirty="0"/>
              <a:t> </a:t>
            </a:r>
            <a:r>
              <a:rPr lang="en-US" dirty="0" err="1" smtClean="0"/>
              <a:t>đổi</a:t>
            </a:r>
            <a:r>
              <a:rPr lang="en-US" dirty="0"/>
              <a:t> </a:t>
            </a:r>
            <a:r>
              <a:rPr lang="en-US" dirty="0" err="1" smtClean="0"/>
              <a:t>tên</a:t>
            </a:r>
            <a:r>
              <a:rPr lang="en-US" dirty="0"/>
              <a:t> </a:t>
            </a:r>
            <a:r>
              <a:rPr lang="en-US" dirty="0" err="1" smtClean="0"/>
              <a:t>thành</a:t>
            </a:r>
            <a:r>
              <a:rPr lang="en-US" dirty="0" smtClean="0"/>
              <a:t> MongoDB Inc.</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35110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	</a:t>
            </a:r>
            <a:r>
              <a:rPr lang="en-US" sz="4000" dirty="0" err="1" smtClean="0"/>
              <a:t>Các</a:t>
            </a:r>
            <a:r>
              <a:rPr lang="en-US" sz="4000" dirty="0"/>
              <a:t> </a:t>
            </a:r>
            <a:r>
              <a:rPr lang="en-US" sz="4000" dirty="0" err="1" smtClean="0"/>
              <a:t>thuật</a:t>
            </a:r>
            <a:r>
              <a:rPr lang="en-US" sz="4000" dirty="0"/>
              <a:t> </a:t>
            </a:r>
            <a:r>
              <a:rPr lang="en-US" sz="4000" dirty="0" err="1" smtClean="0"/>
              <a:t>ngữ</a:t>
            </a:r>
            <a:r>
              <a:rPr lang="en-US" sz="4000" dirty="0" smtClean="0"/>
              <a:t> </a:t>
            </a:r>
            <a:r>
              <a:rPr lang="en-US" sz="4000" dirty="0"/>
              <a:t>hay </a:t>
            </a:r>
            <a:r>
              <a:rPr lang="en-US" sz="4000" dirty="0" err="1" smtClean="0"/>
              <a:t>sử</a:t>
            </a:r>
            <a:r>
              <a:rPr lang="en-US" sz="4000" dirty="0"/>
              <a:t> </a:t>
            </a:r>
            <a:r>
              <a:rPr lang="en-US" sz="4000" dirty="0" err="1" smtClean="0"/>
              <a:t>dụng</a:t>
            </a:r>
            <a:r>
              <a:rPr lang="en-US" sz="4000" dirty="0" smtClean="0"/>
              <a:t> </a:t>
            </a:r>
            <a:r>
              <a:rPr lang="en-US" sz="4000" dirty="0" err="1" smtClean="0"/>
              <a:t>trong</a:t>
            </a:r>
            <a:r>
              <a:rPr lang="en-US" sz="4000" dirty="0" smtClean="0"/>
              <a:t> 								</a:t>
            </a:r>
            <a:r>
              <a:rPr lang="en-US" sz="4000" dirty="0" err="1" smtClean="0"/>
              <a:t>mongoDB</a:t>
            </a:r>
            <a:r>
              <a:rPr lang="en-US" sz="4000" dirty="0" smtClean="0"/>
              <a:t> </a:t>
            </a:r>
            <a:endParaRPr lang="en-US" sz="4000" dirty="0"/>
          </a:p>
        </p:txBody>
      </p:sp>
      <p:sp>
        <p:nvSpPr>
          <p:cNvPr id="3" name="Content Placeholder 2"/>
          <p:cNvSpPr>
            <a:spLocks noGrp="1"/>
          </p:cNvSpPr>
          <p:nvPr>
            <p:ph idx="1"/>
          </p:nvPr>
        </p:nvSpPr>
        <p:spPr/>
        <p:txBody>
          <a:bodyPr/>
          <a:lstStyle/>
          <a:p>
            <a:r>
              <a:rPr lang="vi-VN" b="1" dirty="0"/>
              <a:t>_id</a:t>
            </a:r>
            <a:r>
              <a:rPr lang="vi-VN" dirty="0"/>
              <a:t> </a:t>
            </a:r>
            <a:r>
              <a:rPr lang="vi-VN" dirty="0" smtClean="0"/>
              <a:t>– </a:t>
            </a:r>
            <a:r>
              <a:rPr lang="vi-VN" dirty="0"/>
              <a:t>Là trường bắt buộc có trong mỗi document. Trường _id đại diện cho một giá trị duy nhất trong document MongoDB. Trường _id cũng có thể được hiểu là khóa chính trong document. Nếu bạn thêm mới một document thì MongoDB sẽ tự động sinh ra một _id đại diện cho document đó và là duy nhất trong cơ sở dữ liệu MongoDB</a:t>
            </a:r>
            <a:r>
              <a:rPr lang="vi-VN" dirty="0" smtClean="0"/>
              <a:t>.</a:t>
            </a:r>
            <a:endParaRPr lang="en-US" dirty="0" smtClean="0"/>
          </a:p>
          <a:p>
            <a:r>
              <a:rPr lang="vi-VN" b="1" dirty="0"/>
              <a:t>Collection</a:t>
            </a:r>
            <a:r>
              <a:rPr lang="vi-VN" dirty="0"/>
              <a:t> – Là nhóm của nhiều document trong MongoDB. Collection có thể được hiểu là một bảng tương ứng trong cơ sở dữ liệu RDBMS (Relational Database Management System). Collection nằm trong một cơ sở dữ liệu duy nhất. Các collection không phải định nghĩa các cột, các hàng hay kiểu dữ liệu trước</a:t>
            </a:r>
            <a:r>
              <a:rPr lang="vi-VN" dirty="0" smtClean="0"/>
              <a:t>.</a:t>
            </a:r>
            <a:endParaRPr lang="en-US" dirty="0" smtClean="0"/>
          </a:p>
          <a:p>
            <a:r>
              <a:rPr lang="en-US" b="1" dirty="0"/>
              <a:t>Cursor</a:t>
            </a:r>
            <a:r>
              <a:rPr lang="en-US" dirty="0"/>
              <a:t> – </a:t>
            </a:r>
            <a:r>
              <a:rPr lang="en-US" dirty="0" err="1"/>
              <a:t>Đây</a:t>
            </a:r>
            <a:r>
              <a:rPr lang="en-US" dirty="0"/>
              <a:t> </a:t>
            </a:r>
            <a:r>
              <a:rPr lang="en-US" dirty="0" err="1"/>
              <a:t>là</a:t>
            </a:r>
            <a:r>
              <a:rPr lang="en-US" dirty="0"/>
              <a:t> </a:t>
            </a:r>
            <a:r>
              <a:rPr lang="en-US" dirty="0" err="1"/>
              <a:t>một</a:t>
            </a:r>
            <a:r>
              <a:rPr lang="en-US" dirty="0"/>
              <a:t> con </a:t>
            </a:r>
            <a:r>
              <a:rPr lang="en-US" dirty="0" err="1"/>
              <a:t>trỏ</a:t>
            </a:r>
            <a:r>
              <a:rPr lang="en-US" dirty="0"/>
              <a:t> </a:t>
            </a:r>
            <a:r>
              <a:rPr lang="en-US" dirty="0" err="1"/>
              <a:t>đến</a:t>
            </a:r>
            <a:r>
              <a:rPr lang="en-US" dirty="0"/>
              <a:t> </a:t>
            </a:r>
            <a:r>
              <a:rPr lang="en-US" dirty="0" err="1"/>
              <a:t>tập</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một</a:t>
            </a:r>
            <a:r>
              <a:rPr lang="en-US" dirty="0"/>
              <a:t> </a:t>
            </a:r>
            <a:r>
              <a:rPr lang="en-US" dirty="0" err="1"/>
              <a:t>truy</a:t>
            </a:r>
            <a:r>
              <a:rPr lang="en-US" dirty="0"/>
              <a:t> </a:t>
            </a:r>
            <a:r>
              <a:rPr lang="en-US" dirty="0" err="1"/>
              <a:t>vấn</a:t>
            </a:r>
            <a:r>
              <a:rPr lang="en-US" dirty="0"/>
              <a:t>. </a:t>
            </a:r>
            <a:r>
              <a:rPr lang="en-US" dirty="0" err="1"/>
              <a:t>Máy</a:t>
            </a:r>
            <a:r>
              <a:rPr lang="en-US" dirty="0"/>
              <a:t> </a:t>
            </a:r>
            <a:r>
              <a:rPr lang="en-US" dirty="0" err="1"/>
              <a:t>khách</a:t>
            </a:r>
            <a:r>
              <a:rPr lang="en-US" dirty="0"/>
              <a:t> </a:t>
            </a:r>
            <a:r>
              <a:rPr lang="en-US" dirty="0" err="1"/>
              <a:t>có</a:t>
            </a:r>
            <a:r>
              <a:rPr lang="en-US" dirty="0"/>
              <a:t> </a:t>
            </a:r>
            <a:r>
              <a:rPr lang="en-US" dirty="0" err="1"/>
              <a:t>thể</a:t>
            </a:r>
            <a:r>
              <a:rPr lang="en-US" dirty="0"/>
              <a:t> </a:t>
            </a:r>
            <a:r>
              <a:rPr lang="en-US" dirty="0" err="1"/>
              <a:t>lặp</a:t>
            </a:r>
            <a:r>
              <a:rPr lang="en-US" dirty="0"/>
              <a:t> qua </a:t>
            </a:r>
            <a:r>
              <a:rPr lang="en-US" dirty="0" err="1"/>
              <a:t>một</a:t>
            </a:r>
            <a:r>
              <a:rPr lang="en-US" dirty="0"/>
              <a:t> con </a:t>
            </a:r>
            <a:r>
              <a:rPr lang="en-US" dirty="0" err="1"/>
              <a:t>trỏ</a:t>
            </a:r>
            <a:r>
              <a:rPr lang="en-US" dirty="0"/>
              <a:t> </a:t>
            </a:r>
            <a:r>
              <a:rPr lang="en-US" dirty="0" err="1"/>
              <a:t>để</a:t>
            </a:r>
            <a:r>
              <a:rPr lang="en-US" dirty="0"/>
              <a:t> </a:t>
            </a:r>
            <a:r>
              <a:rPr lang="en-US" dirty="0" err="1"/>
              <a:t>lấy</a:t>
            </a:r>
            <a:r>
              <a:rPr lang="en-US" dirty="0"/>
              <a:t> </a:t>
            </a:r>
            <a:r>
              <a:rPr lang="en-US" dirty="0" err="1"/>
              <a:t>kết</a:t>
            </a:r>
            <a:r>
              <a:rPr lang="en-US" dirty="0"/>
              <a:t> </a:t>
            </a:r>
            <a:r>
              <a:rPr lang="en-US" dirty="0" err="1"/>
              <a:t>quả</a:t>
            </a:r>
            <a:r>
              <a:rPr lang="en-US" dirty="0" smtClean="0"/>
              <a:t>.</a:t>
            </a:r>
          </a:p>
          <a:p>
            <a:endParaRPr lang="en-US" dirty="0" smtClean="0"/>
          </a:p>
          <a:p>
            <a:endParaRPr lang="en-US" dirty="0"/>
          </a:p>
        </p:txBody>
      </p:sp>
    </p:spTree>
    <p:extLst>
      <p:ext uri="{BB962C8B-B14F-4D97-AF65-F5344CB8AC3E}">
        <p14:creationId xmlns:p14="http://schemas.microsoft.com/office/powerpoint/2010/main" val="217288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365" y="136072"/>
            <a:ext cx="2424792" cy="223157"/>
          </a:xfrm>
        </p:spPr>
        <p:txBody>
          <a:bodyPr>
            <a:normAutofit fontScale="90000"/>
          </a:bodyPr>
          <a:lstStyle/>
          <a:p>
            <a:endParaRPr lang="en-US" dirty="0"/>
          </a:p>
        </p:txBody>
      </p:sp>
      <p:sp>
        <p:nvSpPr>
          <p:cNvPr id="3" name="Content Placeholder 2"/>
          <p:cNvSpPr>
            <a:spLocks noGrp="1"/>
          </p:cNvSpPr>
          <p:nvPr>
            <p:ph idx="1"/>
          </p:nvPr>
        </p:nvSpPr>
        <p:spPr>
          <a:xfrm>
            <a:off x="677334" y="1012371"/>
            <a:ext cx="8596668" cy="4727122"/>
          </a:xfrm>
        </p:spPr>
        <p:txBody>
          <a:bodyPr>
            <a:normAutofit fontScale="92500" lnSpcReduction="10000"/>
          </a:bodyPr>
          <a:lstStyle/>
          <a:p>
            <a:r>
              <a:rPr lang="vi-VN" b="1" dirty="0"/>
              <a:t>Database</a:t>
            </a:r>
            <a:r>
              <a:rPr lang="vi-VN" dirty="0"/>
              <a:t> – Nơi chứa các Collection, giống với cơ sở dữ liệu RDMS chúng chứa các bảng. Mỗi Database có một tập tin riêng lưu trữ trên bộ nhớ vật lý. Một mấy chủ MongoDB có thể chứa nhiều Database</a:t>
            </a:r>
            <a:r>
              <a:rPr lang="vi-VN" dirty="0" smtClean="0"/>
              <a:t>.</a:t>
            </a:r>
            <a:endParaRPr lang="en-US" dirty="0" smtClean="0"/>
          </a:p>
          <a:p>
            <a:r>
              <a:rPr lang="vi-VN" b="1" dirty="0"/>
              <a:t>Document</a:t>
            </a:r>
            <a:r>
              <a:rPr lang="vi-VN" dirty="0"/>
              <a:t> – Một bản ghi thuộc một Collection thì được gọi là một Document. Các Document lần lượt bao gồm các trường tên và giá trị</a:t>
            </a:r>
            <a:r>
              <a:rPr lang="vi-VN" dirty="0" smtClean="0"/>
              <a:t>.</a:t>
            </a:r>
            <a:endParaRPr lang="en-US" dirty="0" smtClean="0"/>
          </a:p>
          <a:p>
            <a:r>
              <a:rPr lang="vi-VN" b="1" dirty="0"/>
              <a:t>Field</a:t>
            </a:r>
            <a:r>
              <a:rPr lang="vi-VN" dirty="0"/>
              <a:t> – Là một cặp name – value trong một document. Một document có thể có không hoặc nhiều trường. Các trường giống các cột ở cơ sở dữ liệu quan hệ</a:t>
            </a:r>
            <a:r>
              <a:rPr lang="vi-VN" dirty="0" smtClean="0"/>
              <a:t>.</a:t>
            </a:r>
            <a:endParaRPr lang="en-US" dirty="0" smtClean="0"/>
          </a:p>
          <a:p>
            <a:r>
              <a:rPr lang="vi-VN" b="1" dirty="0"/>
              <a:t>JSON</a:t>
            </a:r>
            <a:r>
              <a:rPr lang="vi-VN" dirty="0"/>
              <a:t> – Viết tắt của JavaScript Object Notation. Con người có thể đọc được ở định dạng văn bản đơn giản thể hiện cho các dữ liệu có cấu trúc. Hiện tại JSON đang hỗ trợ rất nhiều ngôn ngữ lập trình</a:t>
            </a:r>
            <a:r>
              <a:rPr lang="vi-VN" dirty="0" smtClean="0"/>
              <a:t>.</a:t>
            </a:r>
            <a:endParaRPr lang="en-US" dirty="0" smtClean="0"/>
          </a:p>
          <a:p>
            <a:r>
              <a:rPr lang="vi-VN" b="1" dirty="0"/>
              <a:t>Index</a:t>
            </a:r>
            <a:r>
              <a:rPr lang="vi-VN" dirty="0"/>
              <a:t> – Là những cấu trúc dữ liệu đặc biệt, dùng để chứa một phần nhỏ của các tập dữ liệu một cách dễ dàng để quét. Chỉ số lưu trữ giá trị của một fields cụ thể hoặc thiết lập các fields, sắp xếp theo giá trị của các fields này. Index hỗ trợ độ phân tích một cách hiệu quả các truy vấn. Nếu không có chỉ mục, MongoDB sẽ phải quét tất cả các documents của collection để chọn ra những document phù hợp với câu truy vấn. Quá trình quét này là không hiệu quả và yêu cầu MongoDB để xử lý một khối lượng lớn dữ liệu.</a:t>
            </a:r>
            <a:endParaRPr lang="en-US" dirty="0"/>
          </a:p>
        </p:txBody>
      </p:sp>
    </p:spTree>
    <p:extLst>
      <p:ext uri="{BB962C8B-B14F-4D97-AF65-F5344CB8AC3E}">
        <p14:creationId xmlns:p14="http://schemas.microsoft.com/office/powerpoint/2010/main" val="268594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Sự</a:t>
            </a:r>
            <a:r>
              <a:rPr lang="en-US" dirty="0" smtClean="0"/>
              <a:t> </a:t>
            </a:r>
            <a:r>
              <a:rPr lang="en-US" dirty="0" err="1" smtClean="0"/>
              <a:t>khác</a:t>
            </a:r>
            <a:r>
              <a:rPr lang="en-US" dirty="0" smtClean="0"/>
              <a:t> </a:t>
            </a:r>
            <a:r>
              <a:rPr lang="en-US" dirty="0" err="1" smtClean="0"/>
              <a:t>nhau</a:t>
            </a:r>
            <a:r>
              <a:rPr lang="en-US" dirty="0"/>
              <a:t> </a:t>
            </a:r>
            <a:r>
              <a:rPr lang="en-US" dirty="0" err="1" smtClean="0"/>
              <a:t>giữa</a:t>
            </a:r>
            <a:r>
              <a:rPr lang="en-US" dirty="0" smtClean="0"/>
              <a:t> </a:t>
            </a:r>
            <a:r>
              <a:rPr lang="en-US" dirty="0"/>
              <a:t>MongoDB </a:t>
            </a:r>
            <a:r>
              <a:rPr lang="en-US" dirty="0" err="1" smtClean="0"/>
              <a:t>và</a:t>
            </a:r>
            <a:r>
              <a:rPr lang="en-US" dirty="0" smtClean="0"/>
              <a:t> RDBMS</a:t>
            </a:r>
            <a:br>
              <a:rPr lang="en-US" dirty="0" smtClean="0"/>
            </a:br>
            <a:r>
              <a:rPr lang="en-US" dirty="0" smtClean="0"/>
              <a:t>    (C</a:t>
            </a:r>
            <a:r>
              <a:rPr lang="vi-VN" dirty="0" smtClean="0"/>
              <a:t>ơ</a:t>
            </a:r>
            <a:r>
              <a:rPr lang="en-US" dirty="0"/>
              <a:t> </a:t>
            </a:r>
            <a:r>
              <a:rPr lang="en-US" dirty="0" err="1" smtClean="0"/>
              <a:t>sở</a:t>
            </a:r>
            <a:r>
              <a:rPr lang="en-US" dirty="0"/>
              <a:t> </a:t>
            </a:r>
            <a:r>
              <a:rPr lang="en-US" dirty="0" err="1" smtClean="0"/>
              <a:t>dữ</a:t>
            </a:r>
            <a:r>
              <a:rPr lang="en-US" dirty="0"/>
              <a:t> </a:t>
            </a:r>
            <a:r>
              <a:rPr lang="en-US" dirty="0" err="1" smtClean="0"/>
              <a:t>liệu</a:t>
            </a:r>
            <a:r>
              <a:rPr lang="en-US" dirty="0" smtClean="0"/>
              <a:t> </a:t>
            </a:r>
            <a:r>
              <a:rPr lang="en-US" dirty="0" err="1" smtClean="0"/>
              <a:t>quan</a:t>
            </a:r>
            <a:r>
              <a:rPr lang="en-US" dirty="0"/>
              <a:t> </a:t>
            </a:r>
            <a:r>
              <a:rPr lang="en-US" dirty="0" err="1" smtClean="0"/>
              <a:t>hệ</a:t>
            </a:r>
            <a:r>
              <a:rPr lang="en-US" dirty="0"/>
              <a:t>)</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42399140"/>
              </p:ext>
            </p:extLst>
          </p:nvPr>
        </p:nvGraphicFramePr>
        <p:xfrm>
          <a:off x="677690" y="2993345"/>
          <a:ext cx="8596312" cy="2819628"/>
        </p:xfrm>
        <a:graphic>
          <a:graphicData uri="http://schemas.openxmlformats.org/drawingml/2006/table">
            <a:tbl>
              <a:tblPr firstRow="1" bandRow="1">
                <a:tableStyleId>{5C22544A-7EE6-4342-B048-85BDC9FD1C3A}</a:tableStyleId>
              </a:tblPr>
              <a:tblGrid>
                <a:gridCol w="4302351"/>
                <a:gridCol w="4293961"/>
              </a:tblGrid>
              <a:tr h="469938">
                <a:tc>
                  <a:txBody>
                    <a:bodyPr/>
                    <a:lstStyle/>
                    <a:p>
                      <a:pPr algn="ctr"/>
                      <a:r>
                        <a:rPr lang="en-US" dirty="0" smtClean="0"/>
                        <a:t>SQL</a:t>
                      </a:r>
                      <a:r>
                        <a:rPr lang="en-US" baseline="0" dirty="0" smtClean="0"/>
                        <a:t> DB</a:t>
                      </a:r>
                      <a:endParaRPr lang="en-US" dirty="0"/>
                    </a:p>
                  </a:txBody>
                  <a:tcPr/>
                </a:tc>
                <a:tc>
                  <a:txBody>
                    <a:bodyPr/>
                    <a:lstStyle/>
                    <a:p>
                      <a:pPr algn="ctr"/>
                      <a:r>
                        <a:rPr lang="en-US" dirty="0" smtClean="0"/>
                        <a:t>MongoDB</a:t>
                      </a:r>
                      <a:endParaRPr lang="en-US" dirty="0"/>
                    </a:p>
                  </a:txBody>
                  <a:tcPr/>
                </a:tc>
              </a:tr>
              <a:tr h="469938">
                <a:tc>
                  <a:txBody>
                    <a:bodyPr/>
                    <a:lstStyle/>
                    <a:p>
                      <a:pPr algn="ctr"/>
                      <a:r>
                        <a:rPr lang="en-US" dirty="0" smtClean="0"/>
                        <a:t>Table</a:t>
                      </a:r>
                      <a:endParaRPr lang="en-US" dirty="0"/>
                    </a:p>
                  </a:txBody>
                  <a:tcPr/>
                </a:tc>
                <a:tc>
                  <a:txBody>
                    <a:bodyPr/>
                    <a:lstStyle/>
                    <a:p>
                      <a:pPr algn="ctr"/>
                      <a:r>
                        <a:rPr lang="en-US" dirty="0" smtClean="0"/>
                        <a:t>Collection</a:t>
                      </a:r>
                    </a:p>
                  </a:txBody>
                  <a:tcPr/>
                </a:tc>
              </a:tr>
              <a:tr h="469938">
                <a:tc>
                  <a:txBody>
                    <a:bodyPr/>
                    <a:lstStyle/>
                    <a:p>
                      <a:pPr algn="ctr"/>
                      <a:r>
                        <a:rPr lang="en-US" dirty="0" smtClean="0"/>
                        <a:t>Row</a:t>
                      </a:r>
                      <a:endParaRPr lang="en-US" dirty="0"/>
                    </a:p>
                  </a:txBody>
                  <a:tcPr/>
                </a:tc>
                <a:tc>
                  <a:txBody>
                    <a:bodyPr/>
                    <a:lstStyle/>
                    <a:p>
                      <a:pPr algn="ctr"/>
                      <a:r>
                        <a:rPr lang="en-US" dirty="0" smtClean="0"/>
                        <a:t>Document</a:t>
                      </a:r>
                      <a:endParaRPr lang="en-US" dirty="0"/>
                    </a:p>
                  </a:txBody>
                  <a:tcPr/>
                </a:tc>
              </a:tr>
              <a:tr h="469938">
                <a:tc>
                  <a:txBody>
                    <a:bodyPr/>
                    <a:lstStyle/>
                    <a:p>
                      <a:pPr algn="ctr"/>
                      <a:r>
                        <a:rPr lang="en-US" dirty="0" smtClean="0"/>
                        <a:t>Column</a:t>
                      </a:r>
                      <a:endParaRPr lang="en-US" dirty="0"/>
                    </a:p>
                  </a:txBody>
                  <a:tcPr/>
                </a:tc>
                <a:tc>
                  <a:txBody>
                    <a:bodyPr/>
                    <a:lstStyle/>
                    <a:p>
                      <a:pPr algn="ctr"/>
                      <a:r>
                        <a:rPr lang="en-US" dirty="0" smtClean="0"/>
                        <a:t>Field</a:t>
                      </a:r>
                      <a:endParaRPr lang="en-US" dirty="0"/>
                    </a:p>
                  </a:txBody>
                  <a:tcPr/>
                </a:tc>
              </a:tr>
              <a:tr h="469938">
                <a:tc>
                  <a:txBody>
                    <a:bodyPr/>
                    <a:lstStyle/>
                    <a:p>
                      <a:pPr algn="ctr"/>
                      <a:r>
                        <a:rPr lang="en-US" dirty="0" smtClean="0"/>
                        <a:t>Joins</a:t>
                      </a:r>
                      <a:endParaRPr lang="en-US" dirty="0"/>
                    </a:p>
                  </a:txBody>
                  <a:tcPr/>
                </a:tc>
                <a:tc>
                  <a:txBody>
                    <a:bodyPr/>
                    <a:lstStyle/>
                    <a:p>
                      <a:pPr algn="ctr"/>
                      <a:r>
                        <a:rPr lang="en-US" dirty="0" err="1" smtClean="0"/>
                        <a:t>Embeded</a:t>
                      </a:r>
                      <a:r>
                        <a:rPr lang="en-US" dirty="0" smtClean="0"/>
                        <a:t> documents, linking</a:t>
                      </a:r>
                      <a:endParaRPr lang="en-US" dirty="0"/>
                    </a:p>
                  </a:txBody>
                  <a:tcPr/>
                </a:tc>
              </a:tr>
              <a:tr h="469938">
                <a:tc>
                  <a:txBody>
                    <a:bodyPr/>
                    <a:lstStyle/>
                    <a:p>
                      <a:pPr algn="ctr"/>
                      <a:r>
                        <a:rPr lang="en-US" dirty="0" smtClean="0"/>
                        <a:t>Primary</a:t>
                      </a:r>
                      <a:r>
                        <a:rPr lang="en-US" baseline="0" dirty="0" smtClean="0"/>
                        <a:t> key </a:t>
                      </a:r>
                      <a:endParaRPr lang="en-US" dirty="0"/>
                    </a:p>
                  </a:txBody>
                  <a:tcPr/>
                </a:tc>
                <a:tc>
                  <a:txBody>
                    <a:bodyPr/>
                    <a:lstStyle/>
                    <a:p>
                      <a:pPr algn="ctr"/>
                      <a:r>
                        <a:rPr lang="en-US" dirty="0" smtClean="0"/>
                        <a:t>Primary key </a:t>
                      </a:r>
                      <a:endParaRPr lang="en-US" dirty="0"/>
                    </a:p>
                  </a:txBody>
                  <a:tcPr/>
                </a:tc>
              </a:tr>
            </a:tbl>
          </a:graphicData>
        </a:graphic>
      </p:graphicFrame>
    </p:spTree>
    <p:extLst>
      <p:ext uri="{BB962C8B-B14F-4D97-AF65-F5344CB8AC3E}">
        <p14:creationId xmlns:p14="http://schemas.microsoft.com/office/powerpoint/2010/main" val="11859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3225337"/>
              </p:ext>
            </p:extLst>
          </p:nvPr>
        </p:nvGraphicFramePr>
        <p:xfrm>
          <a:off x="342900" y="441325"/>
          <a:ext cx="11013622" cy="6147256"/>
        </p:xfrm>
        <a:graphic>
          <a:graphicData uri="http://schemas.openxmlformats.org/drawingml/2006/table">
            <a:tbl>
              <a:tblPr firstRow="1" bandRow="1">
                <a:tableStyleId>{5C22544A-7EE6-4342-B048-85BDC9FD1C3A}</a:tableStyleId>
              </a:tblPr>
              <a:tblGrid>
                <a:gridCol w="2196332"/>
                <a:gridCol w="4675669"/>
                <a:gridCol w="4141621"/>
              </a:tblGrid>
              <a:tr h="439090">
                <a:tc>
                  <a:txBody>
                    <a:bodyPr/>
                    <a:lstStyle/>
                    <a:p>
                      <a:r>
                        <a:rPr lang="en-US" dirty="0" err="1" smtClean="0"/>
                        <a:t>Câu</a:t>
                      </a:r>
                      <a:r>
                        <a:rPr lang="en-US" dirty="0" smtClean="0"/>
                        <a:t> </a:t>
                      </a:r>
                      <a:r>
                        <a:rPr lang="en-US" dirty="0" err="1" smtClean="0"/>
                        <a:t>lệnh</a:t>
                      </a:r>
                      <a:endParaRPr lang="en-US" dirty="0"/>
                    </a:p>
                  </a:txBody>
                  <a:tcPr/>
                </a:tc>
                <a:tc>
                  <a:txBody>
                    <a:bodyPr/>
                    <a:lstStyle/>
                    <a:p>
                      <a:r>
                        <a:rPr lang="en-US" dirty="0" smtClean="0"/>
                        <a:t>SQL</a:t>
                      </a:r>
                      <a:endParaRPr lang="en-US" dirty="0"/>
                    </a:p>
                  </a:txBody>
                  <a:tcPr/>
                </a:tc>
                <a:tc>
                  <a:txBody>
                    <a:bodyPr/>
                    <a:lstStyle/>
                    <a:p>
                      <a:r>
                        <a:rPr lang="en-US" dirty="0" smtClean="0"/>
                        <a:t>MongoDB</a:t>
                      </a:r>
                      <a:endParaRPr lang="en-US" dirty="0"/>
                    </a:p>
                  </a:txBody>
                  <a:tcPr/>
                </a:tc>
              </a:tr>
              <a:tr h="1427041">
                <a:tc>
                  <a:txBody>
                    <a:bodyPr/>
                    <a:lstStyle/>
                    <a:p>
                      <a:r>
                        <a:rPr lang="en-US" dirty="0" smtClean="0"/>
                        <a:t>Create Table</a:t>
                      </a:r>
                      <a:endParaRPr lang="en-US" dirty="0"/>
                    </a:p>
                  </a:txBody>
                  <a:tcPr/>
                </a:tc>
                <a:tc>
                  <a:txBody>
                    <a:bodyPr/>
                    <a:lstStyle/>
                    <a:p>
                      <a:r>
                        <a:rPr lang="en-US" sz="1800" b="0" i="0" kern="1200" dirty="0" smtClean="0">
                          <a:solidFill>
                            <a:schemeClr val="dk1"/>
                          </a:solidFill>
                          <a:effectLst/>
                          <a:latin typeface="+mn-lt"/>
                          <a:ea typeface="+mn-ea"/>
                          <a:cs typeface="+mn-cs"/>
                        </a:rPr>
                        <a:t>CREATE TABLE people (id MEDIUMINT NOT NULL AUTO_INCREMENT, </a:t>
                      </a:r>
                      <a:r>
                        <a:rPr lang="en-US" sz="1800" b="0" i="0" kern="1200" dirty="0" err="1" smtClean="0">
                          <a:solidFill>
                            <a:schemeClr val="dk1"/>
                          </a:solidFill>
                          <a:effectLst/>
                          <a:latin typeface="+mn-lt"/>
                          <a:ea typeface="+mn-ea"/>
                          <a:cs typeface="+mn-cs"/>
                        </a:rPr>
                        <a:t>user_id</a:t>
                      </a:r>
                      <a:r>
                        <a:rPr lang="en-US" sz="1800" b="0" i="0" kern="1200" dirty="0" smtClean="0">
                          <a:solidFill>
                            <a:schemeClr val="dk1"/>
                          </a:solidFill>
                          <a:effectLst/>
                          <a:latin typeface="+mn-lt"/>
                          <a:ea typeface="+mn-ea"/>
                          <a:cs typeface="+mn-cs"/>
                        </a:rPr>
                        <a:t> Varchar(30), age Number, status char(1), PRIMARY KEY (id))</a:t>
                      </a:r>
                      <a:endParaRPr lang="en-US" dirty="0"/>
                    </a:p>
                  </a:txBody>
                  <a:tcPr/>
                </a:tc>
                <a:tc>
                  <a:txBody>
                    <a:bodyPr/>
                    <a:lstStyle/>
                    <a:p>
                      <a:r>
                        <a:rPr lang="en-US" sz="1800" b="0" i="0" kern="1200" dirty="0" err="1" smtClean="0">
                          <a:solidFill>
                            <a:schemeClr val="dk1"/>
                          </a:solidFill>
                          <a:effectLst/>
                          <a:latin typeface="+mn-lt"/>
                          <a:ea typeface="+mn-ea"/>
                          <a:cs typeface="+mn-cs"/>
                        </a:rPr>
                        <a:t>db.people.insertOne</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User_id</a:t>
                      </a:r>
                      <a:r>
                        <a:rPr lang="en-US" sz="1800" b="0" i="0" kern="1200" dirty="0" smtClean="0">
                          <a:solidFill>
                            <a:schemeClr val="dk1"/>
                          </a:solidFill>
                          <a:effectLst/>
                          <a:latin typeface="+mn-lt"/>
                          <a:ea typeface="+mn-ea"/>
                          <a:cs typeface="+mn-cs"/>
                        </a:rPr>
                        <a:t>: “abc123”, Age: 55, Status: “A”})</a:t>
                      </a:r>
                      <a:endParaRPr lang="en-US" dirty="0"/>
                    </a:p>
                  </a:txBody>
                  <a:tcPr/>
                </a:tc>
              </a:tr>
              <a:tr h="439090">
                <a:tc>
                  <a:txBody>
                    <a:bodyPr/>
                    <a:lstStyle/>
                    <a:p>
                      <a:r>
                        <a:rPr lang="en-US" dirty="0" smtClean="0"/>
                        <a:t>Drop Table</a:t>
                      </a:r>
                      <a:endParaRPr lang="en-US" dirty="0"/>
                    </a:p>
                  </a:txBody>
                  <a:tcPr/>
                </a:tc>
                <a:tc>
                  <a:txBody>
                    <a:bodyPr/>
                    <a:lstStyle/>
                    <a:p>
                      <a:r>
                        <a:rPr lang="en-US" sz="1800" b="0" i="0" kern="1200" dirty="0" smtClean="0">
                          <a:solidFill>
                            <a:schemeClr val="dk1"/>
                          </a:solidFill>
                          <a:effectLst/>
                          <a:latin typeface="+mn-lt"/>
                          <a:ea typeface="+mn-ea"/>
                          <a:cs typeface="+mn-cs"/>
                        </a:rPr>
                        <a:t>DROP TABLE people</a:t>
                      </a:r>
                      <a:endParaRPr lang="en-US" dirty="0"/>
                    </a:p>
                  </a:txBody>
                  <a:tcPr/>
                </a:tc>
                <a:tc>
                  <a:txBody>
                    <a:bodyPr/>
                    <a:lstStyle/>
                    <a:p>
                      <a:r>
                        <a:rPr lang="en-US" sz="1800" b="0" i="0" kern="1200" dirty="0" err="1" smtClean="0">
                          <a:solidFill>
                            <a:schemeClr val="dk1"/>
                          </a:solidFill>
                          <a:effectLst/>
                          <a:latin typeface="+mn-lt"/>
                          <a:ea typeface="+mn-ea"/>
                          <a:cs typeface="+mn-cs"/>
                        </a:rPr>
                        <a:t>db.people.drop</a:t>
                      </a:r>
                      <a:r>
                        <a:rPr lang="en-US" sz="1800" b="0" i="0" kern="1200" dirty="0" smtClean="0">
                          <a:solidFill>
                            <a:schemeClr val="dk1"/>
                          </a:solidFill>
                          <a:effectLst/>
                          <a:latin typeface="+mn-lt"/>
                          <a:ea typeface="+mn-ea"/>
                          <a:cs typeface="+mn-cs"/>
                        </a:rPr>
                        <a:t>()</a:t>
                      </a:r>
                      <a:endParaRPr lang="en-US" dirty="0"/>
                    </a:p>
                  </a:txBody>
                  <a:tcPr/>
                </a:tc>
              </a:tr>
              <a:tr h="768407">
                <a:tc>
                  <a:txBody>
                    <a:bodyPr/>
                    <a:lstStyle/>
                    <a:p>
                      <a:r>
                        <a:rPr lang="en-US" dirty="0" smtClean="0"/>
                        <a:t>Insert</a:t>
                      </a:r>
                      <a:r>
                        <a:rPr lang="en-US" baseline="0" dirty="0" smtClean="0"/>
                        <a:t> into tables</a:t>
                      </a:r>
                      <a:endParaRPr lang="en-US" dirty="0"/>
                    </a:p>
                  </a:txBody>
                  <a:tcPr/>
                </a:tc>
                <a:tc>
                  <a:txBody>
                    <a:bodyPr/>
                    <a:lstStyle/>
                    <a:p>
                      <a:r>
                        <a:rPr lang="en-US" sz="1800" b="0" i="0" kern="1200" dirty="0" smtClean="0">
                          <a:solidFill>
                            <a:schemeClr val="dk1"/>
                          </a:solidFill>
                          <a:effectLst/>
                          <a:latin typeface="+mn-lt"/>
                          <a:ea typeface="+mn-ea"/>
                          <a:cs typeface="+mn-cs"/>
                        </a:rPr>
                        <a:t>INSERT INTO people(</a:t>
                      </a:r>
                      <a:r>
                        <a:rPr lang="en-US" sz="1800" b="0" i="0" kern="1200" dirty="0" err="1" smtClean="0">
                          <a:solidFill>
                            <a:schemeClr val="dk1"/>
                          </a:solidFill>
                          <a:effectLst/>
                          <a:latin typeface="+mn-lt"/>
                          <a:ea typeface="+mn-ea"/>
                          <a:cs typeface="+mn-cs"/>
                        </a:rPr>
                        <a:t>user_id</a:t>
                      </a:r>
                      <a:r>
                        <a:rPr lang="en-US" sz="1800" b="0" i="0" kern="1200" dirty="0" smtClean="0">
                          <a:solidFill>
                            <a:schemeClr val="dk1"/>
                          </a:solidFill>
                          <a:effectLst/>
                          <a:latin typeface="+mn-lt"/>
                          <a:ea typeface="+mn-ea"/>
                          <a:cs typeface="+mn-cs"/>
                        </a:rPr>
                        <a:t>, age, status) VALUES ("bcd001", 45, "A")</a:t>
                      </a:r>
                      <a:endParaRPr lang="en-US" dirty="0"/>
                    </a:p>
                  </a:txBody>
                  <a:tcPr/>
                </a:tc>
                <a:tc>
                  <a:txBody>
                    <a:bodyPr/>
                    <a:lstStyle/>
                    <a:p>
                      <a:r>
                        <a:rPr lang="en-US" sz="1800" b="0" i="0" kern="1200" dirty="0" err="1" smtClean="0">
                          <a:solidFill>
                            <a:schemeClr val="dk1"/>
                          </a:solidFill>
                          <a:effectLst/>
                          <a:latin typeface="+mn-lt"/>
                          <a:ea typeface="+mn-ea"/>
                          <a:cs typeface="+mn-cs"/>
                        </a:rPr>
                        <a:t>db.people.insertOne</a:t>
                      </a:r>
                      <a:r>
                        <a:rPr lang="en-US" sz="1800" b="0" i="0" kern="1200" dirty="0" smtClean="0">
                          <a:solidFill>
                            <a:schemeClr val="dk1"/>
                          </a:solidFill>
                          <a:effectLst/>
                          <a:latin typeface="+mn-lt"/>
                          <a:ea typeface="+mn-ea"/>
                          <a:cs typeface="+mn-cs"/>
                        </a:rPr>
                        <a:t>( { </a:t>
                      </a:r>
                      <a:r>
                        <a:rPr lang="en-US" sz="1800" b="0" i="0" kern="1200" dirty="0" err="1" smtClean="0">
                          <a:solidFill>
                            <a:schemeClr val="dk1"/>
                          </a:solidFill>
                          <a:effectLst/>
                          <a:latin typeface="+mn-lt"/>
                          <a:ea typeface="+mn-ea"/>
                          <a:cs typeface="+mn-cs"/>
                        </a:rPr>
                        <a:t>user_id</a:t>
                      </a:r>
                      <a:r>
                        <a:rPr lang="en-US" sz="1800" b="0" i="0" kern="1200" dirty="0" smtClean="0">
                          <a:solidFill>
                            <a:schemeClr val="dk1"/>
                          </a:solidFill>
                          <a:effectLst/>
                          <a:latin typeface="+mn-lt"/>
                          <a:ea typeface="+mn-ea"/>
                          <a:cs typeface="+mn-cs"/>
                        </a:rPr>
                        <a:t>: "bcd001", age: 45, status: "A" })</a:t>
                      </a:r>
                      <a:endParaRPr lang="en-US" dirty="0"/>
                    </a:p>
                  </a:txBody>
                  <a:tcPr/>
                </a:tc>
              </a:tr>
              <a:tr h="439090">
                <a:tc>
                  <a:txBody>
                    <a:bodyPr/>
                    <a:lstStyle/>
                    <a:p>
                      <a:r>
                        <a:rPr lang="en-US" sz="1800" b="0" i="0" kern="1200" dirty="0" smtClean="0">
                          <a:solidFill>
                            <a:schemeClr val="dk1"/>
                          </a:solidFill>
                          <a:effectLst/>
                          <a:latin typeface="+mn-lt"/>
                          <a:ea typeface="+mn-ea"/>
                          <a:cs typeface="+mn-cs"/>
                        </a:rPr>
                        <a:t>Select</a:t>
                      </a:r>
                      <a:endParaRPr lang="en-US" dirty="0"/>
                    </a:p>
                  </a:txBody>
                  <a:tcPr/>
                </a:tc>
                <a:tc>
                  <a:txBody>
                    <a:bodyPr/>
                    <a:lstStyle/>
                    <a:p>
                      <a:r>
                        <a:rPr lang="en-US" sz="1800" b="0" i="0" kern="1200" dirty="0" smtClean="0">
                          <a:solidFill>
                            <a:schemeClr val="dk1"/>
                          </a:solidFill>
                          <a:effectLst/>
                          <a:latin typeface="+mn-lt"/>
                          <a:ea typeface="+mn-ea"/>
                          <a:cs typeface="+mn-cs"/>
                        </a:rPr>
                        <a:t>SELECT *FROM people</a:t>
                      </a:r>
                      <a:endParaRPr lang="en-US" dirty="0"/>
                    </a:p>
                  </a:txBody>
                  <a:tcPr/>
                </a:tc>
                <a:tc>
                  <a:txBody>
                    <a:bodyPr/>
                    <a:lstStyle/>
                    <a:p>
                      <a:r>
                        <a:rPr lang="en-US" sz="1800" b="0" i="0" kern="1200" dirty="0" err="1" smtClean="0">
                          <a:solidFill>
                            <a:schemeClr val="dk1"/>
                          </a:solidFill>
                          <a:effectLst/>
                          <a:latin typeface="+mn-lt"/>
                          <a:ea typeface="+mn-ea"/>
                          <a:cs typeface="+mn-cs"/>
                        </a:rPr>
                        <a:t>db.people.find</a:t>
                      </a:r>
                      <a:r>
                        <a:rPr lang="en-US" sz="1800" b="0" i="0" kern="1200" dirty="0" smtClean="0">
                          <a:solidFill>
                            <a:schemeClr val="dk1"/>
                          </a:solidFill>
                          <a:effectLst/>
                          <a:latin typeface="+mn-lt"/>
                          <a:ea typeface="+mn-ea"/>
                          <a:cs typeface="+mn-cs"/>
                        </a:rPr>
                        <a:t>()</a:t>
                      </a:r>
                      <a:endParaRPr lang="en-US" dirty="0"/>
                    </a:p>
                  </a:txBody>
                  <a:tcPr/>
                </a:tc>
              </a:tr>
              <a:tr h="768407">
                <a:tc>
                  <a:txBody>
                    <a:bodyPr/>
                    <a:lstStyle/>
                    <a:p>
                      <a:r>
                        <a:rPr lang="en-US" sz="1800" b="0" i="0" kern="1200" dirty="0" smtClean="0">
                          <a:solidFill>
                            <a:schemeClr val="dk1"/>
                          </a:solidFill>
                          <a:effectLst/>
                          <a:latin typeface="+mn-lt"/>
                          <a:ea typeface="+mn-ea"/>
                          <a:cs typeface="+mn-cs"/>
                        </a:rPr>
                        <a:t>Update records</a:t>
                      </a:r>
                      <a:endParaRPr lang="en-US" dirty="0"/>
                    </a:p>
                  </a:txBody>
                  <a:tcPr/>
                </a:tc>
                <a:tc>
                  <a:txBody>
                    <a:bodyPr/>
                    <a:lstStyle/>
                    <a:p>
                      <a:r>
                        <a:rPr lang="en-US" sz="1800" b="0" i="0" kern="1200" dirty="0" smtClean="0">
                          <a:solidFill>
                            <a:schemeClr val="dk1"/>
                          </a:solidFill>
                          <a:effectLst/>
                          <a:latin typeface="+mn-lt"/>
                          <a:ea typeface="+mn-ea"/>
                          <a:cs typeface="+mn-cs"/>
                        </a:rPr>
                        <a:t>UPDATE people SET status = "C" WHERE age &gt; 25</a:t>
                      </a:r>
                      <a:endParaRPr lang="en-US" dirty="0"/>
                    </a:p>
                  </a:txBody>
                  <a:tcPr/>
                </a:tc>
                <a:tc>
                  <a:txBody>
                    <a:bodyPr/>
                    <a:lstStyle/>
                    <a:p>
                      <a:r>
                        <a:rPr lang="en-US" sz="1800" b="0" i="0" kern="1200" dirty="0" err="1" smtClean="0">
                          <a:solidFill>
                            <a:schemeClr val="dk1"/>
                          </a:solidFill>
                          <a:effectLst/>
                          <a:latin typeface="+mn-lt"/>
                          <a:ea typeface="+mn-ea"/>
                          <a:cs typeface="+mn-cs"/>
                        </a:rPr>
                        <a:t>db.people.updateMany</a:t>
                      </a:r>
                      <a:r>
                        <a:rPr lang="en-US" sz="1800" b="0" i="0" kern="1200" dirty="0" smtClean="0">
                          <a:solidFill>
                            <a:schemeClr val="dk1"/>
                          </a:solidFill>
                          <a:effectLst/>
                          <a:latin typeface="+mn-lt"/>
                          <a:ea typeface="+mn-ea"/>
                          <a:cs typeface="+mn-cs"/>
                        </a:rPr>
                        <a:t>( { age: { $</a:t>
                      </a:r>
                      <a:r>
                        <a:rPr lang="en-US" sz="1800" b="0" i="0" kern="1200" dirty="0" err="1" smtClean="0">
                          <a:solidFill>
                            <a:schemeClr val="dk1"/>
                          </a:solidFill>
                          <a:effectLst/>
                          <a:latin typeface="+mn-lt"/>
                          <a:ea typeface="+mn-ea"/>
                          <a:cs typeface="+mn-cs"/>
                        </a:rPr>
                        <a:t>gt</a:t>
                      </a:r>
                      <a:r>
                        <a:rPr lang="en-US" sz="1800" b="0" i="0" kern="1200" dirty="0" smtClean="0">
                          <a:solidFill>
                            <a:schemeClr val="dk1"/>
                          </a:solidFill>
                          <a:effectLst/>
                          <a:latin typeface="+mn-lt"/>
                          <a:ea typeface="+mn-ea"/>
                          <a:cs typeface="+mn-cs"/>
                        </a:rPr>
                        <a:t>: 25 } }, { $set: { status: "C" } } )</a:t>
                      </a:r>
                      <a:endParaRPr lang="en-US" dirty="0"/>
                    </a:p>
                  </a:txBody>
                  <a:tcPr/>
                </a:tc>
              </a:tr>
              <a:tr h="768407">
                <a:tc>
                  <a:txBody>
                    <a:bodyPr/>
                    <a:lstStyle/>
                    <a:p>
                      <a:endParaRPr lang="en-US" dirty="0"/>
                    </a:p>
                  </a:txBody>
                  <a:tcPr/>
                </a:tc>
                <a:tc>
                  <a:txBody>
                    <a:bodyPr/>
                    <a:lstStyle/>
                    <a:p>
                      <a:r>
                        <a:rPr lang="en-US" sz="1800" b="0" i="0" kern="1200" dirty="0" smtClean="0">
                          <a:solidFill>
                            <a:schemeClr val="dk1"/>
                          </a:solidFill>
                          <a:effectLst/>
                          <a:latin typeface="+mn-lt"/>
                          <a:ea typeface="+mn-ea"/>
                          <a:cs typeface="+mn-cs"/>
                        </a:rPr>
                        <a:t>UPDATE people SET age = age + 3 WHERE status = "A"</a:t>
                      </a:r>
                      <a:endParaRPr lang="en-US" dirty="0"/>
                    </a:p>
                  </a:txBody>
                  <a:tcPr/>
                </a:tc>
                <a:tc>
                  <a:txBody>
                    <a:bodyPr/>
                    <a:lstStyle/>
                    <a:p>
                      <a:r>
                        <a:rPr lang="en-US" sz="1800" b="0" i="0" kern="1200" dirty="0" err="1" smtClean="0">
                          <a:solidFill>
                            <a:schemeClr val="dk1"/>
                          </a:solidFill>
                          <a:effectLst/>
                          <a:latin typeface="+mn-lt"/>
                          <a:ea typeface="+mn-ea"/>
                          <a:cs typeface="+mn-cs"/>
                        </a:rPr>
                        <a:t>db.people.updateMany</a:t>
                      </a:r>
                      <a:r>
                        <a:rPr lang="en-US" sz="1800" b="0" i="0" kern="1200" dirty="0" smtClean="0">
                          <a:solidFill>
                            <a:schemeClr val="dk1"/>
                          </a:solidFill>
                          <a:effectLst/>
                          <a:latin typeface="+mn-lt"/>
                          <a:ea typeface="+mn-ea"/>
                          <a:cs typeface="+mn-cs"/>
                        </a:rPr>
                        <a:t>( { status: "A" } , { $</a:t>
                      </a:r>
                      <a:r>
                        <a:rPr lang="en-US" sz="1800" b="0" i="0" kern="1200" dirty="0" err="1" smtClean="0">
                          <a:solidFill>
                            <a:schemeClr val="dk1"/>
                          </a:solidFill>
                          <a:effectLst/>
                          <a:latin typeface="+mn-lt"/>
                          <a:ea typeface="+mn-ea"/>
                          <a:cs typeface="+mn-cs"/>
                        </a:rPr>
                        <a:t>inc</a:t>
                      </a:r>
                      <a:r>
                        <a:rPr lang="en-US" sz="1800" b="0" i="0" kern="1200" dirty="0" smtClean="0">
                          <a:solidFill>
                            <a:schemeClr val="dk1"/>
                          </a:solidFill>
                          <a:effectLst/>
                          <a:latin typeface="+mn-lt"/>
                          <a:ea typeface="+mn-ea"/>
                          <a:cs typeface="+mn-cs"/>
                        </a:rPr>
                        <a:t>: { age: 3 } } )</a:t>
                      </a:r>
                      <a:endParaRPr lang="en-US" dirty="0"/>
                    </a:p>
                  </a:txBody>
                  <a:tcPr/>
                </a:tc>
              </a:tr>
              <a:tr h="1097724">
                <a:tc>
                  <a:txBody>
                    <a:bodyPr/>
                    <a:lstStyle/>
                    <a:p>
                      <a:r>
                        <a:rPr lang="en-US" sz="1800" b="0" i="0" kern="1200" dirty="0" smtClean="0">
                          <a:solidFill>
                            <a:schemeClr val="dk1"/>
                          </a:solidFill>
                          <a:effectLst/>
                          <a:latin typeface="+mn-lt"/>
                          <a:ea typeface="+mn-ea"/>
                          <a:cs typeface="+mn-cs"/>
                        </a:rPr>
                        <a:t>Delete Records</a:t>
                      </a:r>
                      <a:endParaRPr lang="en-US" dirty="0"/>
                    </a:p>
                  </a:txBody>
                  <a:tcPr/>
                </a:tc>
                <a:tc>
                  <a:txBody>
                    <a:bodyPr/>
                    <a:lstStyle/>
                    <a:p>
                      <a:r>
                        <a:rPr lang="en-US" sz="1800" b="0" i="0" kern="1200" dirty="0" smtClean="0">
                          <a:solidFill>
                            <a:schemeClr val="dk1"/>
                          </a:solidFill>
                          <a:effectLst/>
                          <a:latin typeface="+mn-lt"/>
                          <a:ea typeface="+mn-ea"/>
                          <a:cs typeface="+mn-cs"/>
                        </a:rPr>
                        <a:t>DELETE FROM people WHERE status = "D"</a:t>
                      </a:r>
                      <a:endParaRPr lang="en-US" dirty="0"/>
                    </a:p>
                  </a:txBody>
                  <a:tcPr/>
                </a:tc>
                <a:tc>
                  <a:txBody>
                    <a:bodyPr/>
                    <a:lstStyle/>
                    <a:p>
                      <a:pPr fontAlgn="t"/>
                      <a:r>
                        <a:rPr lang="en-US" dirty="0">
                          <a:effectLst/>
                        </a:rPr>
                        <a:t/>
                      </a:r>
                      <a:br>
                        <a:rPr lang="en-US" dirty="0">
                          <a:effectLst/>
                        </a:rPr>
                      </a:br>
                      <a:r>
                        <a:rPr lang="en-US" dirty="0" err="1">
                          <a:effectLst/>
                        </a:rPr>
                        <a:t>db.people.deleteMany</a:t>
                      </a:r>
                      <a:r>
                        <a:rPr lang="en-US" dirty="0">
                          <a:effectLst/>
                        </a:rPr>
                        <a:t>( { status: "D" } )</a:t>
                      </a:r>
                    </a:p>
                  </a:txBody>
                  <a:tcPr/>
                </a:tc>
              </a:tr>
            </a:tbl>
          </a:graphicData>
        </a:graphic>
      </p:graphicFrame>
    </p:spTree>
    <p:extLst>
      <p:ext uri="{BB962C8B-B14F-4D97-AF65-F5344CB8AC3E}">
        <p14:creationId xmlns:p14="http://schemas.microsoft.com/office/powerpoint/2010/main" val="26498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Các</a:t>
            </a:r>
            <a:r>
              <a:rPr lang="en-US" dirty="0" smtClean="0"/>
              <a:t> </a:t>
            </a:r>
            <a:r>
              <a:rPr lang="en-US" dirty="0" err="1" smtClean="0"/>
              <a:t>kiểu</a:t>
            </a:r>
            <a:r>
              <a:rPr lang="en-US" dirty="0"/>
              <a:t> </a:t>
            </a:r>
            <a:r>
              <a:rPr lang="en-US" dirty="0" err="1" smtClean="0"/>
              <a:t>dữ</a:t>
            </a:r>
            <a:r>
              <a:rPr lang="en-US" dirty="0"/>
              <a:t> </a:t>
            </a:r>
            <a:r>
              <a:rPr lang="en-US" dirty="0" err="1" smtClean="0"/>
              <a:t>liệu</a:t>
            </a:r>
            <a:r>
              <a:rPr lang="en-US" dirty="0" smtClean="0"/>
              <a:t> </a:t>
            </a:r>
            <a:r>
              <a:rPr lang="en-US" dirty="0" err="1" smtClean="0"/>
              <a:t>trong</a:t>
            </a:r>
            <a:r>
              <a:rPr lang="en-US" dirty="0" smtClean="0"/>
              <a:t> MongoDB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8764200"/>
              </p:ext>
            </p:extLst>
          </p:nvPr>
        </p:nvGraphicFramePr>
        <p:xfrm>
          <a:off x="677863" y="1690008"/>
          <a:ext cx="8596311" cy="4846320"/>
        </p:xfrm>
        <a:graphic>
          <a:graphicData uri="http://schemas.openxmlformats.org/drawingml/2006/table">
            <a:tbl>
              <a:tblPr firstRow="1" bandRow="1">
                <a:tableStyleId>{5C22544A-7EE6-4342-B048-85BDC9FD1C3A}</a:tableStyleId>
              </a:tblPr>
              <a:tblGrid>
                <a:gridCol w="2865437"/>
                <a:gridCol w="2090057"/>
                <a:gridCol w="3640817"/>
              </a:tblGrid>
              <a:tr h="353227">
                <a:tc>
                  <a:txBody>
                    <a:bodyPr/>
                    <a:lstStyle/>
                    <a:p>
                      <a:r>
                        <a:rPr lang="en-US" dirty="0" err="1" smtClean="0"/>
                        <a:t>Kiểu</a:t>
                      </a:r>
                      <a:r>
                        <a:rPr lang="en-US" dirty="0" smtClean="0"/>
                        <a:t> </a:t>
                      </a:r>
                      <a:r>
                        <a:rPr lang="en-US" dirty="0" err="1" smtClean="0"/>
                        <a:t>dữ</a:t>
                      </a:r>
                      <a:r>
                        <a:rPr lang="en-US" dirty="0" smtClean="0"/>
                        <a:t> </a:t>
                      </a:r>
                      <a:r>
                        <a:rPr lang="en-US" dirty="0" err="1" smtClean="0"/>
                        <a:t>liệu</a:t>
                      </a:r>
                      <a:endParaRPr lang="en-US" dirty="0"/>
                    </a:p>
                  </a:txBody>
                  <a:tcPr/>
                </a:tc>
                <a:tc>
                  <a:txBody>
                    <a:bodyPr/>
                    <a:lstStyle/>
                    <a:p>
                      <a:r>
                        <a:rPr lang="en-US" dirty="0" smtClean="0"/>
                        <a:t>Number</a:t>
                      </a:r>
                      <a:endParaRPr lang="en-US" dirty="0"/>
                    </a:p>
                  </a:txBody>
                  <a:tcPr/>
                </a:tc>
                <a:tc>
                  <a:txBody>
                    <a:bodyPr/>
                    <a:lstStyle/>
                    <a:p>
                      <a:r>
                        <a:rPr lang="en-US" dirty="0" err="1" smtClean="0"/>
                        <a:t>Cú</a:t>
                      </a:r>
                      <a:r>
                        <a:rPr lang="en-US" dirty="0" smtClean="0"/>
                        <a:t> </a:t>
                      </a:r>
                      <a:r>
                        <a:rPr lang="en-US" dirty="0" err="1" smtClean="0"/>
                        <a:t>pháp</a:t>
                      </a:r>
                      <a:endParaRPr lang="en-US" dirty="0"/>
                    </a:p>
                  </a:txBody>
                  <a:tcPr/>
                </a:tc>
              </a:tr>
              <a:tr h="609680">
                <a:tc>
                  <a:txBody>
                    <a:bodyPr/>
                    <a:lstStyle/>
                    <a:p>
                      <a:r>
                        <a:rPr lang="en-US" dirty="0" smtClean="0"/>
                        <a:t>Double</a:t>
                      </a:r>
                      <a:endParaRPr lang="en-US" dirty="0"/>
                    </a:p>
                  </a:txBody>
                  <a:tcPr/>
                </a:tc>
                <a:tc>
                  <a:txBody>
                    <a:bodyPr/>
                    <a:lstStyle/>
                    <a:p>
                      <a:r>
                        <a:rPr lang="en-US" dirty="0" smtClean="0"/>
                        <a:t>1</a:t>
                      </a:r>
                      <a:endParaRPr lang="en-US" dirty="0"/>
                    </a:p>
                  </a:txBody>
                  <a:tcPr/>
                </a:tc>
                <a:tc>
                  <a:txBody>
                    <a:bodyPr/>
                    <a:lstStyle/>
                    <a:p>
                      <a:r>
                        <a:rPr lang="en-US" dirty="0" smtClean="0"/>
                        <a:t>“double”</a:t>
                      </a:r>
                    </a:p>
                    <a:p>
                      <a:endParaRPr lang="en-US" dirty="0"/>
                    </a:p>
                  </a:txBody>
                  <a:tcPr/>
                </a:tc>
              </a:tr>
              <a:tr h="609680">
                <a:tc>
                  <a:txBody>
                    <a:bodyPr/>
                    <a:lstStyle/>
                    <a:p>
                      <a:r>
                        <a:rPr lang="en-US" dirty="0" smtClean="0"/>
                        <a:t>String</a:t>
                      </a:r>
                    </a:p>
                    <a:p>
                      <a:endParaRPr lang="en-US" dirty="0"/>
                    </a:p>
                  </a:txBody>
                  <a:tcPr/>
                </a:tc>
                <a:tc>
                  <a:txBody>
                    <a:bodyPr/>
                    <a:lstStyle/>
                    <a:p>
                      <a:r>
                        <a:rPr lang="en-US" dirty="0" smtClean="0"/>
                        <a:t>2</a:t>
                      </a:r>
                    </a:p>
                    <a:p>
                      <a:endParaRPr lang="en-US" dirty="0"/>
                    </a:p>
                  </a:txBody>
                  <a:tcPr/>
                </a:tc>
                <a:tc>
                  <a:txBody>
                    <a:bodyPr/>
                    <a:lstStyle/>
                    <a:p>
                      <a:r>
                        <a:rPr lang="en-US" dirty="0" smtClean="0"/>
                        <a:t>“string”</a:t>
                      </a:r>
                      <a:endParaRPr lang="en-US" dirty="0"/>
                    </a:p>
                  </a:txBody>
                  <a:tcPr/>
                </a:tc>
              </a:tr>
              <a:tr h="609680">
                <a:tc>
                  <a:txBody>
                    <a:bodyPr/>
                    <a:lstStyle/>
                    <a:p>
                      <a:r>
                        <a:rPr lang="en-US" dirty="0" smtClean="0"/>
                        <a:t>Object</a:t>
                      </a:r>
                      <a:endParaRPr lang="en-US" dirty="0"/>
                    </a:p>
                  </a:txBody>
                  <a:tcPr/>
                </a:tc>
                <a:tc>
                  <a:txBody>
                    <a:bodyPr/>
                    <a:lstStyle/>
                    <a:p>
                      <a:r>
                        <a:rPr lang="en-US" dirty="0" smtClean="0"/>
                        <a:t>3</a:t>
                      </a:r>
                    </a:p>
                    <a:p>
                      <a:endParaRPr lang="en-US" dirty="0"/>
                    </a:p>
                  </a:txBody>
                  <a:tcPr/>
                </a:tc>
                <a:tc>
                  <a:txBody>
                    <a:bodyPr/>
                    <a:lstStyle/>
                    <a:p>
                      <a:r>
                        <a:rPr lang="en-US" dirty="0" smtClean="0"/>
                        <a:t>“object”</a:t>
                      </a:r>
                      <a:endParaRPr lang="en-US" dirty="0"/>
                    </a:p>
                  </a:txBody>
                  <a:tcPr/>
                </a:tc>
              </a:tr>
              <a:tr h="609680">
                <a:tc>
                  <a:txBody>
                    <a:bodyPr/>
                    <a:lstStyle/>
                    <a:p>
                      <a:r>
                        <a:rPr lang="en-US" dirty="0" smtClean="0"/>
                        <a:t>Array</a:t>
                      </a:r>
                      <a:endParaRPr lang="en-US" dirty="0"/>
                    </a:p>
                  </a:txBody>
                  <a:tcPr/>
                </a:tc>
                <a:tc>
                  <a:txBody>
                    <a:bodyPr/>
                    <a:lstStyle/>
                    <a:p>
                      <a:r>
                        <a:rPr lang="en-US" dirty="0" smtClean="0"/>
                        <a:t>4</a:t>
                      </a:r>
                      <a:endParaRPr lang="en-US" dirty="0"/>
                    </a:p>
                  </a:txBody>
                  <a:tcPr/>
                </a:tc>
                <a:tc>
                  <a:txBody>
                    <a:bodyPr/>
                    <a:lstStyle/>
                    <a:p>
                      <a:r>
                        <a:rPr lang="en-US" dirty="0" smtClean="0"/>
                        <a:t>“array”</a:t>
                      </a:r>
                    </a:p>
                    <a:p>
                      <a:endParaRPr lang="en-US" dirty="0"/>
                    </a:p>
                  </a:txBody>
                  <a:tcPr/>
                </a:tc>
              </a:tr>
              <a:tr h="609680">
                <a:tc>
                  <a:txBody>
                    <a:bodyPr/>
                    <a:lstStyle/>
                    <a:p>
                      <a:r>
                        <a:rPr lang="en-US" dirty="0" smtClean="0"/>
                        <a:t>Binary data</a:t>
                      </a:r>
                      <a:endParaRPr lang="en-US" dirty="0"/>
                    </a:p>
                  </a:txBody>
                  <a:tcPr/>
                </a:tc>
                <a:tc>
                  <a:txBody>
                    <a:bodyPr/>
                    <a:lstStyle/>
                    <a:p>
                      <a:r>
                        <a:rPr lang="en-US" dirty="0" smtClean="0"/>
                        <a:t>5</a:t>
                      </a:r>
                      <a:endParaRPr lang="en-US" dirty="0"/>
                    </a:p>
                  </a:txBody>
                  <a:tcPr/>
                </a:tc>
                <a:tc>
                  <a:txBody>
                    <a:bodyPr/>
                    <a:lstStyle/>
                    <a:p>
                      <a:r>
                        <a:rPr lang="en-US" dirty="0" smtClean="0"/>
                        <a:t>“</a:t>
                      </a:r>
                      <a:r>
                        <a:rPr lang="en-US" dirty="0" err="1" smtClean="0"/>
                        <a:t>binData</a:t>
                      </a:r>
                      <a:r>
                        <a:rPr lang="en-US" dirty="0" smtClean="0"/>
                        <a:t>”</a:t>
                      </a:r>
                    </a:p>
                    <a:p>
                      <a:endParaRPr lang="en-US" dirty="0"/>
                    </a:p>
                  </a:txBody>
                  <a:tcPr/>
                </a:tc>
              </a:tr>
              <a:tr h="609680">
                <a:tc>
                  <a:txBody>
                    <a:bodyPr/>
                    <a:lstStyle/>
                    <a:p>
                      <a:r>
                        <a:rPr lang="en-US" dirty="0" smtClean="0"/>
                        <a:t>Undefined</a:t>
                      </a:r>
                      <a:endParaRPr lang="en-US" dirty="0"/>
                    </a:p>
                  </a:txBody>
                  <a:tcPr/>
                </a:tc>
                <a:tc>
                  <a:txBody>
                    <a:bodyPr/>
                    <a:lstStyle/>
                    <a:p>
                      <a:r>
                        <a:rPr lang="en-US" dirty="0" smtClean="0"/>
                        <a:t>6</a:t>
                      </a:r>
                      <a:endParaRPr lang="en-US" dirty="0"/>
                    </a:p>
                  </a:txBody>
                  <a:tcPr/>
                </a:tc>
                <a:tc>
                  <a:txBody>
                    <a:bodyPr/>
                    <a:lstStyle/>
                    <a:p>
                      <a:r>
                        <a:rPr lang="en-US" dirty="0" smtClean="0"/>
                        <a:t>“undefined”</a:t>
                      </a:r>
                    </a:p>
                    <a:p>
                      <a:endParaRPr lang="en-US" dirty="0"/>
                    </a:p>
                  </a:txBody>
                  <a:tcPr/>
                </a:tc>
              </a:tr>
              <a:tr h="609680">
                <a:tc>
                  <a:txBody>
                    <a:bodyPr/>
                    <a:lstStyle/>
                    <a:p>
                      <a:r>
                        <a:rPr lang="en-US" dirty="0" err="1" smtClean="0"/>
                        <a:t>Objectld</a:t>
                      </a:r>
                      <a:endParaRPr lang="en-US" dirty="0"/>
                    </a:p>
                  </a:txBody>
                  <a:tcPr/>
                </a:tc>
                <a:tc>
                  <a:txBody>
                    <a:bodyPr/>
                    <a:lstStyle/>
                    <a:p>
                      <a:r>
                        <a:rPr lang="en-US" dirty="0" smtClean="0"/>
                        <a:t>7</a:t>
                      </a:r>
                      <a:endParaRPr lang="en-US" dirty="0"/>
                    </a:p>
                  </a:txBody>
                  <a:tcPr/>
                </a:tc>
                <a:tc>
                  <a:txBody>
                    <a:bodyPr/>
                    <a:lstStyle/>
                    <a:p>
                      <a:r>
                        <a:rPr lang="en-US" dirty="0" smtClean="0"/>
                        <a:t>“</a:t>
                      </a:r>
                      <a:r>
                        <a:rPr lang="en-US" dirty="0" err="1" smtClean="0"/>
                        <a:t>objectld</a:t>
                      </a:r>
                      <a:r>
                        <a:rPr lang="en-US" dirty="0" smtClean="0"/>
                        <a:t>”</a:t>
                      </a:r>
                    </a:p>
                    <a:p>
                      <a:endParaRPr lang="en-US" dirty="0" smtClean="0"/>
                    </a:p>
                  </a:txBody>
                  <a:tcPr/>
                </a:tc>
              </a:tr>
            </a:tbl>
          </a:graphicData>
        </a:graphic>
      </p:graphicFrame>
    </p:spTree>
    <p:extLst>
      <p:ext uri="{BB962C8B-B14F-4D97-AF65-F5344CB8AC3E}">
        <p14:creationId xmlns:p14="http://schemas.microsoft.com/office/powerpoint/2010/main" val="2125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1571287"/>
              </p:ext>
            </p:extLst>
          </p:nvPr>
        </p:nvGraphicFramePr>
        <p:xfrm>
          <a:off x="677863" y="350840"/>
          <a:ext cx="8596311" cy="5976480"/>
        </p:xfrm>
        <a:graphic>
          <a:graphicData uri="http://schemas.openxmlformats.org/drawingml/2006/table">
            <a:tbl>
              <a:tblPr firstRow="1" bandRow="1">
                <a:tableStyleId>{5C22544A-7EE6-4342-B048-85BDC9FD1C3A}</a:tableStyleId>
              </a:tblPr>
              <a:tblGrid>
                <a:gridCol w="2865437"/>
                <a:gridCol w="2539093"/>
                <a:gridCol w="3191781"/>
              </a:tblGrid>
              <a:tr h="747060">
                <a:tc>
                  <a:txBody>
                    <a:bodyPr/>
                    <a:lstStyle/>
                    <a:p>
                      <a:r>
                        <a:rPr lang="en-US" dirty="0" smtClean="0"/>
                        <a:t>Boolean</a:t>
                      </a:r>
                      <a:endParaRPr lang="en-US" dirty="0"/>
                    </a:p>
                  </a:txBody>
                  <a:tcPr/>
                </a:tc>
                <a:tc>
                  <a:txBody>
                    <a:bodyPr/>
                    <a:lstStyle/>
                    <a:p>
                      <a:r>
                        <a:rPr lang="en-US" dirty="0" smtClean="0"/>
                        <a:t>8</a:t>
                      </a:r>
                      <a:endParaRPr lang="en-US" dirty="0"/>
                    </a:p>
                  </a:txBody>
                  <a:tcPr/>
                </a:tc>
                <a:tc>
                  <a:txBody>
                    <a:bodyPr/>
                    <a:lstStyle/>
                    <a:p>
                      <a:r>
                        <a:rPr lang="en-US" dirty="0" smtClean="0"/>
                        <a:t>“bool”</a:t>
                      </a:r>
                      <a:endParaRPr lang="en-US" dirty="0"/>
                    </a:p>
                  </a:txBody>
                  <a:tcPr/>
                </a:tc>
              </a:tr>
              <a:tr h="747060">
                <a:tc>
                  <a:txBody>
                    <a:bodyPr/>
                    <a:lstStyle/>
                    <a:p>
                      <a:r>
                        <a:rPr lang="en-US" dirty="0" smtClean="0"/>
                        <a:t>Date</a:t>
                      </a:r>
                      <a:endParaRPr lang="en-US" dirty="0"/>
                    </a:p>
                  </a:txBody>
                  <a:tcPr/>
                </a:tc>
                <a:tc>
                  <a:txBody>
                    <a:bodyPr/>
                    <a:lstStyle/>
                    <a:p>
                      <a:r>
                        <a:rPr lang="en-US" dirty="0" smtClean="0"/>
                        <a:t>9</a:t>
                      </a:r>
                      <a:endParaRPr lang="en-US" dirty="0"/>
                    </a:p>
                  </a:txBody>
                  <a:tcPr/>
                </a:tc>
                <a:tc>
                  <a:txBody>
                    <a:bodyPr/>
                    <a:lstStyle/>
                    <a:p>
                      <a:r>
                        <a:rPr lang="en-US" dirty="0" smtClean="0"/>
                        <a:t>“date”</a:t>
                      </a:r>
                      <a:endParaRPr lang="en-US" dirty="0"/>
                    </a:p>
                  </a:txBody>
                  <a:tcPr/>
                </a:tc>
              </a:tr>
              <a:tr h="747060">
                <a:tc>
                  <a:txBody>
                    <a:bodyPr/>
                    <a:lstStyle/>
                    <a:p>
                      <a:r>
                        <a:rPr lang="en-US" dirty="0" smtClean="0"/>
                        <a:t>Null</a:t>
                      </a:r>
                      <a:endParaRPr lang="en-US" dirty="0"/>
                    </a:p>
                  </a:txBody>
                  <a:tcPr/>
                </a:tc>
                <a:tc>
                  <a:txBody>
                    <a:bodyPr/>
                    <a:lstStyle/>
                    <a:p>
                      <a:r>
                        <a:rPr lang="en-US" dirty="0" smtClean="0"/>
                        <a:t>10</a:t>
                      </a:r>
                      <a:endParaRPr lang="en-US" dirty="0"/>
                    </a:p>
                  </a:txBody>
                  <a:tcPr/>
                </a:tc>
                <a:tc>
                  <a:txBody>
                    <a:bodyPr/>
                    <a:lstStyle/>
                    <a:p>
                      <a:r>
                        <a:rPr lang="en-US" dirty="0" smtClean="0"/>
                        <a:t>“null”</a:t>
                      </a:r>
                      <a:endParaRPr lang="en-US" dirty="0"/>
                    </a:p>
                  </a:txBody>
                  <a:tcPr/>
                </a:tc>
              </a:tr>
              <a:tr h="747060">
                <a:tc>
                  <a:txBody>
                    <a:bodyPr/>
                    <a:lstStyle/>
                    <a:p>
                      <a:r>
                        <a:rPr lang="en-US" dirty="0" smtClean="0"/>
                        <a:t>Regular Expression</a:t>
                      </a:r>
                      <a:endParaRPr lang="en-US" dirty="0"/>
                    </a:p>
                  </a:txBody>
                  <a:tcPr/>
                </a:tc>
                <a:tc>
                  <a:txBody>
                    <a:bodyPr/>
                    <a:lstStyle/>
                    <a:p>
                      <a:r>
                        <a:rPr lang="en-US" dirty="0" smtClean="0"/>
                        <a:t>11</a:t>
                      </a:r>
                      <a:endParaRPr lang="en-US" dirty="0"/>
                    </a:p>
                  </a:txBody>
                  <a:tcPr/>
                </a:tc>
                <a:tc>
                  <a:txBody>
                    <a:bodyPr/>
                    <a:lstStyle/>
                    <a:p>
                      <a:r>
                        <a:rPr lang="en-US" dirty="0" smtClean="0"/>
                        <a:t>“regex”</a:t>
                      </a:r>
                      <a:endParaRPr lang="en-US" dirty="0"/>
                    </a:p>
                  </a:txBody>
                  <a:tcPr/>
                </a:tc>
              </a:tr>
              <a:tr h="747060">
                <a:tc>
                  <a:txBody>
                    <a:bodyPr/>
                    <a:lstStyle/>
                    <a:p>
                      <a:r>
                        <a:rPr lang="en-US" dirty="0" err="1" smtClean="0"/>
                        <a:t>DBPointer</a:t>
                      </a:r>
                      <a:endParaRPr lang="en-US" dirty="0"/>
                    </a:p>
                  </a:txBody>
                  <a:tcPr/>
                </a:tc>
                <a:tc>
                  <a:txBody>
                    <a:bodyPr/>
                    <a:lstStyle/>
                    <a:p>
                      <a:r>
                        <a:rPr lang="en-US" dirty="0" smtClean="0"/>
                        <a:t>12</a:t>
                      </a:r>
                      <a:endParaRPr lang="en-US" dirty="0"/>
                    </a:p>
                  </a:txBody>
                  <a:tcPr/>
                </a:tc>
                <a:tc>
                  <a:txBody>
                    <a:bodyPr/>
                    <a:lstStyle/>
                    <a:p>
                      <a:r>
                        <a:rPr lang="en-US" dirty="0" smtClean="0"/>
                        <a:t>“</a:t>
                      </a:r>
                      <a:r>
                        <a:rPr lang="en-US" dirty="0" err="1" smtClean="0"/>
                        <a:t>dbPointer</a:t>
                      </a:r>
                      <a:r>
                        <a:rPr lang="en-US" dirty="0" smtClean="0"/>
                        <a:t>”</a:t>
                      </a:r>
                      <a:endParaRPr lang="en-US" dirty="0"/>
                    </a:p>
                  </a:txBody>
                  <a:tcPr/>
                </a:tc>
              </a:tr>
              <a:tr h="747060">
                <a:tc>
                  <a:txBody>
                    <a:bodyPr/>
                    <a:lstStyle/>
                    <a:p>
                      <a:r>
                        <a:rPr lang="en-US" dirty="0" err="1" smtClean="0"/>
                        <a:t>Javascript</a:t>
                      </a:r>
                      <a:endParaRPr lang="en-US" dirty="0"/>
                    </a:p>
                  </a:txBody>
                  <a:tcPr/>
                </a:tc>
                <a:tc>
                  <a:txBody>
                    <a:bodyPr/>
                    <a:lstStyle/>
                    <a:p>
                      <a:r>
                        <a:rPr lang="en-US" dirty="0" smtClean="0"/>
                        <a:t>13</a:t>
                      </a:r>
                      <a:endParaRPr lang="en-US" dirty="0"/>
                    </a:p>
                  </a:txBody>
                  <a:tcPr/>
                </a:tc>
                <a:tc>
                  <a:txBody>
                    <a:bodyPr/>
                    <a:lstStyle/>
                    <a:p>
                      <a:r>
                        <a:rPr lang="en-US" dirty="0" smtClean="0"/>
                        <a:t>“</a:t>
                      </a:r>
                      <a:r>
                        <a:rPr lang="en-US" dirty="0" err="1" smtClean="0"/>
                        <a:t>javascript</a:t>
                      </a:r>
                      <a:r>
                        <a:rPr lang="en-US" dirty="0" smtClean="0"/>
                        <a:t>”</a:t>
                      </a:r>
                      <a:endParaRPr lang="en-US" dirty="0"/>
                    </a:p>
                  </a:txBody>
                  <a:tcPr/>
                </a:tc>
              </a:tr>
              <a:tr h="747060">
                <a:tc>
                  <a:txBody>
                    <a:bodyPr/>
                    <a:lstStyle/>
                    <a:p>
                      <a:r>
                        <a:rPr lang="en-US" dirty="0" smtClean="0"/>
                        <a:t>Symbol</a:t>
                      </a:r>
                      <a:endParaRPr lang="en-US" dirty="0"/>
                    </a:p>
                  </a:txBody>
                  <a:tcPr/>
                </a:tc>
                <a:tc>
                  <a:txBody>
                    <a:bodyPr/>
                    <a:lstStyle/>
                    <a:p>
                      <a:r>
                        <a:rPr lang="en-US" dirty="0" smtClean="0"/>
                        <a:t>14</a:t>
                      </a:r>
                      <a:endParaRPr lang="en-US" dirty="0"/>
                    </a:p>
                  </a:txBody>
                  <a:tcPr/>
                </a:tc>
                <a:tc>
                  <a:txBody>
                    <a:bodyPr/>
                    <a:lstStyle/>
                    <a:p>
                      <a:r>
                        <a:rPr lang="en-US" dirty="0" smtClean="0"/>
                        <a:t>“symbol”</a:t>
                      </a:r>
                      <a:endParaRPr lang="en-US" dirty="0"/>
                    </a:p>
                  </a:txBody>
                  <a:tcPr/>
                </a:tc>
              </a:tr>
              <a:tr h="747060">
                <a:tc>
                  <a:txBody>
                    <a:bodyPr/>
                    <a:lstStyle/>
                    <a:p>
                      <a:r>
                        <a:rPr lang="en-US" dirty="0" err="1" smtClean="0"/>
                        <a:t>Javascript</a:t>
                      </a:r>
                      <a:r>
                        <a:rPr lang="en-US" baseline="0" dirty="0" smtClean="0"/>
                        <a:t> (with scope)</a:t>
                      </a:r>
                      <a:endParaRPr lang="en-US" dirty="0"/>
                    </a:p>
                  </a:txBody>
                  <a:tcPr/>
                </a:tc>
                <a:tc>
                  <a:txBody>
                    <a:bodyPr/>
                    <a:lstStyle/>
                    <a:p>
                      <a:r>
                        <a:rPr lang="en-US" dirty="0" smtClean="0"/>
                        <a:t>15</a:t>
                      </a:r>
                      <a:endParaRPr lang="en-US" dirty="0"/>
                    </a:p>
                  </a:txBody>
                  <a:tcPr/>
                </a:tc>
                <a:tc>
                  <a:txBody>
                    <a:bodyPr/>
                    <a:lstStyle/>
                    <a:p>
                      <a:r>
                        <a:rPr lang="en-US" dirty="0" smtClean="0"/>
                        <a:t>“</a:t>
                      </a:r>
                      <a:r>
                        <a:rPr lang="en-US" dirty="0" err="1" smtClean="0"/>
                        <a:t>javascriptWithScope</a:t>
                      </a:r>
                      <a:r>
                        <a:rPr lang="en-US" dirty="0" smtClean="0"/>
                        <a:t>”</a:t>
                      </a:r>
                      <a:endParaRPr lang="en-US" dirty="0"/>
                    </a:p>
                  </a:txBody>
                  <a:tcPr/>
                </a:tc>
              </a:tr>
            </a:tbl>
          </a:graphicData>
        </a:graphic>
      </p:graphicFrame>
    </p:spTree>
    <p:extLst>
      <p:ext uri="{BB962C8B-B14F-4D97-AF65-F5344CB8AC3E}">
        <p14:creationId xmlns:p14="http://schemas.microsoft.com/office/powerpoint/2010/main" val="35911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132</TotalTime>
  <Words>1250</Words>
  <Application>Microsoft Office PowerPoint</Application>
  <PresentationFormat>Widescreen</PresentationFormat>
  <Paragraphs>211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.VnBahamasB</vt:lpstr>
      <vt:lpstr>Arial</vt:lpstr>
      <vt:lpstr>Tahoma</vt:lpstr>
      <vt:lpstr>Trebuchet MS</vt:lpstr>
      <vt:lpstr>Wingdings 3</vt:lpstr>
      <vt:lpstr>Facet</vt:lpstr>
      <vt:lpstr>PowerPoint Presentation</vt:lpstr>
      <vt:lpstr>    MongoDB là gì ?</vt:lpstr>
      <vt:lpstr>   Lịch sử hình thành và phát          triển</vt:lpstr>
      <vt:lpstr> Các thuật ngữ hay sử dụng trong         mongoDB </vt:lpstr>
      <vt:lpstr>PowerPoint Presentation</vt:lpstr>
      <vt:lpstr> Sự khác nhau giữa MongoDB và RDBMS     (Cơ sở dữ liệu quan hệ)</vt:lpstr>
      <vt:lpstr>PowerPoint Presentation</vt:lpstr>
      <vt:lpstr>  Các kiểu dữ liệu trong MongoDB</vt:lpstr>
      <vt:lpstr>PowerPoint Presentation</vt:lpstr>
      <vt:lpstr>PowerPoint Presentation</vt:lpstr>
      <vt:lpstr>  Cách hoạt động của MongoDB</vt:lpstr>
      <vt:lpstr>    Kiến trúc phần mềm      ( minh hoạ cách thức hoạt động ) </vt:lpstr>
      <vt:lpstr>  Một số đặc trưng của MongoDB</vt:lpstr>
      <vt:lpstr>    Ưu điểm của MongoDB</vt:lpstr>
      <vt:lpstr>   Nhược điểm của MongoDB</vt:lpstr>
      <vt:lpstr>  Khi nào NÊN sử dụng MongoDB ?</vt:lpstr>
      <vt:lpstr> Khi nào KHÔNG NÊN sử dụng MongoDB?</vt:lpstr>
      <vt:lpstr>    Một số phiên bản MongoDB</vt:lpstr>
      <vt:lpstr>  Các công cụ quản trị MongoDB</vt:lpstr>
      <vt:lpstr>PowerPoint Presentation</vt:lpstr>
      <vt:lpstr>   Một số nguồn tài liệu tham khảo</vt:lpstr>
      <vt:lpstr>    Thành viên nhóm báo cáo</vt:lpstr>
      <vt:lpstr>   THANKS FOR WATCHING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2018-10-30T12:33:24Z</dcterms:created>
  <dcterms:modified xsi:type="dcterms:W3CDTF">2018-10-30T14:53:23Z</dcterms:modified>
</cp:coreProperties>
</file>