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64" r:id="rId2"/>
  </p:sldMasterIdLst>
  <p:notesMasterIdLst>
    <p:notesMasterId r:id="rId13"/>
  </p:notesMasterIdLst>
  <p:sldIdLst>
    <p:sldId id="257" r:id="rId3"/>
    <p:sldId id="258" r:id="rId4"/>
    <p:sldId id="256" r:id="rId5"/>
    <p:sldId id="261" r:id="rId6"/>
    <p:sldId id="2751" r:id="rId7"/>
    <p:sldId id="2750" r:id="rId8"/>
    <p:sldId id="274" r:id="rId9"/>
    <p:sldId id="2752" r:id="rId10"/>
    <p:sldId id="272" r:id="rId11"/>
    <p:sldId id="274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F2E1DC"/>
    <a:srgbClr val="FF66FF"/>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3" autoAdjust="0"/>
    <p:restoredTop sz="81926" autoAdjust="0"/>
  </p:normalViewPr>
  <p:slideViewPr>
    <p:cSldViewPr snapToGrid="0">
      <p:cViewPr varScale="1">
        <p:scale>
          <a:sx n="69" d="100"/>
          <a:sy n="69" d="100"/>
        </p:scale>
        <p:origin x="1075" y="67"/>
      </p:cViewPr>
      <p:guideLst/>
    </p:cSldViewPr>
  </p:slideViewPr>
  <p:notesTextViewPr>
    <p:cViewPr>
      <p:scale>
        <a:sx n="1" d="1"/>
        <a:sy n="1" d="1"/>
      </p:scale>
      <p:origin x="0" y="0"/>
    </p:cViewPr>
  </p:notesTextViewPr>
  <p:notesViewPr>
    <p:cSldViewPr snapToGrid="0">
      <p:cViewPr varScale="1">
        <p:scale>
          <a:sx n="73" d="100"/>
          <a:sy n="73" d="100"/>
        </p:scale>
        <p:origin x="2127"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F46B4-7839-46D7-BF2E-D20571F03637}" type="datetimeFigureOut">
              <a:rPr lang="zh-CN" altLang="en-US" smtClean="0"/>
              <a:t>2025/9/30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977C3-AA77-4D60-84C4-90363D403C06}" type="slidenum">
              <a:rPr lang="zh-CN" altLang="en-US" smtClean="0"/>
              <a:t>‹#›</a:t>
            </a:fld>
            <a:endParaRPr lang="zh-CN" altLang="en-US"/>
          </a:p>
        </p:txBody>
      </p:sp>
    </p:spTree>
    <p:extLst>
      <p:ext uri="{BB962C8B-B14F-4D97-AF65-F5344CB8AC3E}">
        <p14:creationId xmlns:p14="http://schemas.microsoft.com/office/powerpoint/2010/main" val="786272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9977C3-AA77-4D60-84C4-90363D403C06}" type="slidenum">
              <a:rPr lang="zh-CN" altLang="en-US" smtClean="0"/>
              <a:t>1</a:t>
            </a:fld>
            <a:endParaRPr lang="zh-CN" altLang="en-US"/>
          </a:p>
        </p:txBody>
      </p:sp>
    </p:spTree>
    <p:extLst>
      <p:ext uri="{BB962C8B-B14F-4D97-AF65-F5344CB8AC3E}">
        <p14:creationId xmlns:p14="http://schemas.microsoft.com/office/powerpoint/2010/main" val="113308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9977C3-AA77-4D60-84C4-90363D403C06}" type="slidenum">
              <a:rPr lang="zh-CN" altLang="en-US" smtClean="0"/>
              <a:t>2</a:t>
            </a:fld>
            <a:endParaRPr lang="zh-CN" altLang="en-US"/>
          </a:p>
        </p:txBody>
      </p:sp>
    </p:spTree>
    <p:extLst>
      <p:ext uri="{BB962C8B-B14F-4D97-AF65-F5344CB8AC3E}">
        <p14:creationId xmlns:p14="http://schemas.microsoft.com/office/powerpoint/2010/main" val="380391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这三个部分的关键技术路线如下</a:t>
            </a:r>
          </a:p>
        </p:txBody>
      </p:sp>
      <p:sp>
        <p:nvSpPr>
          <p:cNvPr id="4" name="灯片编号占位符 3"/>
          <p:cNvSpPr>
            <a:spLocks noGrp="1"/>
          </p:cNvSpPr>
          <p:nvPr>
            <p:ph type="sldNum" sz="quarter" idx="5"/>
          </p:nvPr>
        </p:nvSpPr>
        <p:spPr/>
        <p:txBody>
          <a:bodyPr/>
          <a:lstStyle/>
          <a:p>
            <a:fld id="{2A9977C3-AA77-4D60-84C4-90363D403C06}" type="slidenum">
              <a:rPr lang="zh-CN" altLang="en-US" smtClean="0"/>
              <a:t>3</a:t>
            </a:fld>
            <a:endParaRPr lang="zh-CN" altLang="en-US"/>
          </a:p>
        </p:txBody>
      </p:sp>
    </p:spTree>
    <p:extLst>
      <p:ext uri="{BB962C8B-B14F-4D97-AF65-F5344CB8AC3E}">
        <p14:creationId xmlns:p14="http://schemas.microsoft.com/office/powerpoint/2010/main" val="270001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C03F-DC89-8E37-3101-3A134DF874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8DE0F4-587B-C27D-4DF7-1E0DEB3908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64A100-A076-861B-30CA-DDABFD3B94AF}"/>
              </a:ext>
            </a:extLst>
          </p:cNvPr>
          <p:cNvSpPr>
            <a:spLocks noGrp="1"/>
          </p:cNvSpPr>
          <p:nvPr>
            <p:ph type="body" idx="1"/>
          </p:nvPr>
        </p:nvSpPr>
        <p:spPr/>
        <p:txBody>
          <a:bodyPr/>
          <a:lstStyle/>
          <a:p>
            <a:r>
              <a:rPr lang="zh-CN" altLang="en-US" dirty="0"/>
              <a:t>电碳模型分为统计模型和物理模型</a:t>
            </a:r>
          </a:p>
        </p:txBody>
      </p:sp>
      <p:sp>
        <p:nvSpPr>
          <p:cNvPr id="4" name="灯片编号占位符 3">
            <a:extLst>
              <a:ext uri="{FF2B5EF4-FFF2-40B4-BE49-F238E27FC236}">
                <a16:creationId xmlns:a16="http://schemas.microsoft.com/office/drawing/2014/main" id="{3CCD5657-5FC4-0392-8253-E541907FB5DA}"/>
              </a:ext>
            </a:extLst>
          </p:cNvPr>
          <p:cNvSpPr>
            <a:spLocks noGrp="1"/>
          </p:cNvSpPr>
          <p:nvPr>
            <p:ph type="sldNum" sz="quarter" idx="5"/>
          </p:nvPr>
        </p:nvSpPr>
        <p:spPr/>
        <p:txBody>
          <a:bodyPr/>
          <a:lstStyle/>
          <a:p>
            <a:fld id="{EE01CB33-9E15-42E3-893A-B6CA2EA6A797}" type="slidenum">
              <a:rPr lang="zh-CN" altLang="en-US" smtClean="0"/>
              <a:t>4</a:t>
            </a:fld>
            <a:endParaRPr lang="zh-CN" altLang="en-US"/>
          </a:p>
        </p:txBody>
      </p:sp>
    </p:spTree>
    <p:extLst>
      <p:ext uri="{BB962C8B-B14F-4D97-AF65-F5344CB8AC3E}">
        <p14:creationId xmlns:p14="http://schemas.microsoft.com/office/powerpoint/2010/main" val="262180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C03F-DC89-8E37-3101-3A134DF874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8DE0F4-587B-C27D-4DF7-1E0DEB3908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64A100-A076-861B-30CA-DDABFD3B94AF}"/>
              </a:ext>
            </a:extLst>
          </p:cNvPr>
          <p:cNvSpPr>
            <a:spLocks noGrp="1"/>
          </p:cNvSpPr>
          <p:nvPr>
            <p:ph type="body" idx="1"/>
          </p:nvPr>
        </p:nvSpPr>
        <p:spPr/>
        <p:txBody>
          <a:bodyPr/>
          <a:lstStyle/>
          <a:p>
            <a:r>
              <a:rPr lang="zh-CN" altLang="en-US" dirty="0"/>
              <a:t>电碳模型分为统计模型和物理模型</a:t>
            </a:r>
          </a:p>
        </p:txBody>
      </p:sp>
      <p:sp>
        <p:nvSpPr>
          <p:cNvPr id="4" name="灯片编号占位符 3">
            <a:extLst>
              <a:ext uri="{FF2B5EF4-FFF2-40B4-BE49-F238E27FC236}">
                <a16:creationId xmlns:a16="http://schemas.microsoft.com/office/drawing/2014/main" id="{3CCD5657-5FC4-0392-8253-E541907FB5DA}"/>
              </a:ext>
            </a:extLst>
          </p:cNvPr>
          <p:cNvSpPr>
            <a:spLocks noGrp="1"/>
          </p:cNvSpPr>
          <p:nvPr>
            <p:ph type="sldNum" sz="quarter" idx="5"/>
          </p:nvPr>
        </p:nvSpPr>
        <p:spPr/>
        <p:txBody>
          <a:bodyPr/>
          <a:lstStyle/>
          <a:p>
            <a:fld id="{EE01CB33-9E15-42E3-893A-B6CA2EA6A797}" type="slidenum">
              <a:rPr lang="zh-CN" altLang="en-US" smtClean="0"/>
              <a:t>5</a:t>
            </a:fld>
            <a:endParaRPr lang="zh-CN" altLang="en-US"/>
          </a:p>
        </p:txBody>
      </p:sp>
    </p:spTree>
    <p:extLst>
      <p:ext uri="{BB962C8B-B14F-4D97-AF65-F5344CB8AC3E}">
        <p14:creationId xmlns:p14="http://schemas.microsoft.com/office/powerpoint/2010/main" val="3689214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C03F-DC89-8E37-3101-3A134DF874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8DE0F4-587B-C27D-4DF7-1E0DEB39084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64A100-A076-861B-30CA-DDABFD3B94AF}"/>
              </a:ext>
            </a:extLst>
          </p:cNvPr>
          <p:cNvSpPr>
            <a:spLocks noGrp="1"/>
          </p:cNvSpPr>
          <p:nvPr>
            <p:ph type="body" idx="1"/>
          </p:nvPr>
        </p:nvSpPr>
        <p:spPr/>
        <p:txBody>
          <a:bodyPr/>
          <a:lstStyle/>
          <a:p>
            <a:r>
              <a:rPr lang="zh-CN" altLang="en-US" dirty="0"/>
              <a:t>电碳模型分为统计模型和物理模型</a:t>
            </a:r>
          </a:p>
        </p:txBody>
      </p:sp>
      <p:sp>
        <p:nvSpPr>
          <p:cNvPr id="4" name="灯片编号占位符 3">
            <a:extLst>
              <a:ext uri="{FF2B5EF4-FFF2-40B4-BE49-F238E27FC236}">
                <a16:creationId xmlns:a16="http://schemas.microsoft.com/office/drawing/2014/main" id="{3CCD5657-5FC4-0392-8253-E541907FB5DA}"/>
              </a:ext>
            </a:extLst>
          </p:cNvPr>
          <p:cNvSpPr>
            <a:spLocks noGrp="1"/>
          </p:cNvSpPr>
          <p:nvPr>
            <p:ph type="sldNum" sz="quarter" idx="5"/>
          </p:nvPr>
        </p:nvSpPr>
        <p:spPr/>
        <p:txBody>
          <a:bodyPr/>
          <a:lstStyle/>
          <a:p>
            <a:fld id="{EE01CB33-9E15-42E3-893A-B6CA2EA6A797}" type="slidenum">
              <a:rPr lang="zh-CN" altLang="en-US" smtClean="0"/>
              <a:t>6</a:t>
            </a:fld>
            <a:endParaRPr lang="zh-CN" altLang="en-US"/>
          </a:p>
        </p:txBody>
      </p:sp>
    </p:spTree>
    <p:extLst>
      <p:ext uri="{BB962C8B-B14F-4D97-AF65-F5344CB8AC3E}">
        <p14:creationId xmlns:p14="http://schemas.microsoft.com/office/powerpoint/2010/main" val="70717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03354-AECB-C325-3F59-9005B35FCC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779B3C-8750-BC99-8F09-94E2F2AD500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5095AB-A11A-7917-6ED4-7262495616EB}"/>
              </a:ext>
            </a:extLst>
          </p:cNvPr>
          <p:cNvSpPr>
            <a:spLocks noGrp="1"/>
          </p:cNvSpPr>
          <p:nvPr>
            <p:ph type="body" idx="1"/>
          </p:nvPr>
        </p:nvSpPr>
        <p:spPr/>
        <p:txBody>
          <a:bodyPr/>
          <a:lstStyle/>
          <a:p>
            <a:r>
              <a:rPr lang="zh-CN" altLang="en-US" dirty="0"/>
              <a:t>接下来给每个研究内容我简单介绍研究思路</a:t>
            </a:r>
          </a:p>
        </p:txBody>
      </p:sp>
      <p:sp>
        <p:nvSpPr>
          <p:cNvPr id="4" name="灯片编号占位符 3">
            <a:extLst>
              <a:ext uri="{FF2B5EF4-FFF2-40B4-BE49-F238E27FC236}">
                <a16:creationId xmlns:a16="http://schemas.microsoft.com/office/drawing/2014/main" id="{824299ED-6A6B-B3B6-0508-639004AE823A}"/>
              </a:ext>
            </a:extLst>
          </p:cNvPr>
          <p:cNvSpPr>
            <a:spLocks noGrp="1"/>
          </p:cNvSpPr>
          <p:nvPr>
            <p:ph type="sldNum" sz="quarter" idx="5"/>
          </p:nvPr>
        </p:nvSpPr>
        <p:spPr/>
        <p:txBody>
          <a:bodyPr/>
          <a:lstStyle/>
          <a:p>
            <a:fld id="{EE01CB33-9E15-42E3-893A-B6CA2EA6A797}" type="slidenum">
              <a:rPr lang="zh-CN" altLang="en-US" smtClean="0"/>
              <a:t>7</a:t>
            </a:fld>
            <a:endParaRPr lang="zh-CN" altLang="en-US"/>
          </a:p>
        </p:txBody>
      </p:sp>
    </p:spTree>
    <p:extLst>
      <p:ext uri="{BB962C8B-B14F-4D97-AF65-F5344CB8AC3E}">
        <p14:creationId xmlns:p14="http://schemas.microsoft.com/office/powerpoint/2010/main" val="3027658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03354-AECB-C325-3F59-9005B35FCC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779B3C-8750-BC99-8F09-94E2F2AD500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5095AB-A11A-7917-6ED4-7262495616EB}"/>
              </a:ext>
            </a:extLst>
          </p:cNvPr>
          <p:cNvSpPr>
            <a:spLocks noGrp="1"/>
          </p:cNvSpPr>
          <p:nvPr>
            <p:ph type="body" idx="1"/>
          </p:nvPr>
        </p:nvSpPr>
        <p:spPr/>
        <p:txBody>
          <a:bodyPr/>
          <a:lstStyle/>
          <a:p>
            <a:r>
              <a:rPr lang="zh-CN" altLang="en-US" dirty="0"/>
              <a:t>接下来给每个研究内容我简单介绍研究思路</a:t>
            </a:r>
          </a:p>
        </p:txBody>
      </p:sp>
      <p:sp>
        <p:nvSpPr>
          <p:cNvPr id="4" name="灯片编号占位符 3">
            <a:extLst>
              <a:ext uri="{FF2B5EF4-FFF2-40B4-BE49-F238E27FC236}">
                <a16:creationId xmlns:a16="http://schemas.microsoft.com/office/drawing/2014/main" id="{824299ED-6A6B-B3B6-0508-639004AE823A}"/>
              </a:ext>
            </a:extLst>
          </p:cNvPr>
          <p:cNvSpPr>
            <a:spLocks noGrp="1"/>
          </p:cNvSpPr>
          <p:nvPr>
            <p:ph type="sldNum" sz="quarter" idx="5"/>
          </p:nvPr>
        </p:nvSpPr>
        <p:spPr/>
        <p:txBody>
          <a:bodyPr/>
          <a:lstStyle/>
          <a:p>
            <a:fld id="{EE01CB33-9E15-42E3-893A-B6CA2EA6A797}" type="slidenum">
              <a:rPr lang="zh-CN" altLang="en-US" smtClean="0"/>
              <a:t>8</a:t>
            </a:fld>
            <a:endParaRPr lang="zh-CN" altLang="en-US"/>
          </a:p>
        </p:txBody>
      </p:sp>
    </p:spTree>
    <p:extLst>
      <p:ext uri="{BB962C8B-B14F-4D97-AF65-F5344CB8AC3E}">
        <p14:creationId xmlns:p14="http://schemas.microsoft.com/office/powerpoint/2010/main" val="26891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9977C3-AA77-4D60-84C4-90363D403C06}" type="slidenum">
              <a:rPr lang="zh-CN" altLang="en-US" smtClean="0"/>
              <a:t>9</a:t>
            </a:fld>
            <a:endParaRPr lang="zh-CN" altLang="en-US"/>
          </a:p>
        </p:txBody>
      </p:sp>
    </p:spTree>
    <p:extLst>
      <p:ext uri="{BB962C8B-B14F-4D97-AF65-F5344CB8AC3E}">
        <p14:creationId xmlns:p14="http://schemas.microsoft.com/office/powerpoint/2010/main" val="234999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9282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2060"/>
                </a:solidFill>
                <a:latin typeface="Heiti SC"/>
                <a:cs typeface="Heiti SC"/>
              </a:defRPr>
            </a:lvl1pPr>
          </a:lstStyle>
          <a:p>
            <a:endParaRPr/>
          </a:p>
        </p:txBody>
      </p:sp>
      <p:sp>
        <p:nvSpPr>
          <p:cNvPr id="3" name="Holder 3"/>
          <p:cNvSpPr>
            <a:spLocks noGrp="1"/>
          </p:cNvSpPr>
          <p:nvPr>
            <p:ph sz="half" idx="2"/>
          </p:nvPr>
        </p:nvSpPr>
        <p:spPr>
          <a:xfrm>
            <a:off x="436600" y="1408823"/>
            <a:ext cx="3240404" cy="39604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8515401" y="1408823"/>
            <a:ext cx="3240404" cy="390906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Heiti SC"/>
                <a:cs typeface="Heiti SC"/>
              </a:defRPr>
            </a:lvl1pPr>
          </a:lstStyle>
          <a:p>
            <a:pPr marL="38100">
              <a:lnSpc>
                <a:spcPct val="100000"/>
              </a:lnSpc>
              <a:spcBef>
                <a:spcPts val="170"/>
              </a:spcBef>
            </a:pPr>
            <a:fld id="{81D60167-4931-47E6-BA6A-407CBD079E47}" type="slidenum">
              <a:rPr spc="75" dirty="0"/>
              <a:t>‹#›</a:t>
            </a:fld>
            <a:endParaRPr spc="75" dirty="0"/>
          </a:p>
        </p:txBody>
      </p:sp>
    </p:spTree>
    <p:extLst>
      <p:ext uri="{BB962C8B-B14F-4D97-AF65-F5344CB8AC3E}">
        <p14:creationId xmlns:p14="http://schemas.microsoft.com/office/powerpoint/2010/main" val="134736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文本框 9"/>
          <p:cNvSpPr txBox="1"/>
          <p:nvPr userDrawn="1"/>
        </p:nvSpPr>
        <p:spPr>
          <a:xfrm>
            <a:off x="154940" y="6536690"/>
            <a:ext cx="4682913" cy="275590"/>
          </a:xfrm>
          <a:prstGeom prst="rect">
            <a:avLst/>
          </a:prstGeom>
          <a:solidFill>
            <a:schemeClr val="bg1"/>
          </a:solidFill>
        </p:spPr>
        <p:txBody>
          <a:bodyPr wrap="square" rtlCol="0">
            <a:spAutoFit/>
          </a:bodyPr>
          <a:lstStyle/>
          <a:p>
            <a:r>
              <a:rPr lang="en-US" altLang="zh-CN" sz="120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©CSG 2020. All Rights Reserved</a:t>
            </a:r>
          </a:p>
        </p:txBody>
      </p:sp>
      <p:cxnSp>
        <p:nvCxnSpPr>
          <p:cNvPr id="3" name="直接连接符 2"/>
          <p:cNvCxnSpPr/>
          <p:nvPr userDrawn="1"/>
        </p:nvCxnSpPr>
        <p:spPr>
          <a:xfrm>
            <a:off x="0" y="836712"/>
            <a:ext cx="12192000" cy="0"/>
          </a:xfrm>
          <a:prstGeom prst="line">
            <a:avLst/>
          </a:prstGeom>
          <a:ln w="19050">
            <a:solidFill>
              <a:srgbClr val="00377B"/>
            </a:solidFill>
          </a:ln>
        </p:spPr>
        <p:style>
          <a:lnRef idx="1">
            <a:schemeClr val="accent1"/>
          </a:lnRef>
          <a:fillRef idx="0">
            <a:schemeClr val="accent1"/>
          </a:fillRef>
          <a:effectRef idx="0">
            <a:schemeClr val="accent1"/>
          </a:effectRef>
          <a:fontRef idx="minor">
            <a:schemeClr val="tx1"/>
          </a:fontRef>
        </p:style>
      </p:cxnSp>
      <p:sp>
        <p:nvSpPr>
          <p:cNvPr id="8" name="标题 7"/>
          <p:cNvSpPr>
            <a:spLocks noGrp="1"/>
          </p:cNvSpPr>
          <p:nvPr>
            <p:ph type="title"/>
          </p:nvPr>
        </p:nvSpPr>
        <p:spPr>
          <a:xfrm>
            <a:off x="154940" y="274637"/>
            <a:ext cx="4788932" cy="418049"/>
          </a:xfrm>
        </p:spPr>
        <p:txBody>
          <a:bodyPr>
            <a:noAutofit/>
          </a:bodyPr>
          <a:lstStyle>
            <a:lvl1pPr algn="l">
              <a:defRPr sz="2800"/>
            </a:lvl1pPr>
          </a:lstStyle>
          <a:p>
            <a:r>
              <a:rPr kumimoji="1" lang="zh-CN" altLang="en-US" dirty="0"/>
              <a:t>单击此处编辑母版标题样式</a:t>
            </a:r>
          </a:p>
        </p:txBody>
      </p:sp>
      <p:sp>
        <p:nvSpPr>
          <p:cNvPr id="11" name="内容占位符 2"/>
          <p:cNvSpPr>
            <a:spLocks noGrp="1"/>
          </p:cNvSpPr>
          <p:nvPr>
            <p:ph idx="1"/>
          </p:nvPr>
        </p:nvSpPr>
        <p:spPr>
          <a:xfrm>
            <a:off x="154940" y="980739"/>
            <a:ext cx="11845716" cy="5411922"/>
          </a:xfrm>
        </p:spPr>
        <p:txBody>
          <a:bodyPr>
            <a:normAutofit/>
          </a:bodyPr>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400"/>
            </a:lvl2pPr>
            <a:lvl3pPr>
              <a:lnSpc>
                <a:spcPct val="150000"/>
              </a:lnSpc>
              <a:defRPr sz="2000"/>
            </a:lvl3pPr>
            <a:lvl4pPr>
              <a:lnSpc>
                <a:spcPct val="150000"/>
              </a:lnSpc>
              <a:defRPr sz="1800"/>
            </a:lvl4pPr>
            <a:lvl5pPr>
              <a:lnSpc>
                <a:spcPct val="150000"/>
              </a:lnSpc>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9205094" y="6426810"/>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6452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文本框 9"/>
          <p:cNvSpPr txBox="1"/>
          <p:nvPr userDrawn="1"/>
        </p:nvSpPr>
        <p:spPr>
          <a:xfrm>
            <a:off x="154940" y="6536690"/>
            <a:ext cx="4682913" cy="275590"/>
          </a:xfrm>
          <a:prstGeom prst="rect">
            <a:avLst/>
          </a:prstGeom>
          <a:solidFill>
            <a:schemeClr val="bg1"/>
          </a:solidFill>
        </p:spPr>
        <p:txBody>
          <a:bodyPr wrap="square" rtlCol="0">
            <a:spAutoFit/>
          </a:bodyPr>
          <a:lstStyle/>
          <a:p>
            <a:r>
              <a:rPr lang="en-US" altLang="zh-CN" sz="120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©CSG 2018. All Rights Reserved</a:t>
            </a:r>
          </a:p>
        </p:txBody>
      </p:sp>
    </p:spTree>
    <p:extLst>
      <p:ext uri="{BB962C8B-B14F-4D97-AF65-F5344CB8AC3E}">
        <p14:creationId xmlns:p14="http://schemas.microsoft.com/office/powerpoint/2010/main" val="258951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21603413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2060"/>
                </a:solidFill>
                <a:latin typeface="Heiti SC"/>
                <a:cs typeface="Heiti SC"/>
              </a:defRPr>
            </a:lvl1pPr>
          </a:lstStyle>
          <a:p>
            <a:endParaRPr/>
          </a:p>
        </p:txBody>
      </p:sp>
      <p:sp>
        <p:nvSpPr>
          <p:cNvPr id="3" name="Holder 3"/>
          <p:cNvSpPr>
            <a:spLocks noGrp="1"/>
          </p:cNvSpPr>
          <p:nvPr>
            <p:ph sz="half" idx="2"/>
          </p:nvPr>
        </p:nvSpPr>
        <p:spPr>
          <a:xfrm>
            <a:off x="436600" y="1408823"/>
            <a:ext cx="3240404" cy="39604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8515401" y="1408823"/>
            <a:ext cx="3240404" cy="390906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Heiti SC"/>
                <a:cs typeface="Heiti SC"/>
              </a:defRPr>
            </a:lvl1pPr>
          </a:lstStyle>
          <a:p>
            <a:pPr marL="38100">
              <a:lnSpc>
                <a:spcPct val="100000"/>
              </a:lnSpc>
              <a:spcBef>
                <a:spcPts val="170"/>
              </a:spcBef>
            </a:pPr>
            <a:fld id="{81D60167-4931-47E6-BA6A-407CBD079E47}" type="slidenum">
              <a:rPr spc="75" dirty="0"/>
              <a:t>‹#›</a:t>
            </a:fld>
            <a:endParaRPr spc="75" dirty="0"/>
          </a:p>
        </p:txBody>
      </p:sp>
    </p:spTree>
    <p:extLst>
      <p:ext uri="{BB962C8B-B14F-4D97-AF65-F5344CB8AC3E}">
        <p14:creationId xmlns:p14="http://schemas.microsoft.com/office/powerpoint/2010/main" val="407148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2729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文本框 9"/>
          <p:cNvSpPr txBox="1"/>
          <p:nvPr userDrawn="1"/>
        </p:nvSpPr>
        <p:spPr>
          <a:xfrm>
            <a:off x="154940" y="6536690"/>
            <a:ext cx="4682913" cy="275590"/>
          </a:xfrm>
          <a:prstGeom prst="rect">
            <a:avLst/>
          </a:prstGeom>
          <a:solidFill>
            <a:schemeClr val="bg1"/>
          </a:solidFill>
        </p:spPr>
        <p:txBody>
          <a:bodyPr wrap="square" rtlCol="0">
            <a:spAutoFit/>
          </a:bodyPr>
          <a:lstStyle/>
          <a:p>
            <a:r>
              <a:rPr lang="en-US" altLang="zh-CN" sz="120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©CSG 2020. All Rights Reserved</a:t>
            </a:r>
          </a:p>
        </p:txBody>
      </p:sp>
      <p:cxnSp>
        <p:nvCxnSpPr>
          <p:cNvPr id="3" name="直接连接符 2"/>
          <p:cNvCxnSpPr/>
          <p:nvPr userDrawn="1"/>
        </p:nvCxnSpPr>
        <p:spPr>
          <a:xfrm>
            <a:off x="0" y="836712"/>
            <a:ext cx="12192000" cy="0"/>
          </a:xfrm>
          <a:prstGeom prst="line">
            <a:avLst/>
          </a:prstGeom>
          <a:ln w="19050">
            <a:solidFill>
              <a:srgbClr val="00377B"/>
            </a:solidFill>
          </a:ln>
        </p:spPr>
        <p:style>
          <a:lnRef idx="1">
            <a:schemeClr val="accent1"/>
          </a:lnRef>
          <a:fillRef idx="0">
            <a:schemeClr val="accent1"/>
          </a:fillRef>
          <a:effectRef idx="0">
            <a:schemeClr val="accent1"/>
          </a:effectRef>
          <a:fontRef idx="minor">
            <a:schemeClr val="tx1"/>
          </a:fontRef>
        </p:style>
      </p:cxnSp>
      <p:sp>
        <p:nvSpPr>
          <p:cNvPr id="8" name="标题 7"/>
          <p:cNvSpPr>
            <a:spLocks noGrp="1"/>
          </p:cNvSpPr>
          <p:nvPr>
            <p:ph type="title"/>
          </p:nvPr>
        </p:nvSpPr>
        <p:spPr>
          <a:xfrm>
            <a:off x="154940" y="274637"/>
            <a:ext cx="4788932" cy="418049"/>
          </a:xfrm>
        </p:spPr>
        <p:txBody>
          <a:bodyPr>
            <a:noAutofit/>
          </a:bodyPr>
          <a:lstStyle>
            <a:lvl1pPr algn="l">
              <a:defRPr sz="2800"/>
            </a:lvl1pPr>
          </a:lstStyle>
          <a:p>
            <a:r>
              <a:rPr kumimoji="1" lang="zh-CN" altLang="en-US" dirty="0"/>
              <a:t>单击此处编辑母版标题样式</a:t>
            </a:r>
          </a:p>
        </p:txBody>
      </p:sp>
      <p:sp>
        <p:nvSpPr>
          <p:cNvPr id="11" name="内容占位符 2"/>
          <p:cNvSpPr>
            <a:spLocks noGrp="1"/>
          </p:cNvSpPr>
          <p:nvPr>
            <p:ph idx="1"/>
          </p:nvPr>
        </p:nvSpPr>
        <p:spPr>
          <a:xfrm>
            <a:off x="154940" y="980739"/>
            <a:ext cx="11845716" cy="5411922"/>
          </a:xfrm>
        </p:spPr>
        <p:txBody>
          <a:bodyPr>
            <a:normAutofit/>
          </a:bodyPr>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400"/>
            </a:lvl2pPr>
            <a:lvl3pPr>
              <a:lnSpc>
                <a:spcPct val="150000"/>
              </a:lnSpc>
              <a:defRPr sz="2000"/>
            </a:lvl3pPr>
            <a:lvl4pPr>
              <a:lnSpc>
                <a:spcPct val="150000"/>
              </a:lnSpc>
              <a:defRPr sz="1800"/>
            </a:lvl4pPr>
            <a:lvl5pPr>
              <a:lnSpc>
                <a:spcPct val="150000"/>
              </a:lnSpc>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9205094" y="6426810"/>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596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文本框 9"/>
          <p:cNvSpPr txBox="1"/>
          <p:nvPr userDrawn="1"/>
        </p:nvSpPr>
        <p:spPr>
          <a:xfrm>
            <a:off x="154940" y="6536690"/>
            <a:ext cx="4682913" cy="275590"/>
          </a:xfrm>
          <a:prstGeom prst="rect">
            <a:avLst/>
          </a:prstGeom>
          <a:solidFill>
            <a:schemeClr val="bg1"/>
          </a:solidFill>
        </p:spPr>
        <p:txBody>
          <a:bodyPr wrap="square" rtlCol="0">
            <a:spAutoFit/>
          </a:bodyPr>
          <a:lstStyle/>
          <a:p>
            <a:r>
              <a:rPr lang="en-US" altLang="zh-CN" sz="1200" noProof="0" dirty="0">
                <a:ln>
                  <a:noFill/>
                </a:ln>
                <a:solidFill>
                  <a:schemeClr val="bg1">
                    <a:lumMod val="50000"/>
                  </a:schemeClr>
                </a:solidFill>
                <a:effectLst/>
                <a:uLnTx/>
                <a:uFillTx/>
                <a:latin typeface="Times New Roman" panose="02020603050405020304" pitchFamily="18" charset="0"/>
                <a:cs typeface="Times New Roman" panose="02020603050405020304" pitchFamily="18" charset="0"/>
              </a:rPr>
              <a:t>©CSG 2018. All Rights Reserved</a:t>
            </a:r>
          </a:p>
        </p:txBody>
      </p:sp>
    </p:spTree>
    <p:extLst>
      <p:ext uri="{BB962C8B-B14F-4D97-AF65-F5344CB8AC3E}">
        <p14:creationId xmlns:p14="http://schemas.microsoft.com/office/powerpoint/2010/main" val="276707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339691981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7" name="Picture 2" descr="C:\Users\tangcheng\Desktop\未命名 -1.jpg"/>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b="8769"/>
          <a:stretch>
            <a:fillRect/>
          </a:stretch>
        </p:blipFill>
        <p:spPr bwMode="auto">
          <a:xfrm>
            <a:off x="1965565" y="5664"/>
            <a:ext cx="10226435" cy="726173"/>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userDrawn="1"/>
        </p:nvSpPr>
        <p:spPr>
          <a:xfrm>
            <a:off x="-1155469" y="581892"/>
            <a:ext cx="1080654" cy="315850"/>
          </a:xfrm>
          <a:prstGeom prst="rect">
            <a:avLst/>
          </a:prstGeom>
          <a:solidFill>
            <a:srgbClr val="00367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userDrawn="1"/>
        </p:nvSpPr>
        <p:spPr>
          <a:xfrm>
            <a:off x="-1155469" y="956350"/>
            <a:ext cx="1080654" cy="315850"/>
          </a:xfrm>
          <a:prstGeom prst="rect">
            <a:avLst/>
          </a:prstGeom>
          <a:solidFill>
            <a:srgbClr val="4472C4">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矩形 20"/>
          <p:cNvSpPr/>
          <p:nvPr userDrawn="1"/>
        </p:nvSpPr>
        <p:spPr>
          <a:xfrm>
            <a:off x="-1155469" y="1330808"/>
            <a:ext cx="1080654" cy="315850"/>
          </a:xfrm>
          <a:prstGeom prst="rect">
            <a:avLst/>
          </a:prstGeom>
          <a:solidFill>
            <a:srgbClr val="4472C4">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userDrawn="1"/>
        </p:nvSpPr>
        <p:spPr>
          <a:xfrm>
            <a:off x="-1155469" y="1705266"/>
            <a:ext cx="1080654" cy="315850"/>
          </a:xfrm>
          <a:prstGeom prst="rect">
            <a:avLst/>
          </a:prstGeom>
          <a:solidFill>
            <a:srgbClr val="4472C4">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userDrawn="1"/>
        </p:nvSpPr>
        <p:spPr>
          <a:xfrm>
            <a:off x="-1155469" y="2079724"/>
            <a:ext cx="1080654" cy="315850"/>
          </a:xfrm>
          <a:prstGeom prst="rect">
            <a:avLst/>
          </a:prstGeom>
          <a:solidFill>
            <a:srgbClr val="4472C4">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矩形 23"/>
          <p:cNvSpPr/>
          <p:nvPr userDrawn="1"/>
        </p:nvSpPr>
        <p:spPr>
          <a:xfrm>
            <a:off x="-1155469" y="2454182"/>
            <a:ext cx="1080654" cy="315850"/>
          </a:xfrm>
          <a:prstGeom prst="rect">
            <a:avLst/>
          </a:prstGeom>
          <a:solidFill>
            <a:srgbClr val="ED7D31">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矩形 24"/>
          <p:cNvSpPr/>
          <p:nvPr userDrawn="1"/>
        </p:nvSpPr>
        <p:spPr>
          <a:xfrm>
            <a:off x="-1155469" y="2828640"/>
            <a:ext cx="1080654" cy="315850"/>
          </a:xfrm>
          <a:prstGeom prst="rect">
            <a:avLst/>
          </a:prstGeom>
          <a:solidFill>
            <a:srgbClr val="ED7D31">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矩形 25"/>
          <p:cNvSpPr/>
          <p:nvPr userDrawn="1"/>
        </p:nvSpPr>
        <p:spPr>
          <a:xfrm>
            <a:off x="-1155469" y="3203098"/>
            <a:ext cx="1080654" cy="315850"/>
          </a:xfrm>
          <a:prstGeom prst="rect">
            <a:avLst/>
          </a:prstGeom>
          <a:solidFill>
            <a:srgbClr val="ED7D31">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矩形 26"/>
          <p:cNvSpPr/>
          <p:nvPr userDrawn="1"/>
        </p:nvSpPr>
        <p:spPr>
          <a:xfrm>
            <a:off x="-1155469" y="3577556"/>
            <a:ext cx="1080654" cy="315850"/>
          </a:xfrm>
          <a:prstGeom prst="rect">
            <a:avLst/>
          </a:prstGeom>
          <a:solidFill>
            <a:srgbClr val="ED7D31">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矩形 27"/>
          <p:cNvSpPr/>
          <p:nvPr userDrawn="1"/>
        </p:nvSpPr>
        <p:spPr>
          <a:xfrm>
            <a:off x="-1155469" y="3952014"/>
            <a:ext cx="1080654" cy="315850"/>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矩形 28"/>
          <p:cNvSpPr/>
          <p:nvPr userDrawn="1"/>
        </p:nvSpPr>
        <p:spPr>
          <a:xfrm>
            <a:off x="-1155469" y="4326472"/>
            <a:ext cx="1080654" cy="315850"/>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0637807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7" name="Picture 2" descr="C:\Users\tangcheng\Desktop\未命名 -1.jpg"/>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b="8769"/>
          <a:stretch>
            <a:fillRect/>
          </a:stretch>
        </p:blipFill>
        <p:spPr bwMode="auto">
          <a:xfrm>
            <a:off x="1965565" y="5664"/>
            <a:ext cx="10226435" cy="726173"/>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userDrawn="1"/>
        </p:nvSpPr>
        <p:spPr>
          <a:xfrm>
            <a:off x="-1155469" y="581892"/>
            <a:ext cx="1080654" cy="315850"/>
          </a:xfrm>
          <a:prstGeom prst="rect">
            <a:avLst/>
          </a:prstGeom>
          <a:solidFill>
            <a:srgbClr val="00367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userDrawn="1"/>
        </p:nvSpPr>
        <p:spPr>
          <a:xfrm>
            <a:off x="-1155469" y="956350"/>
            <a:ext cx="1080654" cy="315850"/>
          </a:xfrm>
          <a:prstGeom prst="rect">
            <a:avLst/>
          </a:prstGeom>
          <a:solidFill>
            <a:srgbClr val="4472C4">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矩形 20"/>
          <p:cNvSpPr/>
          <p:nvPr userDrawn="1"/>
        </p:nvSpPr>
        <p:spPr>
          <a:xfrm>
            <a:off x="-1155469" y="1330808"/>
            <a:ext cx="1080654" cy="315850"/>
          </a:xfrm>
          <a:prstGeom prst="rect">
            <a:avLst/>
          </a:prstGeom>
          <a:solidFill>
            <a:srgbClr val="4472C4">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userDrawn="1"/>
        </p:nvSpPr>
        <p:spPr>
          <a:xfrm>
            <a:off x="-1155469" y="1705266"/>
            <a:ext cx="1080654" cy="315850"/>
          </a:xfrm>
          <a:prstGeom prst="rect">
            <a:avLst/>
          </a:prstGeom>
          <a:solidFill>
            <a:srgbClr val="4472C4">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userDrawn="1"/>
        </p:nvSpPr>
        <p:spPr>
          <a:xfrm>
            <a:off x="-1155469" y="2079724"/>
            <a:ext cx="1080654" cy="315850"/>
          </a:xfrm>
          <a:prstGeom prst="rect">
            <a:avLst/>
          </a:prstGeom>
          <a:solidFill>
            <a:srgbClr val="4472C4">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矩形 23"/>
          <p:cNvSpPr/>
          <p:nvPr userDrawn="1"/>
        </p:nvSpPr>
        <p:spPr>
          <a:xfrm>
            <a:off x="-1155469" y="2454182"/>
            <a:ext cx="1080654" cy="315850"/>
          </a:xfrm>
          <a:prstGeom prst="rect">
            <a:avLst/>
          </a:prstGeom>
          <a:solidFill>
            <a:srgbClr val="ED7D31">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矩形 24"/>
          <p:cNvSpPr/>
          <p:nvPr userDrawn="1"/>
        </p:nvSpPr>
        <p:spPr>
          <a:xfrm>
            <a:off x="-1155469" y="2828640"/>
            <a:ext cx="1080654" cy="315850"/>
          </a:xfrm>
          <a:prstGeom prst="rect">
            <a:avLst/>
          </a:prstGeom>
          <a:solidFill>
            <a:srgbClr val="ED7D31">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矩形 25"/>
          <p:cNvSpPr/>
          <p:nvPr userDrawn="1"/>
        </p:nvSpPr>
        <p:spPr>
          <a:xfrm>
            <a:off x="-1155469" y="3203098"/>
            <a:ext cx="1080654" cy="315850"/>
          </a:xfrm>
          <a:prstGeom prst="rect">
            <a:avLst/>
          </a:prstGeom>
          <a:solidFill>
            <a:srgbClr val="ED7D31">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矩形 26"/>
          <p:cNvSpPr/>
          <p:nvPr userDrawn="1"/>
        </p:nvSpPr>
        <p:spPr>
          <a:xfrm>
            <a:off x="-1155469" y="3577556"/>
            <a:ext cx="1080654" cy="315850"/>
          </a:xfrm>
          <a:prstGeom prst="rect">
            <a:avLst/>
          </a:prstGeom>
          <a:solidFill>
            <a:srgbClr val="ED7D31">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矩形 27"/>
          <p:cNvSpPr/>
          <p:nvPr userDrawn="1"/>
        </p:nvSpPr>
        <p:spPr>
          <a:xfrm>
            <a:off x="-1155469" y="3952014"/>
            <a:ext cx="1080654" cy="315850"/>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矩形 28"/>
          <p:cNvSpPr/>
          <p:nvPr userDrawn="1"/>
        </p:nvSpPr>
        <p:spPr>
          <a:xfrm>
            <a:off x="-1155469" y="4326472"/>
            <a:ext cx="1080654" cy="315850"/>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0973809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205292" y="2587961"/>
            <a:ext cx="7979232" cy="1066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zh-CN" sz="5400" b="1" dirty="0">
                <a:solidFill>
                  <a:schemeClr val="tx1"/>
                </a:solidFill>
                <a:cs typeface="+mn-ea"/>
              </a:rPr>
              <a:t>基于电碳耦合的能源消费碳排放监测技术研究</a:t>
            </a:r>
            <a:endParaRPr lang="zh-CN" altLang="en-US" sz="5400" b="1" dirty="0">
              <a:solidFill>
                <a:schemeClr val="tx1"/>
              </a:solidFill>
              <a:cs typeface="+mn-ea"/>
              <a:sym typeface="+mn-lt"/>
            </a:endParaRPr>
          </a:p>
        </p:txBody>
      </p:sp>
      <p:sp>
        <p:nvSpPr>
          <p:cNvPr id="5" name="TextBox 7">
            <a:extLst>
              <a:ext uri="{FF2B5EF4-FFF2-40B4-BE49-F238E27FC236}">
                <a16:creationId xmlns:a16="http://schemas.microsoft.com/office/drawing/2014/main" id="{3E243100-3800-3D66-28C5-EC3EAD2A848A}"/>
              </a:ext>
            </a:extLst>
          </p:cNvPr>
          <p:cNvSpPr txBox="1"/>
          <p:nvPr/>
        </p:nvSpPr>
        <p:spPr>
          <a:xfrm>
            <a:off x="2794317" y="4939481"/>
            <a:ext cx="6603365" cy="523220"/>
          </a:xfrm>
          <a:prstGeom prst="rect">
            <a:avLst/>
          </a:prstGeom>
          <a:noFill/>
        </p:spPr>
        <p:txBody>
          <a:bodyPr wrap="square" rtlCol="0">
            <a:spAutoFit/>
          </a:bodyPr>
          <a:lstStyle/>
          <a:p>
            <a:pPr algn="ctr" fontAlgn="auto">
              <a:lnSpc>
                <a:spcPct val="100000"/>
              </a:lnSpc>
            </a:pPr>
            <a:r>
              <a:rPr lang="zh-CN" altLang="en-US" sz="2800" dirty="0">
                <a:latin typeface="微软雅黑" panose="020B0503020204020204" pitchFamily="34" charset="-122"/>
                <a:ea typeface="微软雅黑" panose="020B0503020204020204" pitchFamily="34" charset="-122"/>
                <a:sym typeface="+mn-ea"/>
              </a:rPr>
              <a:t>南方电网能源发展研究院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4A78DF7-76D7-2965-DBF7-319D78AA1392}"/>
              </a:ext>
            </a:extLst>
          </p:cNvPr>
          <p:cNvSpPr/>
          <p:nvPr/>
        </p:nvSpPr>
        <p:spPr>
          <a:xfrm>
            <a:off x="0" y="4358424"/>
            <a:ext cx="12200255" cy="581057"/>
          </a:xfrm>
          <a:prstGeom prst="rect">
            <a:avLst/>
          </a:prstGeom>
        </p:spPr>
        <p:txBody>
          <a:bodyPr wrap="square">
            <a:spAutoFit/>
          </a:bodyPr>
          <a:lstStyle/>
          <a:p>
            <a:pPr algn="ctr">
              <a:lnSpc>
                <a:spcPct val="150000"/>
              </a:lnSpc>
              <a:spcBef>
                <a:spcPct val="0"/>
              </a:spcBef>
              <a:spcAft>
                <a:spcPct val="0"/>
              </a:spcAft>
            </a:pPr>
            <a:r>
              <a:rPr lang="en-US" altLang="zh-CN" sz="2400" dirty="0">
                <a:latin typeface="微软雅黑" panose="020B0503020204020204" pitchFamily="34" charset="-122"/>
                <a:ea typeface="微软雅黑" panose="020B0503020204020204" pitchFamily="34" charset="-122"/>
                <a:sym typeface="+mn-lt"/>
              </a:rPr>
              <a:t>2025</a:t>
            </a:r>
            <a:r>
              <a:rPr lang="zh-CN" altLang="en-US" sz="2400" dirty="0">
                <a:latin typeface="微软雅黑" panose="020B0503020204020204" pitchFamily="34" charset="-122"/>
                <a:ea typeface="微软雅黑" panose="020B0503020204020204" pitchFamily="34" charset="-122"/>
                <a:sym typeface="+mn-lt"/>
              </a:rPr>
              <a:t>年</a:t>
            </a:r>
            <a:r>
              <a:rPr lang="en-US" altLang="zh-CN" sz="2400" dirty="0">
                <a:latin typeface="微软雅黑" panose="020B0503020204020204" pitchFamily="34" charset="-122"/>
                <a:ea typeface="微软雅黑" panose="020B0503020204020204" pitchFamily="34" charset="-122"/>
                <a:sym typeface="+mn-lt"/>
              </a:rPr>
              <a:t>9</a:t>
            </a:r>
            <a:r>
              <a:rPr lang="zh-CN" altLang="en-US" sz="2400" dirty="0">
                <a:latin typeface="微软雅黑" panose="020B0503020204020204" pitchFamily="34" charset="-122"/>
                <a:ea typeface="微软雅黑" panose="020B0503020204020204" pitchFamily="34" charset="-122"/>
                <a:sym typeface="+mn-lt"/>
              </a:rPr>
              <a:t>月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79874" y="2657495"/>
            <a:ext cx="4464496" cy="706755"/>
          </a:xfrm>
          <a:prstGeom prst="rect">
            <a:avLst/>
          </a:prstGeom>
          <a:noFill/>
        </p:spPr>
        <p:txBody>
          <a:bodyPr wrap="square" rtlCol="0">
            <a:spAutoFit/>
          </a:bodyPr>
          <a:lstStyle/>
          <a:p>
            <a:r>
              <a:rPr lang="zh-CN" altLang="en-US" sz="4000" b="1" dirty="0">
                <a:solidFill>
                  <a:srgbClr val="003679"/>
                </a:solidFill>
                <a:latin typeface="微软雅黑" panose="020B0503020204020204" pitchFamily="34" charset="-122"/>
                <a:ea typeface="微软雅黑" panose="020B0503020204020204" pitchFamily="34" charset="-122"/>
              </a:rPr>
              <a:t>谢 谢！</a:t>
            </a:r>
            <a:endParaRPr lang="en-US" altLang="zh-CN" sz="4000" b="1" dirty="0">
              <a:solidFill>
                <a:srgbClr val="00367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4584244" y="3238257"/>
            <a:ext cx="4824536" cy="645160"/>
          </a:xfrm>
          <a:prstGeom prst="rect">
            <a:avLst/>
          </a:prstGeom>
          <a:noFill/>
        </p:spPr>
        <p:txBody>
          <a:bodyPr wrap="square" rtlCol="0">
            <a:spAutoFit/>
          </a:bodyPr>
          <a:lstStyle/>
          <a:p>
            <a:r>
              <a:rPr lang="en-US" altLang="zh-CN" sz="3600" b="1" dirty="0">
                <a:latin typeface="Arial" panose="020B0604020202020204" pitchFamily="34" charset="0"/>
                <a:ea typeface="Arial Unicode MS" panose="020B0604020202020204" charset="-122"/>
                <a:cs typeface="Arial" panose="020B0604020202020204" pitchFamily="34" charset="0"/>
              </a:rPr>
              <a:t>THANK YOU</a:t>
            </a:r>
            <a:r>
              <a:rPr lang="zh-CN" altLang="en-US" sz="3600" b="1" dirty="0">
                <a:latin typeface="Arial" panose="020B0604020202020204" pitchFamily="34" charset="0"/>
                <a:ea typeface="Arial Unicode MS" panose="020B0604020202020204" charset="-122"/>
                <a:cs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296937" y="991160"/>
            <a:ext cx="3598126" cy="7161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a:cs typeface="+mn-ea"/>
                <a:sym typeface="+mn-lt"/>
              </a:rPr>
              <a:t>目录</a:t>
            </a:r>
            <a:r>
              <a:rPr lang="en-US" altLang="zh-CN" sz="3200" dirty="0">
                <a:cs typeface="+mn-ea"/>
                <a:sym typeface="+mn-lt"/>
              </a:rPr>
              <a:t>/Contents</a:t>
            </a:r>
          </a:p>
        </p:txBody>
      </p:sp>
      <p:sp>
        <p:nvSpPr>
          <p:cNvPr id="3" name="文本框"/>
          <p:cNvSpPr/>
          <p:nvPr/>
        </p:nvSpPr>
        <p:spPr>
          <a:xfrm>
            <a:off x="1786757" y="2792471"/>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01</a:t>
            </a:r>
            <a:endParaRPr lang="ru-RU" sz="5400" dirty="0">
              <a:solidFill>
                <a:schemeClr val="accent1"/>
              </a:solidFill>
              <a:cs typeface="+mn-ea"/>
              <a:sym typeface="+mn-lt"/>
            </a:endParaRPr>
          </a:p>
        </p:txBody>
      </p:sp>
      <p:sp>
        <p:nvSpPr>
          <p:cNvPr id="4" name="TextBox 14"/>
          <p:cNvSpPr txBox="1"/>
          <p:nvPr/>
        </p:nvSpPr>
        <p:spPr>
          <a:xfrm>
            <a:off x="2738609" y="2833658"/>
            <a:ext cx="3294142"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研究思路</a:t>
            </a:r>
            <a:endParaRPr lang="en-US" altLang="zh-CN" sz="3200" dirty="0">
              <a:cs typeface="+mn-ea"/>
              <a:sym typeface="+mn-lt"/>
            </a:endParaRPr>
          </a:p>
        </p:txBody>
      </p:sp>
      <p:sp>
        <p:nvSpPr>
          <p:cNvPr id="6" name="文本框"/>
          <p:cNvSpPr/>
          <p:nvPr/>
        </p:nvSpPr>
        <p:spPr>
          <a:xfrm>
            <a:off x="6576086" y="2792471"/>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02</a:t>
            </a:r>
            <a:endParaRPr lang="ru-RU" sz="5400" dirty="0">
              <a:solidFill>
                <a:schemeClr val="accent1"/>
              </a:solidFill>
              <a:cs typeface="+mn-ea"/>
              <a:sym typeface="+mn-lt"/>
            </a:endParaRPr>
          </a:p>
        </p:txBody>
      </p:sp>
      <p:sp>
        <p:nvSpPr>
          <p:cNvPr id="9" name="TextBox 14"/>
          <p:cNvSpPr txBox="1"/>
          <p:nvPr/>
        </p:nvSpPr>
        <p:spPr>
          <a:xfrm>
            <a:off x="7578178" y="2833659"/>
            <a:ext cx="3294142"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研究内容</a:t>
            </a:r>
            <a:endParaRPr lang="en-US" altLang="zh-CN" sz="3200" dirty="0">
              <a:cs typeface="+mn-ea"/>
              <a:sym typeface="+mn-lt"/>
            </a:endParaRPr>
          </a:p>
        </p:txBody>
      </p:sp>
      <p:sp>
        <p:nvSpPr>
          <p:cNvPr id="5" name="文本框"/>
          <p:cNvSpPr/>
          <p:nvPr/>
        </p:nvSpPr>
        <p:spPr>
          <a:xfrm>
            <a:off x="1786757" y="4289488"/>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03</a:t>
            </a:r>
            <a:endParaRPr lang="ru-RU" sz="5400" dirty="0">
              <a:solidFill>
                <a:schemeClr val="accent1"/>
              </a:solidFill>
              <a:cs typeface="+mn-ea"/>
              <a:sym typeface="+mn-lt"/>
            </a:endParaRPr>
          </a:p>
        </p:txBody>
      </p:sp>
      <p:sp>
        <p:nvSpPr>
          <p:cNvPr id="7" name="文本框"/>
          <p:cNvSpPr/>
          <p:nvPr/>
        </p:nvSpPr>
        <p:spPr>
          <a:xfrm>
            <a:off x="6576086" y="4289488"/>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04</a:t>
            </a:r>
            <a:endParaRPr lang="ru-RU" sz="5400" dirty="0">
              <a:solidFill>
                <a:schemeClr val="accent1"/>
              </a:solidFill>
              <a:cs typeface="+mn-ea"/>
              <a:sym typeface="+mn-lt"/>
            </a:endParaRPr>
          </a:p>
        </p:txBody>
      </p:sp>
      <p:sp>
        <p:nvSpPr>
          <p:cNvPr id="8" name="TextBox 14"/>
          <p:cNvSpPr txBox="1"/>
          <p:nvPr/>
        </p:nvSpPr>
        <p:spPr>
          <a:xfrm>
            <a:off x="2738609" y="4330676"/>
            <a:ext cx="3294142"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研究结果</a:t>
            </a:r>
            <a:endParaRPr lang="en-US" altLang="zh-CN" sz="3200" dirty="0">
              <a:cs typeface="+mn-ea"/>
              <a:sym typeface="+mn-lt"/>
            </a:endParaRPr>
          </a:p>
        </p:txBody>
      </p:sp>
      <p:sp>
        <p:nvSpPr>
          <p:cNvPr id="10" name="TextBox 14"/>
          <p:cNvSpPr txBox="1"/>
          <p:nvPr/>
        </p:nvSpPr>
        <p:spPr>
          <a:xfrm>
            <a:off x="7578178" y="4330675"/>
            <a:ext cx="3294142"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结果分析</a:t>
            </a:r>
            <a:endParaRPr lang="en-US" altLang="zh-CN" sz="3200" dirty="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F62E4284-9E2B-1871-CC88-6CF3307EB018}"/>
              </a:ext>
            </a:extLst>
          </p:cNvPr>
          <p:cNvSpPr>
            <a:spLocks noGrp="1"/>
          </p:cNvSpPr>
          <p:nvPr>
            <p:ph type="title"/>
          </p:nvPr>
        </p:nvSpPr>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1  </a:t>
            </a:r>
            <a:r>
              <a:rPr lang="zh-CN" altLang="en-US" b="1" dirty="0">
                <a:solidFill>
                  <a:srgbClr val="4472C4"/>
                </a:solidFill>
                <a:latin typeface="微软雅黑" panose="020B0503020204020204" pitchFamily="34" charset="-122"/>
                <a:ea typeface="微软雅黑" panose="020B0503020204020204" pitchFamily="34" charset="-122"/>
                <a:cs typeface="+mn-ea"/>
                <a:sym typeface="+mn-lt"/>
              </a:rPr>
              <a:t>研究思路</a:t>
            </a:r>
            <a:endParaRPr lang="zh-CN" altLang="en-US" dirty="0"/>
          </a:p>
        </p:txBody>
      </p:sp>
      <p:grpSp>
        <p:nvGrpSpPr>
          <p:cNvPr id="103" name="组合 102">
            <a:extLst>
              <a:ext uri="{FF2B5EF4-FFF2-40B4-BE49-F238E27FC236}">
                <a16:creationId xmlns:a16="http://schemas.microsoft.com/office/drawing/2014/main" id="{0A3E79CE-4654-4C03-B472-2AD1EFAB409F}"/>
              </a:ext>
            </a:extLst>
          </p:cNvPr>
          <p:cNvGrpSpPr/>
          <p:nvPr/>
        </p:nvGrpSpPr>
        <p:grpSpPr>
          <a:xfrm>
            <a:off x="1023092" y="1109589"/>
            <a:ext cx="10145815" cy="4851707"/>
            <a:chOff x="477384" y="864262"/>
            <a:chExt cx="10145815" cy="4851707"/>
          </a:xfrm>
        </p:grpSpPr>
        <p:grpSp>
          <p:nvGrpSpPr>
            <p:cNvPr id="9" name="组合 8">
              <a:extLst>
                <a:ext uri="{FF2B5EF4-FFF2-40B4-BE49-F238E27FC236}">
                  <a16:creationId xmlns:a16="http://schemas.microsoft.com/office/drawing/2014/main" id="{4EC11048-DCC8-3B02-96DB-2361A7AE37F0}"/>
                </a:ext>
              </a:extLst>
            </p:cNvPr>
            <p:cNvGrpSpPr/>
            <p:nvPr/>
          </p:nvGrpSpPr>
          <p:grpSpPr>
            <a:xfrm>
              <a:off x="1082256" y="864262"/>
              <a:ext cx="9540943" cy="4106168"/>
              <a:chOff x="963043" y="732749"/>
              <a:chExt cx="9990423" cy="4304644"/>
            </a:xfrm>
          </p:grpSpPr>
          <p:grpSp>
            <p:nvGrpSpPr>
              <p:cNvPr id="43" name="组合 42">
                <a:extLst>
                  <a:ext uri="{FF2B5EF4-FFF2-40B4-BE49-F238E27FC236}">
                    <a16:creationId xmlns:a16="http://schemas.microsoft.com/office/drawing/2014/main" id="{B1B09310-32E3-A814-3DA9-E71014704790}"/>
                  </a:ext>
                </a:extLst>
              </p:cNvPr>
              <p:cNvGrpSpPr/>
              <p:nvPr/>
            </p:nvGrpSpPr>
            <p:grpSpPr>
              <a:xfrm>
                <a:off x="963043" y="734925"/>
                <a:ext cx="2286534" cy="2162119"/>
                <a:chOff x="1147347" y="734925"/>
                <a:chExt cx="2286534" cy="2162119"/>
              </a:xfrm>
            </p:grpSpPr>
            <p:grpSp>
              <p:nvGrpSpPr>
                <p:cNvPr id="5" name="组合 4">
                  <a:extLst>
                    <a:ext uri="{FF2B5EF4-FFF2-40B4-BE49-F238E27FC236}">
                      <a16:creationId xmlns:a16="http://schemas.microsoft.com/office/drawing/2014/main" id="{F11F71FA-0643-FB8E-2FCA-4669E2F9F147}"/>
                    </a:ext>
                  </a:extLst>
                </p:cNvPr>
                <p:cNvGrpSpPr/>
                <p:nvPr/>
              </p:nvGrpSpPr>
              <p:grpSpPr>
                <a:xfrm>
                  <a:off x="1147347" y="734925"/>
                  <a:ext cx="1584276" cy="630461"/>
                  <a:chOff x="1018393" y="2868024"/>
                  <a:chExt cx="1283597" cy="421154"/>
                </a:xfrm>
              </p:grpSpPr>
              <p:sp>
                <p:nvSpPr>
                  <p:cNvPr id="12" name="六边形 11">
                    <a:extLst>
                      <a:ext uri="{FF2B5EF4-FFF2-40B4-BE49-F238E27FC236}">
                        <a16:creationId xmlns:a16="http://schemas.microsoft.com/office/drawing/2014/main" id="{F2E775C7-631D-D5E6-28BA-FC7EE733D5F3}"/>
                      </a:ext>
                    </a:extLst>
                  </p:cNvPr>
                  <p:cNvSpPr/>
                  <p:nvPr/>
                </p:nvSpPr>
                <p:spPr>
                  <a:xfrm>
                    <a:off x="1018393" y="2868024"/>
                    <a:ext cx="1173423" cy="421154"/>
                  </a:xfrm>
                  <a:prstGeom prst="hexagon">
                    <a:avLst>
                      <a:gd name="adj" fmla="val 34272"/>
                      <a:gd name="vf" fmla="val 115470"/>
                    </a:avLst>
                  </a:prstGeom>
                  <a:solidFill>
                    <a:srgbClr val="4472C4"/>
                  </a:solidFill>
                  <a:ln>
                    <a:solidFill>
                      <a:schemeClr val="accent1">
                        <a:lumMod val="20000"/>
                        <a:lumOff val="80000"/>
                      </a:schemeClr>
                    </a:solidFill>
                  </a:ln>
                  <a:effectLst>
                    <a:outerShdw blurRad="1092200" sx="102000" sy="102000" algn="ctr" rotWithShape="0">
                      <a:prstClr val="black">
                        <a:alpha val="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93A4503-AB1B-3C1C-9CE6-8D377551700D}"/>
                      </a:ext>
                    </a:extLst>
                  </p:cNvPr>
                  <p:cNvSpPr txBox="1"/>
                  <p:nvPr/>
                </p:nvSpPr>
                <p:spPr>
                  <a:xfrm>
                    <a:off x="1101433" y="2947826"/>
                    <a:ext cx="1200557" cy="258643"/>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数据输入</a:t>
                    </a:r>
                  </a:p>
                </p:txBody>
              </p:sp>
            </p:grpSp>
            <p:sp>
              <p:nvSpPr>
                <p:cNvPr id="35" name="矩形 34">
                  <a:extLst>
                    <a:ext uri="{FF2B5EF4-FFF2-40B4-BE49-F238E27FC236}">
                      <a16:creationId xmlns:a16="http://schemas.microsoft.com/office/drawing/2014/main" id="{375E1F93-F89D-46D5-1172-30E0ABF1EC59}"/>
                    </a:ext>
                  </a:extLst>
                </p:cNvPr>
                <p:cNvSpPr/>
                <p:nvPr/>
              </p:nvSpPr>
              <p:spPr>
                <a:xfrm>
                  <a:off x="1297777" y="2435379"/>
                  <a:ext cx="2136104" cy="461665"/>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时间特性分析</a:t>
                  </a:r>
                </a:p>
              </p:txBody>
            </p:sp>
          </p:grpSp>
          <p:grpSp>
            <p:nvGrpSpPr>
              <p:cNvPr id="58" name="组合 57">
                <a:extLst>
                  <a:ext uri="{FF2B5EF4-FFF2-40B4-BE49-F238E27FC236}">
                    <a16:creationId xmlns:a16="http://schemas.microsoft.com/office/drawing/2014/main" id="{BB228252-E4F4-3927-75EC-127E99CE0B4B}"/>
                  </a:ext>
                </a:extLst>
              </p:cNvPr>
              <p:cNvGrpSpPr/>
              <p:nvPr/>
            </p:nvGrpSpPr>
            <p:grpSpPr>
              <a:xfrm>
                <a:off x="4017315" y="1674525"/>
                <a:ext cx="3201546" cy="3362868"/>
                <a:chOff x="-3894017" y="1674525"/>
                <a:chExt cx="3201546" cy="3362868"/>
              </a:xfrm>
            </p:grpSpPr>
            <p:sp>
              <p:nvSpPr>
                <p:cNvPr id="61" name="矩形 60">
                  <a:extLst>
                    <a:ext uri="{FF2B5EF4-FFF2-40B4-BE49-F238E27FC236}">
                      <a16:creationId xmlns:a16="http://schemas.microsoft.com/office/drawing/2014/main" id="{64C3CCC5-50DB-284C-90D8-3E275B103E9A}"/>
                    </a:ext>
                  </a:extLst>
                </p:cNvPr>
                <p:cNvSpPr/>
                <p:nvPr/>
              </p:nvSpPr>
              <p:spPr>
                <a:xfrm>
                  <a:off x="-3877957" y="3189486"/>
                  <a:ext cx="3185486" cy="461665"/>
                </a:xfrm>
                <a:prstGeom prst="rect">
                  <a:avLst/>
                </a:prstGeom>
                <a:gradFill>
                  <a:gsLst>
                    <a:gs pos="0">
                      <a:schemeClr val="accent1">
                        <a:lumMod val="20000"/>
                        <a:lumOff val="80000"/>
                        <a:alpha val="20000"/>
                      </a:schemeClr>
                    </a:gs>
                    <a:gs pos="50000">
                      <a:schemeClr val="accent1">
                        <a:lumMod val="20000"/>
                        <a:lumOff val="80000"/>
                        <a:alpha val="20000"/>
                      </a:schemeClr>
                    </a:gs>
                    <a:gs pos="25000">
                      <a:schemeClr val="accent1">
                        <a:lumMod val="20000"/>
                        <a:lumOff val="80000"/>
                        <a:alpha val="20000"/>
                      </a:schemeClr>
                    </a:gs>
                    <a:gs pos="100000">
                      <a:schemeClr val="accent1">
                        <a:lumMod val="20000"/>
                        <a:lumOff val="80000"/>
                        <a:alpha val="20000"/>
                      </a:schemeClr>
                    </a:gs>
                    <a:gs pos="75000">
                      <a:schemeClr val="accent1">
                        <a:lumMod val="20000"/>
                        <a:lumOff val="80000"/>
                        <a:alpha val="20000"/>
                      </a:schemeClr>
                    </a:gs>
                  </a:gsLst>
                  <a:lin ang="5400000" scaled="1"/>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文本框 61">
                  <a:extLst>
                    <a:ext uri="{FF2B5EF4-FFF2-40B4-BE49-F238E27FC236}">
                      <a16:creationId xmlns:a16="http://schemas.microsoft.com/office/drawing/2014/main" id="{EEC7DD3E-A589-CA5D-7D6A-073D3C947735}"/>
                    </a:ext>
                  </a:extLst>
                </p:cNvPr>
                <p:cNvSpPr txBox="1"/>
                <p:nvPr/>
              </p:nvSpPr>
              <p:spPr>
                <a:xfrm>
                  <a:off x="-2954288" y="3211800"/>
                  <a:ext cx="1472399" cy="483980"/>
                </a:xfrm>
                <a:prstGeom prst="rect">
                  <a:avLst/>
                </a:prstGeom>
                <a:noFill/>
              </p:spPr>
              <p:txBody>
                <a:bodyPr wrap="none" rtlCol="0">
                  <a:spAutoFit/>
                </a:bodyPr>
                <a:lstStyle/>
                <a:p>
                  <a:r>
                    <a:rPr lang="zh-CN" altLang="en-US" sz="2400" b="1" dirty="0">
                      <a:solidFill>
                        <a:srgbClr val="4472C4"/>
                      </a:solidFill>
                      <a:latin typeface="微软雅黑" panose="020B0503020204020204" pitchFamily="34" charset="-122"/>
                      <a:ea typeface="微软雅黑" panose="020B0503020204020204" pitchFamily="34" charset="-122"/>
                    </a:rPr>
                    <a:t>系统推荐</a:t>
                  </a:r>
                </a:p>
              </p:txBody>
            </p:sp>
            <p:sp>
              <p:nvSpPr>
                <p:cNvPr id="63" name="矩形 62">
                  <a:extLst>
                    <a:ext uri="{FF2B5EF4-FFF2-40B4-BE49-F238E27FC236}">
                      <a16:creationId xmlns:a16="http://schemas.microsoft.com/office/drawing/2014/main" id="{5B756245-F4FB-B355-F4D4-5595ED9CD13B}"/>
                    </a:ext>
                  </a:extLst>
                </p:cNvPr>
                <p:cNvSpPr/>
                <p:nvPr/>
              </p:nvSpPr>
              <p:spPr>
                <a:xfrm>
                  <a:off x="-3894017" y="4564867"/>
                  <a:ext cx="3185486" cy="461665"/>
                </a:xfrm>
                <a:prstGeom prst="rect">
                  <a:avLst/>
                </a:prstGeom>
                <a:gradFill>
                  <a:gsLst>
                    <a:gs pos="0">
                      <a:schemeClr val="accent1">
                        <a:lumMod val="20000"/>
                        <a:lumOff val="80000"/>
                        <a:alpha val="20000"/>
                      </a:schemeClr>
                    </a:gs>
                    <a:gs pos="50000">
                      <a:schemeClr val="accent1">
                        <a:lumMod val="20000"/>
                        <a:lumOff val="80000"/>
                        <a:alpha val="20000"/>
                      </a:schemeClr>
                    </a:gs>
                    <a:gs pos="25000">
                      <a:schemeClr val="accent1">
                        <a:lumMod val="20000"/>
                        <a:lumOff val="80000"/>
                        <a:alpha val="20000"/>
                      </a:schemeClr>
                    </a:gs>
                    <a:gs pos="100000">
                      <a:schemeClr val="accent1">
                        <a:lumMod val="20000"/>
                        <a:lumOff val="80000"/>
                        <a:alpha val="20000"/>
                      </a:schemeClr>
                    </a:gs>
                    <a:gs pos="75000">
                      <a:schemeClr val="accent1">
                        <a:lumMod val="20000"/>
                        <a:lumOff val="80000"/>
                        <a:alpha val="20000"/>
                      </a:schemeClr>
                    </a:gs>
                  </a:gsLst>
                  <a:lin ang="5400000" scaled="1"/>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F6F366BC-F5F1-D59A-7B9B-321137E71B40}"/>
                    </a:ext>
                  </a:extLst>
                </p:cNvPr>
                <p:cNvSpPr/>
                <p:nvPr/>
              </p:nvSpPr>
              <p:spPr>
                <a:xfrm>
                  <a:off x="-3877957" y="1674525"/>
                  <a:ext cx="3185486" cy="461665"/>
                </a:xfrm>
                <a:prstGeom prst="rect">
                  <a:avLst/>
                </a:prstGeom>
                <a:gradFill>
                  <a:gsLst>
                    <a:gs pos="0">
                      <a:schemeClr val="accent1">
                        <a:lumMod val="20000"/>
                        <a:lumOff val="80000"/>
                        <a:alpha val="20000"/>
                      </a:schemeClr>
                    </a:gs>
                    <a:gs pos="50000">
                      <a:schemeClr val="accent1">
                        <a:lumMod val="20000"/>
                        <a:lumOff val="80000"/>
                        <a:alpha val="20000"/>
                      </a:schemeClr>
                    </a:gs>
                    <a:gs pos="25000">
                      <a:schemeClr val="accent1">
                        <a:lumMod val="20000"/>
                        <a:lumOff val="80000"/>
                        <a:alpha val="20000"/>
                      </a:schemeClr>
                    </a:gs>
                    <a:gs pos="100000">
                      <a:schemeClr val="accent1">
                        <a:lumMod val="20000"/>
                        <a:lumOff val="80000"/>
                        <a:alpha val="20000"/>
                      </a:schemeClr>
                    </a:gs>
                    <a:gs pos="75000">
                      <a:schemeClr val="accent1">
                        <a:lumMod val="20000"/>
                        <a:lumOff val="80000"/>
                        <a:alpha val="20000"/>
                      </a:schemeClr>
                    </a:gs>
                  </a:gsLst>
                  <a:lin ang="5400000" scaled="1"/>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文本框 64">
                  <a:extLst>
                    <a:ext uri="{FF2B5EF4-FFF2-40B4-BE49-F238E27FC236}">
                      <a16:creationId xmlns:a16="http://schemas.microsoft.com/office/drawing/2014/main" id="{AC62C651-C056-B7D8-302A-E167F266EA5B}"/>
                    </a:ext>
                  </a:extLst>
                </p:cNvPr>
                <p:cNvSpPr txBox="1"/>
                <p:nvPr/>
              </p:nvSpPr>
              <p:spPr>
                <a:xfrm>
                  <a:off x="-3006081" y="4553413"/>
                  <a:ext cx="1482470" cy="483980"/>
                </a:xfrm>
                <a:prstGeom prst="rect">
                  <a:avLst/>
                </a:prstGeom>
                <a:noFill/>
              </p:spPr>
              <p:txBody>
                <a:bodyPr wrap="none" rtlCol="0">
                  <a:spAutoFit/>
                </a:bodyPr>
                <a:lstStyle/>
                <a:p>
                  <a:r>
                    <a:rPr lang="zh-CN" altLang="en-US" sz="2400" b="1" dirty="0">
                      <a:solidFill>
                        <a:srgbClr val="4472C4"/>
                      </a:solidFill>
                      <a:latin typeface="微软雅黑" panose="020B0503020204020204" pitchFamily="34" charset="-122"/>
                      <a:ea typeface="微软雅黑" panose="020B0503020204020204" pitchFamily="34" charset="-122"/>
                    </a:rPr>
                    <a:t>模型构建</a:t>
                  </a:r>
                </a:p>
              </p:txBody>
            </p:sp>
            <p:sp>
              <p:nvSpPr>
                <p:cNvPr id="66" name="文本框 65">
                  <a:extLst>
                    <a:ext uri="{FF2B5EF4-FFF2-40B4-BE49-F238E27FC236}">
                      <a16:creationId xmlns:a16="http://schemas.microsoft.com/office/drawing/2014/main" id="{59724852-C55D-59DB-8EBC-0CBAF27F073B}"/>
                    </a:ext>
                  </a:extLst>
                </p:cNvPr>
                <p:cNvSpPr txBox="1"/>
                <p:nvPr/>
              </p:nvSpPr>
              <p:spPr>
                <a:xfrm>
                  <a:off x="-3054749" y="1674526"/>
                  <a:ext cx="1539070" cy="483980"/>
                </a:xfrm>
                <a:prstGeom prst="rect">
                  <a:avLst/>
                </a:prstGeom>
                <a:noFill/>
              </p:spPr>
              <p:txBody>
                <a:bodyPr wrap="none" rtlCol="0">
                  <a:spAutoFit/>
                </a:bodyPr>
                <a:lstStyle/>
                <a:p>
                  <a:pPr algn="ctr"/>
                  <a:r>
                    <a:rPr lang="zh-CN" altLang="en-US" sz="2400" b="1" dirty="0">
                      <a:solidFill>
                        <a:srgbClr val="4472C4"/>
                      </a:solidFill>
                      <a:latin typeface="微软雅黑" panose="020B0503020204020204" pitchFamily="34" charset="-122"/>
                      <a:ea typeface="微软雅黑" panose="020B0503020204020204" pitchFamily="34" charset="-122"/>
                    </a:rPr>
                    <a:t>特征分类</a:t>
                  </a:r>
                </a:p>
              </p:txBody>
            </p:sp>
          </p:grpSp>
          <p:sp>
            <p:nvSpPr>
              <p:cNvPr id="74" name="六边形 73">
                <a:extLst>
                  <a:ext uri="{FF2B5EF4-FFF2-40B4-BE49-F238E27FC236}">
                    <a16:creationId xmlns:a16="http://schemas.microsoft.com/office/drawing/2014/main" id="{A0452FCD-564B-2727-DAC3-09CD367FB0FE}"/>
                  </a:ext>
                </a:extLst>
              </p:cNvPr>
              <p:cNvSpPr/>
              <p:nvPr/>
            </p:nvSpPr>
            <p:spPr>
              <a:xfrm>
                <a:off x="3311692" y="732749"/>
                <a:ext cx="1623920" cy="630461"/>
              </a:xfrm>
              <a:prstGeom prst="hexagon">
                <a:avLst>
                  <a:gd name="adj" fmla="val 34272"/>
                  <a:gd name="vf" fmla="val 115470"/>
                </a:avLst>
              </a:prstGeom>
              <a:solidFill>
                <a:srgbClr val="4472C4"/>
              </a:solidFill>
              <a:ln>
                <a:solidFill>
                  <a:schemeClr val="accent1">
                    <a:lumMod val="20000"/>
                    <a:lumOff val="80000"/>
                  </a:schemeClr>
                </a:solidFill>
              </a:ln>
              <a:effectLst>
                <a:outerShdw blurRad="1092200" sx="102000" sy="102000" algn="ctr" rotWithShape="0">
                  <a:prstClr val="black">
                    <a:alpha val="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特征分析</a:t>
                </a:r>
              </a:p>
            </p:txBody>
          </p:sp>
          <p:sp>
            <p:nvSpPr>
              <p:cNvPr id="75" name="文本框 74">
                <a:extLst>
                  <a:ext uri="{FF2B5EF4-FFF2-40B4-BE49-F238E27FC236}">
                    <a16:creationId xmlns:a16="http://schemas.microsoft.com/office/drawing/2014/main" id="{A63B1BDD-6375-39AB-4675-335DE428A84C}"/>
                  </a:ext>
                </a:extLst>
              </p:cNvPr>
              <p:cNvSpPr txBox="1"/>
              <p:nvPr/>
            </p:nvSpPr>
            <p:spPr>
              <a:xfrm>
                <a:off x="5626118" y="872238"/>
                <a:ext cx="1481784" cy="369333"/>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研究内容二</a:t>
                </a:r>
              </a:p>
            </p:txBody>
          </p:sp>
          <p:sp>
            <p:nvSpPr>
              <p:cNvPr id="76" name="六边形 75">
                <a:extLst>
                  <a:ext uri="{FF2B5EF4-FFF2-40B4-BE49-F238E27FC236}">
                    <a16:creationId xmlns:a16="http://schemas.microsoft.com/office/drawing/2014/main" id="{4D27DE75-8D0C-EA6A-5EF7-6B49CF5A8D8D}"/>
                  </a:ext>
                </a:extLst>
              </p:cNvPr>
              <p:cNvSpPr/>
              <p:nvPr/>
            </p:nvSpPr>
            <p:spPr>
              <a:xfrm>
                <a:off x="6041862" y="755492"/>
                <a:ext cx="1623920" cy="630461"/>
              </a:xfrm>
              <a:prstGeom prst="hexagon">
                <a:avLst>
                  <a:gd name="adj" fmla="val 34272"/>
                  <a:gd name="vf" fmla="val 115470"/>
                </a:avLst>
              </a:prstGeom>
              <a:solidFill>
                <a:srgbClr val="4472C4"/>
              </a:solidFill>
              <a:ln>
                <a:solidFill>
                  <a:schemeClr val="accent1">
                    <a:lumMod val="20000"/>
                    <a:lumOff val="80000"/>
                  </a:schemeClr>
                </a:solidFill>
              </a:ln>
              <a:effectLst>
                <a:outerShdw blurRad="1092200" sx="102000" sy="102000" algn="ctr" rotWithShape="0">
                  <a:prstClr val="black">
                    <a:alpha val="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模型推荐</a:t>
                </a:r>
              </a:p>
            </p:txBody>
          </p:sp>
          <p:sp>
            <p:nvSpPr>
              <p:cNvPr id="77" name="文本框 76">
                <a:extLst>
                  <a:ext uri="{FF2B5EF4-FFF2-40B4-BE49-F238E27FC236}">
                    <a16:creationId xmlns:a16="http://schemas.microsoft.com/office/drawing/2014/main" id="{310D7A61-6967-700F-8F0C-244D15E49BF5}"/>
                  </a:ext>
                </a:extLst>
              </p:cNvPr>
              <p:cNvSpPr txBox="1"/>
              <p:nvPr/>
            </p:nvSpPr>
            <p:spPr>
              <a:xfrm>
                <a:off x="9505172" y="854387"/>
                <a:ext cx="1448294" cy="387184"/>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研究内容三</a:t>
                </a:r>
              </a:p>
            </p:txBody>
          </p:sp>
        </p:grpSp>
        <p:sp>
          <p:nvSpPr>
            <p:cNvPr id="46" name="六边形 45">
              <a:extLst>
                <a:ext uri="{FF2B5EF4-FFF2-40B4-BE49-F238E27FC236}">
                  <a16:creationId xmlns:a16="http://schemas.microsoft.com/office/drawing/2014/main" id="{5F6151D2-3E8B-4D30-9DE6-525F38FB7946}"/>
                </a:ext>
              </a:extLst>
            </p:cNvPr>
            <p:cNvSpPr/>
            <p:nvPr/>
          </p:nvSpPr>
          <p:spPr>
            <a:xfrm>
              <a:off x="8544941" y="881138"/>
              <a:ext cx="1550858" cy="601392"/>
            </a:xfrm>
            <a:prstGeom prst="hexagon">
              <a:avLst>
                <a:gd name="adj" fmla="val 34272"/>
                <a:gd name="vf" fmla="val 115470"/>
              </a:avLst>
            </a:prstGeom>
            <a:solidFill>
              <a:srgbClr val="4472C4"/>
            </a:solidFill>
            <a:ln>
              <a:solidFill>
                <a:schemeClr val="accent1">
                  <a:lumMod val="20000"/>
                  <a:lumOff val="80000"/>
                </a:schemeClr>
              </a:solidFill>
            </a:ln>
            <a:effectLst>
              <a:outerShdw blurRad="1092200" sx="102000" sy="102000" algn="ctr" rotWithShape="0">
                <a:prstClr val="black">
                  <a:alpha val="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模型构建</a:t>
              </a:r>
            </a:p>
          </p:txBody>
        </p:sp>
        <p:sp>
          <p:nvSpPr>
            <p:cNvPr id="33" name="矩形 32">
              <a:extLst>
                <a:ext uri="{FF2B5EF4-FFF2-40B4-BE49-F238E27FC236}">
                  <a16:creationId xmlns:a16="http://schemas.microsoft.com/office/drawing/2014/main" id="{6D21658F-FDD5-44ED-9C80-EC1B39C9AA9C}"/>
                </a:ext>
              </a:extLst>
            </p:cNvPr>
            <p:cNvSpPr/>
            <p:nvPr/>
          </p:nvSpPr>
          <p:spPr>
            <a:xfrm>
              <a:off x="4550324" y="2488388"/>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负荷特性分析</a:t>
              </a:r>
            </a:p>
          </p:txBody>
        </p:sp>
        <p:sp>
          <p:nvSpPr>
            <p:cNvPr id="34" name="矩形 33">
              <a:extLst>
                <a:ext uri="{FF2B5EF4-FFF2-40B4-BE49-F238E27FC236}">
                  <a16:creationId xmlns:a16="http://schemas.microsoft.com/office/drawing/2014/main" id="{3C2A8E53-CF89-4C0F-866B-790F8DF9AFC9}"/>
                </a:ext>
              </a:extLst>
            </p:cNvPr>
            <p:cNvSpPr/>
            <p:nvPr/>
          </p:nvSpPr>
          <p:spPr>
            <a:xfrm>
              <a:off x="7874730" y="2488387"/>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多元主体分类</a:t>
              </a:r>
            </a:p>
          </p:txBody>
        </p:sp>
        <p:sp>
          <p:nvSpPr>
            <p:cNvPr id="91" name="矩形 90">
              <a:extLst>
                <a:ext uri="{FF2B5EF4-FFF2-40B4-BE49-F238E27FC236}">
                  <a16:creationId xmlns:a16="http://schemas.microsoft.com/office/drawing/2014/main" id="{0DB31A6D-E3FE-4E70-858D-70B607E94710}"/>
                </a:ext>
              </a:extLst>
            </p:cNvPr>
            <p:cNvSpPr/>
            <p:nvPr/>
          </p:nvSpPr>
          <p:spPr>
            <a:xfrm>
              <a:off x="4550324" y="3847340"/>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典型模型参考</a:t>
              </a:r>
            </a:p>
          </p:txBody>
        </p:sp>
        <p:sp>
          <p:nvSpPr>
            <p:cNvPr id="92" name="矩形 91">
              <a:extLst>
                <a:ext uri="{FF2B5EF4-FFF2-40B4-BE49-F238E27FC236}">
                  <a16:creationId xmlns:a16="http://schemas.microsoft.com/office/drawing/2014/main" id="{9D1E4DEF-D1D2-4C33-A01C-347E7C9E8C86}"/>
                </a:ext>
              </a:extLst>
            </p:cNvPr>
            <p:cNvSpPr/>
            <p:nvPr/>
          </p:nvSpPr>
          <p:spPr>
            <a:xfrm>
              <a:off x="7874730" y="3847339"/>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特征匹配算法</a:t>
              </a:r>
            </a:p>
          </p:txBody>
        </p:sp>
        <p:sp>
          <p:nvSpPr>
            <p:cNvPr id="93" name="矩形 92">
              <a:extLst>
                <a:ext uri="{FF2B5EF4-FFF2-40B4-BE49-F238E27FC236}">
                  <a16:creationId xmlns:a16="http://schemas.microsoft.com/office/drawing/2014/main" id="{C6C6BE11-A168-44A4-B5EC-F54F98CF1A13}"/>
                </a:ext>
              </a:extLst>
            </p:cNvPr>
            <p:cNvSpPr/>
            <p:nvPr/>
          </p:nvSpPr>
          <p:spPr>
            <a:xfrm>
              <a:off x="1225917" y="3854377"/>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深度学习识别</a:t>
              </a:r>
            </a:p>
          </p:txBody>
        </p:sp>
        <p:sp>
          <p:nvSpPr>
            <p:cNvPr id="94" name="矩形 93">
              <a:extLst>
                <a:ext uri="{FF2B5EF4-FFF2-40B4-BE49-F238E27FC236}">
                  <a16:creationId xmlns:a16="http://schemas.microsoft.com/office/drawing/2014/main" id="{16C381BB-632A-40A4-8DCD-24326A936EEB}"/>
                </a:ext>
              </a:extLst>
            </p:cNvPr>
            <p:cNvSpPr/>
            <p:nvPr/>
          </p:nvSpPr>
          <p:spPr>
            <a:xfrm>
              <a:off x="4579640" y="5213328"/>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物理模型建模</a:t>
              </a:r>
            </a:p>
          </p:txBody>
        </p:sp>
        <p:sp>
          <p:nvSpPr>
            <p:cNvPr id="95" name="矩形 94">
              <a:extLst>
                <a:ext uri="{FF2B5EF4-FFF2-40B4-BE49-F238E27FC236}">
                  <a16:creationId xmlns:a16="http://schemas.microsoft.com/office/drawing/2014/main" id="{2525F8F6-52C1-4D61-82D0-18F9A7F871ED}"/>
                </a:ext>
              </a:extLst>
            </p:cNvPr>
            <p:cNvSpPr/>
            <p:nvPr/>
          </p:nvSpPr>
          <p:spPr>
            <a:xfrm>
              <a:off x="7904046" y="5213327"/>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混合工艺建模</a:t>
              </a:r>
            </a:p>
          </p:txBody>
        </p:sp>
        <p:sp>
          <p:nvSpPr>
            <p:cNvPr id="96" name="矩形 95">
              <a:extLst>
                <a:ext uri="{FF2B5EF4-FFF2-40B4-BE49-F238E27FC236}">
                  <a16:creationId xmlns:a16="http://schemas.microsoft.com/office/drawing/2014/main" id="{265A10E7-BD30-46E9-A110-B1BF7927C077}"/>
                </a:ext>
              </a:extLst>
            </p:cNvPr>
            <p:cNvSpPr/>
            <p:nvPr/>
          </p:nvSpPr>
          <p:spPr>
            <a:xfrm>
              <a:off x="1255233" y="5220365"/>
              <a:ext cx="2039999" cy="44037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数据驱动建模</a:t>
              </a:r>
            </a:p>
          </p:txBody>
        </p:sp>
        <p:cxnSp>
          <p:nvCxnSpPr>
            <p:cNvPr id="3" name="直接箭头连接符 2">
              <a:extLst>
                <a:ext uri="{FF2B5EF4-FFF2-40B4-BE49-F238E27FC236}">
                  <a16:creationId xmlns:a16="http://schemas.microsoft.com/office/drawing/2014/main" id="{F9B0446B-511F-429E-AC36-9F0AABB8E961}"/>
                </a:ext>
              </a:extLst>
            </p:cNvPr>
            <p:cNvCxnSpPr>
              <a:cxnSpLocks/>
              <a:endCxn id="74" idx="3"/>
            </p:cNvCxnSpPr>
            <p:nvPr/>
          </p:nvCxnSpPr>
          <p:spPr>
            <a:xfrm>
              <a:off x="2465389" y="1164958"/>
              <a:ext cx="85984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9D38CEA-2A9F-4313-AFFB-A48AB4E0E2C6}"/>
                </a:ext>
              </a:extLst>
            </p:cNvPr>
            <p:cNvCxnSpPr>
              <a:cxnSpLocks/>
              <a:endCxn id="76" idx="3"/>
            </p:cNvCxnSpPr>
            <p:nvPr/>
          </p:nvCxnSpPr>
          <p:spPr>
            <a:xfrm>
              <a:off x="4896563" y="1181834"/>
              <a:ext cx="1036010" cy="48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1C9B65F9-A22A-4777-81D0-1D074CD5E8B0}"/>
                </a:ext>
              </a:extLst>
            </p:cNvPr>
            <p:cNvCxnSpPr>
              <a:cxnSpLocks/>
              <a:stCxn id="76" idx="0"/>
              <a:endCxn id="46" idx="3"/>
            </p:cNvCxnSpPr>
            <p:nvPr/>
          </p:nvCxnSpPr>
          <p:spPr>
            <a:xfrm flipV="1">
              <a:off x="7483431" y="1181834"/>
              <a:ext cx="1061510" cy="48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D06056E4-EB66-4BAD-8968-90E935D82EC1}"/>
                </a:ext>
              </a:extLst>
            </p:cNvPr>
            <p:cNvCxnSpPr>
              <a:cxnSpLocks/>
              <a:stCxn id="12" idx="3"/>
              <a:endCxn id="102" idx="1"/>
            </p:cNvCxnSpPr>
            <p:nvPr/>
          </p:nvCxnSpPr>
          <p:spPr>
            <a:xfrm rot="10800000" flipH="1" flipV="1">
              <a:off x="1082255" y="1167033"/>
              <a:ext cx="50763" cy="4256803"/>
            </a:xfrm>
            <a:prstGeom prst="bentConnector3">
              <a:avLst>
                <a:gd name="adj1" fmla="val -119721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5662C01-9A7B-40E3-B287-92F3CEC56B7D}"/>
                </a:ext>
              </a:extLst>
            </p:cNvPr>
            <p:cNvCxnSpPr>
              <a:cxnSpLocks/>
            </p:cNvCxnSpPr>
            <p:nvPr/>
          </p:nvCxnSpPr>
          <p:spPr>
            <a:xfrm>
              <a:off x="477384" y="2708576"/>
              <a:ext cx="60487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06F07337-C293-4493-A3BD-17C71799023C}"/>
                </a:ext>
              </a:extLst>
            </p:cNvPr>
            <p:cNvCxnSpPr>
              <a:cxnSpLocks/>
            </p:cNvCxnSpPr>
            <p:nvPr/>
          </p:nvCxnSpPr>
          <p:spPr>
            <a:xfrm>
              <a:off x="477384" y="4074566"/>
              <a:ext cx="60487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0E488812-5185-4D6C-A299-004CD72AC867}"/>
                </a:ext>
              </a:extLst>
            </p:cNvPr>
            <p:cNvSpPr/>
            <p:nvPr/>
          </p:nvSpPr>
          <p:spPr>
            <a:xfrm>
              <a:off x="1082255" y="2406450"/>
              <a:ext cx="8933240" cy="584265"/>
            </a:xfrm>
            <a:prstGeom prst="rect">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a:extLst>
                <a:ext uri="{FF2B5EF4-FFF2-40B4-BE49-F238E27FC236}">
                  <a16:creationId xmlns:a16="http://schemas.microsoft.com/office/drawing/2014/main" id="{EAAAFBE3-8D5C-4B3B-B37B-10EBFC658907}"/>
                </a:ext>
              </a:extLst>
            </p:cNvPr>
            <p:cNvSpPr/>
            <p:nvPr/>
          </p:nvSpPr>
          <p:spPr>
            <a:xfrm>
              <a:off x="1103703" y="3774152"/>
              <a:ext cx="8933240" cy="584265"/>
            </a:xfrm>
            <a:prstGeom prst="rect">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矩形 101">
              <a:extLst>
                <a:ext uri="{FF2B5EF4-FFF2-40B4-BE49-F238E27FC236}">
                  <a16:creationId xmlns:a16="http://schemas.microsoft.com/office/drawing/2014/main" id="{351924CF-BA4F-484F-85B5-D95D468751F2}"/>
                </a:ext>
              </a:extLst>
            </p:cNvPr>
            <p:cNvSpPr/>
            <p:nvPr/>
          </p:nvSpPr>
          <p:spPr>
            <a:xfrm>
              <a:off x="1133019" y="5131704"/>
              <a:ext cx="8933240" cy="584265"/>
            </a:xfrm>
            <a:prstGeom prst="rect">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21840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29333-D858-8275-B9A0-E112F13998E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E45870-C682-776F-1C42-03DDFA157E59}"/>
              </a:ext>
            </a:extLst>
          </p:cNvPr>
          <p:cNvSpPr>
            <a:spLocks noGrp="1"/>
          </p:cNvSpPr>
          <p:nvPr>
            <p:ph type="title"/>
          </p:nvPr>
        </p:nvSpPr>
        <p:spPr>
          <a:xfrm>
            <a:off x="154940" y="274637"/>
            <a:ext cx="8930066" cy="418049"/>
          </a:xfrm>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2  </a:t>
            </a:r>
            <a:r>
              <a:rPr lang="zh-CN" altLang="en-US" b="1" dirty="0">
                <a:solidFill>
                  <a:srgbClr val="4472C4"/>
                </a:solidFill>
                <a:latin typeface="微软雅黑" panose="020B0503020204020204" pitchFamily="34" charset="-122"/>
                <a:ea typeface="微软雅黑" panose="020B0503020204020204" pitchFamily="34" charset="-122"/>
              </a:rPr>
              <a:t>研究内容</a:t>
            </a:r>
            <a:endParaRPr lang="zh-CN" altLang="en-US" dirty="0"/>
          </a:p>
        </p:txBody>
      </p:sp>
      <p:pic>
        <p:nvPicPr>
          <p:cNvPr id="4" name="内容占位符 3">
            <a:extLst>
              <a:ext uri="{FF2B5EF4-FFF2-40B4-BE49-F238E27FC236}">
                <a16:creationId xmlns:a16="http://schemas.microsoft.com/office/drawing/2014/main" id="{F00521FD-15FC-4895-A092-0EF7536A9D62}"/>
              </a:ext>
            </a:extLst>
          </p:cNvPr>
          <p:cNvPicPr>
            <a:picLocks noGrp="1" noChangeAspect="1"/>
          </p:cNvPicPr>
          <p:nvPr>
            <p:ph idx="1"/>
          </p:nvPr>
        </p:nvPicPr>
        <p:blipFill>
          <a:blip r:embed="rId3"/>
          <a:stretch>
            <a:fillRect/>
          </a:stretch>
        </p:blipFill>
        <p:spPr>
          <a:xfrm>
            <a:off x="4356108" y="979576"/>
            <a:ext cx="5912075" cy="2350141"/>
          </a:xfrm>
          <a:prstGeom prst="rect">
            <a:avLst/>
          </a:prstGeom>
        </p:spPr>
      </p:pic>
      <p:sp>
        <p:nvSpPr>
          <p:cNvPr id="76" name="灯片编号占位符 75">
            <a:extLst>
              <a:ext uri="{FF2B5EF4-FFF2-40B4-BE49-F238E27FC236}">
                <a16:creationId xmlns:a16="http://schemas.microsoft.com/office/drawing/2014/main" id="{55026A1A-D587-1367-746E-2C05EABC3173}"/>
              </a:ext>
            </a:extLst>
          </p:cNvPr>
          <p:cNvSpPr>
            <a:spLocks noGrp="1"/>
          </p:cNvSpPr>
          <p:nvPr>
            <p:ph type="sldNum" sz="quarter" idx="12"/>
          </p:nvPr>
        </p:nvSpPr>
        <p:spPr/>
        <p:txBody>
          <a:bodyPr/>
          <a:lstStyle/>
          <a:p>
            <a:fld id="{565CE74E-AB26-4998-AD42-012C4C1AD076}" type="slidenum">
              <a:rPr lang="zh-CN" altLang="en-US" smtClean="0"/>
              <a:t>4</a:t>
            </a:fld>
            <a:endParaRPr lang="zh-CN" altLang="en-US" dirty="0"/>
          </a:p>
        </p:txBody>
      </p:sp>
      <p:sp>
        <p:nvSpPr>
          <p:cNvPr id="7" name="文本框 6">
            <a:extLst>
              <a:ext uri="{FF2B5EF4-FFF2-40B4-BE49-F238E27FC236}">
                <a16:creationId xmlns:a16="http://schemas.microsoft.com/office/drawing/2014/main" id="{78D9300F-7B11-12A1-F755-F173FD779DC8}"/>
              </a:ext>
            </a:extLst>
          </p:cNvPr>
          <p:cNvSpPr txBox="1"/>
          <p:nvPr/>
        </p:nvSpPr>
        <p:spPr>
          <a:xfrm>
            <a:off x="10312370" y="2599264"/>
            <a:ext cx="1107996" cy="369332"/>
          </a:xfrm>
          <a:prstGeom prst="rect">
            <a:avLst/>
          </a:prstGeom>
          <a:noFill/>
        </p:spPr>
        <p:txBody>
          <a:bodyPr wrap="none" rtlCol="0">
            <a:spAutoFit/>
          </a:bodyPr>
          <a:lstStyle/>
          <a:p>
            <a:r>
              <a:rPr lang="zh-CN" altLang="en-US" dirty="0"/>
              <a:t>工艺流程</a:t>
            </a:r>
          </a:p>
        </p:txBody>
      </p:sp>
      <p:pic>
        <p:nvPicPr>
          <p:cNvPr id="9" name="图片 8">
            <a:extLst>
              <a:ext uri="{FF2B5EF4-FFF2-40B4-BE49-F238E27FC236}">
                <a16:creationId xmlns:a16="http://schemas.microsoft.com/office/drawing/2014/main" id="{BC3504FC-10B8-493D-57A6-7B9B6167D14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9142" y="1442915"/>
            <a:ext cx="3558106" cy="4662841"/>
          </a:xfrm>
          <a:prstGeom prst="rect">
            <a:avLst/>
          </a:prstGeom>
        </p:spPr>
      </p:pic>
      <p:pic>
        <p:nvPicPr>
          <p:cNvPr id="6" name="图片 5">
            <a:extLst>
              <a:ext uri="{FF2B5EF4-FFF2-40B4-BE49-F238E27FC236}">
                <a16:creationId xmlns:a16="http://schemas.microsoft.com/office/drawing/2014/main" id="{375D305C-FE2F-49F7-AF51-99AE67FD2997}"/>
              </a:ext>
            </a:extLst>
          </p:cNvPr>
          <p:cNvPicPr>
            <a:picLocks noChangeAspect="1"/>
          </p:cNvPicPr>
          <p:nvPr/>
        </p:nvPicPr>
        <p:blipFill>
          <a:blip r:embed="rId5"/>
          <a:stretch>
            <a:fillRect/>
          </a:stretch>
        </p:blipFill>
        <p:spPr>
          <a:xfrm>
            <a:off x="4356108" y="3343145"/>
            <a:ext cx="4375741" cy="3083665"/>
          </a:xfrm>
          <a:prstGeom prst="rect">
            <a:avLst/>
          </a:prstGeom>
        </p:spPr>
      </p:pic>
      <p:sp>
        <p:nvSpPr>
          <p:cNvPr id="12" name="文本框 11">
            <a:extLst>
              <a:ext uri="{FF2B5EF4-FFF2-40B4-BE49-F238E27FC236}">
                <a16:creationId xmlns:a16="http://schemas.microsoft.com/office/drawing/2014/main" id="{2E01FBED-530D-4CD2-940D-1A8138A85029}"/>
              </a:ext>
            </a:extLst>
          </p:cNvPr>
          <p:cNvSpPr txBox="1"/>
          <p:nvPr/>
        </p:nvSpPr>
        <p:spPr>
          <a:xfrm>
            <a:off x="9085006" y="4842103"/>
            <a:ext cx="1107996" cy="369332"/>
          </a:xfrm>
          <a:prstGeom prst="rect">
            <a:avLst/>
          </a:prstGeom>
          <a:noFill/>
        </p:spPr>
        <p:txBody>
          <a:bodyPr wrap="none" rtlCol="0">
            <a:spAutoFit/>
          </a:bodyPr>
          <a:lstStyle/>
          <a:p>
            <a:r>
              <a:rPr lang="zh-CN" altLang="en-US" dirty="0"/>
              <a:t>物理模型</a:t>
            </a:r>
          </a:p>
        </p:txBody>
      </p:sp>
      <p:sp>
        <p:nvSpPr>
          <p:cNvPr id="13" name="文本框 12">
            <a:extLst>
              <a:ext uri="{FF2B5EF4-FFF2-40B4-BE49-F238E27FC236}">
                <a16:creationId xmlns:a16="http://schemas.microsoft.com/office/drawing/2014/main" id="{6247ADC1-46FF-4A87-8C02-3418D829781A}"/>
              </a:ext>
            </a:extLst>
          </p:cNvPr>
          <p:cNvSpPr txBox="1"/>
          <p:nvPr/>
        </p:nvSpPr>
        <p:spPr>
          <a:xfrm>
            <a:off x="1378865" y="6199763"/>
            <a:ext cx="1338828" cy="369332"/>
          </a:xfrm>
          <a:prstGeom prst="rect">
            <a:avLst/>
          </a:prstGeom>
          <a:noFill/>
        </p:spPr>
        <p:txBody>
          <a:bodyPr wrap="none" rtlCol="0">
            <a:spAutoFit/>
          </a:bodyPr>
          <a:lstStyle/>
          <a:p>
            <a:r>
              <a:rPr lang="zh-CN" altLang="en-US" dirty="0"/>
              <a:t>碳元素流程</a:t>
            </a:r>
          </a:p>
        </p:txBody>
      </p:sp>
      <p:sp>
        <p:nvSpPr>
          <p:cNvPr id="10" name="文本框 9">
            <a:extLst>
              <a:ext uri="{FF2B5EF4-FFF2-40B4-BE49-F238E27FC236}">
                <a16:creationId xmlns:a16="http://schemas.microsoft.com/office/drawing/2014/main" id="{B5AFECDC-FDC7-474E-A0AE-343DCE3BC739}"/>
              </a:ext>
            </a:extLst>
          </p:cNvPr>
          <p:cNvSpPr txBox="1"/>
          <p:nvPr/>
        </p:nvSpPr>
        <p:spPr>
          <a:xfrm>
            <a:off x="379142" y="979576"/>
            <a:ext cx="1449658" cy="584775"/>
          </a:xfrm>
          <a:prstGeom prst="rect">
            <a:avLst/>
          </a:prstGeom>
          <a:noFill/>
        </p:spPr>
        <p:txBody>
          <a:bodyPr wrap="square" rtlCol="0">
            <a:spAutoFit/>
          </a:bodyPr>
          <a:lstStyle/>
          <a:p>
            <a:r>
              <a:rPr lang="zh-CN" altLang="en-US" sz="3200" dirty="0"/>
              <a:t>钢铁厂</a:t>
            </a:r>
          </a:p>
        </p:txBody>
      </p:sp>
    </p:spTree>
    <p:extLst>
      <p:ext uri="{BB962C8B-B14F-4D97-AF65-F5344CB8AC3E}">
        <p14:creationId xmlns:p14="http://schemas.microsoft.com/office/powerpoint/2010/main" val="349544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29333-D858-8275-B9A0-E112F13998E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E45870-C682-776F-1C42-03DDFA157E59}"/>
              </a:ext>
            </a:extLst>
          </p:cNvPr>
          <p:cNvSpPr>
            <a:spLocks noGrp="1"/>
          </p:cNvSpPr>
          <p:nvPr>
            <p:ph type="title"/>
          </p:nvPr>
        </p:nvSpPr>
        <p:spPr>
          <a:xfrm>
            <a:off x="154940" y="274637"/>
            <a:ext cx="8930066" cy="418049"/>
          </a:xfrm>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2  </a:t>
            </a:r>
            <a:r>
              <a:rPr lang="zh-CN" altLang="en-US" b="1" dirty="0">
                <a:solidFill>
                  <a:srgbClr val="4472C4"/>
                </a:solidFill>
                <a:latin typeface="微软雅黑" panose="020B0503020204020204" pitchFamily="34" charset="-122"/>
                <a:ea typeface="微软雅黑" panose="020B0503020204020204" pitchFamily="34" charset="-122"/>
              </a:rPr>
              <a:t>研究内容</a:t>
            </a:r>
            <a:endParaRPr lang="zh-CN" altLang="en-US" dirty="0"/>
          </a:p>
        </p:txBody>
      </p:sp>
      <p:sp>
        <p:nvSpPr>
          <p:cNvPr id="76" name="灯片编号占位符 75">
            <a:extLst>
              <a:ext uri="{FF2B5EF4-FFF2-40B4-BE49-F238E27FC236}">
                <a16:creationId xmlns:a16="http://schemas.microsoft.com/office/drawing/2014/main" id="{55026A1A-D587-1367-746E-2C05EABC3173}"/>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5" name="文本框 4">
            <a:extLst>
              <a:ext uri="{FF2B5EF4-FFF2-40B4-BE49-F238E27FC236}">
                <a16:creationId xmlns:a16="http://schemas.microsoft.com/office/drawing/2014/main" id="{4446C3FD-5B63-9D9B-3C90-21EBE2039144}"/>
              </a:ext>
            </a:extLst>
          </p:cNvPr>
          <p:cNvSpPr txBox="1"/>
          <p:nvPr/>
        </p:nvSpPr>
        <p:spPr>
          <a:xfrm>
            <a:off x="2217061" y="1822730"/>
            <a:ext cx="1107996" cy="369332"/>
          </a:xfrm>
          <a:prstGeom prst="rect">
            <a:avLst/>
          </a:prstGeom>
          <a:noFill/>
        </p:spPr>
        <p:txBody>
          <a:bodyPr wrap="none" rtlCol="0">
            <a:spAutoFit/>
          </a:bodyPr>
          <a:lstStyle/>
          <a:p>
            <a:r>
              <a:rPr lang="zh-CN" altLang="en-US" dirty="0"/>
              <a:t>工艺流程</a:t>
            </a:r>
          </a:p>
        </p:txBody>
      </p:sp>
      <p:sp>
        <p:nvSpPr>
          <p:cNvPr id="7" name="文本框 6">
            <a:extLst>
              <a:ext uri="{FF2B5EF4-FFF2-40B4-BE49-F238E27FC236}">
                <a16:creationId xmlns:a16="http://schemas.microsoft.com/office/drawing/2014/main" id="{78D9300F-7B11-12A1-F755-F173FD779DC8}"/>
              </a:ext>
            </a:extLst>
          </p:cNvPr>
          <p:cNvSpPr txBox="1"/>
          <p:nvPr/>
        </p:nvSpPr>
        <p:spPr>
          <a:xfrm>
            <a:off x="8651096" y="2725088"/>
            <a:ext cx="1107996" cy="369332"/>
          </a:xfrm>
          <a:prstGeom prst="rect">
            <a:avLst/>
          </a:prstGeom>
          <a:noFill/>
        </p:spPr>
        <p:txBody>
          <a:bodyPr wrap="none" rtlCol="0">
            <a:spAutoFit/>
          </a:bodyPr>
          <a:lstStyle/>
          <a:p>
            <a:r>
              <a:rPr lang="zh-CN" altLang="en-US" dirty="0"/>
              <a:t>物理模型</a:t>
            </a:r>
          </a:p>
        </p:txBody>
      </p:sp>
      <p:pic>
        <p:nvPicPr>
          <p:cNvPr id="10" name="图片 9">
            <a:extLst>
              <a:ext uri="{FF2B5EF4-FFF2-40B4-BE49-F238E27FC236}">
                <a16:creationId xmlns:a16="http://schemas.microsoft.com/office/drawing/2014/main" id="{0BF1A01F-770B-41FC-9DE7-1E1851D72C12}"/>
              </a:ext>
            </a:extLst>
          </p:cNvPr>
          <p:cNvPicPr>
            <a:picLocks noChangeAspect="1"/>
          </p:cNvPicPr>
          <p:nvPr/>
        </p:nvPicPr>
        <p:blipFill>
          <a:blip r:embed="rId3"/>
          <a:stretch>
            <a:fillRect/>
          </a:stretch>
        </p:blipFill>
        <p:spPr>
          <a:xfrm>
            <a:off x="0" y="2352907"/>
            <a:ext cx="7165328" cy="4073903"/>
          </a:xfrm>
          <a:prstGeom prst="rect">
            <a:avLst/>
          </a:prstGeom>
        </p:spPr>
      </p:pic>
      <p:pic>
        <p:nvPicPr>
          <p:cNvPr id="12" name="图片 11">
            <a:extLst>
              <a:ext uri="{FF2B5EF4-FFF2-40B4-BE49-F238E27FC236}">
                <a16:creationId xmlns:a16="http://schemas.microsoft.com/office/drawing/2014/main" id="{260BA3FC-B895-6C07-4B36-234371D07E95}"/>
              </a:ext>
            </a:extLst>
          </p:cNvPr>
          <p:cNvPicPr>
            <a:picLocks noChangeAspect="1"/>
          </p:cNvPicPr>
          <p:nvPr/>
        </p:nvPicPr>
        <p:blipFill rotWithShape="1">
          <a:blip r:embed="rId4"/>
          <a:srcRect l="3166" t="7504" r="4167" b="4779"/>
          <a:stretch/>
        </p:blipFill>
        <p:spPr>
          <a:xfrm>
            <a:off x="6467707" y="3161796"/>
            <a:ext cx="5724293" cy="1626688"/>
          </a:xfrm>
          <a:prstGeom prst="rect">
            <a:avLst/>
          </a:prstGeom>
        </p:spPr>
      </p:pic>
      <p:sp>
        <p:nvSpPr>
          <p:cNvPr id="8" name="文本框 7">
            <a:extLst>
              <a:ext uri="{FF2B5EF4-FFF2-40B4-BE49-F238E27FC236}">
                <a16:creationId xmlns:a16="http://schemas.microsoft.com/office/drawing/2014/main" id="{FDAB3E20-B670-4FC3-95B3-53888BF811B3}"/>
              </a:ext>
            </a:extLst>
          </p:cNvPr>
          <p:cNvSpPr txBox="1"/>
          <p:nvPr/>
        </p:nvSpPr>
        <p:spPr>
          <a:xfrm>
            <a:off x="379142" y="979576"/>
            <a:ext cx="1449658" cy="584775"/>
          </a:xfrm>
          <a:prstGeom prst="rect">
            <a:avLst/>
          </a:prstGeom>
          <a:noFill/>
        </p:spPr>
        <p:txBody>
          <a:bodyPr wrap="square" rtlCol="0">
            <a:spAutoFit/>
          </a:bodyPr>
          <a:lstStyle/>
          <a:p>
            <a:r>
              <a:rPr lang="zh-CN" altLang="en-US" sz="3200" dirty="0"/>
              <a:t>火电厂</a:t>
            </a:r>
          </a:p>
        </p:txBody>
      </p:sp>
    </p:spTree>
    <p:extLst>
      <p:ext uri="{BB962C8B-B14F-4D97-AF65-F5344CB8AC3E}">
        <p14:creationId xmlns:p14="http://schemas.microsoft.com/office/powerpoint/2010/main" val="65618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29333-D858-8275-B9A0-E112F13998E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E45870-C682-776F-1C42-03DDFA157E59}"/>
              </a:ext>
            </a:extLst>
          </p:cNvPr>
          <p:cNvSpPr>
            <a:spLocks noGrp="1"/>
          </p:cNvSpPr>
          <p:nvPr>
            <p:ph type="title"/>
          </p:nvPr>
        </p:nvSpPr>
        <p:spPr>
          <a:xfrm>
            <a:off x="154940" y="274637"/>
            <a:ext cx="8930066" cy="418049"/>
          </a:xfrm>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2  </a:t>
            </a:r>
            <a:r>
              <a:rPr lang="zh-CN" altLang="en-US" b="1" dirty="0">
                <a:solidFill>
                  <a:srgbClr val="4472C4"/>
                </a:solidFill>
                <a:latin typeface="微软雅黑" panose="020B0503020204020204" pitchFamily="34" charset="-122"/>
                <a:ea typeface="微软雅黑" panose="020B0503020204020204" pitchFamily="34" charset="-122"/>
              </a:rPr>
              <a:t>研究内容</a:t>
            </a:r>
            <a:endParaRPr lang="zh-CN" altLang="en-US" dirty="0"/>
          </a:p>
        </p:txBody>
      </p:sp>
      <p:sp>
        <p:nvSpPr>
          <p:cNvPr id="76" name="灯片编号占位符 75">
            <a:extLst>
              <a:ext uri="{FF2B5EF4-FFF2-40B4-BE49-F238E27FC236}">
                <a16:creationId xmlns:a16="http://schemas.microsoft.com/office/drawing/2014/main" id="{55026A1A-D587-1367-746E-2C05EABC3173}"/>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7" name="文本框 6">
            <a:extLst>
              <a:ext uri="{FF2B5EF4-FFF2-40B4-BE49-F238E27FC236}">
                <a16:creationId xmlns:a16="http://schemas.microsoft.com/office/drawing/2014/main" id="{78D9300F-7B11-12A1-F755-F173FD779DC8}"/>
              </a:ext>
            </a:extLst>
          </p:cNvPr>
          <p:cNvSpPr txBox="1"/>
          <p:nvPr/>
        </p:nvSpPr>
        <p:spPr>
          <a:xfrm>
            <a:off x="9085006" y="1760573"/>
            <a:ext cx="1107996" cy="369332"/>
          </a:xfrm>
          <a:prstGeom prst="rect">
            <a:avLst/>
          </a:prstGeom>
          <a:noFill/>
        </p:spPr>
        <p:txBody>
          <a:bodyPr wrap="none" rtlCol="0">
            <a:spAutoFit/>
          </a:bodyPr>
          <a:lstStyle/>
          <a:p>
            <a:r>
              <a:rPr lang="zh-CN" altLang="en-US" dirty="0"/>
              <a:t>电碳模型</a:t>
            </a:r>
          </a:p>
        </p:txBody>
      </p:sp>
      <p:pic>
        <p:nvPicPr>
          <p:cNvPr id="9" name="图片 8">
            <a:extLst>
              <a:ext uri="{FF2B5EF4-FFF2-40B4-BE49-F238E27FC236}">
                <a16:creationId xmlns:a16="http://schemas.microsoft.com/office/drawing/2014/main" id="{BC3504FC-10B8-493D-57A6-7B9B6167D1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9142" y="2932772"/>
            <a:ext cx="5282885" cy="2945652"/>
          </a:xfrm>
          <a:prstGeom prst="rect">
            <a:avLst/>
          </a:prstGeom>
        </p:spPr>
      </p:pic>
      <p:pic>
        <p:nvPicPr>
          <p:cNvPr id="11" name="图片 10">
            <a:extLst>
              <a:ext uri="{FF2B5EF4-FFF2-40B4-BE49-F238E27FC236}">
                <a16:creationId xmlns:a16="http://schemas.microsoft.com/office/drawing/2014/main" id="{685B8AF4-10F3-40EC-E52F-E533892D46D3}"/>
              </a:ext>
            </a:extLst>
          </p:cNvPr>
          <p:cNvPicPr>
            <a:picLocks noChangeAspect="1"/>
          </p:cNvPicPr>
          <p:nvPr/>
        </p:nvPicPr>
        <p:blipFill>
          <a:blip r:embed="rId4"/>
          <a:stretch>
            <a:fillRect/>
          </a:stretch>
        </p:blipFill>
        <p:spPr>
          <a:xfrm>
            <a:off x="2549228" y="913698"/>
            <a:ext cx="6132281" cy="1921937"/>
          </a:xfrm>
          <a:prstGeom prst="rect">
            <a:avLst/>
          </a:prstGeom>
        </p:spPr>
      </p:pic>
      <p:pic>
        <p:nvPicPr>
          <p:cNvPr id="4" name="图片 3">
            <a:extLst>
              <a:ext uri="{FF2B5EF4-FFF2-40B4-BE49-F238E27FC236}">
                <a16:creationId xmlns:a16="http://schemas.microsoft.com/office/drawing/2014/main" id="{882B7895-954E-4501-9095-5696D7FD69F9}"/>
              </a:ext>
            </a:extLst>
          </p:cNvPr>
          <p:cNvPicPr>
            <a:picLocks noChangeAspect="1"/>
          </p:cNvPicPr>
          <p:nvPr/>
        </p:nvPicPr>
        <p:blipFill>
          <a:blip r:embed="rId5"/>
          <a:stretch>
            <a:fillRect/>
          </a:stretch>
        </p:blipFill>
        <p:spPr>
          <a:xfrm>
            <a:off x="5737288" y="2731685"/>
            <a:ext cx="5255084" cy="3585637"/>
          </a:xfrm>
          <a:prstGeom prst="rect">
            <a:avLst/>
          </a:prstGeom>
        </p:spPr>
      </p:pic>
      <p:sp>
        <p:nvSpPr>
          <p:cNvPr id="13" name="文本框 12">
            <a:extLst>
              <a:ext uri="{FF2B5EF4-FFF2-40B4-BE49-F238E27FC236}">
                <a16:creationId xmlns:a16="http://schemas.microsoft.com/office/drawing/2014/main" id="{1D613678-65D8-4C85-BCDC-EF8D62327A28}"/>
              </a:ext>
            </a:extLst>
          </p:cNvPr>
          <p:cNvSpPr txBox="1"/>
          <p:nvPr/>
        </p:nvSpPr>
        <p:spPr>
          <a:xfrm>
            <a:off x="8271650" y="6317322"/>
            <a:ext cx="1107996" cy="369332"/>
          </a:xfrm>
          <a:prstGeom prst="rect">
            <a:avLst/>
          </a:prstGeom>
          <a:noFill/>
        </p:spPr>
        <p:txBody>
          <a:bodyPr wrap="none" rtlCol="0">
            <a:spAutoFit/>
          </a:bodyPr>
          <a:lstStyle/>
          <a:p>
            <a:r>
              <a:rPr lang="zh-CN" altLang="en-US" dirty="0"/>
              <a:t>物理模型</a:t>
            </a:r>
          </a:p>
        </p:txBody>
      </p:sp>
      <p:sp>
        <p:nvSpPr>
          <p:cNvPr id="17" name="文本框 16">
            <a:extLst>
              <a:ext uri="{FF2B5EF4-FFF2-40B4-BE49-F238E27FC236}">
                <a16:creationId xmlns:a16="http://schemas.microsoft.com/office/drawing/2014/main" id="{829FE809-25DC-48E5-B7AC-4651E24F9EF6}"/>
              </a:ext>
            </a:extLst>
          </p:cNvPr>
          <p:cNvSpPr txBox="1"/>
          <p:nvPr/>
        </p:nvSpPr>
        <p:spPr>
          <a:xfrm>
            <a:off x="1995230" y="6037860"/>
            <a:ext cx="1107996" cy="369332"/>
          </a:xfrm>
          <a:prstGeom prst="rect">
            <a:avLst/>
          </a:prstGeom>
          <a:noFill/>
        </p:spPr>
        <p:txBody>
          <a:bodyPr wrap="none" rtlCol="0">
            <a:spAutoFit/>
          </a:bodyPr>
          <a:lstStyle/>
          <a:p>
            <a:r>
              <a:rPr lang="zh-CN" altLang="en-US" dirty="0"/>
              <a:t>工艺流程</a:t>
            </a:r>
          </a:p>
        </p:txBody>
      </p:sp>
      <p:sp>
        <p:nvSpPr>
          <p:cNvPr id="10" name="文本框 9">
            <a:extLst>
              <a:ext uri="{FF2B5EF4-FFF2-40B4-BE49-F238E27FC236}">
                <a16:creationId xmlns:a16="http://schemas.microsoft.com/office/drawing/2014/main" id="{2763F358-F7D3-415C-A6D3-1EE692638743}"/>
              </a:ext>
            </a:extLst>
          </p:cNvPr>
          <p:cNvSpPr txBox="1"/>
          <p:nvPr/>
        </p:nvSpPr>
        <p:spPr>
          <a:xfrm>
            <a:off x="379142" y="979576"/>
            <a:ext cx="1449658" cy="584775"/>
          </a:xfrm>
          <a:prstGeom prst="rect">
            <a:avLst/>
          </a:prstGeom>
          <a:noFill/>
        </p:spPr>
        <p:txBody>
          <a:bodyPr wrap="square" rtlCol="0">
            <a:spAutoFit/>
          </a:bodyPr>
          <a:lstStyle/>
          <a:p>
            <a:r>
              <a:rPr lang="zh-CN" altLang="en-US" sz="3200" dirty="0"/>
              <a:t>水泥厂</a:t>
            </a:r>
          </a:p>
        </p:txBody>
      </p:sp>
    </p:spTree>
    <p:extLst>
      <p:ext uri="{BB962C8B-B14F-4D97-AF65-F5344CB8AC3E}">
        <p14:creationId xmlns:p14="http://schemas.microsoft.com/office/powerpoint/2010/main" val="13315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AC981-15C1-9D28-0778-14C6C7EC182D}"/>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23EA1C61-A7E2-A849-E952-7035A29D71BD}"/>
              </a:ext>
            </a:extLst>
          </p:cNvPr>
          <p:cNvSpPr>
            <a:spLocks noGrp="1"/>
          </p:cNvSpPr>
          <p:nvPr>
            <p:ph type="title"/>
          </p:nvPr>
        </p:nvSpPr>
        <p:spPr>
          <a:xfrm>
            <a:off x="154939" y="274637"/>
            <a:ext cx="7875557" cy="418049"/>
          </a:xfrm>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3 </a:t>
            </a:r>
            <a:r>
              <a:rPr lang="zh-CN" altLang="en-US" b="1" dirty="0">
                <a:solidFill>
                  <a:srgbClr val="4472C4"/>
                </a:solidFill>
                <a:latin typeface="微软雅黑" panose="020B0503020204020204" pitchFamily="34" charset="-122"/>
                <a:ea typeface="微软雅黑" panose="020B0503020204020204" pitchFamily="34" charset="-122"/>
                <a:cs typeface="+mn-ea"/>
                <a:sym typeface="+mn-lt"/>
              </a:rPr>
              <a:t>研究结果</a:t>
            </a:r>
            <a:endParaRPr lang="zh-CN" altLang="en-US" dirty="0"/>
          </a:p>
        </p:txBody>
      </p:sp>
      <p:sp>
        <p:nvSpPr>
          <p:cNvPr id="76" name="灯片编号占位符 75">
            <a:extLst>
              <a:ext uri="{FF2B5EF4-FFF2-40B4-BE49-F238E27FC236}">
                <a16:creationId xmlns:a16="http://schemas.microsoft.com/office/drawing/2014/main" id="{4246CB5E-B6EF-F2FA-D782-43346AE8F733}"/>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pic>
        <p:nvPicPr>
          <p:cNvPr id="2" name="图片 1">
            <a:extLst>
              <a:ext uri="{FF2B5EF4-FFF2-40B4-BE49-F238E27FC236}">
                <a16:creationId xmlns:a16="http://schemas.microsoft.com/office/drawing/2014/main" id="{262BE7FC-7F76-3B9E-F0F2-A36F685083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9367" y="883919"/>
            <a:ext cx="7458169" cy="5468539"/>
          </a:xfrm>
          <a:prstGeom prst="rect">
            <a:avLst/>
          </a:prstGeom>
        </p:spPr>
      </p:pic>
      <p:sp>
        <p:nvSpPr>
          <p:cNvPr id="11" name="文本框 10">
            <a:extLst>
              <a:ext uri="{FF2B5EF4-FFF2-40B4-BE49-F238E27FC236}">
                <a16:creationId xmlns:a16="http://schemas.microsoft.com/office/drawing/2014/main" id="{402310A1-D4F0-A469-27F6-913BE80449FA}"/>
              </a:ext>
            </a:extLst>
          </p:cNvPr>
          <p:cNvSpPr txBox="1"/>
          <p:nvPr/>
        </p:nvSpPr>
        <p:spPr>
          <a:xfrm>
            <a:off x="5204478" y="6301595"/>
            <a:ext cx="1627946" cy="307777"/>
          </a:xfrm>
          <a:prstGeom prst="rect">
            <a:avLst/>
          </a:prstGeom>
          <a:noFill/>
        </p:spPr>
        <p:txBody>
          <a:bodyPr wrap="none" rtlCol="0">
            <a:spAutoFit/>
          </a:bodyPr>
          <a:lstStyle/>
          <a:p>
            <a:r>
              <a:rPr lang="zh-CN" altLang="en-US" sz="1400" dirty="0"/>
              <a:t>钢铁行业负荷分析</a:t>
            </a:r>
          </a:p>
        </p:txBody>
      </p:sp>
    </p:spTree>
    <p:extLst>
      <p:ext uri="{BB962C8B-B14F-4D97-AF65-F5344CB8AC3E}">
        <p14:creationId xmlns:p14="http://schemas.microsoft.com/office/powerpoint/2010/main" val="234680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AC981-15C1-9D28-0778-14C6C7EC182D}"/>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23EA1C61-A7E2-A849-E952-7035A29D71BD}"/>
              </a:ext>
            </a:extLst>
          </p:cNvPr>
          <p:cNvSpPr>
            <a:spLocks noGrp="1"/>
          </p:cNvSpPr>
          <p:nvPr>
            <p:ph type="title"/>
          </p:nvPr>
        </p:nvSpPr>
        <p:spPr>
          <a:xfrm>
            <a:off x="154939" y="274637"/>
            <a:ext cx="7875557" cy="418049"/>
          </a:xfrm>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3 </a:t>
            </a:r>
            <a:r>
              <a:rPr lang="zh-CN" altLang="en-US" b="1" dirty="0">
                <a:solidFill>
                  <a:srgbClr val="4472C4"/>
                </a:solidFill>
                <a:latin typeface="微软雅黑" panose="020B0503020204020204" pitchFamily="34" charset="-122"/>
                <a:ea typeface="微软雅黑" panose="020B0503020204020204" pitchFamily="34" charset="-122"/>
                <a:cs typeface="+mn-ea"/>
                <a:sym typeface="+mn-lt"/>
              </a:rPr>
              <a:t>研究结果</a:t>
            </a:r>
            <a:endParaRPr lang="zh-CN" altLang="en-US" dirty="0"/>
          </a:p>
        </p:txBody>
      </p:sp>
      <p:sp>
        <p:nvSpPr>
          <p:cNvPr id="76" name="灯片编号占位符 75">
            <a:extLst>
              <a:ext uri="{FF2B5EF4-FFF2-40B4-BE49-F238E27FC236}">
                <a16:creationId xmlns:a16="http://schemas.microsoft.com/office/drawing/2014/main" id="{4246CB5E-B6EF-F2FA-D782-43346AE8F733}"/>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2" name="图片 1">
            <a:extLst>
              <a:ext uri="{FF2B5EF4-FFF2-40B4-BE49-F238E27FC236}">
                <a16:creationId xmlns:a16="http://schemas.microsoft.com/office/drawing/2014/main" id="{262BE7FC-7F76-3B9E-F0F2-A36F685083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0745" y="953862"/>
            <a:ext cx="8996088" cy="5111658"/>
          </a:xfrm>
          <a:prstGeom prst="rect">
            <a:avLst/>
          </a:prstGeom>
        </p:spPr>
      </p:pic>
      <p:sp>
        <p:nvSpPr>
          <p:cNvPr id="11" name="文本框 10">
            <a:extLst>
              <a:ext uri="{FF2B5EF4-FFF2-40B4-BE49-F238E27FC236}">
                <a16:creationId xmlns:a16="http://schemas.microsoft.com/office/drawing/2014/main" id="{402310A1-D4F0-A469-27F6-913BE80449FA}"/>
              </a:ext>
            </a:extLst>
          </p:cNvPr>
          <p:cNvSpPr txBox="1"/>
          <p:nvPr/>
        </p:nvSpPr>
        <p:spPr>
          <a:xfrm>
            <a:off x="5207585" y="6049091"/>
            <a:ext cx="1980029" cy="307777"/>
          </a:xfrm>
          <a:prstGeom prst="rect">
            <a:avLst/>
          </a:prstGeom>
          <a:noFill/>
        </p:spPr>
        <p:txBody>
          <a:bodyPr wrap="none" rtlCol="0">
            <a:spAutoFit/>
          </a:bodyPr>
          <a:lstStyle/>
          <a:p>
            <a:r>
              <a:rPr lang="zh-CN" altLang="en-US" sz="1400" dirty="0"/>
              <a:t>钢铁行业典型功率曲线</a:t>
            </a:r>
          </a:p>
        </p:txBody>
      </p:sp>
    </p:spTree>
    <p:extLst>
      <p:ext uri="{BB962C8B-B14F-4D97-AF65-F5344CB8AC3E}">
        <p14:creationId xmlns:p14="http://schemas.microsoft.com/office/powerpoint/2010/main" val="201378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38B70-3AC1-9642-7245-22EEF5CE7A2E}"/>
              </a:ext>
            </a:extLst>
          </p:cNvPr>
          <p:cNvSpPr>
            <a:spLocks noGrp="1"/>
          </p:cNvSpPr>
          <p:nvPr>
            <p:ph type="title"/>
          </p:nvPr>
        </p:nvSpPr>
        <p:spPr>
          <a:xfrm>
            <a:off x="154940" y="274637"/>
            <a:ext cx="6083628" cy="418049"/>
          </a:xfrm>
        </p:spPr>
        <p:txBody>
          <a:bodyPr/>
          <a:lstStyle/>
          <a:p>
            <a:r>
              <a:rPr lang="en-US" altLang="zh-CN" b="1" dirty="0">
                <a:solidFill>
                  <a:srgbClr val="4472C4"/>
                </a:solidFill>
                <a:latin typeface="微软雅黑" panose="020B0503020204020204" pitchFamily="34" charset="-122"/>
                <a:ea typeface="微软雅黑" panose="020B0503020204020204" pitchFamily="34" charset="-122"/>
                <a:cs typeface="+mn-ea"/>
                <a:sym typeface="+mn-lt"/>
              </a:rPr>
              <a:t>4  </a:t>
            </a:r>
            <a:r>
              <a:rPr lang="zh-CN" altLang="en-US" b="1" dirty="0">
                <a:solidFill>
                  <a:srgbClr val="4472C4"/>
                </a:solidFill>
                <a:latin typeface="微软雅黑" panose="020B0503020204020204" pitchFamily="34" charset="-122"/>
                <a:ea typeface="微软雅黑" panose="020B0503020204020204" pitchFamily="34" charset="-122"/>
                <a:cs typeface="+mn-ea"/>
                <a:sym typeface="+mn-lt"/>
              </a:rPr>
              <a:t>结果分析</a:t>
            </a:r>
            <a:endParaRPr lang="zh-CN" altLang="en-US" dirty="0"/>
          </a:p>
        </p:txBody>
      </p:sp>
      <p:sp>
        <p:nvSpPr>
          <p:cNvPr id="4" name="灯片编号占位符 3">
            <a:extLst>
              <a:ext uri="{FF2B5EF4-FFF2-40B4-BE49-F238E27FC236}">
                <a16:creationId xmlns:a16="http://schemas.microsoft.com/office/drawing/2014/main" id="{44E7BE88-C6AF-4FF5-59AB-981EE073B8D1}"/>
              </a:ext>
            </a:extLst>
          </p:cNvPr>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5" name="内容占位符 3">
            <a:extLst>
              <a:ext uri="{FF2B5EF4-FFF2-40B4-BE49-F238E27FC236}">
                <a16:creationId xmlns:a16="http://schemas.microsoft.com/office/drawing/2014/main" id="{902113C5-B4BC-5F3B-A869-FB8570ABCA49}"/>
              </a:ext>
            </a:extLst>
          </p:cNvPr>
          <p:cNvSpPr txBox="1">
            <a:spLocks/>
          </p:cNvSpPr>
          <p:nvPr/>
        </p:nvSpPr>
        <p:spPr>
          <a:xfrm>
            <a:off x="272460" y="904412"/>
            <a:ext cx="11777434" cy="40244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zh-CN" sz="1400" b="1" dirty="0">
              <a:latin typeface="微软雅黑" panose="020B0503020204020204" pitchFamily="34" charset="-122"/>
              <a:ea typeface="微软雅黑" panose="020B0503020204020204" pitchFamily="34" charset="-122"/>
              <a:cs typeface="Times New Roman" panose="02020503050405090304" charset="0"/>
              <a:sym typeface="+mn-ea"/>
            </a:endParaRPr>
          </a:p>
          <a:p>
            <a:pPr marL="0" indent="457200" algn="just">
              <a:buFont typeface="Arial" panose="020B0604020202020204" pitchFamily="34" charset="0"/>
              <a:buNone/>
            </a:pPr>
            <a:r>
              <a:rPr lang="zh-CN" altLang="en-US" sz="2000" dirty="0">
                <a:effectLst/>
                <a:latin typeface="思源黑体" panose="020B0400000000000000" pitchFamily="34" charset="-122"/>
                <a:ea typeface="思源黑体" panose="020B0400000000000000" pitchFamily="34" charset="-122"/>
                <a:cs typeface="Times New Roman" panose="02020603050405020304" pitchFamily="18" charset="0"/>
              </a:rPr>
              <a:t>不同的行业有不同的负载特性、物理模型以及工艺流程，这意味着它们的工作时间和模式是多种多样的。此外，一些行业在工作日和周末具有明显的周期性特征和相似的功率波动，这有利于利用功率曲线通过设备识别来识别设备状态。因此，需要一种能够从数据中学习周期性和特定负载特性并准确推断设备运行状态的设备识别方法</a:t>
            </a:r>
            <a:r>
              <a:rPr lang="zh-CN" altLang="zh-CN" sz="2000" dirty="0">
                <a:effectLst/>
                <a:latin typeface="思源黑体" panose="020B0400000000000000" pitchFamily="34" charset="-122"/>
                <a:ea typeface="思源黑体" panose="020B0400000000000000" pitchFamily="34" charset="-122"/>
                <a:cs typeface="Times New Roman" panose="02020603050405020304" pitchFamily="18" charset="0"/>
              </a:rPr>
              <a:t>。</a:t>
            </a:r>
            <a:endParaRPr lang="en-US" altLang="zh-CN" sz="2000" dirty="0">
              <a:effectLst/>
              <a:latin typeface="思源黑体" panose="020B0400000000000000" pitchFamily="34" charset="-122"/>
              <a:ea typeface="思源黑体" panose="020B0400000000000000" pitchFamily="34" charset="-122"/>
              <a:cs typeface="Times New Roman" panose="02020603050405020304" pitchFamily="18" charset="0"/>
            </a:endParaRPr>
          </a:p>
          <a:p>
            <a:pPr marL="0" indent="457200" algn="just">
              <a:buFont typeface="Arial" panose="020B0604020202020204" pitchFamily="34" charset="0"/>
              <a:buNone/>
            </a:pPr>
            <a:r>
              <a:rPr lang="zh-CN" altLang="en-US" sz="2000" dirty="0">
                <a:latin typeface="思源黑体" panose="020B0400000000000000" pitchFamily="34" charset="-122"/>
                <a:ea typeface="思源黑体" panose="020B0400000000000000" pitchFamily="34" charset="-122"/>
                <a:cs typeface="Times New Roman" panose="02020603050405020304" pitchFamily="18" charset="0"/>
                <a:sym typeface="+mn-ea"/>
              </a:rPr>
              <a:t>钢铁行业由于其高耗能的特性，需要调峰运行以降低成本和电网用电负担，从研究结果可以看出，钢铁行业在一天之中的深夜</a:t>
            </a:r>
            <a:r>
              <a:rPr lang="en-US" altLang="zh-CN" sz="2000" dirty="0">
                <a:latin typeface="思源黑体" panose="020B0400000000000000" pitchFamily="34" charset="-122"/>
                <a:ea typeface="思源黑体" panose="020B0400000000000000" pitchFamily="34" charset="-122"/>
                <a:cs typeface="Times New Roman" panose="02020603050405020304" pitchFamily="18" charset="0"/>
                <a:sym typeface="+mn-ea"/>
              </a:rPr>
              <a:t>10</a:t>
            </a:r>
            <a:r>
              <a:rPr lang="zh-CN" altLang="en-US" sz="2000" dirty="0">
                <a:latin typeface="思源黑体" panose="020B0400000000000000" pitchFamily="34" charset="-122"/>
                <a:ea typeface="思源黑体" panose="020B0400000000000000" pitchFamily="34" charset="-122"/>
                <a:cs typeface="Times New Roman" panose="02020603050405020304" pitchFamily="18" charset="0"/>
                <a:sym typeface="+mn-ea"/>
              </a:rPr>
              <a:t>点到早上</a:t>
            </a:r>
            <a:r>
              <a:rPr lang="en-US" altLang="zh-CN" sz="2000" dirty="0">
                <a:latin typeface="思源黑体" panose="020B0400000000000000" pitchFamily="34" charset="-122"/>
                <a:ea typeface="思源黑体" panose="020B0400000000000000" pitchFamily="34" charset="-122"/>
                <a:cs typeface="Times New Roman" panose="02020603050405020304" pitchFamily="18" charset="0"/>
                <a:sym typeface="+mn-ea"/>
              </a:rPr>
              <a:t>8</a:t>
            </a:r>
            <a:r>
              <a:rPr lang="zh-CN" altLang="en-US" sz="2000" dirty="0">
                <a:latin typeface="思源黑体" panose="020B0400000000000000" pitchFamily="34" charset="-122"/>
                <a:ea typeface="思源黑体" panose="020B0400000000000000" pitchFamily="34" charset="-122"/>
                <a:cs typeface="Times New Roman" panose="02020603050405020304" pitchFamily="18" charset="0"/>
                <a:sym typeface="+mn-ea"/>
              </a:rPr>
              <a:t>点的用电量峰值较高，在中文</a:t>
            </a:r>
            <a:r>
              <a:rPr lang="en-US" altLang="zh-CN" sz="2000" dirty="0">
                <a:latin typeface="思源黑体" panose="020B0400000000000000" pitchFamily="34" charset="-122"/>
                <a:ea typeface="思源黑体" panose="020B0400000000000000" pitchFamily="34" charset="-122"/>
                <a:cs typeface="Times New Roman" panose="02020603050405020304" pitchFamily="18" charset="0"/>
                <a:sym typeface="+mn-ea"/>
              </a:rPr>
              <a:t>12</a:t>
            </a:r>
            <a:r>
              <a:rPr lang="zh-CN" altLang="en-US" sz="2000" dirty="0">
                <a:latin typeface="思源黑体" panose="020B0400000000000000" pitchFamily="34" charset="-122"/>
                <a:ea typeface="思源黑体" panose="020B0400000000000000" pitchFamily="34" charset="-122"/>
                <a:cs typeface="Times New Roman" panose="02020603050405020304" pitchFamily="18" charset="0"/>
                <a:sym typeface="+mn-ea"/>
              </a:rPr>
              <a:t>点到晚上</a:t>
            </a:r>
            <a:r>
              <a:rPr lang="en-US" altLang="zh-CN" sz="2000" dirty="0">
                <a:latin typeface="思源黑体" panose="020B0400000000000000" pitchFamily="34" charset="-122"/>
                <a:ea typeface="思源黑体" panose="020B0400000000000000" pitchFamily="34" charset="-122"/>
                <a:cs typeface="Times New Roman" panose="02020603050405020304" pitchFamily="18" charset="0"/>
                <a:sym typeface="+mn-ea"/>
              </a:rPr>
              <a:t>8</a:t>
            </a:r>
            <a:r>
              <a:rPr lang="zh-CN" altLang="en-US" sz="2000" dirty="0">
                <a:latin typeface="思源黑体" panose="020B0400000000000000" pitchFamily="34" charset="-122"/>
                <a:ea typeface="思源黑体" panose="020B0400000000000000" pitchFamily="34" charset="-122"/>
                <a:cs typeface="Times New Roman" panose="02020603050405020304" pitchFamily="18" charset="0"/>
                <a:sym typeface="+mn-ea"/>
              </a:rPr>
              <a:t>点的用电量较低，这可以显示出钢铁行业在一天内的模型负荷特征。</a:t>
            </a:r>
            <a:endParaRPr lang="en-US" altLang="zh-CN" sz="2000" dirty="0">
              <a:latin typeface="思源黑体" panose="020B0400000000000000" pitchFamily="34" charset="-122"/>
              <a:ea typeface="思源黑体" panose="020B0400000000000000" pitchFamily="34" charset="-122"/>
              <a:cs typeface="Times New Roman" panose="02020603050405020304" pitchFamily="18" charset="0"/>
              <a:sym typeface="+mn-ea"/>
            </a:endParaRPr>
          </a:p>
          <a:p>
            <a:pPr marL="0" indent="457200" algn="just">
              <a:buFont typeface="Arial" panose="020B0604020202020204" pitchFamily="34" charset="0"/>
              <a:buNone/>
            </a:pPr>
            <a:r>
              <a:rPr lang="zh-CN" altLang="en-US" sz="2000" dirty="0">
                <a:latin typeface="思源黑体" panose="020B0400000000000000" pitchFamily="34" charset="-122"/>
                <a:ea typeface="思源黑体" panose="020B0400000000000000" pitchFamily="34" charset="-122"/>
                <a:cs typeface="Times New Roman" panose="02020603050405020304" pitchFamily="18" charset="0"/>
                <a:sym typeface="+mn-ea"/>
              </a:rPr>
              <a:t>同时钢铁行业在周末和工作日的负荷对比可以看出周末的夜间用电量相比于工作日的用电量较低，且基于现有数据分析得出钢铁行业在工作日的用电量是低于在工作日的用电量。</a:t>
            </a:r>
            <a:endParaRPr lang="en-US" altLang="zh-CN" sz="2000" dirty="0">
              <a:latin typeface="思源黑体" panose="020B0400000000000000" pitchFamily="34" charset="-122"/>
              <a:ea typeface="思源黑体" panose="020B0400000000000000" pitchFamily="34" charset="-122"/>
              <a:cs typeface="Times New Roman" panose="02020503050405090304" charset="0"/>
              <a:sym typeface="+mn-ea"/>
            </a:endParaRPr>
          </a:p>
          <a:p>
            <a:endParaRPr lang="en-US" altLang="zh-CN" sz="1400" dirty="0">
              <a:latin typeface="微软雅黑" panose="020B0503020204020204" pitchFamily="34" charset="-122"/>
              <a:ea typeface="微软雅黑" panose="020B0503020204020204" pitchFamily="34" charset="-122"/>
              <a:cs typeface="Times New Roman" panose="02020503050405090304" charset="0"/>
            </a:endParaRPr>
          </a:p>
          <a:p>
            <a:endParaRPr lang="en-US" altLang="zh-CN" sz="1400" b="1" dirty="0">
              <a:latin typeface="黑体" panose="02010609060101010101" charset="-122"/>
              <a:ea typeface="黑体" panose="02010609060101010101" charset="-122"/>
              <a:cs typeface="Times New Roman" panose="02020503050405090304" charset="0"/>
            </a:endParaRPr>
          </a:p>
          <a:p>
            <a:endParaRPr lang="zh-CN" altLang="en-US" sz="1400" dirty="0">
              <a:latin typeface="黑体" panose="02010609060101010101" charset="-122"/>
              <a:ea typeface="黑体" panose="02010609060101010101" charset="-122"/>
              <a:cs typeface="Times New Roman" panose="02020503050405090304" charset="0"/>
              <a:sym typeface="+mn-ea"/>
            </a:endParaRPr>
          </a:p>
          <a:p>
            <a:endParaRPr lang="zh-CN" altLang="en-US" sz="1400" dirty="0"/>
          </a:p>
        </p:txBody>
      </p:sp>
    </p:spTree>
    <p:extLst>
      <p:ext uri="{BB962C8B-B14F-4D97-AF65-F5344CB8AC3E}">
        <p14:creationId xmlns:p14="http://schemas.microsoft.com/office/powerpoint/2010/main" val="144314539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15181</TotalTime>
  <Words>375</Words>
  <Application>Microsoft Office PowerPoint</Application>
  <PresentationFormat>宽屏</PresentationFormat>
  <Paragraphs>79</Paragraphs>
  <Slides>10</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Heiti SC</vt:lpstr>
      <vt:lpstr>等线</vt:lpstr>
      <vt:lpstr>黑体</vt:lpstr>
      <vt:lpstr>思源黑体</vt:lpstr>
      <vt:lpstr>微软雅黑</vt:lpstr>
      <vt:lpstr>Arial</vt:lpstr>
      <vt:lpstr>Calibri</vt:lpstr>
      <vt:lpstr>Cambria</vt:lpstr>
      <vt:lpstr>Times New Roman</vt:lpstr>
      <vt:lpstr>1_Office 主题</vt:lpstr>
      <vt:lpstr>Office 主题</vt:lpstr>
      <vt:lpstr>PowerPoint 演示文稿</vt:lpstr>
      <vt:lpstr>PowerPoint 演示文稿</vt:lpstr>
      <vt:lpstr>1  研究思路</vt:lpstr>
      <vt:lpstr>2  研究内容</vt:lpstr>
      <vt:lpstr>2  研究内容</vt:lpstr>
      <vt:lpstr>2  研究内容</vt:lpstr>
      <vt:lpstr>3 研究结果</vt:lpstr>
      <vt:lpstr>3 研究结果</vt:lpstr>
      <vt:lpstr>4  结果分析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果 陈</dc:creator>
  <cp:lastModifiedBy>永奇 鲍</cp:lastModifiedBy>
  <cp:revision>42</cp:revision>
  <dcterms:created xsi:type="dcterms:W3CDTF">2025-07-08T03:03:45Z</dcterms:created>
  <dcterms:modified xsi:type="dcterms:W3CDTF">2025-09-30T02:58:17Z</dcterms:modified>
</cp:coreProperties>
</file>