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316" r:id="rId3"/>
    <p:sldId id="315" r:id="rId4"/>
    <p:sldId id="262" r:id="rId5"/>
    <p:sldId id="400" r:id="rId6"/>
    <p:sldId id="319" r:id="rId7"/>
    <p:sldId id="403" r:id="rId8"/>
    <p:sldId id="387" r:id="rId9"/>
    <p:sldId id="329" r:id="rId10"/>
    <p:sldId id="341" r:id="rId11"/>
    <p:sldId id="342" r:id="rId12"/>
    <p:sldId id="388" r:id="rId13"/>
    <p:sldId id="330" r:id="rId14"/>
    <p:sldId id="320" r:id="rId15"/>
    <p:sldId id="346" r:id="rId16"/>
    <p:sldId id="390" r:id="rId17"/>
    <p:sldId id="343" r:id="rId18"/>
    <p:sldId id="344" r:id="rId19"/>
    <p:sldId id="404" r:id="rId20"/>
    <p:sldId id="360" r:id="rId21"/>
    <p:sldId id="361" r:id="rId22"/>
    <p:sldId id="351" r:id="rId23"/>
    <p:sldId id="369" r:id="rId24"/>
    <p:sldId id="370" r:id="rId25"/>
    <p:sldId id="389" r:id="rId26"/>
    <p:sldId id="373" r:id="rId27"/>
    <p:sldId id="391" r:id="rId28"/>
    <p:sldId id="386" r:id="rId29"/>
    <p:sldId id="385" r:id="rId30"/>
    <p:sldId id="392" r:id="rId31"/>
    <p:sldId id="331" r:id="rId32"/>
    <p:sldId id="405" r:id="rId33"/>
    <p:sldId id="393" r:id="rId34"/>
    <p:sldId id="374" r:id="rId35"/>
    <p:sldId id="378" r:id="rId36"/>
    <p:sldId id="394" r:id="rId37"/>
    <p:sldId id="362" r:id="rId38"/>
    <p:sldId id="399" r:id="rId39"/>
    <p:sldId id="396" r:id="rId40"/>
    <p:sldId id="398" r:id="rId41"/>
    <p:sldId id="397" r:id="rId42"/>
    <p:sldId id="372" r:id="rId43"/>
    <p:sldId id="395" r:id="rId44"/>
    <p:sldId id="349" r:id="rId45"/>
    <p:sldId id="333" r:id="rId46"/>
    <p:sldId id="332" r:id="rId47"/>
    <p:sldId id="317" r:id="rId48"/>
    <p:sldId id="31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72421" autoAdjust="0"/>
  </p:normalViewPr>
  <p:slideViewPr>
    <p:cSldViewPr>
      <p:cViewPr varScale="1">
        <p:scale>
          <a:sx n="37" d="100"/>
          <a:sy n="37" d="100"/>
        </p:scale>
        <p:origin x="-153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725AE-9BAC-4C54-AF03-A3DDA41000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7F280E-00DC-4E0A-A798-DE41B74283C7}">
      <dgm:prSet phldrT="[Text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Monitoring</a:t>
          </a:r>
          <a:endParaRPr lang="zh-CN" altLang="en-US" dirty="0"/>
        </a:p>
      </dgm:t>
    </dgm:pt>
    <dgm:pt modelId="{329F6D80-B86E-479E-9025-9ABA622E7340}" type="parTrans" cxnId="{65E2A241-9F28-456C-86F7-373CDFF40E0C}">
      <dgm:prSet/>
      <dgm:spPr/>
      <dgm:t>
        <a:bodyPr/>
        <a:lstStyle/>
        <a:p>
          <a:endParaRPr lang="zh-CN" altLang="en-US"/>
        </a:p>
      </dgm:t>
    </dgm:pt>
    <dgm:pt modelId="{120A53F5-3F56-463C-97D2-61485F8939DF}" type="sibTrans" cxnId="{65E2A241-9F28-456C-86F7-373CDFF40E0C}">
      <dgm:prSet/>
      <dgm:spPr/>
      <dgm:t>
        <a:bodyPr/>
        <a:lstStyle/>
        <a:p>
          <a:endParaRPr lang="zh-CN" altLang="en-US"/>
        </a:p>
      </dgm:t>
    </dgm:pt>
    <dgm:pt modelId="{09DDF127-5EAE-4C93-824E-8D8A0F53D8E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Windows</a:t>
          </a:r>
          <a:r>
            <a:rPr lang="zh-CN" dirty="0" smtClean="0">
              <a:solidFill>
                <a:srgbClr val="FF0000"/>
              </a:solidFill>
            </a:rPr>
            <a:t>平台的集中配置管理和监控</a:t>
          </a:r>
          <a:endParaRPr lang="zh-CN" altLang="en-US" dirty="0">
            <a:solidFill>
              <a:srgbClr val="FF0000"/>
            </a:solidFill>
          </a:endParaRPr>
        </a:p>
      </dgm:t>
    </dgm:pt>
    <dgm:pt modelId="{8FBD4F68-44E7-45D1-B148-D2A188C52981}" type="parTrans" cxnId="{A15830FF-9908-453B-B423-5F0C13B29375}">
      <dgm:prSet/>
      <dgm:spPr/>
      <dgm:t>
        <a:bodyPr/>
        <a:lstStyle/>
        <a:p>
          <a:endParaRPr lang="zh-CN" altLang="en-US"/>
        </a:p>
      </dgm:t>
    </dgm:pt>
    <dgm:pt modelId="{D23A7A77-FA55-42A3-9E36-4C8D3FB56DF3}" type="sibTrans" cxnId="{A15830FF-9908-453B-B423-5F0C13B29375}">
      <dgm:prSet/>
      <dgm:spPr/>
      <dgm:t>
        <a:bodyPr/>
        <a:lstStyle/>
        <a:p>
          <a:endParaRPr lang="zh-CN" altLang="en-US"/>
        </a:p>
      </dgm:t>
    </dgm:pt>
    <dgm:pt modelId="{5794577F-7534-470C-A2AD-94FE4CD73A50}">
      <dgm:prSet phldrT="[Text]"/>
      <dgm:spPr/>
      <dgm:t>
        <a:bodyPr/>
        <a:lstStyle/>
        <a:p>
          <a:r>
            <a:rPr lang="zh-CN" altLang="en-US" dirty="0" smtClean="0">
              <a:solidFill>
                <a:srgbClr val="FFFF00"/>
              </a:solidFill>
            </a:rPr>
            <a:t>实时业务数据监控</a:t>
          </a:r>
          <a:endParaRPr lang="zh-CN" altLang="en-US" dirty="0">
            <a:solidFill>
              <a:srgbClr val="FFFF00"/>
            </a:solidFill>
          </a:endParaRPr>
        </a:p>
      </dgm:t>
    </dgm:pt>
    <dgm:pt modelId="{3C31DB0E-247C-430F-9268-0DD9E61C7944}" type="parTrans" cxnId="{79187202-F236-4E29-9ACC-AAAEDDB421EE}">
      <dgm:prSet/>
      <dgm:spPr/>
      <dgm:t>
        <a:bodyPr/>
        <a:lstStyle/>
        <a:p>
          <a:endParaRPr lang="zh-CN" altLang="en-US"/>
        </a:p>
      </dgm:t>
    </dgm:pt>
    <dgm:pt modelId="{D49C5354-8041-4A7B-8689-A0C71BF5A34A}" type="sibTrans" cxnId="{79187202-F236-4E29-9ACC-AAAEDDB421EE}">
      <dgm:prSet/>
      <dgm:spPr/>
      <dgm:t>
        <a:bodyPr/>
        <a:lstStyle/>
        <a:p>
          <a:endParaRPr lang="zh-CN" altLang="en-US"/>
        </a:p>
      </dgm:t>
    </dgm:pt>
    <dgm:pt modelId="{0858AB55-AD4B-4960-8597-2C340D1DED95}">
      <dgm:prSet phldrT="[Text]"/>
      <dgm:spPr/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网络质量</a:t>
          </a:r>
          <a:r>
            <a:rPr lang="en-US" altLang="zh-CN" dirty="0" smtClean="0">
              <a:solidFill>
                <a:srgbClr val="FFC000"/>
              </a:solidFill>
            </a:rPr>
            <a:t>/</a:t>
          </a:r>
          <a:r>
            <a:rPr lang="zh-CN" altLang="en-US" dirty="0" smtClean="0">
              <a:solidFill>
                <a:srgbClr val="FFC000"/>
              </a:solidFill>
            </a:rPr>
            <a:t>安全监控</a:t>
          </a:r>
          <a:endParaRPr lang="zh-CN" altLang="en-US" dirty="0">
            <a:solidFill>
              <a:srgbClr val="FFC000"/>
            </a:solidFill>
          </a:endParaRPr>
        </a:p>
      </dgm:t>
    </dgm:pt>
    <dgm:pt modelId="{E18D7DE1-2025-4D98-8E6D-8A7F9CF39A1D}" type="parTrans" cxnId="{95096531-3C57-4389-A634-253DDA6074A2}">
      <dgm:prSet/>
      <dgm:spPr/>
      <dgm:t>
        <a:bodyPr/>
        <a:lstStyle/>
        <a:p>
          <a:endParaRPr lang="zh-CN" altLang="en-US"/>
        </a:p>
      </dgm:t>
    </dgm:pt>
    <dgm:pt modelId="{6CBD3A02-5FC9-4DC4-A519-7E923C1088BE}" type="sibTrans" cxnId="{95096531-3C57-4389-A634-253DDA6074A2}">
      <dgm:prSet/>
      <dgm:spPr/>
      <dgm:t>
        <a:bodyPr/>
        <a:lstStyle/>
        <a:p>
          <a:endParaRPr lang="zh-CN" altLang="en-US"/>
        </a:p>
      </dgm:t>
    </dgm:pt>
    <dgm:pt modelId="{D19DB2C8-4431-4F75-A53A-04189C20EC4B}">
      <dgm:prSet phldrT="[Text]"/>
      <dgm:spPr/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运维日志监控</a:t>
          </a:r>
          <a:r>
            <a:rPr lang="en-US" altLang="zh-CN" dirty="0" smtClean="0">
              <a:solidFill>
                <a:srgbClr val="FFC000"/>
              </a:solidFill>
            </a:rPr>
            <a:t>/</a:t>
          </a:r>
          <a:r>
            <a:rPr lang="zh-CN" altLang="en-US" dirty="0" smtClean="0">
              <a:solidFill>
                <a:srgbClr val="FFC000"/>
              </a:solidFill>
            </a:rPr>
            <a:t>分析平台</a:t>
          </a:r>
          <a:endParaRPr lang="zh-CN" altLang="en-US" dirty="0">
            <a:solidFill>
              <a:srgbClr val="FFC000"/>
            </a:solidFill>
          </a:endParaRPr>
        </a:p>
      </dgm:t>
    </dgm:pt>
    <dgm:pt modelId="{1B8C3194-45B9-4711-8F27-DA4926DA2454}" type="parTrans" cxnId="{E8613263-B418-4BFA-901D-1B2539167F7F}">
      <dgm:prSet/>
      <dgm:spPr/>
      <dgm:t>
        <a:bodyPr/>
        <a:lstStyle/>
        <a:p>
          <a:endParaRPr lang="zh-CN" altLang="en-US"/>
        </a:p>
      </dgm:t>
    </dgm:pt>
    <dgm:pt modelId="{9B96FC4E-0FD3-4C8D-A466-DD7999751E4A}" type="sibTrans" cxnId="{E8613263-B418-4BFA-901D-1B2539167F7F}">
      <dgm:prSet/>
      <dgm:spPr/>
      <dgm:t>
        <a:bodyPr/>
        <a:lstStyle/>
        <a:p>
          <a:endParaRPr lang="zh-CN" altLang="en-US"/>
        </a:p>
      </dgm:t>
    </dgm:pt>
    <dgm:pt modelId="{FCECB6C3-2E70-495D-A4C2-B5DCD12975CD}">
      <dgm:prSet phldrT="[Text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BI</a:t>
          </a:r>
          <a:r>
            <a:rPr lang="zh-CN" altLang="en-US" dirty="0" smtClean="0">
              <a:solidFill>
                <a:srgbClr val="FFC000"/>
              </a:solidFill>
            </a:rPr>
            <a:t>日志收集平台</a:t>
          </a:r>
          <a:endParaRPr lang="zh-CN" altLang="en-US" dirty="0">
            <a:solidFill>
              <a:srgbClr val="FFC000"/>
            </a:solidFill>
          </a:endParaRPr>
        </a:p>
      </dgm:t>
    </dgm:pt>
    <dgm:pt modelId="{D80F3704-CFFB-4FE1-A29D-8FB4C20ABDE2}" type="parTrans" cxnId="{E94853F4-5A83-44A8-82C6-27A55A332D2E}">
      <dgm:prSet/>
      <dgm:spPr/>
      <dgm:t>
        <a:bodyPr/>
        <a:lstStyle/>
        <a:p>
          <a:endParaRPr lang="zh-CN" altLang="en-US"/>
        </a:p>
      </dgm:t>
    </dgm:pt>
    <dgm:pt modelId="{EF27FC9C-613D-4833-8D7C-AB19CE36E6C4}" type="sibTrans" cxnId="{E94853F4-5A83-44A8-82C6-27A55A332D2E}">
      <dgm:prSet/>
      <dgm:spPr/>
      <dgm:t>
        <a:bodyPr/>
        <a:lstStyle/>
        <a:p>
          <a:endParaRPr lang="zh-CN" altLang="en-US"/>
        </a:p>
      </dgm:t>
    </dgm:pt>
    <dgm:pt modelId="{30C990E8-9348-49C1-ADD7-3BCF908F63A1}">
      <dgm:prSet phldrT="[Text]"/>
      <dgm:spPr/>
      <dgm:t>
        <a:bodyPr/>
        <a:lstStyle/>
        <a:p>
          <a:r>
            <a:rPr lang="zh-CN" dirty="0" smtClean="0">
              <a:solidFill>
                <a:srgbClr val="FFFF00"/>
              </a:solidFill>
            </a:rPr>
            <a:t>运维资源平台</a:t>
          </a:r>
          <a:r>
            <a:rPr lang="en-US" altLang="zh-CN" dirty="0" smtClean="0">
              <a:solidFill>
                <a:srgbClr val="FFFF00"/>
              </a:solidFill>
            </a:rPr>
            <a:t>/CMDB</a:t>
          </a:r>
          <a:endParaRPr lang="zh-CN" altLang="en-US" dirty="0">
            <a:solidFill>
              <a:srgbClr val="FFFF00"/>
            </a:solidFill>
          </a:endParaRPr>
        </a:p>
      </dgm:t>
    </dgm:pt>
    <dgm:pt modelId="{30056C38-711B-418C-8420-10DB34FA230E}" type="parTrans" cxnId="{2CD4B93D-9065-4728-BB08-FBA2E639B66F}">
      <dgm:prSet/>
      <dgm:spPr/>
      <dgm:t>
        <a:bodyPr/>
        <a:lstStyle/>
        <a:p>
          <a:endParaRPr lang="zh-CN" altLang="en-US"/>
        </a:p>
      </dgm:t>
    </dgm:pt>
    <dgm:pt modelId="{CDB3050F-07EE-4F36-BA37-7535897BFCF2}" type="sibTrans" cxnId="{2CD4B93D-9065-4728-BB08-FBA2E639B66F}">
      <dgm:prSet/>
      <dgm:spPr/>
      <dgm:t>
        <a:bodyPr/>
        <a:lstStyle/>
        <a:p>
          <a:endParaRPr lang="zh-CN" altLang="en-US"/>
        </a:p>
      </dgm:t>
    </dgm:pt>
    <dgm:pt modelId="{6EDD658C-574D-4C97-8977-D5C972DD7275}" type="pres">
      <dgm:prSet presAssocID="{27E725AE-9BAC-4C54-AF03-A3DDA41000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A04966-3AA5-4704-9D00-CC753A92CAC0}" type="pres">
      <dgm:prSet presAssocID="{6C7F280E-00DC-4E0A-A798-DE41B74283C7}" presName="linNode" presStyleCnt="0"/>
      <dgm:spPr/>
    </dgm:pt>
    <dgm:pt modelId="{7C18AC60-5DBE-4D54-96B4-DBDE356E9323}" type="pres">
      <dgm:prSet presAssocID="{6C7F280E-00DC-4E0A-A798-DE41B74283C7}" presName="parentText" presStyleLbl="node1" presStyleIdx="0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3016E-F809-40DD-9136-5A8D692C2D34}" type="pres">
      <dgm:prSet presAssocID="{120A53F5-3F56-463C-97D2-61485F8939DF}" presName="sp" presStyleCnt="0"/>
      <dgm:spPr/>
    </dgm:pt>
    <dgm:pt modelId="{AA099D50-AB7F-49B3-8873-036EB6B53984}" type="pres">
      <dgm:prSet presAssocID="{09DDF127-5EAE-4C93-824E-8D8A0F53D8E6}" presName="linNode" presStyleCnt="0"/>
      <dgm:spPr/>
    </dgm:pt>
    <dgm:pt modelId="{DBA9E5FE-87B4-4EC6-B4AB-78630DEDA4AA}" type="pres">
      <dgm:prSet presAssocID="{09DDF127-5EAE-4C93-824E-8D8A0F53D8E6}" presName="parentText" presStyleLbl="node1" presStyleIdx="1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D3355-7065-4640-9960-8A3F6793E9CA}" type="pres">
      <dgm:prSet presAssocID="{D23A7A77-FA55-42A3-9E36-4C8D3FB56DF3}" presName="sp" presStyleCnt="0"/>
      <dgm:spPr/>
    </dgm:pt>
    <dgm:pt modelId="{8D8902D3-89B1-4037-BC8E-4F043E25A422}" type="pres">
      <dgm:prSet presAssocID="{5794577F-7534-470C-A2AD-94FE4CD73A50}" presName="linNode" presStyleCnt="0"/>
      <dgm:spPr/>
    </dgm:pt>
    <dgm:pt modelId="{94FFF80A-B91E-466D-90D0-2C3F970FB44F}" type="pres">
      <dgm:prSet presAssocID="{5794577F-7534-470C-A2AD-94FE4CD73A50}" presName="parentText" presStyleLbl="node1" presStyleIdx="2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7D022-D83A-48B8-8ECC-8FC8D4DC63B1}" type="pres">
      <dgm:prSet presAssocID="{D49C5354-8041-4A7B-8689-A0C71BF5A34A}" presName="sp" presStyleCnt="0"/>
      <dgm:spPr/>
    </dgm:pt>
    <dgm:pt modelId="{067A58C2-90CE-4038-9220-A4177B588AB1}" type="pres">
      <dgm:prSet presAssocID="{0858AB55-AD4B-4960-8597-2C340D1DED95}" presName="linNode" presStyleCnt="0"/>
      <dgm:spPr/>
    </dgm:pt>
    <dgm:pt modelId="{99FA242F-C077-4AA2-80ED-A2925D77DCAA}" type="pres">
      <dgm:prSet presAssocID="{0858AB55-AD4B-4960-8597-2C340D1DED95}" presName="parentText" presStyleLbl="node1" presStyleIdx="3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FF343-380B-444D-98A2-9E73E762BCC5}" type="pres">
      <dgm:prSet presAssocID="{6CBD3A02-5FC9-4DC4-A519-7E923C1088BE}" presName="sp" presStyleCnt="0"/>
      <dgm:spPr/>
    </dgm:pt>
    <dgm:pt modelId="{1799D83C-280A-471F-A908-15A0C99ED707}" type="pres">
      <dgm:prSet presAssocID="{D19DB2C8-4431-4F75-A53A-04189C20EC4B}" presName="linNode" presStyleCnt="0"/>
      <dgm:spPr/>
    </dgm:pt>
    <dgm:pt modelId="{FE4FB07F-6A77-4880-9AB1-1D8A8A1D8602}" type="pres">
      <dgm:prSet presAssocID="{D19DB2C8-4431-4F75-A53A-04189C20EC4B}" presName="parentText" presStyleLbl="node1" presStyleIdx="4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B17483-345F-44CD-ADDE-5EB2F1808E6B}" type="pres">
      <dgm:prSet presAssocID="{9B96FC4E-0FD3-4C8D-A466-DD7999751E4A}" presName="sp" presStyleCnt="0"/>
      <dgm:spPr/>
    </dgm:pt>
    <dgm:pt modelId="{948D0F14-B6C0-4B94-8CEE-D3063EA38369}" type="pres">
      <dgm:prSet presAssocID="{FCECB6C3-2E70-495D-A4C2-B5DCD12975CD}" presName="linNode" presStyleCnt="0"/>
      <dgm:spPr/>
    </dgm:pt>
    <dgm:pt modelId="{1D7DFFD9-D790-48E4-94B0-37F75D524C2E}" type="pres">
      <dgm:prSet presAssocID="{FCECB6C3-2E70-495D-A4C2-B5DCD12975CD}" presName="parentText" presStyleLbl="node1" presStyleIdx="5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12F58-9222-48B7-BBAA-1431631B9894}" type="pres">
      <dgm:prSet presAssocID="{EF27FC9C-613D-4833-8D7C-AB19CE36E6C4}" presName="sp" presStyleCnt="0"/>
      <dgm:spPr/>
    </dgm:pt>
    <dgm:pt modelId="{DFAE089C-DEBD-4965-BEC2-D733E521F901}" type="pres">
      <dgm:prSet presAssocID="{30C990E8-9348-49C1-ADD7-3BCF908F63A1}" presName="linNode" presStyleCnt="0"/>
      <dgm:spPr/>
    </dgm:pt>
    <dgm:pt modelId="{E3B7F82C-8260-462E-A451-ECF9BA45553F}" type="pres">
      <dgm:prSet presAssocID="{30C990E8-9348-49C1-ADD7-3BCF908F63A1}" presName="parentText" presStyleLbl="node1" presStyleIdx="6" presStyleCnt="7" custScaleX="277778" custLinFactNeighborX="-5743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308C84-0A6D-4836-9A5A-06CF18FC6BBA}" type="presOf" srcId="{D19DB2C8-4431-4F75-A53A-04189C20EC4B}" destId="{FE4FB07F-6A77-4880-9AB1-1D8A8A1D8602}" srcOrd="0" destOrd="0" presId="urn:microsoft.com/office/officeart/2005/8/layout/vList5"/>
    <dgm:cxn modelId="{A15830FF-9908-453B-B423-5F0C13B29375}" srcId="{27E725AE-9BAC-4C54-AF03-A3DDA4100078}" destId="{09DDF127-5EAE-4C93-824E-8D8A0F53D8E6}" srcOrd="1" destOrd="0" parTransId="{8FBD4F68-44E7-45D1-B148-D2A188C52981}" sibTransId="{D23A7A77-FA55-42A3-9E36-4C8D3FB56DF3}"/>
    <dgm:cxn modelId="{C0A4E56D-78FA-4E59-B525-3F2AC48C4D59}" type="presOf" srcId="{27E725AE-9BAC-4C54-AF03-A3DDA4100078}" destId="{6EDD658C-574D-4C97-8977-D5C972DD7275}" srcOrd="0" destOrd="0" presId="urn:microsoft.com/office/officeart/2005/8/layout/vList5"/>
    <dgm:cxn modelId="{378932C1-2D43-4FA0-B277-5AE422EA4AE4}" type="presOf" srcId="{FCECB6C3-2E70-495D-A4C2-B5DCD12975CD}" destId="{1D7DFFD9-D790-48E4-94B0-37F75D524C2E}" srcOrd="0" destOrd="0" presId="urn:microsoft.com/office/officeart/2005/8/layout/vList5"/>
    <dgm:cxn modelId="{1473B393-083A-40FF-A13D-B27AA4E31B6D}" type="presOf" srcId="{09DDF127-5EAE-4C93-824E-8D8A0F53D8E6}" destId="{DBA9E5FE-87B4-4EC6-B4AB-78630DEDA4AA}" srcOrd="0" destOrd="0" presId="urn:microsoft.com/office/officeart/2005/8/layout/vList5"/>
    <dgm:cxn modelId="{79187202-F236-4E29-9ACC-AAAEDDB421EE}" srcId="{27E725AE-9BAC-4C54-AF03-A3DDA4100078}" destId="{5794577F-7534-470C-A2AD-94FE4CD73A50}" srcOrd="2" destOrd="0" parTransId="{3C31DB0E-247C-430F-9268-0DD9E61C7944}" sibTransId="{D49C5354-8041-4A7B-8689-A0C71BF5A34A}"/>
    <dgm:cxn modelId="{D1342014-9155-497D-98F0-BD324E7B4113}" type="presOf" srcId="{5794577F-7534-470C-A2AD-94FE4CD73A50}" destId="{94FFF80A-B91E-466D-90D0-2C3F970FB44F}" srcOrd="0" destOrd="0" presId="urn:microsoft.com/office/officeart/2005/8/layout/vList5"/>
    <dgm:cxn modelId="{7B2E06F9-8CE3-4614-BF77-A21F47DB5D9B}" type="presOf" srcId="{0858AB55-AD4B-4960-8597-2C340D1DED95}" destId="{99FA242F-C077-4AA2-80ED-A2925D77DCAA}" srcOrd="0" destOrd="0" presId="urn:microsoft.com/office/officeart/2005/8/layout/vList5"/>
    <dgm:cxn modelId="{65E2A241-9F28-456C-86F7-373CDFF40E0C}" srcId="{27E725AE-9BAC-4C54-AF03-A3DDA4100078}" destId="{6C7F280E-00DC-4E0A-A798-DE41B74283C7}" srcOrd="0" destOrd="0" parTransId="{329F6D80-B86E-479E-9025-9ABA622E7340}" sibTransId="{120A53F5-3F56-463C-97D2-61485F8939DF}"/>
    <dgm:cxn modelId="{E94853F4-5A83-44A8-82C6-27A55A332D2E}" srcId="{27E725AE-9BAC-4C54-AF03-A3DDA4100078}" destId="{FCECB6C3-2E70-495D-A4C2-B5DCD12975CD}" srcOrd="5" destOrd="0" parTransId="{D80F3704-CFFB-4FE1-A29D-8FB4C20ABDE2}" sibTransId="{EF27FC9C-613D-4833-8D7C-AB19CE36E6C4}"/>
    <dgm:cxn modelId="{E8613263-B418-4BFA-901D-1B2539167F7F}" srcId="{27E725AE-9BAC-4C54-AF03-A3DDA4100078}" destId="{D19DB2C8-4431-4F75-A53A-04189C20EC4B}" srcOrd="4" destOrd="0" parTransId="{1B8C3194-45B9-4711-8F27-DA4926DA2454}" sibTransId="{9B96FC4E-0FD3-4C8D-A466-DD7999751E4A}"/>
    <dgm:cxn modelId="{C8855D6D-D0DC-4F10-9E1A-C6476F0F9BCB}" type="presOf" srcId="{6C7F280E-00DC-4E0A-A798-DE41B74283C7}" destId="{7C18AC60-5DBE-4D54-96B4-DBDE356E9323}" srcOrd="0" destOrd="0" presId="urn:microsoft.com/office/officeart/2005/8/layout/vList5"/>
    <dgm:cxn modelId="{AB6D3B75-EFBB-4771-AC11-CF6DAD5E97DC}" type="presOf" srcId="{30C990E8-9348-49C1-ADD7-3BCF908F63A1}" destId="{E3B7F82C-8260-462E-A451-ECF9BA45553F}" srcOrd="0" destOrd="0" presId="urn:microsoft.com/office/officeart/2005/8/layout/vList5"/>
    <dgm:cxn modelId="{2CD4B93D-9065-4728-BB08-FBA2E639B66F}" srcId="{27E725AE-9BAC-4C54-AF03-A3DDA4100078}" destId="{30C990E8-9348-49C1-ADD7-3BCF908F63A1}" srcOrd="6" destOrd="0" parTransId="{30056C38-711B-418C-8420-10DB34FA230E}" sibTransId="{CDB3050F-07EE-4F36-BA37-7535897BFCF2}"/>
    <dgm:cxn modelId="{95096531-3C57-4389-A634-253DDA6074A2}" srcId="{27E725AE-9BAC-4C54-AF03-A3DDA4100078}" destId="{0858AB55-AD4B-4960-8597-2C340D1DED95}" srcOrd="3" destOrd="0" parTransId="{E18D7DE1-2025-4D98-8E6D-8A7F9CF39A1D}" sibTransId="{6CBD3A02-5FC9-4DC4-A519-7E923C1088BE}"/>
    <dgm:cxn modelId="{C2792764-8D1B-4239-8D90-BA4A1CA19B37}" type="presParOf" srcId="{6EDD658C-574D-4C97-8977-D5C972DD7275}" destId="{C6A04966-3AA5-4704-9D00-CC753A92CAC0}" srcOrd="0" destOrd="0" presId="urn:microsoft.com/office/officeart/2005/8/layout/vList5"/>
    <dgm:cxn modelId="{68C6EFF2-3C94-4C6F-BF35-F6D20B0FE11D}" type="presParOf" srcId="{C6A04966-3AA5-4704-9D00-CC753A92CAC0}" destId="{7C18AC60-5DBE-4D54-96B4-DBDE356E9323}" srcOrd="0" destOrd="0" presId="urn:microsoft.com/office/officeart/2005/8/layout/vList5"/>
    <dgm:cxn modelId="{AE8B892A-CE4D-4D6C-BEBF-42FE1FA7C294}" type="presParOf" srcId="{6EDD658C-574D-4C97-8977-D5C972DD7275}" destId="{3D63016E-F809-40DD-9136-5A8D692C2D34}" srcOrd="1" destOrd="0" presId="urn:microsoft.com/office/officeart/2005/8/layout/vList5"/>
    <dgm:cxn modelId="{B60DC75B-7D91-4A36-B907-C9C39958EF85}" type="presParOf" srcId="{6EDD658C-574D-4C97-8977-D5C972DD7275}" destId="{AA099D50-AB7F-49B3-8873-036EB6B53984}" srcOrd="2" destOrd="0" presId="urn:microsoft.com/office/officeart/2005/8/layout/vList5"/>
    <dgm:cxn modelId="{B03B9778-BE3C-46D2-BF63-61F670D7C9D1}" type="presParOf" srcId="{AA099D50-AB7F-49B3-8873-036EB6B53984}" destId="{DBA9E5FE-87B4-4EC6-B4AB-78630DEDA4AA}" srcOrd="0" destOrd="0" presId="urn:microsoft.com/office/officeart/2005/8/layout/vList5"/>
    <dgm:cxn modelId="{664804B5-DDCA-42A9-9CCE-C35310E5245C}" type="presParOf" srcId="{6EDD658C-574D-4C97-8977-D5C972DD7275}" destId="{7F8D3355-7065-4640-9960-8A3F6793E9CA}" srcOrd="3" destOrd="0" presId="urn:microsoft.com/office/officeart/2005/8/layout/vList5"/>
    <dgm:cxn modelId="{9648D450-4546-49B3-BE8A-AE7E653D7062}" type="presParOf" srcId="{6EDD658C-574D-4C97-8977-D5C972DD7275}" destId="{8D8902D3-89B1-4037-BC8E-4F043E25A422}" srcOrd="4" destOrd="0" presId="urn:microsoft.com/office/officeart/2005/8/layout/vList5"/>
    <dgm:cxn modelId="{DA361105-239F-4D1E-9839-8BD06B06CC72}" type="presParOf" srcId="{8D8902D3-89B1-4037-BC8E-4F043E25A422}" destId="{94FFF80A-B91E-466D-90D0-2C3F970FB44F}" srcOrd="0" destOrd="0" presId="urn:microsoft.com/office/officeart/2005/8/layout/vList5"/>
    <dgm:cxn modelId="{7F9AA12E-986A-4B70-A146-2D8142EEB67C}" type="presParOf" srcId="{6EDD658C-574D-4C97-8977-D5C972DD7275}" destId="{5F87D022-D83A-48B8-8ECC-8FC8D4DC63B1}" srcOrd="5" destOrd="0" presId="urn:microsoft.com/office/officeart/2005/8/layout/vList5"/>
    <dgm:cxn modelId="{C1E07A15-09B4-4991-84C4-D5F358ADA114}" type="presParOf" srcId="{6EDD658C-574D-4C97-8977-D5C972DD7275}" destId="{067A58C2-90CE-4038-9220-A4177B588AB1}" srcOrd="6" destOrd="0" presId="urn:microsoft.com/office/officeart/2005/8/layout/vList5"/>
    <dgm:cxn modelId="{9B3B71C0-C4EF-46C1-B65E-64AB82380AC3}" type="presParOf" srcId="{067A58C2-90CE-4038-9220-A4177B588AB1}" destId="{99FA242F-C077-4AA2-80ED-A2925D77DCAA}" srcOrd="0" destOrd="0" presId="urn:microsoft.com/office/officeart/2005/8/layout/vList5"/>
    <dgm:cxn modelId="{627FDA55-0777-4A07-968E-1375795C02B0}" type="presParOf" srcId="{6EDD658C-574D-4C97-8977-D5C972DD7275}" destId="{DADFF343-380B-444D-98A2-9E73E762BCC5}" srcOrd="7" destOrd="0" presId="urn:microsoft.com/office/officeart/2005/8/layout/vList5"/>
    <dgm:cxn modelId="{C96EFACA-6C34-46F7-997B-C6D69D266D72}" type="presParOf" srcId="{6EDD658C-574D-4C97-8977-D5C972DD7275}" destId="{1799D83C-280A-471F-A908-15A0C99ED707}" srcOrd="8" destOrd="0" presId="urn:microsoft.com/office/officeart/2005/8/layout/vList5"/>
    <dgm:cxn modelId="{68CBFB87-646B-4D78-A29F-F9B465D5C241}" type="presParOf" srcId="{1799D83C-280A-471F-A908-15A0C99ED707}" destId="{FE4FB07F-6A77-4880-9AB1-1D8A8A1D8602}" srcOrd="0" destOrd="0" presId="urn:microsoft.com/office/officeart/2005/8/layout/vList5"/>
    <dgm:cxn modelId="{878D4AF5-BC77-40EA-88F4-16ED1BFAB333}" type="presParOf" srcId="{6EDD658C-574D-4C97-8977-D5C972DD7275}" destId="{91B17483-345F-44CD-ADDE-5EB2F1808E6B}" srcOrd="9" destOrd="0" presId="urn:microsoft.com/office/officeart/2005/8/layout/vList5"/>
    <dgm:cxn modelId="{BE31B2F4-3A1A-47AA-AD5C-16AE746B1451}" type="presParOf" srcId="{6EDD658C-574D-4C97-8977-D5C972DD7275}" destId="{948D0F14-B6C0-4B94-8CEE-D3063EA38369}" srcOrd="10" destOrd="0" presId="urn:microsoft.com/office/officeart/2005/8/layout/vList5"/>
    <dgm:cxn modelId="{F2A0ED35-622A-4D67-92F7-363202309CB2}" type="presParOf" srcId="{948D0F14-B6C0-4B94-8CEE-D3063EA38369}" destId="{1D7DFFD9-D790-48E4-94B0-37F75D524C2E}" srcOrd="0" destOrd="0" presId="urn:microsoft.com/office/officeart/2005/8/layout/vList5"/>
    <dgm:cxn modelId="{7C3BCDBE-06BB-42C6-A01C-4D57C1063EE8}" type="presParOf" srcId="{6EDD658C-574D-4C97-8977-D5C972DD7275}" destId="{93112F58-9222-48B7-BBAA-1431631B9894}" srcOrd="11" destOrd="0" presId="urn:microsoft.com/office/officeart/2005/8/layout/vList5"/>
    <dgm:cxn modelId="{4DCFA853-DAAD-443D-9959-B427C4984081}" type="presParOf" srcId="{6EDD658C-574D-4C97-8977-D5C972DD7275}" destId="{DFAE089C-DEBD-4965-BEC2-D733E521F901}" srcOrd="12" destOrd="0" presId="urn:microsoft.com/office/officeart/2005/8/layout/vList5"/>
    <dgm:cxn modelId="{B65D3E99-4B05-4661-BFFB-64217EBDD407}" type="presParOf" srcId="{DFAE089C-DEBD-4965-BEC2-D733E521F901}" destId="{E3B7F82C-8260-462E-A451-ECF9BA4555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E725AE-9BAC-4C54-AF03-A3DDA41000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7F280E-00DC-4E0A-A798-DE41B74283C7}">
      <dgm:prSet phldrT="[Text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Automation</a:t>
          </a:r>
          <a:endParaRPr lang="zh-CN" altLang="en-US" dirty="0"/>
        </a:p>
      </dgm:t>
    </dgm:pt>
    <dgm:pt modelId="{329F6D80-B86E-479E-9025-9ABA622E7340}" type="parTrans" cxnId="{65E2A241-9F28-456C-86F7-373CDFF40E0C}">
      <dgm:prSet/>
      <dgm:spPr/>
      <dgm:t>
        <a:bodyPr/>
        <a:lstStyle/>
        <a:p>
          <a:endParaRPr lang="zh-CN" altLang="en-US"/>
        </a:p>
      </dgm:t>
    </dgm:pt>
    <dgm:pt modelId="{120A53F5-3F56-463C-97D2-61485F8939DF}" type="sibTrans" cxnId="{65E2A241-9F28-456C-86F7-373CDFF40E0C}">
      <dgm:prSet/>
      <dgm:spPr/>
      <dgm:t>
        <a:bodyPr/>
        <a:lstStyle/>
        <a:p>
          <a:endParaRPr lang="zh-CN" altLang="en-US"/>
        </a:p>
      </dgm:t>
    </dgm:pt>
    <dgm:pt modelId="{09DDF127-5EAE-4C93-824E-8D8A0F53D8E6}">
      <dgm:prSet phldrT="[Text]"/>
      <dgm:spPr/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资源使用分析和容量优化</a:t>
          </a:r>
          <a:endParaRPr lang="zh-CN" altLang="en-US" dirty="0">
            <a:solidFill>
              <a:srgbClr val="FFC000"/>
            </a:solidFill>
          </a:endParaRPr>
        </a:p>
      </dgm:t>
    </dgm:pt>
    <dgm:pt modelId="{8FBD4F68-44E7-45D1-B148-D2A188C52981}" type="parTrans" cxnId="{A15830FF-9908-453B-B423-5F0C13B29375}">
      <dgm:prSet/>
      <dgm:spPr/>
      <dgm:t>
        <a:bodyPr/>
        <a:lstStyle/>
        <a:p>
          <a:endParaRPr lang="zh-CN" altLang="en-US"/>
        </a:p>
      </dgm:t>
    </dgm:pt>
    <dgm:pt modelId="{D23A7A77-FA55-42A3-9E36-4C8D3FB56DF3}" type="sibTrans" cxnId="{A15830FF-9908-453B-B423-5F0C13B29375}">
      <dgm:prSet/>
      <dgm:spPr/>
      <dgm:t>
        <a:bodyPr/>
        <a:lstStyle/>
        <a:p>
          <a:endParaRPr lang="zh-CN" altLang="en-US"/>
        </a:p>
      </dgm:t>
    </dgm:pt>
    <dgm:pt modelId="{5794577F-7534-470C-A2AD-94FE4CD73A50}">
      <dgm:prSet phldrT="[Text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应用</a:t>
          </a:r>
          <a:r>
            <a:rPr lang="en-US" altLang="zh-CN" dirty="0" smtClean="0">
              <a:solidFill>
                <a:srgbClr val="00B050"/>
              </a:solidFill>
            </a:rPr>
            <a:t>Release</a:t>
          </a:r>
          <a:r>
            <a:rPr lang="zh-CN" altLang="en-US" dirty="0" smtClean="0">
              <a:solidFill>
                <a:srgbClr val="00B050"/>
              </a:solidFill>
            </a:rPr>
            <a:t>自动化</a:t>
          </a:r>
          <a:endParaRPr lang="zh-CN" altLang="en-US" dirty="0">
            <a:solidFill>
              <a:srgbClr val="00B050"/>
            </a:solidFill>
          </a:endParaRPr>
        </a:p>
      </dgm:t>
    </dgm:pt>
    <dgm:pt modelId="{3C31DB0E-247C-430F-9268-0DD9E61C7944}" type="parTrans" cxnId="{79187202-F236-4E29-9ACC-AAAEDDB421EE}">
      <dgm:prSet/>
      <dgm:spPr/>
      <dgm:t>
        <a:bodyPr/>
        <a:lstStyle/>
        <a:p>
          <a:endParaRPr lang="zh-CN" altLang="en-US"/>
        </a:p>
      </dgm:t>
    </dgm:pt>
    <dgm:pt modelId="{D49C5354-8041-4A7B-8689-A0C71BF5A34A}" type="sibTrans" cxnId="{79187202-F236-4E29-9ACC-AAAEDDB421EE}">
      <dgm:prSet/>
      <dgm:spPr/>
      <dgm:t>
        <a:bodyPr/>
        <a:lstStyle/>
        <a:p>
          <a:endParaRPr lang="zh-CN" altLang="en-US"/>
        </a:p>
      </dgm:t>
    </dgm:pt>
    <dgm:pt modelId="{0858AB55-AD4B-4960-8597-2C340D1DED95}">
      <dgm:prSet phldrT="[Text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核心网交换机高可用和</a:t>
          </a:r>
          <a:r>
            <a:rPr lang="zh-CN" altLang="en-US" dirty="0" smtClean="0">
              <a:solidFill>
                <a:srgbClr val="FFFF00"/>
              </a:solidFill>
            </a:rPr>
            <a:t>千兆互联解决</a:t>
          </a:r>
          <a:endParaRPr lang="zh-CN" altLang="en-US" dirty="0">
            <a:solidFill>
              <a:srgbClr val="FFFF00"/>
            </a:solidFill>
          </a:endParaRPr>
        </a:p>
      </dgm:t>
    </dgm:pt>
    <dgm:pt modelId="{E18D7DE1-2025-4D98-8E6D-8A7F9CF39A1D}" type="parTrans" cxnId="{95096531-3C57-4389-A634-253DDA6074A2}">
      <dgm:prSet/>
      <dgm:spPr/>
      <dgm:t>
        <a:bodyPr/>
        <a:lstStyle/>
        <a:p>
          <a:endParaRPr lang="zh-CN" altLang="en-US"/>
        </a:p>
      </dgm:t>
    </dgm:pt>
    <dgm:pt modelId="{6CBD3A02-5FC9-4DC4-A519-7E923C1088BE}" type="sibTrans" cxnId="{95096531-3C57-4389-A634-253DDA6074A2}">
      <dgm:prSet/>
      <dgm:spPr/>
      <dgm:t>
        <a:bodyPr/>
        <a:lstStyle/>
        <a:p>
          <a:endParaRPr lang="zh-CN" altLang="en-US"/>
        </a:p>
      </dgm:t>
    </dgm:pt>
    <dgm:pt modelId="{D19DB2C8-4431-4F75-A53A-04189C20EC4B}">
      <dgm:prSet phldrT="[Text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内部</a:t>
          </a:r>
          <a:r>
            <a:rPr lang="en-US" altLang="zh-CN" dirty="0" smtClean="0">
              <a:solidFill>
                <a:srgbClr val="00B050"/>
              </a:solidFill>
            </a:rPr>
            <a:t>DNS</a:t>
          </a:r>
          <a:endParaRPr lang="zh-CN" altLang="en-US" dirty="0">
            <a:solidFill>
              <a:srgbClr val="00B050"/>
            </a:solidFill>
          </a:endParaRPr>
        </a:p>
      </dgm:t>
    </dgm:pt>
    <dgm:pt modelId="{1B8C3194-45B9-4711-8F27-DA4926DA2454}" type="parTrans" cxnId="{E8613263-B418-4BFA-901D-1B2539167F7F}">
      <dgm:prSet/>
      <dgm:spPr/>
      <dgm:t>
        <a:bodyPr/>
        <a:lstStyle/>
        <a:p>
          <a:endParaRPr lang="zh-CN" altLang="en-US"/>
        </a:p>
      </dgm:t>
    </dgm:pt>
    <dgm:pt modelId="{9B96FC4E-0FD3-4C8D-A466-DD7999751E4A}" type="sibTrans" cxnId="{E8613263-B418-4BFA-901D-1B2539167F7F}">
      <dgm:prSet/>
      <dgm:spPr/>
      <dgm:t>
        <a:bodyPr/>
        <a:lstStyle/>
        <a:p>
          <a:endParaRPr lang="zh-CN" altLang="en-US"/>
        </a:p>
      </dgm:t>
    </dgm:pt>
    <dgm:pt modelId="{FCECB6C3-2E70-495D-A4C2-B5DCD12975CD}">
      <dgm:prSet phldrT="[Text]"/>
      <dgm:spPr/>
      <dgm:t>
        <a:bodyPr/>
        <a:lstStyle/>
        <a:p>
          <a:r>
            <a:rPr lang="en-US" altLang="zh-CN" dirty="0" smtClean="0">
              <a:solidFill>
                <a:srgbClr val="C00000"/>
              </a:solidFill>
            </a:rPr>
            <a:t>VM </a:t>
          </a:r>
          <a:r>
            <a:rPr lang="zh-CN" altLang="en-US" dirty="0" smtClean="0">
              <a:solidFill>
                <a:srgbClr val="C00000"/>
              </a:solidFill>
            </a:rPr>
            <a:t>管理平台</a:t>
          </a:r>
          <a:endParaRPr lang="en-US" altLang="zh-CN" dirty="0" smtClean="0">
            <a:solidFill>
              <a:srgbClr val="C00000"/>
            </a:solidFill>
          </a:endParaRPr>
        </a:p>
      </dgm:t>
    </dgm:pt>
    <dgm:pt modelId="{D80F3704-CFFB-4FE1-A29D-8FB4C20ABDE2}" type="parTrans" cxnId="{E94853F4-5A83-44A8-82C6-27A55A332D2E}">
      <dgm:prSet/>
      <dgm:spPr/>
      <dgm:t>
        <a:bodyPr/>
        <a:lstStyle/>
        <a:p>
          <a:endParaRPr lang="zh-CN" altLang="en-US"/>
        </a:p>
      </dgm:t>
    </dgm:pt>
    <dgm:pt modelId="{EF27FC9C-613D-4833-8D7C-AB19CE36E6C4}" type="sibTrans" cxnId="{E94853F4-5A83-44A8-82C6-27A55A332D2E}">
      <dgm:prSet/>
      <dgm:spPr/>
      <dgm:t>
        <a:bodyPr/>
        <a:lstStyle/>
        <a:p>
          <a:endParaRPr lang="zh-CN" altLang="en-US"/>
        </a:p>
      </dgm:t>
    </dgm:pt>
    <dgm:pt modelId="{30C990E8-9348-49C1-ADD7-3BCF908F63A1}">
      <dgm:prSet phldrT="[Text]"/>
      <dgm:spPr/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排错分析自动化</a:t>
          </a:r>
          <a:endParaRPr lang="zh-CN" altLang="en-US" dirty="0">
            <a:solidFill>
              <a:srgbClr val="FFC000"/>
            </a:solidFill>
          </a:endParaRPr>
        </a:p>
      </dgm:t>
    </dgm:pt>
    <dgm:pt modelId="{30056C38-711B-418C-8420-10DB34FA230E}" type="parTrans" cxnId="{2CD4B93D-9065-4728-BB08-FBA2E639B66F}">
      <dgm:prSet/>
      <dgm:spPr/>
      <dgm:t>
        <a:bodyPr/>
        <a:lstStyle/>
        <a:p>
          <a:endParaRPr lang="zh-CN" altLang="en-US"/>
        </a:p>
      </dgm:t>
    </dgm:pt>
    <dgm:pt modelId="{CDB3050F-07EE-4F36-BA37-7535897BFCF2}" type="sibTrans" cxnId="{2CD4B93D-9065-4728-BB08-FBA2E639B66F}">
      <dgm:prSet/>
      <dgm:spPr/>
      <dgm:t>
        <a:bodyPr/>
        <a:lstStyle/>
        <a:p>
          <a:endParaRPr lang="zh-CN" altLang="en-US"/>
        </a:p>
      </dgm:t>
    </dgm:pt>
    <dgm:pt modelId="{6EDD658C-574D-4C97-8977-D5C972DD7275}" type="pres">
      <dgm:prSet presAssocID="{27E725AE-9BAC-4C54-AF03-A3DDA41000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A04966-3AA5-4704-9D00-CC753A92CAC0}" type="pres">
      <dgm:prSet presAssocID="{6C7F280E-00DC-4E0A-A798-DE41B74283C7}" presName="linNode" presStyleCnt="0"/>
      <dgm:spPr/>
    </dgm:pt>
    <dgm:pt modelId="{7C18AC60-5DBE-4D54-96B4-DBDE356E9323}" type="pres">
      <dgm:prSet presAssocID="{6C7F280E-00DC-4E0A-A798-DE41B74283C7}" presName="parentText" presStyleLbl="node1" presStyleIdx="0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3016E-F809-40DD-9136-5A8D692C2D34}" type="pres">
      <dgm:prSet presAssocID="{120A53F5-3F56-463C-97D2-61485F8939DF}" presName="sp" presStyleCnt="0"/>
      <dgm:spPr/>
    </dgm:pt>
    <dgm:pt modelId="{AA099D50-AB7F-49B3-8873-036EB6B53984}" type="pres">
      <dgm:prSet presAssocID="{09DDF127-5EAE-4C93-824E-8D8A0F53D8E6}" presName="linNode" presStyleCnt="0"/>
      <dgm:spPr/>
    </dgm:pt>
    <dgm:pt modelId="{DBA9E5FE-87B4-4EC6-B4AB-78630DEDA4AA}" type="pres">
      <dgm:prSet presAssocID="{09DDF127-5EAE-4C93-824E-8D8A0F53D8E6}" presName="parentText" presStyleLbl="node1" presStyleIdx="1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D3355-7065-4640-9960-8A3F6793E9CA}" type="pres">
      <dgm:prSet presAssocID="{D23A7A77-FA55-42A3-9E36-4C8D3FB56DF3}" presName="sp" presStyleCnt="0"/>
      <dgm:spPr/>
    </dgm:pt>
    <dgm:pt modelId="{8D8902D3-89B1-4037-BC8E-4F043E25A422}" type="pres">
      <dgm:prSet presAssocID="{5794577F-7534-470C-A2AD-94FE4CD73A50}" presName="linNode" presStyleCnt="0"/>
      <dgm:spPr/>
    </dgm:pt>
    <dgm:pt modelId="{94FFF80A-B91E-466D-90D0-2C3F970FB44F}" type="pres">
      <dgm:prSet presAssocID="{5794577F-7534-470C-A2AD-94FE4CD73A50}" presName="parentText" presStyleLbl="node1" presStyleIdx="2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7D022-D83A-48B8-8ECC-8FC8D4DC63B1}" type="pres">
      <dgm:prSet presAssocID="{D49C5354-8041-4A7B-8689-A0C71BF5A34A}" presName="sp" presStyleCnt="0"/>
      <dgm:spPr/>
    </dgm:pt>
    <dgm:pt modelId="{067A58C2-90CE-4038-9220-A4177B588AB1}" type="pres">
      <dgm:prSet presAssocID="{0858AB55-AD4B-4960-8597-2C340D1DED95}" presName="linNode" presStyleCnt="0"/>
      <dgm:spPr/>
    </dgm:pt>
    <dgm:pt modelId="{99FA242F-C077-4AA2-80ED-A2925D77DCAA}" type="pres">
      <dgm:prSet presAssocID="{0858AB55-AD4B-4960-8597-2C340D1DED95}" presName="parentText" presStyleLbl="node1" presStyleIdx="3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FF343-380B-444D-98A2-9E73E762BCC5}" type="pres">
      <dgm:prSet presAssocID="{6CBD3A02-5FC9-4DC4-A519-7E923C1088BE}" presName="sp" presStyleCnt="0"/>
      <dgm:spPr/>
    </dgm:pt>
    <dgm:pt modelId="{1799D83C-280A-471F-A908-15A0C99ED707}" type="pres">
      <dgm:prSet presAssocID="{D19DB2C8-4431-4F75-A53A-04189C20EC4B}" presName="linNode" presStyleCnt="0"/>
      <dgm:spPr/>
    </dgm:pt>
    <dgm:pt modelId="{FE4FB07F-6A77-4880-9AB1-1D8A8A1D8602}" type="pres">
      <dgm:prSet presAssocID="{D19DB2C8-4431-4F75-A53A-04189C20EC4B}" presName="parentText" presStyleLbl="node1" presStyleIdx="4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B17483-345F-44CD-ADDE-5EB2F1808E6B}" type="pres">
      <dgm:prSet presAssocID="{9B96FC4E-0FD3-4C8D-A466-DD7999751E4A}" presName="sp" presStyleCnt="0"/>
      <dgm:spPr/>
    </dgm:pt>
    <dgm:pt modelId="{948D0F14-B6C0-4B94-8CEE-D3063EA38369}" type="pres">
      <dgm:prSet presAssocID="{FCECB6C3-2E70-495D-A4C2-B5DCD12975CD}" presName="linNode" presStyleCnt="0"/>
      <dgm:spPr/>
    </dgm:pt>
    <dgm:pt modelId="{1D7DFFD9-D790-48E4-94B0-37F75D524C2E}" type="pres">
      <dgm:prSet presAssocID="{FCECB6C3-2E70-495D-A4C2-B5DCD12975CD}" presName="parentText" presStyleLbl="node1" presStyleIdx="5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12F58-9222-48B7-BBAA-1431631B9894}" type="pres">
      <dgm:prSet presAssocID="{EF27FC9C-613D-4833-8D7C-AB19CE36E6C4}" presName="sp" presStyleCnt="0"/>
      <dgm:spPr/>
    </dgm:pt>
    <dgm:pt modelId="{DFAE089C-DEBD-4965-BEC2-D733E521F901}" type="pres">
      <dgm:prSet presAssocID="{30C990E8-9348-49C1-ADD7-3BCF908F63A1}" presName="linNode" presStyleCnt="0"/>
      <dgm:spPr/>
    </dgm:pt>
    <dgm:pt modelId="{E3B7F82C-8260-462E-A451-ECF9BA45553F}" type="pres">
      <dgm:prSet presAssocID="{30C990E8-9348-49C1-ADD7-3BCF908F63A1}" presName="parentText" presStyleLbl="node1" presStyleIdx="6" presStyleCnt="7" custScaleX="277778" custLinFactNeighborX="-5743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DA5600-708E-4FFC-A0D4-44F59BA9FFD0}" type="presOf" srcId="{5794577F-7534-470C-A2AD-94FE4CD73A50}" destId="{94FFF80A-B91E-466D-90D0-2C3F970FB44F}" srcOrd="0" destOrd="0" presId="urn:microsoft.com/office/officeart/2005/8/layout/vList5"/>
    <dgm:cxn modelId="{23C6E32F-6B82-4F28-B38B-7D2BF9C87A27}" type="presOf" srcId="{6C7F280E-00DC-4E0A-A798-DE41B74283C7}" destId="{7C18AC60-5DBE-4D54-96B4-DBDE356E9323}" srcOrd="0" destOrd="0" presId="urn:microsoft.com/office/officeart/2005/8/layout/vList5"/>
    <dgm:cxn modelId="{DF6EA381-8EEF-4D65-BDC1-3F2D6B3B9D69}" type="presOf" srcId="{0858AB55-AD4B-4960-8597-2C340D1DED95}" destId="{99FA242F-C077-4AA2-80ED-A2925D77DCAA}" srcOrd="0" destOrd="0" presId="urn:microsoft.com/office/officeart/2005/8/layout/vList5"/>
    <dgm:cxn modelId="{21243A3B-B33F-4515-A2D1-6B45CFF41F1B}" type="presOf" srcId="{09DDF127-5EAE-4C93-824E-8D8A0F53D8E6}" destId="{DBA9E5FE-87B4-4EC6-B4AB-78630DEDA4AA}" srcOrd="0" destOrd="0" presId="urn:microsoft.com/office/officeart/2005/8/layout/vList5"/>
    <dgm:cxn modelId="{C60FD37C-1540-4C4D-A162-F97E63E52431}" type="presOf" srcId="{30C990E8-9348-49C1-ADD7-3BCF908F63A1}" destId="{E3B7F82C-8260-462E-A451-ECF9BA45553F}" srcOrd="0" destOrd="0" presId="urn:microsoft.com/office/officeart/2005/8/layout/vList5"/>
    <dgm:cxn modelId="{A15830FF-9908-453B-B423-5F0C13B29375}" srcId="{27E725AE-9BAC-4C54-AF03-A3DDA4100078}" destId="{09DDF127-5EAE-4C93-824E-8D8A0F53D8E6}" srcOrd="1" destOrd="0" parTransId="{8FBD4F68-44E7-45D1-B148-D2A188C52981}" sibTransId="{D23A7A77-FA55-42A3-9E36-4C8D3FB56DF3}"/>
    <dgm:cxn modelId="{79187202-F236-4E29-9ACC-AAAEDDB421EE}" srcId="{27E725AE-9BAC-4C54-AF03-A3DDA4100078}" destId="{5794577F-7534-470C-A2AD-94FE4CD73A50}" srcOrd="2" destOrd="0" parTransId="{3C31DB0E-247C-430F-9268-0DD9E61C7944}" sibTransId="{D49C5354-8041-4A7B-8689-A0C71BF5A34A}"/>
    <dgm:cxn modelId="{E94853F4-5A83-44A8-82C6-27A55A332D2E}" srcId="{27E725AE-9BAC-4C54-AF03-A3DDA4100078}" destId="{FCECB6C3-2E70-495D-A4C2-B5DCD12975CD}" srcOrd="5" destOrd="0" parTransId="{D80F3704-CFFB-4FE1-A29D-8FB4C20ABDE2}" sibTransId="{EF27FC9C-613D-4833-8D7C-AB19CE36E6C4}"/>
    <dgm:cxn modelId="{65E2A241-9F28-456C-86F7-373CDFF40E0C}" srcId="{27E725AE-9BAC-4C54-AF03-A3DDA4100078}" destId="{6C7F280E-00DC-4E0A-A798-DE41B74283C7}" srcOrd="0" destOrd="0" parTransId="{329F6D80-B86E-479E-9025-9ABA622E7340}" sibTransId="{120A53F5-3F56-463C-97D2-61485F8939DF}"/>
    <dgm:cxn modelId="{E8613263-B418-4BFA-901D-1B2539167F7F}" srcId="{27E725AE-9BAC-4C54-AF03-A3DDA4100078}" destId="{D19DB2C8-4431-4F75-A53A-04189C20EC4B}" srcOrd="4" destOrd="0" parTransId="{1B8C3194-45B9-4711-8F27-DA4926DA2454}" sibTransId="{9B96FC4E-0FD3-4C8D-A466-DD7999751E4A}"/>
    <dgm:cxn modelId="{82757D5C-71B5-4B31-8B1E-FCB4585F3BB9}" type="presOf" srcId="{D19DB2C8-4431-4F75-A53A-04189C20EC4B}" destId="{FE4FB07F-6A77-4880-9AB1-1D8A8A1D8602}" srcOrd="0" destOrd="0" presId="urn:microsoft.com/office/officeart/2005/8/layout/vList5"/>
    <dgm:cxn modelId="{2CD4B93D-9065-4728-BB08-FBA2E639B66F}" srcId="{27E725AE-9BAC-4C54-AF03-A3DDA4100078}" destId="{30C990E8-9348-49C1-ADD7-3BCF908F63A1}" srcOrd="6" destOrd="0" parTransId="{30056C38-711B-418C-8420-10DB34FA230E}" sibTransId="{CDB3050F-07EE-4F36-BA37-7535897BFCF2}"/>
    <dgm:cxn modelId="{37DE3E4A-02D5-4D0D-91DB-79050CAC3AE5}" type="presOf" srcId="{27E725AE-9BAC-4C54-AF03-A3DDA4100078}" destId="{6EDD658C-574D-4C97-8977-D5C972DD7275}" srcOrd="0" destOrd="0" presId="urn:microsoft.com/office/officeart/2005/8/layout/vList5"/>
    <dgm:cxn modelId="{0FBBF0B4-0687-452D-AFA5-A8DE1FC26F02}" type="presOf" srcId="{FCECB6C3-2E70-495D-A4C2-B5DCD12975CD}" destId="{1D7DFFD9-D790-48E4-94B0-37F75D524C2E}" srcOrd="0" destOrd="0" presId="urn:microsoft.com/office/officeart/2005/8/layout/vList5"/>
    <dgm:cxn modelId="{95096531-3C57-4389-A634-253DDA6074A2}" srcId="{27E725AE-9BAC-4C54-AF03-A3DDA4100078}" destId="{0858AB55-AD4B-4960-8597-2C340D1DED95}" srcOrd="3" destOrd="0" parTransId="{E18D7DE1-2025-4D98-8E6D-8A7F9CF39A1D}" sibTransId="{6CBD3A02-5FC9-4DC4-A519-7E923C1088BE}"/>
    <dgm:cxn modelId="{AE170B6C-2735-4242-99AC-94E142DEFEB2}" type="presParOf" srcId="{6EDD658C-574D-4C97-8977-D5C972DD7275}" destId="{C6A04966-3AA5-4704-9D00-CC753A92CAC0}" srcOrd="0" destOrd="0" presId="urn:microsoft.com/office/officeart/2005/8/layout/vList5"/>
    <dgm:cxn modelId="{F08C7B7E-CDA8-461D-BA55-025B5EAE8F00}" type="presParOf" srcId="{C6A04966-3AA5-4704-9D00-CC753A92CAC0}" destId="{7C18AC60-5DBE-4D54-96B4-DBDE356E9323}" srcOrd="0" destOrd="0" presId="urn:microsoft.com/office/officeart/2005/8/layout/vList5"/>
    <dgm:cxn modelId="{344A1F31-9874-4A2E-9219-1EBE49EC0236}" type="presParOf" srcId="{6EDD658C-574D-4C97-8977-D5C972DD7275}" destId="{3D63016E-F809-40DD-9136-5A8D692C2D34}" srcOrd="1" destOrd="0" presId="urn:microsoft.com/office/officeart/2005/8/layout/vList5"/>
    <dgm:cxn modelId="{3EAA420E-70B5-43F2-AF37-3DAB48455266}" type="presParOf" srcId="{6EDD658C-574D-4C97-8977-D5C972DD7275}" destId="{AA099D50-AB7F-49B3-8873-036EB6B53984}" srcOrd="2" destOrd="0" presId="urn:microsoft.com/office/officeart/2005/8/layout/vList5"/>
    <dgm:cxn modelId="{944B3C01-F2EB-490E-A961-1C4C04E702A5}" type="presParOf" srcId="{AA099D50-AB7F-49B3-8873-036EB6B53984}" destId="{DBA9E5FE-87B4-4EC6-B4AB-78630DEDA4AA}" srcOrd="0" destOrd="0" presId="urn:microsoft.com/office/officeart/2005/8/layout/vList5"/>
    <dgm:cxn modelId="{AD54E899-B385-43CF-AC5C-599D08F39B5F}" type="presParOf" srcId="{6EDD658C-574D-4C97-8977-D5C972DD7275}" destId="{7F8D3355-7065-4640-9960-8A3F6793E9CA}" srcOrd="3" destOrd="0" presId="urn:microsoft.com/office/officeart/2005/8/layout/vList5"/>
    <dgm:cxn modelId="{BB43EFC2-8183-4E2C-B3CB-380AA7925F2F}" type="presParOf" srcId="{6EDD658C-574D-4C97-8977-D5C972DD7275}" destId="{8D8902D3-89B1-4037-BC8E-4F043E25A422}" srcOrd="4" destOrd="0" presId="urn:microsoft.com/office/officeart/2005/8/layout/vList5"/>
    <dgm:cxn modelId="{09BFDEC5-D05B-493F-A519-9121D195524E}" type="presParOf" srcId="{8D8902D3-89B1-4037-BC8E-4F043E25A422}" destId="{94FFF80A-B91E-466D-90D0-2C3F970FB44F}" srcOrd="0" destOrd="0" presId="urn:microsoft.com/office/officeart/2005/8/layout/vList5"/>
    <dgm:cxn modelId="{9EF206F1-2416-4DEA-9F24-85E383258028}" type="presParOf" srcId="{6EDD658C-574D-4C97-8977-D5C972DD7275}" destId="{5F87D022-D83A-48B8-8ECC-8FC8D4DC63B1}" srcOrd="5" destOrd="0" presId="urn:microsoft.com/office/officeart/2005/8/layout/vList5"/>
    <dgm:cxn modelId="{9830CD02-EB7D-4F74-B172-17F18F025CDB}" type="presParOf" srcId="{6EDD658C-574D-4C97-8977-D5C972DD7275}" destId="{067A58C2-90CE-4038-9220-A4177B588AB1}" srcOrd="6" destOrd="0" presId="urn:microsoft.com/office/officeart/2005/8/layout/vList5"/>
    <dgm:cxn modelId="{9C5CF2BC-7504-4363-8B85-1B0D51EF6F4A}" type="presParOf" srcId="{067A58C2-90CE-4038-9220-A4177B588AB1}" destId="{99FA242F-C077-4AA2-80ED-A2925D77DCAA}" srcOrd="0" destOrd="0" presId="urn:microsoft.com/office/officeart/2005/8/layout/vList5"/>
    <dgm:cxn modelId="{D35819A5-44EA-4A83-9E86-C43D4E51C53C}" type="presParOf" srcId="{6EDD658C-574D-4C97-8977-D5C972DD7275}" destId="{DADFF343-380B-444D-98A2-9E73E762BCC5}" srcOrd="7" destOrd="0" presId="urn:microsoft.com/office/officeart/2005/8/layout/vList5"/>
    <dgm:cxn modelId="{6DA5404B-9393-4F29-9D49-BA8680A72C23}" type="presParOf" srcId="{6EDD658C-574D-4C97-8977-D5C972DD7275}" destId="{1799D83C-280A-471F-A908-15A0C99ED707}" srcOrd="8" destOrd="0" presId="urn:microsoft.com/office/officeart/2005/8/layout/vList5"/>
    <dgm:cxn modelId="{00D01FD9-316F-4BF6-8AAA-00F9650B43CF}" type="presParOf" srcId="{1799D83C-280A-471F-A908-15A0C99ED707}" destId="{FE4FB07F-6A77-4880-9AB1-1D8A8A1D8602}" srcOrd="0" destOrd="0" presId="urn:microsoft.com/office/officeart/2005/8/layout/vList5"/>
    <dgm:cxn modelId="{FB5D7C40-7CAA-4672-B5DD-C6DF7AAF419D}" type="presParOf" srcId="{6EDD658C-574D-4C97-8977-D5C972DD7275}" destId="{91B17483-345F-44CD-ADDE-5EB2F1808E6B}" srcOrd="9" destOrd="0" presId="urn:microsoft.com/office/officeart/2005/8/layout/vList5"/>
    <dgm:cxn modelId="{E5DD9B76-48E3-440D-AA32-63E81B7AB42F}" type="presParOf" srcId="{6EDD658C-574D-4C97-8977-D5C972DD7275}" destId="{948D0F14-B6C0-4B94-8CEE-D3063EA38369}" srcOrd="10" destOrd="0" presId="urn:microsoft.com/office/officeart/2005/8/layout/vList5"/>
    <dgm:cxn modelId="{D2C65A32-3F9F-4D14-AEF3-437041A1F834}" type="presParOf" srcId="{948D0F14-B6C0-4B94-8CEE-D3063EA38369}" destId="{1D7DFFD9-D790-48E4-94B0-37F75D524C2E}" srcOrd="0" destOrd="0" presId="urn:microsoft.com/office/officeart/2005/8/layout/vList5"/>
    <dgm:cxn modelId="{795E9A93-9669-42F9-B4E1-EE201EFDD07D}" type="presParOf" srcId="{6EDD658C-574D-4C97-8977-D5C972DD7275}" destId="{93112F58-9222-48B7-BBAA-1431631B9894}" srcOrd="11" destOrd="0" presId="urn:microsoft.com/office/officeart/2005/8/layout/vList5"/>
    <dgm:cxn modelId="{FDA72631-3312-414F-8D84-73C3FC58136B}" type="presParOf" srcId="{6EDD658C-574D-4C97-8977-D5C972DD7275}" destId="{DFAE089C-DEBD-4965-BEC2-D733E521F901}" srcOrd="12" destOrd="0" presId="urn:microsoft.com/office/officeart/2005/8/layout/vList5"/>
    <dgm:cxn modelId="{B4372381-9058-4001-A32F-D0A27D1FE0ED}" type="presParOf" srcId="{DFAE089C-DEBD-4965-BEC2-D733E521F901}" destId="{E3B7F82C-8260-462E-A451-ECF9BA4555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E725AE-9BAC-4C54-AF03-A3DDA41000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7F280E-00DC-4E0A-A798-DE41B74283C7}">
      <dgm:prSet phldrT="[Text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Application</a:t>
          </a:r>
          <a:endParaRPr lang="zh-CN" altLang="en-US" dirty="0"/>
        </a:p>
      </dgm:t>
    </dgm:pt>
    <dgm:pt modelId="{329F6D80-B86E-479E-9025-9ABA622E7340}" type="parTrans" cxnId="{65E2A241-9F28-456C-86F7-373CDFF40E0C}">
      <dgm:prSet/>
      <dgm:spPr/>
      <dgm:t>
        <a:bodyPr/>
        <a:lstStyle/>
        <a:p>
          <a:endParaRPr lang="zh-CN" altLang="en-US"/>
        </a:p>
      </dgm:t>
    </dgm:pt>
    <dgm:pt modelId="{120A53F5-3F56-463C-97D2-61485F8939DF}" type="sibTrans" cxnId="{65E2A241-9F28-456C-86F7-373CDFF40E0C}">
      <dgm:prSet/>
      <dgm:spPr/>
      <dgm:t>
        <a:bodyPr/>
        <a:lstStyle/>
        <a:p>
          <a:endParaRPr lang="zh-CN" altLang="en-US"/>
        </a:p>
      </dgm:t>
    </dgm:pt>
    <dgm:pt modelId="{09DDF127-5EAE-4C93-824E-8D8A0F53D8E6}">
      <dgm:prSet phldrT="[Text]"/>
      <dgm:spPr/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应用标准化</a:t>
          </a:r>
          <a:endParaRPr lang="zh-CN" altLang="en-US" dirty="0">
            <a:solidFill>
              <a:srgbClr val="FFC000"/>
            </a:solidFill>
          </a:endParaRPr>
        </a:p>
      </dgm:t>
    </dgm:pt>
    <dgm:pt modelId="{8FBD4F68-44E7-45D1-B148-D2A188C52981}" type="parTrans" cxnId="{A15830FF-9908-453B-B423-5F0C13B29375}">
      <dgm:prSet/>
      <dgm:spPr/>
      <dgm:t>
        <a:bodyPr/>
        <a:lstStyle/>
        <a:p>
          <a:endParaRPr lang="zh-CN" altLang="en-US"/>
        </a:p>
      </dgm:t>
    </dgm:pt>
    <dgm:pt modelId="{D23A7A77-FA55-42A3-9E36-4C8D3FB56DF3}" type="sibTrans" cxnId="{A15830FF-9908-453B-B423-5F0C13B29375}">
      <dgm:prSet/>
      <dgm:spPr/>
      <dgm:t>
        <a:bodyPr/>
        <a:lstStyle/>
        <a:p>
          <a:endParaRPr lang="zh-CN" altLang="en-US"/>
        </a:p>
      </dgm:t>
    </dgm:pt>
    <dgm:pt modelId="{5794577F-7534-470C-A2AD-94FE4CD73A50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Layered Service</a:t>
          </a:r>
          <a:endParaRPr lang="zh-CN" altLang="en-US" dirty="0">
            <a:solidFill>
              <a:srgbClr val="00B050"/>
            </a:solidFill>
          </a:endParaRPr>
        </a:p>
      </dgm:t>
    </dgm:pt>
    <dgm:pt modelId="{3C31DB0E-247C-430F-9268-0DD9E61C7944}" type="parTrans" cxnId="{79187202-F236-4E29-9ACC-AAAEDDB421EE}">
      <dgm:prSet/>
      <dgm:spPr/>
      <dgm:t>
        <a:bodyPr/>
        <a:lstStyle/>
        <a:p>
          <a:endParaRPr lang="zh-CN" altLang="en-US"/>
        </a:p>
      </dgm:t>
    </dgm:pt>
    <dgm:pt modelId="{D49C5354-8041-4A7B-8689-A0C71BF5A34A}" type="sibTrans" cxnId="{79187202-F236-4E29-9ACC-AAAEDDB421EE}">
      <dgm:prSet/>
      <dgm:spPr/>
      <dgm:t>
        <a:bodyPr/>
        <a:lstStyle/>
        <a:p>
          <a:endParaRPr lang="zh-CN" altLang="en-US"/>
        </a:p>
      </dgm:t>
    </dgm:pt>
    <dgm:pt modelId="{0858AB55-AD4B-4960-8597-2C340D1DED95}">
      <dgm:prSet phldrT="[Text]"/>
      <dgm:spPr/>
      <dgm:t>
        <a:bodyPr/>
        <a:lstStyle/>
        <a:p>
          <a:r>
            <a:rPr lang="en-US" altLang="zh-CN" dirty="0" err="1" smtClean="0">
              <a:solidFill>
                <a:srgbClr val="00B050"/>
              </a:solidFill>
            </a:rPr>
            <a:t>Redis</a:t>
          </a:r>
          <a:r>
            <a:rPr lang="en-US" altLang="zh-CN" dirty="0" smtClean="0">
              <a:solidFill>
                <a:srgbClr val="00B050"/>
              </a:solidFill>
            </a:rPr>
            <a:t>/Mongo/</a:t>
          </a:r>
          <a:r>
            <a:rPr lang="en-US" altLang="zh-CN" dirty="0" err="1" smtClean="0">
              <a:solidFill>
                <a:srgbClr val="00B050"/>
              </a:solidFill>
            </a:rPr>
            <a:t>Hadoop</a:t>
          </a:r>
          <a:endParaRPr lang="zh-CN" altLang="en-US" dirty="0">
            <a:solidFill>
              <a:srgbClr val="00B050"/>
            </a:solidFill>
          </a:endParaRPr>
        </a:p>
      </dgm:t>
    </dgm:pt>
    <dgm:pt modelId="{E18D7DE1-2025-4D98-8E6D-8A7F9CF39A1D}" type="parTrans" cxnId="{95096531-3C57-4389-A634-253DDA6074A2}">
      <dgm:prSet/>
      <dgm:spPr/>
      <dgm:t>
        <a:bodyPr/>
        <a:lstStyle/>
        <a:p>
          <a:endParaRPr lang="zh-CN" altLang="en-US"/>
        </a:p>
      </dgm:t>
    </dgm:pt>
    <dgm:pt modelId="{6CBD3A02-5FC9-4DC4-A519-7E923C1088BE}" type="sibTrans" cxnId="{95096531-3C57-4389-A634-253DDA6074A2}">
      <dgm:prSet/>
      <dgm:spPr/>
      <dgm:t>
        <a:bodyPr/>
        <a:lstStyle/>
        <a:p>
          <a:endParaRPr lang="zh-CN" altLang="en-US"/>
        </a:p>
      </dgm:t>
    </dgm:pt>
    <dgm:pt modelId="{D19DB2C8-4431-4F75-A53A-04189C20EC4B}">
      <dgm:prSet phldrT="[Text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应用安全</a:t>
          </a:r>
          <a:endParaRPr lang="zh-CN" altLang="en-US" dirty="0">
            <a:solidFill>
              <a:srgbClr val="C00000"/>
            </a:solidFill>
          </a:endParaRPr>
        </a:p>
      </dgm:t>
    </dgm:pt>
    <dgm:pt modelId="{1B8C3194-45B9-4711-8F27-DA4926DA2454}" type="parTrans" cxnId="{E8613263-B418-4BFA-901D-1B2539167F7F}">
      <dgm:prSet/>
      <dgm:spPr/>
      <dgm:t>
        <a:bodyPr/>
        <a:lstStyle/>
        <a:p>
          <a:endParaRPr lang="zh-CN" altLang="en-US"/>
        </a:p>
      </dgm:t>
    </dgm:pt>
    <dgm:pt modelId="{9B96FC4E-0FD3-4C8D-A466-DD7999751E4A}" type="sibTrans" cxnId="{E8613263-B418-4BFA-901D-1B2539167F7F}">
      <dgm:prSet/>
      <dgm:spPr/>
      <dgm:t>
        <a:bodyPr/>
        <a:lstStyle/>
        <a:p>
          <a:endParaRPr lang="zh-CN" altLang="en-US"/>
        </a:p>
      </dgm:t>
    </dgm:pt>
    <dgm:pt modelId="{FCECB6C3-2E70-495D-A4C2-B5DCD12975CD}">
      <dgm:prSet phldrT="[Text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攻击报警系统</a:t>
          </a:r>
          <a:endParaRPr lang="zh-CN" altLang="en-US" dirty="0">
            <a:solidFill>
              <a:srgbClr val="C00000"/>
            </a:solidFill>
          </a:endParaRPr>
        </a:p>
      </dgm:t>
    </dgm:pt>
    <dgm:pt modelId="{D80F3704-CFFB-4FE1-A29D-8FB4C20ABDE2}" type="parTrans" cxnId="{E94853F4-5A83-44A8-82C6-27A55A332D2E}">
      <dgm:prSet/>
      <dgm:spPr/>
      <dgm:t>
        <a:bodyPr/>
        <a:lstStyle/>
        <a:p>
          <a:endParaRPr lang="zh-CN" altLang="en-US"/>
        </a:p>
      </dgm:t>
    </dgm:pt>
    <dgm:pt modelId="{EF27FC9C-613D-4833-8D7C-AB19CE36E6C4}" type="sibTrans" cxnId="{E94853F4-5A83-44A8-82C6-27A55A332D2E}">
      <dgm:prSet/>
      <dgm:spPr/>
      <dgm:t>
        <a:bodyPr/>
        <a:lstStyle/>
        <a:p>
          <a:endParaRPr lang="zh-CN" altLang="en-US"/>
        </a:p>
      </dgm:t>
    </dgm:pt>
    <dgm:pt modelId="{30C990E8-9348-49C1-ADD7-3BCF908F63A1}">
      <dgm:prSet phldrT="[Text]"/>
      <dgm:spPr/>
      <dgm:t>
        <a:bodyPr/>
        <a:lstStyle/>
        <a:p>
          <a:endParaRPr lang="zh-CN" altLang="en-US" dirty="0"/>
        </a:p>
      </dgm:t>
    </dgm:pt>
    <dgm:pt modelId="{30056C38-711B-418C-8420-10DB34FA230E}" type="parTrans" cxnId="{2CD4B93D-9065-4728-BB08-FBA2E639B66F}">
      <dgm:prSet/>
      <dgm:spPr/>
      <dgm:t>
        <a:bodyPr/>
        <a:lstStyle/>
        <a:p>
          <a:endParaRPr lang="zh-CN" altLang="en-US"/>
        </a:p>
      </dgm:t>
    </dgm:pt>
    <dgm:pt modelId="{CDB3050F-07EE-4F36-BA37-7535897BFCF2}" type="sibTrans" cxnId="{2CD4B93D-9065-4728-BB08-FBA2E639B66F}">
      <dgm:prSet/>
      <dgm:spPr/>
      <dgm:t>
        <a:bodyPr/>
        <a:lstStyle/>
        <a:p>
          <a:endParaRPr lang="zh-CN" altLang="en-US"/>
        </a:p>
      </dgm:t>
    </dgm:pt>
    <dgm:pt modelId="{6EDD658C-574D-4C97-8977-D5C972DD7275}" type="pres">
      <dgm:prSet presAssocID="{27E725AE-9BAC-4C54-AF03-A3DDA41000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A04966-3AA5-4704-9D00-CC753A92CAC0}" type="pres">
      <dgm:prSet presAssocID="{6C7F280E-00DC-4E0A-A798-DE41B74283C7}" presName="linNode" presStyleCnt="0"/>
      <dgm:spPr/>
    </dgm:pt>
    <dgm:pt modelId="{7C18AC60-5DBE-4D54-96B4-DBDE356E9323}" type="pres">
      <dgm:prSet presAssocID="{6C7F280E-00DC-4E0A-A798-DE41B74283C7}" presName="parentText" presStyleLbl="node1" presStyleIdx="0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3016E-F809-40DD-9136-5A8D692C2D34}" type="pres">
      <dgm:prSet presAssocID="{120A53F5-3F56-463C-97D2-61485F8939DF}" presName="sp" presStyleCnt="0"/>
      <dgm:spPr/>
    </dgm:pt>
    <dgm:pt modelId="{AA099D50-AB7F-49B3-8873-036EB6B53984}" type="pres">
      <dgm:prSet presAssocID="{09DDF127-5EAE-4C93-824E-8D8A0F53D8E6}" presName="linNode" presStyleCnt="0"/>
      <dgm:spPr/>
    </dgm:pt>
    <dgm:pt modelId="{DBA9E5FE-87B4-4EC6-B4AB-78630DEDA4AA}" type="pres">
      <dgm:prSet presAssocID="{09DDF127-5EAE-4C93-824E-8D8A0F53D8E6}" presName="parentText" presStyleLbl="node1" presStyleIdx="1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D3355-7065-4640-9960-8A3F6793E9CA}" type="pres">
      <dgm:prSet presAssocID="{D23A7A77-FA55-42A3-9E36-4C8D3FB56DF3}" presName="sp" presStyleCnt="0"/>
      <dgm:spPr/>
    </dgm:pt>
    <dgm:pt modelId="{8D8902D3-89B1-4037-BC8E-4F043E25A422}" type="pres">
      <dgm:prSet presAssocID="{5794577F-7534-470C-A2AD-94FE4CD73A50}" presName="linNode" presStyleCnt="0"/>
      <dgm:spPr/>
    </dgm:pt>
    <dgm:pt modelId="{94FFF80A-B91E-466D-90D0-2C3F970FB44F}" type="pres">
      <dgm:prSet presAssocID="{5794577F-7534-470C-A2AD-94FE4CD73A50}" presName="parentText" presStyleLbl="node1" presStyleIdx="2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7D022-D83A-48B8-8ECC-8FC8D4DC63B1}" type="pres">
      <dgm:prSet presAssocID="{D49C5354-8041-4A7B-8689-A0C71BF5A34A}" presName="sp" presStyleCnt="0"/>
      <dgm:spPr/>
    </dgm:pt>
    <dgm:pt modelId="{067A58C2-90CE-4038-9220-A4177B588AB1}" type="pres">
      <dgm:prSet presAssocID="{0858AB55-AD4B-4960-8597-2C340D1DED95}" presName="linNode" presStyleCnt="0"/>
      <dgm:spPr/>
    </dgm:pt>
    <dgm:pt modelId="{99FA242F-C077-4AA2-80ED-A2925D77DCAA}" type="pres">
      <dgm:prSet presAssocID="{0858AB55-AD4B-4960-8597-2C340D1DED95}" presName="parentText" presStyleLbl="node1" presStyleIdx="3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FF343-380B-444D-98A2-9E73E762BCC5}" type="pres">
      <dgm:prSet presAssocID="{6CBD3A02-5FC9-4DC4-A519-7E923C1088BE}" presName="sp" presStyleCnt="0"/>
      <dgm:spPr/>
    </dgm:pt>
    <dgm:pt modelId="{1799D83C-280A-471F-A908-15A0C99ED707}" type="pres">
      <dgm:prSet presAssocID="{D19DB2C8-4431-4F75-A53A-04189C20EC4B}" presName="linNode" presStyleCnt="0"/>
      <dgm:spPr/>
    </dgm:pt>
    <dgm:pt modelId="{FE4FB07F-6A77-4880-9AB1-1D8A8A1D8602}" type="pres">
      <dgm:prSet presAssocID="{D19DB2C8-4431-4F75-A53A-04189C20EC4B}" presName="parentText" presStyleLbl="node1" presStyleIdx="4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B17483-345F-44CD-ADDE-5EB2F1808E6B}" type="pres">
      <dgm:prSet presAssocID="{9B96FC4E-0FD3-4C8D-A466-DD7999751E4A}" presName="sp" presStyleCnt="0"/>
      <dgm:spPr/>
    </dgm:pt>
    <dgm:pt modelId="{948D0F14-B6C0-4B94-8CEE-D3063EA38369}" type="pres">
      <dgm:prSet presAssocID="{FCECB6C3-2E70-495D-A4C2-B5DCD12975CD}" presName="linNode" presStyleCnt="0"/>
      <dgm:spPr/>
    </dgm:pt>
    <dgm:pt modelId="{1D7DFFD9-D790-48E4-94B0-37F75D524C2E}" type="pres">
      <dgm:prSet presAssocID="{FCECB6C3-2E70-495D-A4C2-B5DCD12975CD}" presName="parentText" presStyleLbl="node1" presStyleIdx="5" presStyleCnt="7" custScaleX="277778" custLinFactNeighborX="-57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12F58-9222-48B7-BBAA-1431631B9894}" type="pres">
      <dgm:prSet presAssocID="{EF27FC9C-613D-4833-8D7C-AB19CE36E6C4}" presName="sp" presStyleCnt="0"/>
      <dgm:spPr/>
    </dgm:pt>
    <dgm:pt modelId="{DFAE089C-DEBD-4965-BEC2-D733E521F901}" type="pres">
      <dgm:prSet presAssocID="{30C990E8-9348-49C1-ADD7-3BCF908F63A1}" presName="linNode" presStyleCnt="0"/>
      <dgm:spPr/>
    </dgm:pt>
    <dgm:pt modelId="{E3B7F82C-8260-462E-A451-ECF9BA45553F}" type="pres">
      <dgm:prSet presAssocID="{30C990E8-9348-49C1-ADD7-3BCF908F63A1}" presName="parentText" presStyleLbl="node1" presStyleIdx="6" presStyleCnt="7" custScaleX="277778" custLinFactNeighborX="-5743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D5B0F7-D011-4850-85A0-6DCA5066C3F8}" type="presOf" srcId="{D19DB2C8-4431-4F75-A53A-04189C20EC4B}" destId="{FE4FB07F-6A77-4880-9AB1-1D8A8A1D8602}" srcOrd="0" destOrd="0" presId="urn:microsoft.com/office/officeart/2005/8/layout/vList5"/>
    <dgm:cxn modelId="{227836AE-2462-4647-BDF5-1DF2760C2618}" type="presOf" srcId="{09DDF127-5EAE-4C93-824E-8D8A0F53D8E6}" destId="{DBA9E5FE-87B4-4EC6-B4AB-78630DEDA4AA}" srcOrd="0" destOrd="0" presId="urn:microsoft.com/office/officeart/2005/8/layout/vList5"/>
    <dgm:cxn modelId="{A15830FF-9908-453B-B423-5F0C13B29375}" srcId="{27E725AE-9BAC-4C54-AF03-A3DDA4100078}" destId="{09DDF127-5EAE-4C93-824E-8D8A0F53D8E6}" srcOrd="1" destOrd="0" parTransId="{8FBD4F68-44E7-45D1-B148-D2A188C52981}" sibTransId="{D23A7A77-FA55-42A3-9E36-4C8D3FB56DF3}"/>
    <dgm:cxn modelId="{8CA663F1-2030-4011-BAF7-947CFEF955A9}" type="presOf" srcId="{5794577F-7534-470C-A2AD-94FE4CD73A50}" destId="{94FFF80A-B91E-466D-90D0-2C3F970FB44F}" srcOrd="0" destOrd="0" presId="urn:microsoft.com/office/officeart/2005/8/layout/vList5"/>
    <dgm:cxn modelId="{79187202-F236-4E29-9ACC-AAAEDDB421EE}" srcId="{27E725AE-9BAC-4C54-AF03-A3DDA4100078}" destId="{5794577F-7534-470C-A2AD-94FE4CD73A50}" srcOrd="2" destOrd="0" parTransId="{3C31DB0E-247C-430F-9268-0DD9E61C7944}" sibTransId="{D49C5354-8041-4A7B-8689-A0C71BF5A34A}"/>
    <dgm:cxn modelId="{DA3AA59F-253D-47E2-ACFD-5E5525710E13}" type="presOf" srcId="{FCECB6C3-2E70-495D-A4C2-B5DCD12975CD}" destId="{1D7DFFD9-D790-48E4-94B0-37F75D524C2E}" srcOrd="0" destOrd="0" presId="urn:microsoft.com/office/officeart/2005/8/layout/vList5"/>
    <dgm:cxn modelId="{0E71B3F3-E367-4DE8-8901-BAF1181A3EEA}" type="presOf" srcId="{6C7F280E-00DC-4E0A-A798-DE41B74283C7}" destId="{7C18AC60-5DBE-4D54-96B4-DBDE356E9323}" srcOrd="0" destOrd="0" presId="urn:microsoft.com/office/officeart/2005/8/layout/vList5"/>
    <dgm:cxn modelId="{FCD344A8-1619-44A9-8D04-DD8B644539C6}" type="presOf" srcId="{27E725AE-9BAC-4C54-AF03-A3DDA4100078}" destId="{6EDD658C-574D-4C97-8977-D5C972DD7275}" srcOrd="0" destOrd="0" presId="urn:microsoft.com/office/officeart/2005/8/layout/vList5"/>
    <dgm:cxn modelId="{BCD4CFEC-4D6E-44F8-A6A3-500015DD82C0}" type="presOf" srcId="{0858AB55-AD4B-4960-8597-2C340D1DED95}" destId="{99FA242F-C077-4AA2-80ED-A2925D77DCAA}" srcOrd="0" destOrd="0" presId="urn:microsoft.com/office/officeart/2005/8/layout/vList5"/>
    <dgm:cxn modelId="{E8613263-B418-4BFA-901D-1B2539167F7F}" srcId="{27E725AE-9BAC-4C54-AF03-A3DDA4100078}" destId="{D19DB2C8-4431-4F75-A53A-04189C20EC4B}" srcOrd="4" destOrd="0" parTransId="{1B8C3194-45B9-4711-8F27-DA4926DA2454}" sibTransId="{9B96FC4E-0FD3-4C8D-A466-DD7999751E4A}"/>
    <dgm:cxn modelId="{65E2A241-9F28-456C-86F7-373CDFF40E0C}" srcId="{27E725AE-9BAC-4C54-AF03-A3DDA4100078}" destId="{6C7F280E-00DC-4E0A-A798-DE41B74283C7}" srcOrd="0" destOrd="0" parTransId="{329F6D80-B86E-479E-9025-9ABA622E7340}" sibTransId="{120A53F5-3F56-463C-97D2-61485F8939DF}"/>
    <dgm:cxn modelId="{E94853F4-5A83-44A8-82C6-27A55A332D2E}" srcId="{27E725AE-9BAC-4C54-AF03-A3DDA4100078}" destId="{FCECB6C3-2E70-495D-A4C2-B5DCD12975CD}" srcOrd="5" destOrd="0" parTransId="{D80F3704-CFFB-4FE1-A29D-8FB4C20ABDE2}" sibTransId="{EF27FC9C-613D-4833-8D7C-AB19CE36E6C4}"/>
    <dgm:cxn modelId="{5DD1025C-77E6-4E8A-98CD-763CE5A64B6A}" type="presOf" srcId="{30C990E8-9348-49C1-ADD7-3BCF908F63A1}" destId="{E3B7F82C-8260-462E-A451-ECF9BA45553F}" srcOrd="0" destOrd="0" presId="urn:microsoft.com/office/officeart/2005/8/layout/vList5"/>
    <dgm:cxn modelId="{2CD4B93D-9065-4728-BB08-FBA2E639B66F}" srcId="{27E725AE-9BAC-4C54-AF03-A3DDA4100078}" destId="{30C990E8-9348-49C1-ADD7-3BCF908F63A1}" srcOrd="6" destOrd="0" parTransId="{30056C38-711B-418C-8420-10DB34FA230E}" sibTransId="{CDB3050F-07EE-4F36-BA37-7535897BFCF2}"/>
    <dgm:cxn modelId="{95096531-3C57-4389-A634-253DDA6074A2}" srcId="{27E725AE-9BAC-4C54-AF03-A3DDA4100078}" destId="{0858AB55-AD4B-4960-8597-2C340D1DED95}" srcOrd="3" destOrd="0" parTransId="{E18D7DE1-2025-4D98-8E6D-8A7F9CF39A1D}" sibTransId="{6CBD3A02-5FC9-4DC4-A519-7E923C1088BE}"/>
    <dgm:cxn modelId="{BC9C3B8B-F72B-4044-AA97-801D936E007F}" type="presParOf" srcId="{6EDD658C-574D-4C97-8977-D5C972DD7275}" destId="{C6A04966-3AA5-4704-9D00-CC753A92CAC0}" srcOrd="0" destOrd="0" presId="urn:microsoft.com/office/officeart/2005/8/layout/vList5"/>
    <dgm:cxn modelId="{CF4505EA-00A4-4438-8F4F-5D63926A5F30}" type="presParOf" srcId="{C6A04966-3AA5-4704-9D00-CC753A92CAC0}" destId="{7C18AC60-5DBE-4D54-96B4-DBDE356E9323}" srcOrd="0" destOrd="0" presId="urn:microsoft.com/office/officeart/2005/8/layout/vList5"/>
    <dgm:cxn modelId="{A375E5A6-66FF-4C56-9CA8-CF056B4183EE}" type="presParOf" srcId="{6EDD658C-574D-4C97-8977-D5C972DD7275}" destId="{3D63016E-F809-40DD-9136-5A8D692C2D34}" srcOrd="1" destOrd="0" presId="urn:microsoft.com/office/officeart/2005/8/layout/vList5"/>
    <dgm:cxn modelId="{DE7D14DD-3C44-407C-9275-60FCA7C1D5BE}" type="presParOf" srcId="{6EDD658C-574D-4C97-8977-D5C972DD7275}" destId="{AA099D50-AB7F-49B3-8873-036EB6B53984}" srcOrd="2" destOrd="0" presId="urn:microsoft.com/office/officeart/2005/8/layout/vList5"/>
    <dgm:cxn modelId="{BE52889A-5AD0-4E00-8968-6303C5C4A515}" type="presParOf" srcId="{AA099D50-AB7F-49B3-8873-036EB6B53984}" destId="{DBA9E5FE-87B4-4EC6-B4AB-78630DEDA4AA}" srcOrd="0" destOrd="0" presId="urn:microsoft.com/office/officeart/2005/8/layout/vList5"/>
    <dgm:cxn modelId="{30F1B90A-DABC-4983-94A2-DBCB8E2846D2}" type="presParOf" srcId="{6EDD658C-574D-4C97-8977-D5C972DD7275}" destId="{7F8D3355-7065-4640-9960-8A3F6793E9CA}" srcOrd="3" destOrd="0" presId="urn:microsoft.com/office/officeart/2005/8/layout/vList5"/>
    <dgm:cxn modelId="{05A31CCD-8253-4A1E-AFB7-A7715EE1EA3A}" type="presParOf" srcId="{6EDD658C-574D-4C97-8977-D5C972DD7275}" destId="{8D8902D3-89B1-4037-BC8E-4F043E25A422}" srcOrd="4" destOrd="0" presId="urn:microsoft.com/office/officeart/2005/8/layout/vList5"/>
    <dgm:cxn modelId="{BC8191D9-4E8A-4405-98F1-BB4192928EB9}" type="presParOf" srcId="{8D8902D3-89B1-4037-BC8E-4F043E25A422}" destId="{94FFF80A-B91E-466D-90D0-2C3F970FB44F}" srcOrd="0" destOrd="0" presId="urn:microsoft.com/office/officeart/2005/8/layout/vList5"/>
    <dgm:cxn modelId="{9B0241BF-3206-46C5-A55F-9E749E787BAF}" type="presParOf" srcId="{6EDD658C-574D-4C97-8977-D5C972DD7275}" destId="{5F87D022-D83A-48B8-8ECC-8FC8D4DC63B1}" srcOrd="5" destOrd="0" presId="urn:microsoft.com/office/officeart/2005/8/layout/vList5"/>
    <dgm:cxn modelId="{7C66637B-55A5-49E1-989A-D31B66C6D0F4}" type="presParOf" srcId="{6EDD658C-574D-4C97-8977-D5C972DD7275}" destId="{067A58C2-90CE-4038-9220-A4177B588AB1}" srcOrd="6" destOrd="0" presId="urn:microsoft.com/office/officeart/2005/8/layout/vList5"/>
    <dgm:cxn modelId="{7B11357D-DC5B-4E85-BC6E-495CB2034A3B}" type="presParOf" srcId="{067A58C2-90CE-4038-9220-A4177B588AB1}" destId="{99FA242F-C077-4AA2-80ED-A2925D77DCAA}" srcOrd="0" destOrd="0" presId="urn:microsoft.com/office/officeart/2005/8/layout/vList5"/>
    <dgm:cxn modelId="{5CDC4426-01B0-4358-B2B6-AAB0F9995CC3}" type="presParOf" srcId="{6EDD658C-574D-4C97-8977-D5C972DD7275}" destId="{DADFF343-380B-444D-98A2-9E73E762BCC5}" srcOrd="7" destOrd="0" presId="urn:microsoft.com/office/officeart/2005/8/layout/vList5"/>
    <dgm:cxn modelId="{861A767E-BFAB-46B6-813A-E70C19C304D6}" type="presParOf" srcId="{6EDD658C-574D-4C97-8977-D5C972DD7275}" destId="{1799D83C-280A-471F-A908-15A0C99ED707}" srcOrd="8" destOrd="0" presId="urn:microsoft.com/office/officeart/2005/8/layout/vList5"/>
    <dgm:cxn modelId="{95C0473D-1310-4B64-8408-42A06DA66C2D}" type="presParOf" srcId="{1799D83C-280A-471F-A908-15A0C99ED707}" destId="{FE4FB07F-6A77-4880-9AB1-1D8A8A1D8602}" srcOrd="0" destOrd="0" presId="urn:microsoft.com/office/officeart/2005/8/layout/vList5"/>
    <dgm:cxn modelId="{8F7AE440-39C6-441B-8358-FAB53D511283}" type="presParOf" srcId="{6EDD658C-574D-4C97-8977-D5C972DD7275}" destId="{91B17483-345F-44CD-ADDE-5EB2F1808E6B}" srcOrd="9" destOrd="0" presId="urn:microsoft.com/office/officeart/2005/8/layout/vList5"/>
    <dgm:cxn modelId="{BD864944-FC3C-4341-8775-E97D66BC960A}" type="presParOf" srcId="{6EDD658C-574D-4C97-8977-D5C972DD7275}" destId="{948D0F14-B6C0-4B94-8CEE-D3063EA38369}" srcOrd="10" destOrd="0" presId="urn:microsoft.com/office/officeart/2005/8/layout/vList5"/>
    <dgm:cxn modelId="{67FB6D3F-FA0F-4462-9B70-CBF9C7B64400}" type="presParOf" srcId="{948D0F14-B6C0-4B94-8CEE-D3063EA38369}" destId="{1D7DFFD9-D790-48E4-94B0-37F75D524C2E}" srcOrd="0" destOrd="0" presId="urn:microsoft.com/office/officeart/2005/8/layout/vList5"/>
    <dgm:cxn modelId="{57941A22-4F85-44E4-BFEA-237E8127F400}" type="presParOf" srcId="{6EDD658C-574D-4C97-8977-D5C972DD7275}" destId="{93112F58-9222-48B7-BBAA-1431631B9894}" srcOrd="11" destOrd="0" presId="urn:microsoft.com/office/officeart/2005/8/layout/vList5"/>
    <dgm:cxn modelId="{1F6FE9BA-F2FA-4A8B-A8E8-2E8D6B8749AA}" type="presParOf" srcId="{6EDD658C-574D-4C97-8977-D5C972DD7275}" destId="{DFAE089C-DEBD-4965-BEC2-D733E521F901}" srcOrd="12" destOrd="0" presId="urn:microsoft.com/office/officeart/2005/8/layout/vList5"/>
    <dgm:cxn modelId="{B30177A3-AC3C-4326-9811-31373FB863DA}" type="presParOf" srcId="{DFAE089C-DEBD-4965-BEC2-D733E521F901}" destId="{E3B7F82C-8260-462E-A451-ECF9BA4555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18AC60-5DBE-4D54-96B4-DBDE356E9323}">
      <dsp:nvSpPr>
        <dsp:cNvPr id="0" name=""/>
        <dsp:cNvSpPr/>
      </dsp:nvSpPr>
      <dsp:spPr>
        <a:xfrm>
          <a:off x="0" y="386"/>
          <a:ext cx="2815905" cy="619888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Monitoring</a:t>
          </a:r>
          <a:endParaRPr lang="zh-CN" altLang="en-US" sz="1200" kern="1200" dirty="0"/>
        </a:p>
      </dsp:txBody>
      <dsp:txXfrm>
        <a:off x="0" y="386"/>
        <a:ext cx="2815905" cy="619888"/>
      </dsp:txXfrm>
    </dsp:sp>
    <dsp:sp modelId="{DBA9E5FE-87B4-4EC6-B4AB-78630DEDA4AA}">
      <dsp:nvSpPr>
        <dsp:cNvPr id="0" name=""/>
        <dsp:cNvSpPr/>
      </dsp:nvSpPr>
      <dsp:spPr>
        <a:xfrm>
          <a:off x="0" y="651270"/>
          <a:ext cx="281590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0000"/>
              </a:solidFill>
            </a:rPr>
            <a:t>Windows</a:t>
          </a:r>
          <a:r>
            <a:rPr lang="zh-CN" sz="1200" kern="1200" dirty="0" smtClean="0">
              <a:solidFill>
                <a:srgbClr val="FF0000"/>
              </a:solidFill>
            </a:rPr>
            <a:t>平台的集中配置管理和监控</a:t>
          </a:r>
          <a:endParaRPr lang="zh-CN" altLang="en-US" sz="1200" kern="1200" dirty="0">
            <a:solidFill>
              <a:srgbClr val="FF0000"/>
            </a:solidFill>
          </a:endParaRPr>
        </a:p>
      </dsp:txBody>
      <dsp:txXfrm>
        <a:off x="0" y="651270"/>
        <a:ext cx="2815905" cy="619888"/>
      </dsp:txXfrm>
    </dsp:sp>
    <dsp:sp modelId="{94FFF80A-B91E-466D-90D0-2C3F970FB44F}">
      <dsp:nvSpPr>
        <dsp:cNvPr id="0" name=""/>
        <dsp:cNvSpPr/>
      </dsp:nvSpPr>
      <dsp:spPr>
        <a:xfrm>
          <a:off x="0" y="1302153"/>
          <a:ext cx="281590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rgbClr val="FFFF00"/>
              </a:solidFill>
            </a:rPr>
            <a:t>实时业务数据监控</a:t>
          </a:r>
          <a:endParaRPr lang="zh-CN" altLang="en-US" sz="1200" kern="1200" dirty="0">
            <a:solidFill>
              <a:srgbClr val="FFFF00"/>
            </a:solidFill>
          </a:endParaRPr>
        </a:p>
      </dsp:txBody>
      <dsp:txXfrm>
        <a:off x="0" y="1302153"/>
        <a:ext cx="2815905" cy="619888"/>
      </dsp:txXfrm>
    </dsp:sp>
    <dsp:sp modelId="{99FA242F-C077-4AA2-80ED-A2925D77DCAA}">
      <dsp:nvSpPr>
        <dsp:cNvPr id="0" name=""/>
        <dsp:cNvSpPr/>
      </dsp:nvSpPr>
      <dsp:spPr>
        <a:xfrm>
          <a:off x="0" y="1953037"/>
          <a:ext cx="281590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rgbClr val="FFC000"/>
              </a:solidFill>
            </a:rPr>
            <a:t>网络质量</a:t>
          </a:r>
          <a:r>
            <a:rPr lang="en-US" altLang="zh-CN" sz="1200" kern="1200" dirty="0" smtClean="0">
              <a:solidFill>
                <a:srgbClr val="FFC000"/>
              </a:solidFill>
            </a:rPr>
            <a:t>/</a:t>
          </a:r>
          <a:r>
            <a:rPr lang="zh-CN" altLang="en-US" sz="1200" kern="1200" dirty="0" smtClean="0">
              <a:solidFill>
                <a:srgbClr val="FFC000"/>
              </a:solidFill>
            </a:rPr>
            <a:t>安全监控</a:t>
          </a:r>
          <a:endParaRPr lang="zh-CN" altLang="en-US" sz="1200" kern="1200" dirty="0">
            <a:solidFill>
              <a:srgbClr val="FFC000"/>
            </a:solidFill>
          </a:endParaRPr>
        </a:p>
      </dsp:txBody>
      <dsp:txXfrm>
        <a:off x="0" y="1953037"/>
        <a:ext cx="2815905" cy="619888"/>
      </dsp:txXfrm>
    </dsp:sp>
    <dsp:sp modelId="{FE4FB07F-6A77-4880-9AB1-1D8A8A1D8602}">
      <dsp:nvSpPr>
        <dsp:cNvPr id="0" name=""/>
        <dsp:cNvSpPr/>
      </dsp:nvSpPr>
      <dsp:spPr>
        <a:xfrm>
          <a:off x="0" y="2603920"/>
          <a:ext cx="281590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rgbClr val="FFC000"/>
              </a:solidFill>
            </a:rPr>
            <a:t>运维日志监控</a:t>
          </a:r>
          <a:r>
            <a:rPr lang="en-US" altLang="zh-CN" sz="1200" kern="1200" dirty="0" smtClean="0">
              <a:solidFill>
                <a:srgbClr val="FFC000"/>
              </a:solidFill>
            </a:rPr>
            <a:t>/</a:t>
          </a:r>
          <a:r>
            <a:rPr lang="zh-CN" altLang="en-US" sz="1200" kern="1200" dirty="0" smtClean="0">
              <a:solidFill>
                <a:srgbClr val="FFC000"/>
              </a:solidFill>
            </a:rPr>
            <a:t>分析平台</a:t>
          </a:r>
          <a:endParaRPr lang="zh-CN" altLang="en-US" sz="1200" kern="1200" dirty="0">
            <a:solidFill>
              <a:srgbClr val="FFC000"/>
            </a:solidFill>
          </a:endParaRPr>
        </a:p>
      </dsp:txBody>
      <dsp:txXfrm>
        <a:off x="0" y="2603920"/>
        <a:ext cx="2815905" cy="619888"/>
      </dsp:txXfrm>
    </dsp:sp>
    <dsp:sp modelId="{1D7DFFD9-D790-48E4-94B0-37F75D524C2E}">
      <dsp:nvSpPr>
        <dsp:cNvPr id="0" name=""/>
        <dsp:cNvSpPr/>
      </dsp:nvSpPr>
      <dsp:spPr>
        <a:xfrm>
          <a:off x="0" y="3254803"/>
          <a:ext cx="281590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rgbClr val="FFC000"/>
              </a:solidFill>
            </a:rPr>
            <a:t>BI</a:t>
          </a:r>
          <a:r>
            <a:rPr lang="zh-CN" altLang="en-US" sz="1200" kern="1200" dirty="0" smtClean="0">
              <a:solidFill>
                <a:srgbClr val="FFC000"/>
              </a:solidFill>
            </a:rPr>
            <a:t>日志收集平台</a:t>
          </a:r>
          <a:endParaRPr lang="zh-CN" altLang="en-US" sz="1200" kern="1200" dirty="0">
            <a:solidFill>
              <a:srgbClr val="FFC000"/>
            </a:solidFill>
          </a:endParaRPr>
        </a:p>
      </dsp:txBody>
      <dsp:txXfrm>
        <a:off x="0" y="3254803"/>
        <a:ext cx="2815905" cy="619888"/>
      </dsp:txXfrm>
    </dsp:sp>
    <dsp:sp modelId="{E3B7F82C-8260-462E-A451-ECF9BA45553F}">
      <dsp:nvSpPr>
        <dsp:cNvPr id="0" name=""/>
        <dsp:cNvSpPr/>
      </dsp:nvSpPr>
      <dsp:spPr>
        <a:xfrm>
          <a:off x="0" y="3905687"/>
          <a:ext cx="281590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solidFill>
                <a:srgbClr val="FFFF00"/>
              </a:solidFill>
            </a:rPr>
            <a:t>运维资源平台</a:t>
          </a:r>
          <a:r>
            <a:rPr lang="en-US" altLang="zh-CN" sz="1200" kern="1200" dirty="0" smtClean="0">
              <a:solidFill>
                <a:srgbClr val="FFFF00"/>
              </a:solidFill>
            </a:rPr>
            <a:t>/CMDB</a:t>
          </a:r>
          <a:endParaRPr lang="zh-CN" altLang="en-US" sz="1200" kern="1200" dirty="0">
            <a:solidFill>
              <a:srgbClr val="FFFF00"/>
            </a:solidFill>
          </a:endParaRPr>
        </a:p>
      </dsp:txBody>
      <dsp:txXfrm>
        <a:off x="0" y="3905687"/>
        <a:ext cx="2815905" cy="61988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18AC60-5DBE-4D54-96B4-DBDE356E9323}">
      <dsp:nvSpPr>
        <dsp:cNvPr id="0" name=""/>
        <dsp:cNvSpPr/>
      </dsp:nvSpPr>
      <dsp:spPr>
        <a:xfrm>
          <a:off x="0" y="386"/>
          <a:ext cx="2589758" cy="619888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Automation</a:t>
          </a:r>
          <a:endParaRPr lang="zh-CN" altLang="en-US" sz="1200" kern="1200" dirty="0"/>
        </a:p>
      </dsp:txBody>
      <dsp:txXfrm>
        <a:off x="0" y="386"/>
        <a:ext cx="2589758" cy="619888"/>
      </dsp:txXfrm>
    </dsp:sp>
    <dsp:sp modelId="{DBA9E5FE-87B4-4EC6-B4AB-78630DEDA4AA}">
      <dsp:nvSpPr>
        <dsp:cNvPr id="0" name=""/>
        <dsp:cNvSpPr/>
      </dsp:nvSpPr>
      <dsp:spPr>
        <a:xfrm>
          <a:off x="0" y="651270"/>
          <a:ext cx="2589758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rgbClr val="FFC000"/>
              </a:solidFill>
            </a:rPr>
            <a:t>资源使用分析和容量优化</a:t>
          </a:r>
          <a:endParaRPr lang="zh-CN" altLang="en-US" sz="1200" kern="1200" dirty="0">
            <a:solidFill>
              <a:srgbClr val="FFC000"/>
            </a:solidFill>
          </a:endParaRPr>
        </a:p>
      </dsp:txBody>
      <dsp:txXfrm>
        <a:off x="0" y="651270"/>
        <a:ext cx="2589758" cy="619888"/>
      </dsp:txXfrm>
    </dsp:sp>
    <dsp:sp modelId="{94FFF80A-B91E-466D-90D0-2C3F970FB44F}">
      <dsp:nvSpPr>
        <dsp:cNvPr id="0" name=""/>
        <dsp:cNvSpPr/>
      </dsp:nvSpPr>
      <dsp:spPr>
        <a:xfrm>
          <a:off x="0" y="1302153"/>
          <a:ext cx="2589758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rgbClr val="00B050"/>
              </a:solidFill>
            </a:rPr>
            <a:t>应用</a:t>
          </a:r>
          <a:r>
            <a:rPr lang="en-US" altLang="zh-CN" sz="1200" kern="1200" dirty="0" smtClean="0">
              <a:solidFill>
                <a:srgbClr val="00B050"/>
              </a:solidFill>
            </a:rPr>
            <a:t>Release</a:t>
          </a:r>
          <a:r>
            <a:rPr lang="zh-CN" altLang="en-US" sz="1200" kern="1200" dirty="0" smtClean="0">
              <a:solidFill>
                <a:srgbClr val="00B050"/>
              </a:solidFill>
            </a:rPr>
            <a:t>自动化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0" y="1302153"/>
        <a:ext cx="2589758" cy="619888"/>
      </dsp:txXfrm>
    </dsp:sp>
    <dsp:sp modelId="{99FA242F-C077-4AA2-80ED-A2925D77DCAA}">
      <dsp:nvSpPr>
        <dsp:cNvPr id="0" name=""/>
        <dsp:cNvSpPr/>
      </dsp:nvSpPr>
      <dsp:spPr>
        <a:xfrm>
          <a:off x="0" y="1953037"/>
          <a:ext cx="2589758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rgbClr val="C00000"/>
              </a:solidFill>
            </a:rPr>
            <a:t>核心网交换机高可用和</a:t>
          </a:r>
          <a:r>
            <a:rPr lang="zh-CN" altLang="en-US" sz="1200" kern="1200" dirty="0" smtClean="0">
              <a:solidFill>
                <a:srgbClr val="FFFF00"/>
              </a:solidFill>
            </a:rPr>
            <a:t>千兆互联解决</a:t>
          </a:r>
          <a:endParaRPr lang="zh-CN" altLang="en-US" sz="1200" kern="1200" dirty="0">
            <a:solidFill>
              <a:srgbClr val="FFFF00"/>
            </a:solidFill>
          </a:endParaRPr>
        </a:p>
      </dsp:txBody>
      <dsp:txXfrm>
        <a:off x="0" y="1953037"/>
        <a:ext cx="2589758" cy="619888"/>
      </dsp:txXfrm>
    </dsp:sp>
    <dsp:sp modelId="{FE4FB07F-6A77-4880-9AB1-1D8A8A1D8602}">
      <dsp:nvSpPr>
        <dsp:cNvPr id="0" name=""/>
        <dsp:cNvSpPr/>
      </dsp:nvSpPr>
      <dsp:spPr>
        <a:xfrm>
          <a:off x="0" y="2603920"/>
          <a:ext cx="2589758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rgbClr val="00B050"/>
              </a:solidFill>
            </a:rPr>
            <a:t>内部</a:t>
          </a:r>
          <a:r>
            <a:rPr lang="en-US" altLang="zh-CN" sz="1200" kern="1200" dirty="0" smtClean="0">
              <a:solidFill>
                <a:srgbClr val="00B050"/>
              </a:solidFill>
            </a:rPr>
            <a:t>DNS</a:t>
          </a:r>
          <a:endParaRPr lang="zh-CN" altLang="en-US" sz="1200" kern="1200" dirty="0">
            <a:solidFill>
              <a:srgbClr val="00B050"/>
            </a:solidFill>
          </a:endParaRPr>
        </a:p>
      </dsp:txBody>
      <dsp:txXfrm>
        <a:off x="0" y="2603920"/>
        <a:ext cx="2589758" cy="619888"/>
      </dsp:txXfrm>
    </dsp:sp>
    <dsp:sp modelId="{1D7DFFD9-D790-48E4-94B0-37F75D524C2E}">
      <dsp:nvSpPr>
        <dsp:cNvPr id="0" name=""/>
        <dsp:cNvSpPr/>
      </dsp:nvSpPr>
      <dsp:spPr>
        <a:xfrm>
          <a:off x="0" y="3254803"/>
          <a:ext cx="2589758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rgbClr val="C00000"/>
              </a:solidFill>
            </a:rPr>
            <a:t>VM </a:t>
          </a:r>
          <a:r>
            <a:rPr lang="zh-CN" altLang="en-US" sz="1200" kern="1200" dirty="0" smtClean="0">
              <a:solidFill>
                <a:srgbClr val="C00000"/>
              </a:solidFill>
            </a:rPr>
            <a:t>管理平台</a:t>
          </a:r>
          <a:endParaRPr lang="en-US" altLang="zh-CN" sz="1200" kern="1200" dirty="0" smtClean="0">
            <a:solidFill>
              <a:srgbClr val="C00000"/>
            </a:solidFill>
          </a:endParaRPr>
        </a:p>
      </dsp:txBody>
      <dsp:txXfrm>
        <a:off x="0" y="3254803"/>
        <a:ext cx="2589758" cy="619888"/>
      </dsp:txXfrm>
    </dsp:sp>
    <dsp:sp modelId="{E3B7F82C-8260-462E-A451-ECF9BA45553F}">
      <dsp:nvSpPr>
        <dsp:cNvPr id="0" name=""/>
        <dsp:cNvSpPr/>
      </dsp:nvSpPr>
      <dsp:spPr>
        <a:xfrm>
          <a:off x="0" y="3905687"/>
          <a:ext cx="2589758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rgbClr val="FFC000"/>
              </a:solidFill>
            </a:rPr>
            <a:t>排错分析自动化</a:t>
          </a:r>
          <a:endParaRPr lang="zh-CN" altLang="en-US" sz="1200" kern="1200" dirty="0">
            <a:solidFill>
              <a:srgbClr val="FFC000"/>
            </a:solidFill>
          </a:endParaRPr>
        </a:p>
      </dsp:txBody>
      <dsp:txXfrm>
        <a:off x="0" y="3905687"/>
        <a:ext cx="2589758" cy="61988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18AC60-5DBE-4D54-96B4-DBDE356E9323}">
      <dsp:nvSpPr>
        <dsp:cNvPr id="0" name=""/>
        <dsp:cNvSpPr/>
      </dsp:nvSpPr>
      <dsp:spPr>
        <a:xfrm>
          <a:off x="0" y="386"/>
          <a:ext cx="2456216" cy="619888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Application</a:t>
          </a:r>
          <a:endParaRPr lang="zh-CN" altLang="en-US" sz="1500" kern="1200" dirty="0"/>
        </a:p>
      </dsp:txBody>
      <dsp:txXfrm>
        <a:off x="0" y="386"/>
        <a:ext cx="2456216" cy="619888"/>
      </dsp:txXfrm>
    </dsp:sp>
    <dsp:sp modelId="{DBA9E5FE-87B4-4EC6-B4AB-78630DEDA4AA}">
      <dsp:nvSpPr>
        <dsp:cNvPr id="0" name=""/>
        <dsp:cNvSpPr/>
      </dsp:nvSpPr>
      <dsp:spPr>
        <a:xfrm>
          <a:off x="0" y="651270"/>
          <a:ext cx="245621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rgbClr val="FFC000"/>
              </a:solidFill>
            </a:rPr>
            <a:t>应用标准化</a:t>
          </a:r>
          <a:endParaRPr lang="zh-CN" altLang="en-US" sz="1500" kern="1200" dirty="0">
            <a:solidFill>
              <a:srgbClr val="FFC000"/>
            </a:solidFill>
          </a:endParaRPr>
        </a:p>
      </dsp:txBody>
      <dsp:txXfrm>
        <a:off x="0" y="651270"/>
        <a:ext cx="2456216" cy="619888"/>
      </dsp:txXfrm>
    </dsp:sp>
    <dsp:sp modelId="{94FFF80A-B91E-466D-90D0-2C3F970FB44F}">
      <dsp:nvSpPr>
        <dsp:cNvPr id="0" name=""/>
        <dsp:cNvSpPr/>
      </dsp:nvSpPr>
      <dsp:spPr>
        <a:xfrm>
          <a:off x="0" y="1302153"/>
          <a:ext cx="245621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B050"/>
              </a:solidFill>
            </a:rPr>
            <a:t>Layered Service</a:t>
          </a:r>
          <a:endParaRPr lang="zh-CN" altLang="en-US" sz="1500" kern="1200" dirty="0">
            <a:solidFill>
              <a:srgbClr val="00B050"/>
            </a:solidFill>
          </a:endParaRPr>
        </a:p>
      </dsp:txBody>
      <dsp:txXfrm>
        <a:off x="0" y="1302153"/>
        <a:ext cx="2456216" cy="619888"/>
      </dsp:txXfrm>
    </dsp:sp>
    <dsp:sp modelId="{99FA242F-C077-4AA2-80ED-A2925D77DCAA}">
      <dsp:nvSpPr>
        <dsp:cNvPr id="0" name=""/>
        <dsp:cNvSpPr/>
      </dsp:nvSpPr>
      <dsp:spPr>
        <a:xfrm>
          <a:off x="0" y="1953037"/>
          <a:ext cx="245621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>
              <a:solidFill>
                <a:srgbClr val="00B050"/>
              </a:solidFill>
            </a:rPr>
            <a:t>Redis</a:t>
          </a:r>
          <a:r>
            <a:rPr lang="en-US" altLang="zh-CN" sz="1500" kern="1200" dirty="0" smtClean="0">
              <a:solidFill>
                <a:srgbClr val="00B050"/>
              </a:solidFill>
            </a:rPr>
            <a:t>/Mongo/</a:t>
          </a:r>
          <a:r>
            <a:rPr lang="en-US" altLang="zh-CN" sz="1500" kern="1200" dirty="0" err="1" smtClean="0">
              <a:solidFill>
                <a:srgbClr val="00B050"/>
              </a:solidFill>
            </a:rPr>
            <a:t>Hadoop</a:t>
          </a:r>
          <a:endParaRPr lang="zh-CN" altLang="en-US" sz="1500" kern="1200" dirty="0">
            <a:solidFill>
              <a:srgbClr val="00B050"/>
            </a:solidFill>
          </a:endParaRPr>
        </a:p>
      </dsp:txBody>
      <dsp:txXfrm>
        <a:off x="0" y="1953037"/>
        <a:ext cx="2456216" cy="619888"/>
      </dsp:txXfrm>
    </dsp:sp>
    <dsp:sp modelId="{FE4FB07F-6A77-4880-9AB1-1D8A8A1D8602}">
      <dsp:nvSpPr>
        <dsp:cNvPr id="0" name=""/>
        <dsp:cNvSpPr/>
      </dsp:nvSpPr>
      <dsp:spPr>
        <a:xfrm>
          <a:off x="0" y="2603920"/>
          <a:ext cx="245621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rgbClr val="C00000"/>
              </a:solidFill>
            </a:rPr>
            <a:t>应用安全</a:t>
          </a:r>
          <a:endParaRPr lang="zh-CN" altLang="en-US" sz="1500" kern="1200" dirty="0">
            <a:solidFill>
              <a:srgbClr val="C00000"/>
            </a:solidFill>
          </a:endParaRPr>
        </a:p>
      </dsp:txBody>
      <dsp:txXfrm>
        <a:off x="0" y="2603920"/>
        <a:ext cx="2456216" cy="619888"/>
      </dsp:txXfrm>
    </dsp:sp>
    <dsp:sp modelId="{1D7DFFD9-D790-48E4-94B0-37F75D524C2E}">
      <dsp:nvSpPr>
        <dsp:cNvPr id="0" name=""/>
        <dsp:cNvSpPr/>
      </dsp:nvSpPr>
      <dsp:spPr>
        <a:xfrm>
          <a:off x="0" y="3254803"/>
          <a:ext cx="245621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rgbClr val="C00000"/>
              </a:solidFill>
            </a:rPr>
            <a:t>攻击报警系统</a:t>
          </a:r>
          <a:endParaRPr lang="zh-CN" altLang="en-US" sz="1500" kern="1200" dirty="0">
            <a:solidFill>
              <a:srgbClr val="C00000"/>
            </a:solidFill>
          </a:endParaRPr>
        </a:p>
      </dsp:txBody>
      <dsp:txXfrm>
        <a:off x="0" y="3254803"/>
        <a:ext cx="2456216" cy="619888"/>
      </dsp:txXfrm>
    </dsp:sp>
    <dsp:sp modelId="{E3B7F82C-8260-462E-A451-ECF9BA45553F}">
      <dsp:nvSpPr>
        <dsp:cNvPr id="0" name=""/>
        <dsp:cNvSpPr/>
      </dsp:nvSpPr>
      <dsp:spPr>
        <a:xfrm>
          <a:off x="0" y="3905687"/>
          <a:ext cx="245621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>
        <a:off x="0" y="3905687"/>
        <a:ext cx="2456216" cy="619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8D51F-1877-4C23-AF89-B96DD819C7ED}" type="datetimeFigureOut">
              <a:rPr lang="zh-CN" altLang="en-US" smtClean="0"/>
              <a:pPr/>
              <a:t>2012/9/14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DE39E-9860-4DC5-8FCF-02F240FB4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64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包含了</a:t>
            </a:r>
            <a:endParaRPr lang="en-US" altLang="zh-CN" b="1" dirty="0" smtClean="0"/>
          </a:p>
          <a:p>
            <a:r>
              <a:rPr lang="zh-CN" altLang="en-US" dirty="0" smtClean="0"/>
              <a:t>基础运维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应用运维</a:t>
            </a:r>
            <a:r>
              <a:rPr lang="en-US" altLang="zh-CN" dirty="0" smtClean="0"/>
              <a:t>,</a:t>
            </a:r>
            <a:r>
              <a:rPr lang="zh-CN" altLang="en-US" dirty="0" smtClean="0"/>
              <a:t>工具开发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平台开发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安全等方面的的工作；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分享下，在</a:t>
            </a:r>
            <a:r>
              <a:rPr lang="en-US" altLang="zh-CN" dirty="0" smtClean="0"/>
              <a:t>PPTV</a:t>
            </a:r>
            <a:r>
              <a:rPr lang="zh-CN" altLang="en-US" dirty="0" smtClean="0"/>
              <a:t>这一年，把网站，从杂乱无章，到比较有序的整个历程；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就这样也行，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的整个变迁改造过程。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不过，要全部讲完讲全，时间可能不够。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在这个过程中，如果能够针对某些方面进行重点介绍，是不是会更好一些。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数据化运维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监控和日志数据的分析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监控、告警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告警阙值的制定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日志分析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服务域名可用性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命中率，性能，流量，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Top-down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容量分析和优化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提前发现问题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CMDB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机器究竟都在干嘛？数据！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各类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日志收集平台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Rsync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安全日志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rsyslog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日志分析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实时日志分析平台：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fluentd+mongo+zabbix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为什么要服务化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Kickstart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保证装出来的系统统一一致；</a:t>
            </a:r>
            <a:endParaRPr lang="en-US" altLang="zh-CN" dirty="0" smtClean="0"/>
          </a:p>
          <a:p>
            <a:r>
              <a:rPr lang="en-US" altLang="zh-CN" dirty="0" smtClean="0"/>
              <a:t>Why</a:t>
            </a:r>
            <a:r>
              <a:rPr lang="en-US" altLang="zh-CN" baseline="0" dirty="0" smtClean="0"/>
              <a:t> cobbler/GIT:</a:t>
            </a:r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分布式</a:t>
            </a:r>
            <a:r>
              <a:rPr lang="en-US" altLang="zh-CN" baseline="0" dirty="0" smtClean="0"/>
              <a:t>IDC</a:t>
            </a:r>
            <a:r>
              <a:rPr lang="zh-CN" altLang="en-US" baseline="0" dirty="0" smtClean="0"/>
              <a:t>；没办法；几十个</a:t>
            </a:r>
            <a:r>
              <a:rPr lang="en-US" altLang="zh-CN" baseline="0" dirty="0" smtClean="0"/>
              <a:t>IDC</a:t>
            </a:r>
            <a:r>
              <a:rPr lang="zh-CN" altLang="en-US" baseline="0" dirty="0" smtClean="0"/>
              <a:t>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Why LDAP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便于</a:t>
            </a:r>
            <a:r>
              <a:rPr lang="en-US" altLang="zh-CN" baseline="0" dirty="0" smtClean="0"/>
              <a:t>Audit</a:t>
            </a:r>
            <a:r>
              <a:rPr lang="zh-CN" altLang="en-US" baseline="0" dirty="0" smtClean="0"/>
              <a:t>，安全，统一，简单；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员工离职，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sudo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记录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控制</a:t>
            </a:r>
            <a:r>
              <a:rPr lang="en-US" altLang="zh-CN" baseline="0" dirty="0" err="1" smtClean="0"/>
              <a:t>sudo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密码管理简单；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DNS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不用讲为什么了；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内网</a:t>
            </a:r>
            <a:r>
              <a:rPr lang="en-US" altLang="zh-CN" baseline="0" dirty="0" smtClean="0"/>
              <a:t>DNS</a:t>
            </a:r>
            <a:r>
              <a:rPr lang="zh-CN" altLang="en-US" baseline="0" dirty="0" smtClean="0"/>
              <a:t>：不同</a:t>
            </a:r>
            <a:r>
              <a:rPr lang="en-US" altLang="zh-CN" baseline="0" dirty="0" smtClean="0"/>
              <a:t>IDC</a:t>
            </a:r>
          </a:p>
          <a:p>
            <a:r>
              <a:rPr lang="en-US" altLang="zh-CN" baseline="0" dirty="0" err="1" smtClean="0"/>
              <a:t>Zabbix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监控平台</a:t>
            </a:r>
            <a:endParaRPr lang="en-US" altLang="zh-CN" baseline="0" dirty="0" smtClean="0"/>
          </a:p>
          <a:p>
            <a:r>
              <a:rPr lang="en-US" altLang="zh-CN" baseline="0" dirty="0" smtClean="0"/>
              <a:t>CMDB:	</a:t>
            </a:r>
            <a:r>
              <a:rPr lang="zh-CN" altLang="en-US" baseline="0" dirty="0" smtClean="0"/>
              <a:t>整体运维基础平台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资产：多少服务器，各自型号分配，</a:t>
            </a:r>
            <a:r>
              <a:rPr lang="en-US" altLang="zh-CN" baseline="0" dirty="0" smtClean="0"/>
              <a:t>IDC</a:t>
            </a:r>
            <a:r>
              <a:rPr lang="zh-CN" altLang="en-US" baseline="0" dirty="0" smtClean="0"/>
              <a:t>分布，过保分布，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应用：什么应用用了多少机器，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服务：有多少应用，各自是什么业务负责人（研发，运维），有什么监控点</a:t>
            </a:r>
            <a:r>
              <a:rPr lang="en-US" altLang="zh-CN" baseline="0" dirty="0" smtClean="0"/>
              <a:t>(URLMON</a:t>
            </a:r>
            <a:r>
              <a:rPr lang="zh-CN" altLang="en-US" baseline="0" dirty="0" smtClean="0"/>
              <a:t>来读取），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="1" baseline="0" dirty="0" smtClean="0"/>
              <a:t>机器处于什么状态？（告警邮件就不发了，如果处于维护中）</a:t>
            </a:r>
            <a:endParaRPr lang="en-US" altLang="zh-CN" b="1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Getting  hot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Very powerful,</a:t>
            </a:r>
            <a:r>
              <a:rPr lang="en-US" altLang="zh-CN" baseline="0" dirty="0" smtClean="0"/>
              <a:t> flexible, </a:t>
            </a:r>
          </a:p>
          <a:p>
            <a:r>
              <a:rPr lang="en-US" altLang="zh-CN" baseline="0" dirty="0" smtClean="0"/>
              <a:t>But can also be very Dangerous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917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</a:t>
            </a:r>
            <a:r>
              <a:rPr lang="zh-CN" altLang="en-US" dirty="0" smtClean="0"/>
              <a:t>台机器开始应该维护</a:t>
            </a:r>
            <a:endParaRPr lang="en-US" altLang="zh-CN" dirty="0" smtClean="0"/>
          </a:p>
          <a:p>
            <a:r>
              <a:rPr lang="en-US" altLang="zh-CN" dirty="0" smtClean="0"/>
              <a:t>Worthy investment; </a:t>
            </a:r>
          </a:p>
          <a:p>
            <a:r>
              <a:rPr lang="en-US" altLang="zh-CN" dirty="0" smtClean="0"/>
              <a:t>	1/3 machines saved;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1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Keepalived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Rsync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卡顿</a:t>
            </a:r>
            <a:endParaRPr lang="en-US" altLang="zh-CN" dirty="0" smtClean="0"/>
          </a:p>
          <a:p>
            <a:r>
              <a:rPr lang="en-US" altLang="zh-CN" dirty="0" smtClean="0"/>
              <a:t>Response time breakdown</a:t>
            </a:r>
          </a:p>
          <a:p>
            <a:r>
              <a:rPr lang="zh-CN" altLang="en-US" dirty="0" smtClean="0"/>
              <a:t>错误日志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90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Next step would be real-time</a:t>
            </a:r>
            <a:r>
              <a:rPr lang="en-US" altLang="zh-CN" baseline="0" dirty="0" smtClean="0"/>
              <a:t> flume, still </a:t>
            </a:r>
            <a:r>
              <a:rPr lang="en-US" altLang="zh-CN" baseline="0" dirty="0" err="1" smtClean="0"/>
              <a:t>wip</a:t>
            </a:r>
            <a:r>
              <a:rPr lang="en-US" altLang="zh-CN" baseline="0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Mostly for monitor the site applications;</a:t>
            </a:r>
          </a:p>
          <a:p>
            <a:r>
              <a:rPr lang="en-US" altLang="zh-CN" dirty="0" smtClean="0"/>
              <a:t>Like:</a:t>
            </a:r>
          </a:p>
          <a:p>
            <a:r>
              <a:rPr lang="en-US" altLang="zh-CN" dirty="0" smtClean="0"/>
              <a:t>	key service</a:t>
            </a:r>
            <a:r>
              <a:rPr lang="en-US" altLang="zh-CN" baseline="0" dirty="0" smtClean="0"/>
              <a:t> usability;</a:t>
            </a:r>
          </a:p>
          <a:p>
            <a:r>
              <a:rPr lang="en-US" altLang="zh-CN" baseline="0" dirty="0" smtClean="0"/>
              <a:t>	still limited; </a:t>
            </a:r>
          </a:p>
          <a:p>
            <a:r>
              <a:rPr lang="en-US" altLang="zh-CN" baseline="0" dirty="0" smtClean="0"/>
              <a:t>Web service monitoring </a:t>
            </a:r>
          </a:p>
          <a:p>
            <a:r>
              <a:rPr lang="en-US" altLang="zh-CN" baseline="0" dirty="0" smtClean="0"/>
              <a:t>And auto-release based on it;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数据化运维详细讲述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4118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Baseline system monitoring: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crontab</a:t>
            </a:r>
            <a:r>
              <a:rPr lang="en-US" altLang="zh-CN" dirty="0" smtClean="0"/>
              <a:t> –e </a:t>
            </a:r>
            <a:r>
              <a:rPr lang="en-US" altLang="zh-CN" dirty="0" err="1" smtClean="0"/>
              <a:t>sysstat</a:t>
            </a:r>
            <a:r>
              <a:rPr lang="en-US" altLang="zh-CN" dirty="0" smtClean="0"/>
              <a:t> 1 min interval;</a:t>
            </a:r>
          </a:p>
          <a:p>
            <a:r>
              <a:rPr lang="en-US" altLang="zh-CN" dirty="0" err="1" smtClean="0"/>
              <a:t>Zabbix</a:t>
            </a:r>
            <a:r>
              <a:rPr lang="en-US" altLang="zh-CN" baseline="0" dirty="0" smtClean="0"/>
              <a:t> networking:</a:t>
            </a:r>
          </a:p>
          <a:p>
            <a:r>
              <a:rPr lang="en-US" altLang="zh-CN" baseline="0" dirty="0" smtClean="0"/>
              <a:t>	IDC inter-connectivity;(package lose/response time)</a:t>
            </a:r>
          </a:p>
          <a:p>
            <a:r>
              <a:rPr lang="en-US" altLang="zh-CN" baseline="0" dirty="0" smtClean="0"/>
              <a:t>	server down;</a:t>
            </a:r>
            <a:endParaRPr lang="en-US" altLang="zh-CN" dirty="0" smtClean="0"/>
          </a:p>
          <a:p>
            <a:r>
              <a:rPr lang="en-US" altLang="zh-CN" dirty="0" err="1" smtClean="0"/>
              <a:t>Zabbix</a:t>
            </a:r>
            <a:r>
              <a:rPr lang="en-US" altLang="zh-CN" dirty="0" smtClean="0"/>
              <a:t> system: (for easy chatting)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network Traffic/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/memory/disk </a:t>
            </a:r>
            <a:r>
              <a:rPr lang="en-US" altLang="zh-CN" dirty="0" err="1" smtClean="0"/>
              <a:t>space,io</a:t>
            </a:r>
            <a:r>
              <a:rPr lang="en-US" altLang="zh-CN" dirty="0" smtClean="0"/>
              <a:t> busy../NIC speed/package lose;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 –s;</a:t>
            </a:r>
          </a:p>
          <a:p>
            <a:r>
              <a:rPr lang="en-US" altLang="zh-CN" dirty="0" smtClean="0"/>
              <a:t>Application metrics: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/squid/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/mc/java/load balancer</a:t>
            </a:r>
            <a:r>
              <a:rPr lang="en-US" altLang="zh-CN" baseline="0" dirty="0" smtClean="0"/>
              <a:t> statistics; </a:t>
            </a:r>
          </a:p>
          <a:p>
            <a:r>
              <a:rPr lang="en-US" altLang="zh-CN" baseline="0" dirty="0" smtClean="0"/>
              <a:t>	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/puppet/</a:t>
            </a:r>
          </a:p>
          <a:p>
            <a:r>
              <a:rPr lang="en-US" altLang="zh-CN" dirty="0" smtClean="0"/>
              <a:t>	application log(OOM,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error,hits</a:t>
            </a:r>
            <a:r>
              <a:rPr lang="en-US" altLang="zh-CN" baseline="0" dirty="0" smtClean="0"/>
              <a:t>, 4xx,5xx, response time, &gt;1s percent,……)</a:t>
            </a:r>
          </a:p>
          <a:p>
            <a:r>
              <a:rPr lang="en-US" altLang="zh-CN" baseline="0" dirty="0" smtClean="0"/>
              <a:t>	live service(</a:t>
            </a:r>
            <a:r>
              <a:rPr lang="en-US" altLang="zh-CN" baseline="0" dirty="0" err="1" smtClean="0"/>
              <a:t>healthcheck</a:t>
            </a:r>
            <a:r>
              <a:rPr lang="en-US" altLang="zh-CN" baseline="0" dirty="0" smtClean="0"/>
              <a:t>-service all down);</a:t>
            </a:r>
          </a:p>
          <a:p>
            <a:r>
              <a:rPr lang="en-US" altLang="zh-CN" baseline="0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Business Metrics:</a:t>
            </a:r>
          </a:p>
          <a:p>
            <a:r>
              <a:rPr lang="en-US" altLang="zh-CN" dirty="0" smtClean="0"/>
              <a:t>	user login/s,</a:t>
            </a:r>
            <a:r>
              <a:rPr lang="en-US" altLang="zh-CN" baseline="0" dirty="0" smtClean="0"/>
              <a:t> user </a:t>
            </a:r>
            <a:r>
              <a:rPr lang="en-US" altLang="zh-CN" baseline="0" dirty="0" err="1" smtClean="0"/>
              <a:t>registeration</a:t>
            </a:r>
            <a:r>
              <a:rPr lang="en-US" altLang="zh-CN" baseline="0" dirty="0" smtClean="0"/>
              <a:t>/s, posts/s, view/sec, </a:t>
            </a:r>
            <a:r>
              <a:rPr lang="en-US" altLang="zh-CN" baseline="0" dirty="0" err="1" smtClean="0"/>
              <a:t>bw</a:t>
            </a:r>
            <a:r>
              <a:rPr lang="en-US" altLang="zh-CN" baseline="0" dirty="0" smtClean="0"/>
              <a:t>, vv, jump,… 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Security:</a:t>
            </a:r>
          </a:p>
          <a:p>
            <a:r>
              <a:rPr lang="en-US" altLang="zh-CN" dirty="0" smtClean="0"/>
              <a:t>	port;</a:t>
            </a:r>
          </a:p>
          <a:p>
            <a:r>
              <a:rPr lang="en-US" altLang="zh-CN" dirty="0" smtClean="0"/>
              <a:t>	process;</a:t>
            </a:r>
          </a:p>
          <a:p>
            <a:r>
              <a:rPr lang="en-US" altLang="zh-CN" dirty="0" smtClean="0"/>
              <a:t>	file attribute;</a:t>
            </a:r>
          </a:p>
          <a:p>
            <a:r>
              <a:rPr lang="en-US" altLang="zh-CN" dirty="0" smtClean="0"/>
              <a:t>	any specific pattern; </a:t>
            </a: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5365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Need number of adjustment for each monitoring </a:t>
            </a:r>
            <a:r>
              <a:rPr lang="en-US" altLang="zh-CN" dirty="0" smtClean="0">
                <a:sym typeface="Wingdings" pitchFamily="2" charset="2"/>
              </a:rPr>
              <a:t> alerting; </a:t>
            </a:r>
          </a:p>
          <a:p>
            <a:r>
              <a:rPr lang="en-US" altLang="zh-CN" dirty="0" smtClean="0">
                <a:sym typeface="Wingdings" pitchFamily="2" charset="2"/>
              </a:rPr>
              <a:t>Need different level/severity</a:t>
            </a:r>
            <a:r>
              <a:rPr lang="en-US" altLang="zh-CN" baseline="0" dirty="0" smtClean="0">
                <a:sym typeface="Wingdings" pitchFamily="2" charset="2"/>
              </a:rPr>
              <a:t> for different alerting;  when to escalate, resolve time;</a:t>
            </a:r>
          </a:p>
          <a:p>
            <a:r>
              <a:rPr lang="en-US" altLang="zh-CN" dirty="0" smtClean="0"/>
              <a:t>Timely action: else continuous alerting email flooding; </a:t>
            </a:r>
          </a:p>
          <a:p>
            <a:r>
              <a:rPr lang="en-US" altLang="zh-CN" dirty="0" smtClean="0"/>
              <a:t>Snooze: if you cant solve the known issue, skip alerting</a:t>
            </a:r>
            <a:r>
              <a:rPr lang="en-US" altLang="zh-CN" baseline="0" dirty="0" smtClean="0"/>
              <a:t> for sometime; </a:t>
            </a:r>
          </a:p>
          <a:p>
            <a:r>
              <a:rPr lang="en-US" altLang="zh-CN" baseline="0" dirty="0" smtClean="0"/>
              <a:t>Tracking: Tracking any unresolved issues; </a:t>
            </a:r>
          </a:p>
          <a:p>
            <a:r>
              <a:rPr lang="en-US" altLang="zh-CN" baseline="0" dirty="0" smtClean="0"/>
              <a:t>Report/Analysis: what are the top </a:t>
            </a:r>
            <a:r>
              <a:rPr lang="en-US" altLang="zh-CN" baseline="0" dirty="0" err="1" smtClean="0"/>
              <a:t>alertings</a:t>
            </a:r>
            <a:r>
              <a:rPr lang="en-US" altLang="zh-CN" baseline="0" dirty="0" smtClean="0"/>
              <a:t>, and when/how should we solve the top events , prevent them from </a:t>
            </a:r>
            <a:r>
              <a:rPr lang="en-US" altLang="zh-CN" baseline="0" dirty="0" err="1" smtClean="0"/>
              <a:t>happenning</a:t>
            </a:r>
            <a:r>
              <a:rPr lang="en-US" altLang="zh-CN" baseline="0" dirty="0" smtClean="0"/>
              <a:t>; </a:t>
            </a:r>
          </a:p>
          <a:p>
            <a:r>
              <a:rPr lang="en-US" altLang="zh-CN" dirty="0" smtClean="0"/>
              <a:t>Involve development/business: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 want to be aware of what is going on with site; Especially in small companies; (CMDB-service catalog)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CMDB integration</a:t>
            </a:r>
          </a:p>
          <a:p>
            <a:r>
              <a:rPr lang="en-US" altLang="zh-CN" dirty="0" smtClean="0"/>
              <a:t>VM:</a:t>
            </a:r>
            <a:r>
              <a:rPr lang="en-US" altLang="zh-CN" baseline="0" dirty="0" smtClean="0"/>
              <a:t>   </a:t>
            </a:r>
            <a:r>
              <a:rPr lang="en-US" altLang="zh-CN" dirty="0" err="1" smtClean="0"/>
              <a:t>openstack</a:t>
            </a:r>
            <a:endParaRPr lang="en-US" altLang="zh-CN" dirty="0" smtClean="0"/>
          </a:p>
          <a:p>
            <a:r>
              <a:rPr lang="en-US" altLang="zh-CN" dirty="0" smtClean="0"/>
              <a:t>      cobbler;</a:t>
            </a:r>
          </a:p>
          <a:p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Patch/</a:t>
            </a:r>
            <a:r>
              <a:rPr lang="zh-CN" altLang="en-US" dirty="0" smtClean="0"/>
              <a:t>小</a:t>
            </a:r>
            <a:r>
              <a:rPr lang="en-US" altLang="zh-CN" dirty="0" smtClean="0"/>
              <a:t>Release 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Dev</a:t>
            </a:r>
            <a:r>
              <a:rPr lang="en-US" altLang="zh-CN" dirty="0" smtClean="0"/>
              <a:t>: 3</a:t>
            </a:r>
            <a:r>
              <a:rPr lang="zh-CN" altLang="en-US" dirty="0" smtClean="0"/>
              <a:t>天 </a:t>
            </a:r>
            <a:r>
              <a:rPr lang="en-US" altLang="zh-CN" dirty="0" smtClean="0"/>
              <a:t> --&gt; 30</a:t>
            </a:r>
            <a:r>
              <a:rPr lang="zh-CN" altLang="en-US" dirty="0" smtClean="0"/>
              <a:t>分钟 </a:t>
            </a:r>
            <a:r>
              <a:rPr lang="en-US" altLang="zh-CN" dirty="0" smtClean="0"/>
              <a:t>turnaround  </a:t>
            </a:r>
          </a:p>
          <a:p>
            <a:pPr lvl="1"/>
            <a:r>
              <a:rPr lang="en-US" altLang="zh-CN" dirty="0" smtClean="0"/>
              <a:t>Ops: </a:t>
            </a:r>
            <a:r>
              <a:rPr lang="zh-CN" altLang="en-US" dirty="0" smtClean="0"/>
              <a:t>半天 </a:t>
            </a:r>
            <a:r>
              <a:rPr lang="en-US" altLang="zh-CN" dirty="0" smtClean="0"/>
              <a:t>--&gt;  0 min	</a:t>
            </a:r>
          </a:p>
          <a:p>
            <a:pPr lvl="1"/>
            <a:r>
              <a:rPr lang="zh-CN" altLang="en-US" dirty="0" smtClean="0"/>
              <a:t>周均</a:t>
            </a:r>
            <a:r>
              <a:rPr lang="en-US" altLang="zh-CN" dirty="0" smtClean="0"/>
              <a:t>release 30 </a:t>
            </a:r>
            <a:r>
              <a:rPr lang="zh-CN" altLang="en-US" dirty="0" smtClean="0"/>
              <a:t>项目，</a:t>
            </a:r>
            <a:r>
              <a:rPr lang="en-US" altLang="zh-CN" dirty="0" smtClean="0"/>
              <a:t>H1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1200+ </a:t>
            </a:r>
          </a:p>
          <a:p>
            <a:r>
              <a:rPr lang="zh-CN" altLang="en-US" dirty="0" smtClean="0"/>
              <a:t>如何实现？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模块化，服务化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前端实现</a:t>
            </a:r>
            <a:r>
              <a:rPr lang="en-US" altLang="zh-CN" dirty="0" smtClean="0"/>
              <a:t>CAS</a:t>
            </a:r>
            <a:r>
              <a:rPr lang="zh-CN" altLang="en-US" dirty="0" smtClean="0"/>
              <a:t>统一认证，由</a:t>
            </a:r>
            <a:r>
              <a:rPr lang="en-US" altLang="zh-CN" dirty="0" smtClean="0"/>
              <a:t>OPS</a:t>
            </a:r>
            <a:r>
              <a:rPr lang="zh-CN" altLang="en-US" dirty="0" smtClean="0"/>
              <a:t>管理员进行授权，相关项目的</a:t>
            </a:r>
            <a:r>
              <a:rPr lang="en-US" altLang="zh-CN" dirty="0" smtClean="0"/>
              <a:t>QA Leader</a:t>
            </a:r>
            <a:r>
              <a:rPr lang="zh-CN" altLang="en-US" dirty="0" smtClean="0"/>
              <a:t>有审批权限，</a:t>
            </a:r>
            <a:r>
              <a:rPr lang="en-US" altLang="zh-CN" dirty="0" smtClean="0"/>
              <a:t>DEV Leader</a:t>
            </a:r>
            <a:r>
              <a:rPr lang="zh-CN" altLang="en-US" dirty="0" smtClean="0"/>
              <a:t>有发布的执行权限，运维工程师有新项目添加、项目配置管理的权限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后端使用</a:t>
            </a:r>
            <a:r>
              <a:rPr lang="en-US" altLang="zh-CN" dirty="0" err="1" smtClean="0"/>
              <a:t>Controltier</a:t>
            </a:r>
            <a:r>
              <a:rPr lang="zh-CN" altLang="en-US" dirty="0" smtClean="0"/>
              <a:t>进行发布任务调度，通过</a:t>
            </a:r>
            <a:r>
              <a:rPr lang="en-US" altLang="zh-CN" dirty="0" err="1" smtClean="0"/>
              <a:t>Controltier</a:t>
            </a:r>
            <a:r>
              <a:rPr lang="en-US" altLang="zh-CN" dirty="0" smtClean="0"/>
              <a:t>  Admin</a:t>
            </a:r>
            <a:r>
              <a:rPr lang="zh-CN" altLang="en-US" dirty="0" smtClean="0"/>
              <a:t>节点将发布任务分发到各个机器节点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目前自动化部署的基本流程：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DEV </a:t>
            </a:r>
            <a:r>
              <a:rPr lang="zh-CN" altLang="en-US" dirty="0" smtClean="0"/>
              <a:t>登录自动化部署系统，选择要发布的项目，填写</a:t>
            </a:r>
            <a:r>
              <a:rPr lang="en-US" altLang="zh-CN" dirty="0" smtClean="0"/>
              <a:t>SVN </a:t>
            </a:r>
            <a:r>
              <a:rPr lang="zh-CN" altLang="en-US" dirty="0" smtClean="0"/>
              <a:t>版本号，提交上线单；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QA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审批上线单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DEV Leader</a:t>
            </a:r>
            <a:r>
              <a:rPr lang="zh-CN" altLang="en-US" dirty="0" smtClean="0"/>
              <a:t>点击上线按钮，一键发布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4</a:t>
            </a:r>
            <a:r>
              <a:rPr lang="zh-CN" altLang="en-US" dirty="0" smtClean="0"/>
              <a:t>）系统自动检查发布是否成功，如果发布失败会邮件</a:t>
            </a:r>
            <a:r>
              <a:rPr lang="en-US" altLang="zh-CN" dirty="0" smtClean="0"/>
              <a:t>inform QA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5</a:t>
            </a:r>
            <a:r>
              <a:rPr lang="zh-CN" altLang="en-US" dirty="0" smtClean="0"/>
              <a:t>）系统会自动记录发布历史及各项目的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关联信息，发布日志会保留在系统中，可以随时查看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目前自动化部署覆盖了</a:t>
            </a:r>
            <a:r>
              <a:rPr lang="en-US" altLang="zh-CN" dirty="0" smtClean="0"/>
              <a:t>80%</a:t>
            </a:r>
            <a:r>
              <a:rPr lang="zh-CN" altLang="en-US" dirty="0" smtClean="0"/>
              <a:t>以上的项目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最大化减少手工工作，减少审批流程，大大缩短上线时间，（大部分项目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需要的人工干预时间从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小时减少到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保证发布质量始终如一，减少对工程师经验及技术能力的依赖，避免由于手工操作造成的变更错误</a:t>
            </a:r>
            <a:endParaRPr lang="en-US" altLang="zh-CN" dirty="0" smtClean="0"/>
          </a:p>
          <a:p>
            <a:pPr marL="285750" indent="-285750"/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发布系统与监控紧密结合，项目添加的监控需求通过发布系统自动创建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加速知识积累，对发布过程中遇到的问题及解决方案在自动化部署系统中积累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2736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用数据说话；</a:t>
            </a:r>
            <a:endParaRPr lang="en-US" altLang="zh-CN" dirty="0" smtClean="0"/>
          </a:p>
          <a:p>
            <a:r>
              <a:rPr lang="zh-CN" altLang="en-US" dirty="0" smtClean="0"/>
              <a:t>精细化的运维工作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日志深入分析解决很多监控无法发现的问题</a:t>
            </a:r>
            <a:endParaRPr lang="en-US" altLang="zh-CN" dirty="0" smtClean="0"/>
          </a:p>
          <a:p>
            <a:r>
              <a:rPr lang="zh-CN" altLang="en-US" dirty="0" smtClean="0"/>
              <a:t>贯穿网站运维所有部分；</a:t>
            </a:r>
            <a:r>
              <a:rPr lang="en-US" altLang="zh-CN" dirty="0" smtClean="0"/>
              <a:t>rollback/validation;</a:t>
            </a:r>
            <a:r>
              <a:rPr lang="en-US" altLang="zh-CN" baseline="0" dirty="0" smtClean="0"/>
              <a:t>  for example; </a:t>
            </a:r>
            <a:endParaRPr lang="en-US" altLang="zh-CN" dirty="0" smtClean="0"/>
          </a:p>
          <a:p>
            <a:r>
              <a:rPr lang="zh-CN" altLang="en-US" dirty="0" smtClean="0"/>
              <a:t>网站基本稳定之后，才可能来分析和优化；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通过详细的机器盘点和分析，节省机器</a:t>
            </a:r>
            <a:r>
              <a:rPr lang="en-US" altLang="zh-CN" dirty="0" smtClean="0"/>
              <a:t>1/3</a:t>
            </a:r>
            <a:r>
              <a:rPr lang="zh-CN" altLang="en-US" dirty="0" smtClean="0"/>
              <a:t>以上</a:t>
            </a:r>
            <a:r>
              <a:rPr lang="zh-CN" altLang="en-US" dirty="0" smtClean="0"/>
              <a:t>；；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优化性能；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优化用户体验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0534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Reduce</a:t>
            </a:r>
            <a:r>
              <a:rPr lang="en-US" altLang="zh-CN" baseline="0" dirty="0" smtClean="0"/>
              <a:t> the workload /alerting</a:t>
            </a:r>
          </a:p>
          <a:p>
            <a:r>
              <a:rPr lang="en-US" altLang="zh-CN" baseline="0" dirty="0" smtClean="0"/>
              <a:t>Eliminate duplicate/consistent workload,		</a:t>
            </a:r>
          </a:p>
          <a:p>
            <a:r>
              <a:rPr lang="en-US" altLang="zh-CN" baseline="0" dirty="0" smtClean="0"/>
              <a:t>Get new exciting issues fixed/hidden issue fixed; don’t </a:t>
            </a:r>
            <a:r>
              <a:rPr lang="en-US" altLang="zh-CN" baseline="0" dirty="0" err="1" smtClean="0"/>
              <a:t>alwas</a:t>
            </a:r>
            <a:r>
              <a:rPr lang="en-US" altLang="zh-CN" baseline="0" dirty="0" smtClean="0"/>
              <a:t> fix the same problem;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When will</a:t>
            </a:r>
            <a:r>
              <a:rPr lang="en-US" altLang="zh-CN" baseline="0" dirty="0" smtClean="0"/>
              <a:t> application fail?</a:t>
            </a:r>
          </a:p>
          <a:p>
            <a:r>
              <a:rPr lang="en-US" altLang="zh-CN" baseline="0" dirty="0" smtClean="0"/>
              <a:t>	what is its bottleneck?</a:t>
            </a:r>
          </a:p>
          <a:p>
            <a:r>
              <a:rPr lang="en-US" altLang="zh-CN" baseline="0" dirty="0" smtClean="0"/>
              <a:t>	how much capacity/headroom do I have for my backend/frontend application?</a:t>
            </a:r>
          </a:p>
          <a:p>
            <a:r>
              <a:rPr lang="en-US" altLang="zh-CN" baseline="0" dirty="0" smtClean="0"/>
              <a:t>	is my application part bottleneck? Or other part?</a:t>
            </a:r>
          </a:p>
          <a:p>
            <a:r>
              <a:rPr lang="en-US" altLang="zh-CN" dirty="0" smtClean="0"/>
              <a:t>	when will my application fail?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Canary program;</a:t>
            </a:r>
          </a:p>
          <a:p>
            <a:r>
              <a:rPr lang="en-US" altLang="zh-CN" dirty="0" smtClean="0"/>
              <a:t>	benchmark</a:t>
            </a:r>
          </a:p>
          <a:p>
            <a:r>
              <a:rPr lang="en-US" altLang="zh-CN" dirty="0" smtClean="0"/>
              <a:t>	real-world performance testing</a:t>
            </a:r>
          </a:p>
          <a:p>
            <a:r>
              <a:rPr lang="en-US" altLang="zh-CN" dirty="0" smtClean="0"/>
              <a:t>	estimate</a:t>
            </a:r>
            <a:r>
              <a:rPr lang="en-US" altLang="zh-CN" baseline="0" dirty="0" smtClean="0"/>
              <a:t> sizing when load increases</a:t>
            </a:r>
          </a:p>
          <a:p>
            <a:r>
              <a:rPr lang="en-US" altLang="zh-CN" baseline="0" dirty="0" smtClean="0"/>
              <a:t>	know system capacity/bottleneck</a:t>
            </a:r>
          </a:p>
          <a:p>
            <a:r>
              <a:rPr lang="en-US" altLang="zh-CN" baseline="0" dirty="0" smtClean="0"/>
              <a:t>Right sizing:</a:t>
            </a:r>
          </a:p>
          <a:p>
            <a:r>
              <a:rPr lang="en-US" altLang="zh-CN" baseline="0" dirty="0" smtClean="0"/>
              <a:t>	don’t guess, use data;</a:t>
            </a:r>
          </a:p>
          <a:p>
            <a:r>
              <a:rPr lang="en-US" altLang="zh-CN" baseline="0" dirty="0" smtClean="0"/>
              <a:t>	save the world </a:t>
            </a:r>
            <a:r>
              <a:rPr lang="en-US" altLang="zh-CN" baseline="0" dirty="0" smtClean="0">
                <a:sym typeface="Wingdings" pitchFamily="2" charset="2"/>
              </a:rPr>
              <a:t>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Zabbix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ppmon</a:t>
            </a:r>
            <a:r>
              <a:rPr lang="zh-CN" altLang="en-US" dirty="0" smtClean="0"/>
              <a:t>监控报警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报障跟踪</a:t>
            </a:r>
          </a:p>
          <a:p>
            <a:r>
              <a:rPr lang="zh-CN" altLang="en-US" dirty="0" smtClean="0"/>
              <a:t>监控系统配置维护</a:t>
            </a:r>
          </a:p>
          <a:p>
            <a:r>
              <a:rPr lang="zh-CN" altLang="en-US" dirty="0" smtClean="0"/>
              <a:t>故障报警的一线分析、恢复、分级与升级</a:t>
            </a:r>
          </a:p>
          <a:p>
            <a:r>
              <a:rPr lang="zh-CN" altLang="en-US" dirty="0" smtClean="0"/>
              <a:t>基础运维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服务器故障报修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机房割接保障</a:t>
            </a:r>
          </a:p>
          <a:p>
            <a:r>
              <a:rPr lang="zh-CN" altLang="en-US" dirty="0" smtClean="0"/>
              <a:t>事件、问题跟踪管理，事故报告</a:t>
            </a:r>
          </a:p>
          <a:p>
            <a:r>
              <a:rPr lang="zh-CN" altLang="en-US" dirty="0" smtClean="0"/>
              <a:t>应用监控的其他工作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上包，切流，流量统计等</a:t>
            </a:r>
          </a:p>
          <a:p>
            <a:r>
              <a:rPr lang="zh-CN" altLang="en-US" dirty="0" smtClean="0"/>
              <a:t>基础监控白班，晚班</a:t>
            </a:r>
          </a:p>
          <a:p>
            <a:pPr lvl="1"/>
            <a:r>
              <a:rPr lang="zh-CN" altLang="en-US" dirty="0" smtClean="0"/>
              <a:t>接警，事件复查确认、快速恢复、升级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原则，否则升级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响应、响应、响应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第一线故障处理恢复，机房割接保障（晚班）</a:t>
            </a:r>
            <a:endParaRPr lang="en-US" altLang="zh-CN" dirty="0" smtClean="0"/>
          </a:p>
          <a:p>
            <a:r>
              <a:rPr lang="zh-CN" altLang="en-US" dirty="0" smtClean="0"/>
              <a:t>基础日常</a:t>
            </a:r>
          </a:p>
          <a:p>
            <a:pPr lvl="1"/>
            <a:r>
              <a:rPr lang="zh-CN" altLang="en-US" dirty="0" smtClean="0"/>
              <a:t>监控系统配置维护</a:t>
            </a:r>
          </a:p>
          <a:p>
            <a:pPr lvl="1"/>
            <a:r>
              <a:rPr lang="zh-CN" altLang="en-US" dirty="0" smtClean="0"/>
              <a:t>一线故障恢复，自动化处理</a:t>
            </a:r>
          </a:p>
          <a:p>
            <a:pPr lvl="1"/>
            <a:r>
              <a:rPr lang="zh-CN" altLang="en-US" dirty="0" smtClean="0"/>
              <a:t>服务器故障修复，恢复服务</a:t>
            </a:r>
          </a:p>
          <a:p>
            <a:pPr lvl="1"/>
            <a:r>
              <a:rPr lang="zh-CN" altLang="en-US" dirty="0" smtClean="0"/>
              <a:t>事件、问题跟踪管理。定人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监控系统的报警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。定人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日报</a:t>
            </a:r>
            <a:endParaRPr lang="en-US" altLang="zh-CN" dirty="0" smtClean="0"/>
          </a:p>
          <a:p>
            <a:r>
              <a:rPr lang="zh-CN" altLang="en-US" dirty="0" smtClean="0"/>
              <a:t>应用监控</a:t>
            </a:r>
          </a:p>
          <a:p>
            <a:pPr lvl="1"/>
            <a:r>
              <a:rPr lang="zh-CN" altLang="en-US" dirty="0" smtClean="0"/>
              <a:t>服务器故障报修，切流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NFS</a:t>
            </a:r>
            <a:r>
              <a:rPr lang="zh-CN" altLang="en-US" dirty="0" smtClean="0"/>
              <a:t>通用解决方案：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一直</a:t>
            </a:r>
            <a:r>
              <a:rPr lang="en-US" altLang="zh-CN" dirty="0" err="1" smtClean="0"/>
              <a:t>highload</a:t>
            </a:r>
            <a:endParaRPr lang="en-US" altLang="zh-CN" dirty="0" smtClean="0"/>
          </a:p>
          <a:p>
            <a:r>
              <a:rPr lang="en-US" altLang="zh-CN" dirty="0" smtClean="0"/>
              <a:t>	app </a:t>
            </a:r>
            <a:r>
              <a:rPr lang="zh-CN" altLang="en-US" dirty="0" smtClean="0"/>
              <a:t>挂起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了解数据流：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低读写需求，高可用：</a:t>
            </a:r>
            <a:r>
              <a:rPr lang="en-US" altLang="zh-CN" dirty="0" smtClean="0"/>
              <a:t>DRBD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不相关应用使用</a:t>
            </a:r>
            <a:r>
              <a:rPr lang="en-US" altLang="zh-CN" dirty="0" smtClean="0"/>
              <a:t>NFS</a:t>
            </a:r>
            <a:r>
              <a:rPr lang="zh-CN" altLang="en-US" dirty="0" smtClean="0"/>
              <a:t>：拆分</a:t>
            </a:r>
            <a:r>
              <a:rPr lang="en-US" altLang="zh-CN" dirty="0" smtClean="0"/>
              <a:t>NFS</a:t>
            </a:r>
            <a:r>
              <a:rPr lang="zh-CN" altLang="en-US" dirty="0" smtClean="0"/>
              <a:t>，使用本地磁盘；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一个写，多个读：</a:t>
            </a:r>
            <a:r>
              <a:rPr lang="en-US" altLang="zh-CN" dirty="0" err="1" smtClean="0"/>
              <a:t>rsync+inotify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多个读，多个写：</a:t>
            </a:r>
            <a:r>
              <a:rPr lang="en-US" altLang="zh-CN" dirty="0" smtClean="0"/>
              <a:t>TFS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数据备份：</a:t>
            </a:r>
            <a:r>
              <a:rPr lang="en-US" altLang="zh-CN" dirty="0" err="1" smtClean="0"/>
              <a:t>rsyslog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8831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Deployment</a:t>
            </a:r>
            <a:r>
              <a:rPr lang="en-US" altLang="zh-CN" baseline="0" dirty="0" smtClean="0"/>
              <a:t> principle</a:t>
            </a:r>
          </a:p>
          <a:p>
            <a:r>
              <a:rPr lang="en-US" altLang="zh-CN" baseline="0" dirty="0" smtClean="0"/>
              <a:t>	only within software/solutions certified by arch/ops team;</a:t>
            </a:r>
          </a:p>
          <a:p>
            <a:r>
              <a:rPr lang="en-US" altLang="zh-CN" baseline="0" dirty="0" smtClean="0"/>
              <a:t>	obey principles defined by ops/arch team;</a:t>
            </a:r>
          </a:p>
          <a:p>
            <a:r>
              <a:rPr lang="en-US" altLang="zh-CN" baseline="0" dirty="0" smtClean="0"/>
              <a:t>Cache for example:</a:t>
            </a:r>
          </a:p>
          <a:p>
            <a:r>
              <a:rPr lang="en-US" altLang="zh-CN" dirty="0" smtClean="0"/>
              <a:t>Principle</a:t>
            </a:r>
          </a:p>
          <a:p>
            <a:pPr lvl="1"/>
            <a:r>
              <a:rPr lang="zh-CN" altLang="en-US" dirty="0" smtClean="0"/>
              <a:t>只支持</a:t>
            </a:r>
            <a:r>
              <a:rPr lang="en-US" altLang="zh-CN" dirty="0" smtClean="0"/>
              <a:t>MC/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，推荐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不命中，要回源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保持足够回源能力</a:t>
            </a:r>
            <a:endParaRPr lang="en-US" altLang="zh-CN" dirty="0" smtClean="0"/>
          </a:p>
          <a:p>
            <a:r>
              <a:rPr lang="zh-CN" altLang="en-US" dirty="0" smtClean="0"/>
              <a:t>确保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足够带宽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交换机互联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监控，容量规划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不用太新</a:t>
            </a:r>
            <a:r>
              <a:rPr lang="en-US" altLang="zh-CN" dirty="0" smtClean="0"/>
              <a:t>feature(Virtual</a:t>
            </a:r>
            <a:r>
              <a:rPr lang="en-US" altLang="zh-CN" baseline="0" dirty="0" smtClean="0"/>
              <a:t> memory)</a:t>
            </a:r>
            <a:endParaRPr lang="zh-CN" altLang="en-US" dirty="0" smtClean="0"/>
          </a:p>
          <a:p>
            <a:r>
              <a:rPr lang="en-US" altLang="zh-CN" baseline="0" dirty="0" err="1" smtClean="0"/>
              <a:t>MySQL</a:t>
            </a:r>
            <a:r>
              <a:rPr lang="en-US" altLang="zh-CN" baseline="0" dirty="0" smtClean="0"/>
              <a:t> for example:</a:t>
            </a:r>
          </a:p>
          <a:p>
            <a:r>
              <a:rPr lang="en-US" altLang="zh-CN" baseline="0" dirty="0" smtClean="0"/>
              <a:t>	only </a:t>
            </a:r>
            <a:r>
              <a:rPr lang="en-US" altLang="zh-CN" baseline="0" dirty="0" err="1" smtClean="0"/>
              <a:t>innodb</a:t>
            </a:r>
            <a:r>
              <a:rPr lang="en-US" altLang="zh-CN" baseline="0" dirty="0" smtClean="0"/>
              <a:t>;</a:t>
            </a:r>
          </a:p>
          <a:p>
            <a:r>
              <a:rPr lang="en-US" altLang="zh-CN" baseline="0" dirty="0" smtClean="0"/>
              <a:t>	support read-failover;</a:t>
            </a:r>
          </a:p>
          <a:p>
            <a:r>
              <a:rPr lang="en-US" altLang="zh-CN" baseline="0" dirty="0" smtClean="0"/>
              <a:t>	don’t support write-failover;</a:t>
            </a:r>
          </a:p>
          <a:p>
            <a:r>
              <a:rPr lang="en-US" altLang="zh-CN" baseline="0" dirty="0" smtClean="0"/>
              <a:t>	when to do application level failover; </a:t>
            </a:r>
          </a:p>
          <a:p>
            <a:r>
              <a:rPr lang="en-US" altLang="zh-CN" baseline="0" dirty="0" smtClean="0"/>
              <a:t>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Changes</a:t>
            </a:r>
            <a:r>
              <a:rPr lang="en-US" altLang="zh-CN" baseline="0" dirty="0" smtClean="0"/>
              <a:t> lead to 90%+ failures (software release, ops change, HW failure, network failure, system overload)</a:t>
            </a:r>
          </a:p>
          <a:p>
            <a:r>
              <a:rPr lang="en-US" altLang="zh-CN" baseline="0" dirty="0" smtClean="0"/>
              <a:t>So change process/validation/rollback plan is critical for site </a:t>
            </a:r>
            <a:r>
              <a:rPr lang="en-US" altLang="zh-CN" baseline="0" dirty="0" err="1" smtClean="0"/>
              <a:t>avalibility</a:t>
            </a:r>
            <a:r>
              <a:rPr lang="en-US" altLang="zh-CN" baseline="0" dirty="0" smtClean="0"/>
              <a:t>;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Incident report/follow is critical for service improvement;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Cost report/charge back is critical for ops success; </a:t>
            </a:r>
          </a:p>
          <a:p>
            <a:r>
              <a:rPr lang="en-US" altLang="zh-CN" baseline="0" dirty="0" smtClean="0"/>
              <a:t>	company looks at ops as cost center; change this mindset; we support ops for business growth;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847C1-6F4D-4060-AC3C-E9667574A6A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059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理想</a:t>
            </a:r>
            <a:r>
              <a:rPr lang="zh-CN" altLang="en-US" dirty="0" smtClean="0"/>
              <a:t>网站运维体系</a:t>
            </a:r>
            <a:r>
              <a:rPr lang="en-US" altLang="zh-CN" dirty="0" smtClean="0"/>
              <a:t>/</a:t>
            </a:r>
            <a:r>
              <a:rPr lang="zh-CN" altLang="en-US" dirty="0" smtClean="0"/>
              <a:t>我们的努力方向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标准化</a:t>
            </a:r>
            <a:r>
              <a:rPr lang="en-US" altLang="zh-CN" dirty="0" smtClean="0"/>
              <a:t>: ops infrastructure &amp; Dev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技术组件化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服务化，人员专业化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自动化运维</a:t>
            </a:r>
            <a:r>
              <a:rPr lang="en-US" altLang="zh-CN" dirty="0" smtClean="0"/>
              <a:t>: provision, release, </a:t>
            </a:r>
            <a:r>
              <a:rPr lang="en-US" altLang="zh-CN" dirty="0" err="1" smtClean="0"/>
              <a:t>mon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数据化运维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cmdb</a:t>
            </a:r>
            <a:r>
              <a:rPr lang="en-US" altLang="zh-CN" dirty="0" smtClean="0"/>
              <a:t>, log analysis, </a:t>
            </a:r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: technical/(server/app), end user point, business</a:t>
            </a:r>
          </a:p>
          <a:p>
            <a:pPr lvl="1"/>
            <a:r>
              <a:rPr lang="zh-CN" altLang="en-US" dirty="0" smtClean="0"/>
              <a:t>安全</a:t>
            </a:r>
            <a:r>
              <a:rPr lang="en-US" altLang="zh-CN" dirty="0" smtClean="0"/>
              <a:t>: network/server/app</a:t>
            </a:r>
          </a:p>
          <a:p>
            <a:pPr lvl="1"/>
            <a:r>
              <a:rPr lang="en-US" altLang="zh-CN" dirty="0" smtClean="0"/>
              <a:t>Review</a:t>
            </a:r>
            <a:r>
              <a:rPr lang="zh-CN" altLang="en-US" dirty="0" smtClean="0"/>
              <a:t>架构设计，推动架构优化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简化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About </a:t>
            </a:r>
            <a:r>
              <a:rPr lang="en-US" altLang="zh-CN" dirty="0" err="1" smtClean="0"/>
              <a:t>DevOps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我的另外一些感想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没钱，也只能用</a:t>
            </a:r>
            <a:r>
              <a:rPr lang="en-US" altLang="zh-CN" dirty="0" err="1" smtClean="0"/>
              <a:t>opensource</a:t>
            </a:r>
            <a:endParaRPr lang="en-US" altLang="zh-CN" dirty="0" smtClean="0"/>
          </a:p>
          <a:p>
            <a:r>
              <a:rPr lang="zh-CN" altLang="en-US" dirty="0" smtClean="0"/>
              <a:t>别人已经搞了啥了，看下，拿来直接用；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系统层面：</a:t>
            </a:r>
            <a:endParaRPr lang="en-US" altLang="zh-CN" dirty="0" smtClean="0"/>
          </a:p>
          <a:p>
            <a:r>
              <a:rPr lang="en-US" altLang="zh-CN" dirty="0" smtClean="0"/>
              <a:t>OS</a:t>
            </a:r>
            <a:r>
              <a:rPr lang="zh-CN" altLang="en-US" dirty="0" smtClean="0"/>
              <a:t>要标准化；看到各类磁盘太小，整天删除日志；</a:t>
            </a:r>
            <a:endParaRPr lang="en-US" altLang="zh-CN" dirty="0" smtClean="0"/>
          </a:p>
          <a:p>
            <a:r>
              <a:rPr lang="zh-CN" altLang="en-US" dirty="0" smtClean="0"/>
              <a:t>系统层面无明显资源瓶颈；（虚拟化磁盘争用，解决大问题）</a:t>
            </a:r>
            <a:endParaRPr lang="en-US" altLang="zh-CN" dirty="0" smtClean="0"/>
          </a:p>
          <a:p>
            <a:r>
              <a:rPr lang="en-US" altLang="zh-CN" dirty="0" smtClean="0"/>
              <a:t>OS</a:t>
            </a:r>
            <a:r>
              <a:rPr lang="zh-CN" altLang="en-US" dirty="0" smtClean="0"/>
              <a:t>内核参数标准化；</a:t>
            </a:r>
            <a:endParaRPr lang="en-US" altLang="zh-CN" dirty="0" smtClean="0"/>
          </a:p>
          <a:p>
            <a:r>
              <a:rPr lang="en-US" altLang="zh-CN" dirty="0" smtClean="0"/>
              <a:t>90% </a:t>
            </a:r>
            <a:r>
              <a:rPr lang="zh-CN" altLang="en-US" dirty="0" smtClean="0"/>
              <a:t>优化就可，简单稳定；</a:t>
            </a:r>
            <a:endParaRPr lang="en-US" altLang="zh-CN" dirty="0" smtClean="0"/>
          </a:p>
          <a:p>
            <a:r>
              <a:rPr lang="zh-CN" altLang="en-US" dirty="0" smtClean="0"/>
              <a:t>很多也只是理想：比如硬件服务器，好多不同厂家；带来基础运维的复杂性；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一些大的</a:t>
            </a:r>
            <a:r>
              <a:rPr lang="en-US" altLang="zh-CN" dirty="0" smtClean="0"/>
              <a:t>guideline </a:t>
            </a:r>
            <a:r>
              <a:rPr lang="zh-CN" altLang="en-US" dirty="0" smtClean="0"/>
              <a:t>要遵从：</a:t>
            </a:r>
            <a:endParaRPr lang="en-US" altLang="zh-CN" dirty="0" smtClean="0"/>
          </a:p>
          <a:p>
            <a:r>
              <a:rPr lang="en-US" altLang="zh-CN" dirty="0" smtClean="0"/>
              <a:t>	IDC strategy </a:t>
            </a:r>
            <a:r>
              <a:rPr lang="zh-CN" altLang="en-US" dirty="0" smtClean="0"/>
              <a:t>非常重要，跨机房调用造成诸多问题；</a:t>
            </a:r>
            <a:endParaRPr lang="en-US" altLang="zh-CN" dirty="0" smtClean="0"/>
          </a:p>
          <a:p>
            <a:r>
              <a:rPr lang="en-US" altLang="zh-CN" dirty="0" smtClean="0"/>
              <a:t>	login </a:t>
            </a:r>
            <a:r>
              <a:rPr lang="zh-CN" altLang="en-US" dirty="0" smtClean="0"/>
              <a:t>等的</a:t>
            </a:r>
            <a:r>
              <a:rPr lang="en-US" altLang="zh-CN" dirty="0" smtClean="0"/>
              <a:t>failover </a:t>
            </a:r>
            <a:r>
              <a:rPr lang="zh-CN" altLang="en-US" dirty="0" smtClean="0"/>
              <a:t>很重要；</a:t>
            </a:r>
            <a:endParaRPr lang="en-US" altLang="zh-CN" dirty="0" smtClean="0"/>
          </a:p>
          <a:p>
            <a:r>
              <a:rPr lang="en-US" altLang="zh-CN" dirty="0" smtClean="0"/>
              <a:t>	db</a:t>
            </a:r>
            <a:r>
              <a:rPr lang="zh-CN" altLang="en-US" dirty="0" smtClean="0"/>
              <a:t>写的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--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tricky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memcache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cache</a:t>
            </a:r>
            <a:r>
              <a:rPr lang="en-US" altLang="zh-CN" baseline="0" dirty="0" smtClean="0"/>
              <a:t> miss</a:t>
            </a:r>
            <a:r>
              <a:rPr lang="zh-CN" altLang="en-US" dirty="0" smtClean="0"/>
              <a:t>，一定要回源；不能直接失败；</a:t>
            </a:r>
            <a:endParaRPr lang="en-US" altLang="zh-CN" dirty="0" smtClean="0"/>
          </a:p>
          <a:p>
            <a:r>
              <a:rPr lang="en-US" altLang="zh-CN" dirty="0" smtClean="0"/>
              <a:t>	mc/</a:t>
            </a:r>
            <a:r>
              <a:rPr lang="en-US" altLang="zh-CN" dirty="0" err="1" smtClean="0"/>
              <a:t>redis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要使用一致性</a:t>
            </a:r>
            <a:r>
              <a:rPr lang="en-US" altLang="zh-CN" baseline="0" dirty="0" smtClean="0"/>
              <a:t>hash </a:t>
            </a:r>
            <a:r>
              <a:rPr lang="zh-CN" altLang="en-US" baseline="0" dirty="0" smtClean="0"/>
              <a:t>访问；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DE39E-9860-4DC5-8FCF-02F240FB4FA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ag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405" b="11654"/>
          <a:stretch/>
        </p:blipFill>
        <p:spPr bwMode="auto">
          <a:xfrm>
            <a:off x="-1457" y="-1"/>
            <a:ext cx="9145457" cy="41272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7207150" y="263390"/>
            <a:ext cx="1644332" cy="312796"/>
            <a:chOff x="7207150" y="219491"/>
            <a:chExt cx="1644332" cy="260663"/>
          </a:xfrm>
        </p:grpSpPr>
        <p:grpSp>
          <p:nvGrpSpPr>
            <p:cNvPr id="36" name="组合 4"/>
            <p:cNvGrpSpPr/>
            <p:nvPr/>
          </p:nvGrpSpPr>
          <p:grpSpPr>
            <a:xfrm>
              <a:off x="8222827" y="219491"/>
              <a:ext cx="628655" cy="260663"/>
              <a:chOff x="8222827" y="218433"/>
              <a:chExt cx="628655" cy="260663"/>
            </a:xfrm>
          </p:grpSpPr>
          <p:pic>
            <p:nvPicPr>
              <p:cNvPr id="38" name="Picture 3" descr="E:\涂珊珊的策划工作\PPT设计相关\logo\it168.gif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 xmlns="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b="35368"/>
              <a:stretch>
                <a:fillRect/>
              </a:stretch>
            </p:blipFill>
            <p:spPr bwMode="auto">
              <a:xfrm>
                <a:off x="8269385" y="239645"/>
                <a:ext cx="582097" cy="216209"/>
              </a:xfrm>
              <a:prstGeom prst="rect">
                <a:avLst/>
              </a:prstGeom>
              <a:noFill/>
            </p:spPr>
          </p:pic>
          <p:cxnSp>
            <p:nvCxnSpPr>
              <p:cNvPr id="39" name="直接连接符 38"/>
              <p:cNvCxnSpPr/>
              <p:nvPr userDrawn="1"/>
            </p:nvCxnSpPr>
            <p:spPr>
              <a:xfrm rot="5400000">
                <a:off x="8092495" y="348765"/>
                <a:ext cx="260663" cy="0"/>
              </a:xfrm>
              <a:prstGeom prst="line">
                <a:avLst/>
              </a:prstGeom>
              <a:ln w="12700">
                <a:solidFill>
                  <a:srgbClr val="008C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6" descr="C:\Users\Shan\Desktop\LOGO 副本.gif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6502" t="25397" r="7372" b="20923"/>
            <a:stretch>
              <a:fillRect/>
            </a:stretch>
          </p:blipFill>
          <p:spPr bwMode="auto">
            <a:xfrm>
              <a:off x="7207150" y="232822"/>
              <a:ext cx="965250" cy="234000"/>
            </a:xfrm>
            <a:prstGeom prst="rect">
              <a:avLst/>
            </a:prstGeom>
            <a:noFill/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EC2C11-BB3D-4116-B218-5B21EA6507EA}" type="datetimeFigureOut">
              <a:rPr lang="zh-CN" altLang="en-US" smtClean="0"/>
              <a:pPr/>
              <a:t>2012/9/14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9937BB-A298-4641-BC33-D2869374C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041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:\p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2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单击此处编辑本页重点结论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可分两行，如内容只有一行请贴近分割线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642919"/>
            <a:ext cx="142876" cy="64294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85720" y="1338039"/>
            <a:ext cx="84296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7207150" y="263390"/>
            <a:ext cx="1644332" cy="312796"/>
            <a:chOff x="7207150" y="219491"/>
            <a:chExt cx="1644332" cy="260663"/>
          </a:xfrm>
        </p:grpSpPr>
        <p:grpSp>
          <p:nvGrpSpPr>
            <p:cNvPr id="11" name="组合 4"/>
            <p:cNvGrpSpPr/>
            <p:nvPr/>
          </p:nvGrpSpPr>
          <p:grpSpPr>
            <a:xfrm>
              <a:off x="8222827" y="219491"/>
              <a:ext cx="628655" cy="260663"/>
              <a:chOff x="8222827" y="218433"/>
              <a:chExt cx="628655" cy="260663"/>
            </a:xfrm>
          </p:grpSpPr>
          <p:pic>
            <p:nvPicPr>
              <p:cNvPr id="13" name="Picture 3" descr="E:\涂珊珊的策划工作\PPT设计相关\logo\it168.gif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 xmlns="">
                      <a14:imgLayer r:embed="rId4">
                        <a14:imgEffect>
                          <a14:artisticLineDrawing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b="35368"/>
              <a:stretch>
                <a:fillRect/>
              </a:stretch>
            </p:blipFill>
            <p:spPr bwMode="auto">
              <a:xfrm>
                <a:off x="8269385" y="239645"/>
                <a:ext cx="582097" cy="216209"/>
              </a:xfrm>
              <a:prstGeom prst="rect">
                <a:avLst/>
              </a:prstGeom>
              <a:noFill/>
            </p:spPr>
          </p:pic>
          <p:cxnSp>
            <p:nvCxnSpPr>
              <p:cNvPr id="14" name="直接连接符 13"/>
              <p:cNvCxnSpPr/>
              <p:nvPr userDrawn="1"/>
            </p:nvCxnSpPr>
            <p:spPr>
              <a:xfrm rot="5400000">
                <a:off x="8092495" y="348765"/>
                <a:ext cx="260663" cy="0"/>
              </a:xfrm>
              <a:prstGeom prst="line">
                <a:avLst/>
              </a:prstGeom>
              <a:ln w="12700">
                <a:solidFill>
                  <a:srgbClr val="008C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6" descr="C:\Users\Shan\Desktop\LOGO 副本.gif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Marker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6502" t="25397" r="7372" b="20923"/>
            <a:stretch>
              <a:fillRect/>
            </a:stretch>
          </p:blipFill>
          <p:spPr bwMode="auto">
            <a:xfrm>
              <a:off x="7207150" y="232822"/>
              <a:ext cx="965250" cy="23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单击此处编辑本页重点结论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可分两行，如内容只有一行请贴近分割线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642919"/>
            <a:ext cx="142876" cy="64294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85720" y="1338039"/>
            <a:ext cx="84296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7207150" y="263390"/>
            <a:ext cx="1644332" cy="312796"/>
            <a:chOff x="7207150" y="219491"/>
            <a:chExt cx="1644332" cy="260663"/>
          </a:xfrm>
        </p:grpSpPr>
        <p:grpSp>
          <p:nvGrpSpPr>
            <p:cNvPr id="11" name="组合 4"/>
            <p:cNvGrpSpPr/>
            <p:nvPr/>
          </p:nvGrpSpPr>
          <p:grpSpPr>
            <a:xfrm>
              <a:off x="8222827" y="219491"/>
              <a:ext cx="628655" cy="260663"/>
              <a:chOff x="8222827" y="218433"/>
              <a:chExt cx="628655" cy="260663"/>
            </a:xfrm>
          </p:grpSpPr>
          <p:pic>
            <p:nvPicPr>
              <p:cNvPr id="13" name="Picture 3" descr="E:\涂珊珊的策划工作\PPT设计相关\logo\it168.gif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 xmlns="">
                      <a14:imgLayer r:embed="rId3">
                        <a14:imgEffect>
                          <a14:artisticLineDrawing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b="35368"/>
              <a:stretch>
                <a:fillRect/>
              </a:stretch>
            </p:blipFill>
            <p:spPr bwMode="auto">
              <a:xfrm>
                <a:off x="8269385" y="239645"/>
                <a:ext cx="582097" cy="216209"/>
              </a:xfrm>
              <a:prstGeom prst="rect">
                <a:avLst/>
              </a:prstGeom>
              <a:noFill/>
            </p:spPr>
          </p:pic>
          <p:cxnSp>
            <p:nvCxnSpPr>
              <p:cNvPr id="14" name="直接连接符 13"/>
              <p:cNvCxnSpPr/>
              <p:nvPr userDrawn="1"/>
            </p:nvCxnSpPr>
            <p:spPr>
              <a:xfrm rot="5400000">
                <a:off x="8092495" y="348765"/>
                <a:ext cx="260663" cy="0"/>
              </a:xfrm>
              <a:prstGeom prst="line">
                <a:avLst/>
              </a:prstGeom>
              <a:ln w="12700">
                <a:solidFill>
                  <a:srgbClr val="008C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6" descr="C:\Users\Shan\Desktop\LOGO 副本.gif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artisticMarker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6502" t="25397" r="7372" b="20923"/>
            <a:stretch>
              <a:fillRect/>
            </a:stretch>
          </p:blipFill>
          <p:spPr bwMode="auto">
            <a:xfrm>
              <a:off x="7207150" y="232822"/>
              <a:ext cx="965250" cy="234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99919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 dirty="0" smtClean="0"/>
              <a:t>方案目录（目录及过渡页）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单击此处编辑目录内容（距项目符号空半格）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G:\p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2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7207150" y="263390"/>
            <a:ext cx="1644332" cy="312796"/>
            <a:chOff x="7207150" y="219491"/>
            <a:chExt cx="1644332" cy="260663"/>
          </a:xfrm>
        </p:grpSpPr>
        <p:grpSp>
          <p:nvGrpSpPr>
            <p:cNvPr id="19" name="组合 4"/>
            <p:cNvGrpSpPr/>
            <p:nvPr/>
          </p:nvGrpSpPr>
          <p:grpSpPr>
            <a:xfrm>
              <a:off x="8222827" y="219491"/>
              <a:ext cx="628655" cy="260663"/>
              <a:chOff x="8222827" y="218433"/>
              <a:chExt cx="628655" cy="260663"/>
            </a:xfrm>
          </p:grpSpPr>
          <p:pic>
            <p:nvPicPr>
              <p:cNvPr id="21" name="Picture 3" descr="E:\涂珊珊的策划工作\PPT设计相关\logo\it168.gif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 xmlns="">
                      <a14:imgLayer r:embed="rId4">
                        <a14:imgEffect>
                          <a14:artisticLineDrawing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b="35368"/>
              <a:stretch>
                <a:fillRect/>
              </a:stretch>
            </p:blipFill>
            <p:spPr bwMode="auto">
              <a:xfrm>
                <a:off x="8269385" y="239645"/>
                <a:ext cx="582097" cy="216209"/>
              </a:xfrm>
              <a:prstGeom prst="rect">
                <a:avLst/>
              </a:prstGeom>
              <a:noFill/>
            </p:spPr>
          </p:pic>
          <p:cxnSp>
            <p:nvCxnSpPr>
              <p:cNvPr id="22" name="直接连接符 21"/>
              <p:cNvCxnSpPr/>
              <p:nvPr userDrawn="1"/>
            </p:nvCxnSpPr>
            <p:spPr>
              <a:xfrm rot="5400000">
                <a:off x="8092495" y="348765"/>
                <a:ext cx="260663" cy="0"/>
              </a:xfrm>
              <a:prstGeom prst="line">
                <a:avLst/>
              </a:prstGeom>
              <a:ln w="12700">
                <a:solidFill>
                  <a:srgbClr val="008C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6" descr="C:\Users\Shan\Desktop\LOGO 副本.gif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Marker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6502" t="25397" r="7372" b="20923"/>
            <a:stretch>
              <a:fillRect/>
            </a:stretch>
          </p:blipFill>
          <p:spPr bwMode="auto">
            <a:xfrm>
              <a:off x="7207150" y="232822"/>
              <a:ext cx="965250" cy="23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G:\p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2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207150" y="263390"/>
            <a:ext cx="1644332" cy="312796"/>
            <a:chOff x="7207150" y="219491"/>
            <a:chExt cx="1644332" cy="260663"/>
          </a:xfrm>
        </p:grpSpPr>
        <p:grpSp>
          <p:nvGrpSpPr>
            <p:cNvPr id="20" name="组合 4"/>
            <p:cNvGrpSpPr/>
            <p:nvPr/>
          </p:nvGrpSpPr>
          <p:grpSpPr>
            <a:xfrm>
              <a:off x="8222827" y="219491"/>
              <a:ext cx="628655" cy="260663"/>
              <a:chOff x="8222827" y="218433"/>
              <a:chExt cx="628655" cy="260663"/>
            </a:xfrm>
          </p:grpSpPr>
          <p:pic>
            <p:nvPicPr>
              <p:cNvPr id="22" name="Picture 3" descr="E:\涂珊珊的策划工作\PPT设计相关\logo\it168.gif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 xmlns="">
                      <a14:imgLayer r:embed="rId4">
                        <a14:imgEffect>
                          <a14:artisticLineDrawing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b="35368"/>
              <a:stretch>
                <a:fillRect/>
              </a:stretch>
            </p:blipFill>
            <p:spPr bwMode="auto">
              <a:xfrm>
                <a:off x="8269385" y="239645"/>
                <a:ext cx="582097" cy="216209"/>
              </a:xfrm>
              <a:prstGeom prst="rect">
                <a:avLst/>
              </a:prstGeom>
              <a:noFill/>
            </p:spPr>
          </p:pic>
          <p:cxnSp>
            <p:nvCxnSpPr>
              <p:cNvPr id="30" name="直接连接符 29"/>
              <p:cNvCxnSpPr/>
              <p:nvPr userDrawn="1"/>
            </p:nvCxnSpPr>
            <p:spPr>
              <a:xfrm rot="5400000">
                <a:off x="8092495" y="348765"/>
                <a:ext cx="260663" cy="0"/>
              </a:xfrm>
              <a:prstGeom prst="line">
                <a:avLst/>
              </a:prstGeom>
              <a:ln w="12700">
                <a:solidFill>
                  <a:srgbClr val="008C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6" descr="C:\Users\Shan\Desktop\LOGO 副本.gif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Marker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6502" t="25397" r="7372" b="20923"/>
            <a:stretch>
              <a:fillRect/>
            </a:stretch>
          </p:blipFill>
          <p:spPr bwMode="auto">
            <a:xfrm>
              <a:off x="7207150" y="232822"/>
              <a:ext cx="965250" cy="23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000364" y="4200526"/>
            <a:ext cx="3286148" cy="22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90" i="1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北京市海淀区丹棱街</a:t>
            </a:r>
            <a:r>
              <a:rPr lang="en-US" altLang="zh-CN" sz="890" i="1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90" i="1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号中国电子大厦</a:t>
            </a:r>
            <a:r>
              <a:rPr lang="en-US" altLang="zh-CN" sz="890" i="1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890" i="1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890" i="1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890" i="1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   </a:t>
            </a:r>
            <a:r>
              <a:rPr lang="en-US" altLang="zh-CN" sz="890" i="1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100080</a:t>
            </a:r>
            <a:endParaRPr lang="zh-CN" altLang="en-US" sz="890" i="1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5984" y="4457702"/>
            <a:ext cx="45720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10th Floor Tower B,CEC Plaza,No.3 Dan Ling Street,Hai Dian District,Beijing 100080,China </a:t>
            </a:r>
            <a:endParaRPr lang="zh-CN" altLang="en-US" sz="800" i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7864" y="3209491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4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71481"/>
            <a:ext cx="8229600" cy="76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7"/>
            <a:ext cx="8229600" cy="480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85720" y="1338039"/>
            <a:ext cx="84296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5720" y="642919"/>
            <a:ext cx="142876" cy="64294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07150" y="263390"/>
            <a:ext cx="1644332" cy="312796"/>
            <a:chOff x="7207150" y="219491"/>
            <a:chExt cx="1644332" cy="260663"/>
          </a:xfrm>
        </p:grpSpPr>
        <p:grpSp>
          <p:nvGrpSpPr>
            <p:cNvPr id="22" name="组合 4"/>
            <p:cNvGrpSpPr/>
            <p:nvPr/>
          </p:nvGrpSpPr>
          <p:grpSpPr>
            <a:xfrm>
              <a:off x="8222827" y="219491"/>
              <a:ext cx="628655" cy="260663"/>
              <a:chOff x="8222827" y="218433"/>
              <a:chExt cx="628655" cy="260663"/>
            </a:xfrm>
          </p:grpSpPr>
          <p:pic>
            <p:nvPicPr>
              <p:cNvPr id="24" name="Picture 3" descr="E:\涂珊珊的策划工作\PPT设计相关\logo\it168.gif"/>
              <p:cNvPicPr>
                <a:picLocks noChangeAspect="1" noChangeArrowheads="1"/>
              </p:cNvPicPr>
              <p:nvPr userDrawn="1"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 xmlns="">
                      <a14:imgLayer r:embed="rId13">
                        <a14:imgEffect>
                          <a14:artisticLineDrawing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b="35368"/>
              <a:stretch>
                <a:fillRect/>
              </a:stretch>
            </p:blipFill>
            <p:spPr bwMode="auto">
              <a:xfrm>
                <a:off x="8269385" y="239645"/>
                <a:ext cx="582097" cy="216209"/>
              </a:xfrm>
              <a:prstGeom prst="rect">
                <a:avLst/>
              </a:prstGeom>
              <a:noFill/>
            </p:spPr>
          </p:pic>
          <p:cxnSp>
            <p:nvCxnSpPr>
              <p:cNvPr id="25" name="直接连接符 24"/>
              <p:cNvCxnSpPr/>
              <p:nvPr userDrawn="1"/>
            </p:nvCxnSpPr>
            <p:spPr>
              <a:xfrm rot="5400000">
                <a:off x="8092495" y="348765"/>
                <a:ext cx="260663" cy="0"/>
              </a:xfrm>
              <a:prstGeom prst="line">
                <a:avLst/>
              </a:prstGeom>
              <a:ln w="12700">
                <a:solidFill>
                  <a:srgbClr val="008C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6" descr="C:\Users\Shan\Desktop\LOGO 副本.gif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 xmlns="">
                    <a14:imgLayer r:embed="rId15">
                      <a14:imgEffect>
                        <a14:artisticMarker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6502" t="25397" r="7372" b="20923"/>
            <a:stretch>
              <a:fillRect/>
            </a:stretch>
          </p:blipFill>
          <p:spPr bwMode="auto">
            <a:xfrm>
              <a:off x="7207150" y="232822"/>
              <a:ext cx="965250" cy="234000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n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Tx/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Tx/>
        <a:buFont typeface="Arial" pitchFamily="34" charset="0"/>
        <a:buChar char="•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Tx/>
        <a:buFont typeface="Arial" pitchFamily="34" charset="0"/>
        <a:buChar char="–"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Tx/>
        <a:buFont typeface="Arial" pitchFamily="34" charset="0"/>
        <a:buChar char="»"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中大型网站的运维体系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诸超</a:t>
            </a:r>
            <a:endParaRPr lang="en-US" altLang="zh-CN" dirty="0" smtClean="0"/>
          </a:p>
          <a:p>
            <a:r>
              <a:rPr lang="en-US" altLang="zh-CN" dirty="0" smtClean="0"/>
              <a:t>zhuchao@gmail.com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统一规范化</a:t>
            </a:r>
            <a:r>
              <a:rPr lang="en-US" altLang="zh-CN" dirty="0" smtClean="0"/>
              <a:t>--Ops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操作系统：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OS </a:t>
            </a:r>
            <a:r>
              <a:rPr lang="en-US" altLang="zh-CN" sz="2000" dirty="0" err="1" smtClean="0"/>
              <a:t>Kickstart</a:t>
            </a:r>
            <a:r>
              <a:rPr lang="zh-CN" altLang="en-US" sz="2000" dirty="0" smtClean="0"/>
              <a:t>全部从</a:t>
            </a:r>
            <a:r>
              <a:rPr lang="en-US" altLang="zh-CN" sz="2000" dirty="0" smtClean="0"/>
              <a:t>Cobbler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取消光盘安装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硬件规格尽量统一，几个</a:t>
            </a:r>
            <a:r>
              <a:rPr lang="en-US" altLang="zh-CN" sz="2000" dirty="0" smtClean="0"/>
              <a:t>template(VM)</a:t>
            </a:r>
          </a:p>
          <a:p>
            <a:pPr lvl="1"/>
            <a:r>
              <a:rPr lang="en-US" altLang="zh-CN" sz="2000" dirty="0" smtClean="0"/>
              <a:t>OS</a:t>
            </a:r>
            <a:r>
              <a:rPr lang="zh-CN" altLang="en-US" sz="2000" dirty="0" smtClean="0"/>
              <a:t>内核，</a:t>
            </a:r>
            <a:r>
              <a:rPr lang="en-US" altLang="zh-CN" sz="2000" dirty="0" smtClean="0"/>
              <a:t>package </a:t>
            </a:r>
            <a:r>
              <a:rPr lang="zh-CN" altLang="en-US" sz="2000" dirty="0" smtClean="0"/>
              <a:t>统一</a:t>
            </a:r>
            <a:endParaRPr lang="en-US" altLang="zh-CN" sz="2000" dirty="0" smtClean="0"/>
          </a:p>
          <a:p>
            <a:pPr lvl="1"/>
            <a:r>
              <a:rPr lang="en-US" altLang="zh-CN" sz="2000" b="1" dirty="0" smtClean="0"/>
              <a:t>Puppet </a:t>
            </a:r>
            <a:r>
              <a:rPr lang="zh-CN" altLang="en-US" sz="2000" b="1" dirty="0" smtClean="0"/>
              <a:t>控制系统和</a:t>
            </a:r>
            <a:r>
              <a:rPr lang="en-US" altLang="zh-CN" sz="2000" b="1" dirty="0" smtClean="0"/>
              <a:t>CDN</a:t>
            </a:r>
            <a:r>
              <a:rPr lang="zh-CN" altLang="en-US" sz="2000" b="1" dirty="0" smtClean="0"/>
              <a:t>应用</a:t>
            </a:r>
            <a:endParaRPr lang="en-US" altLang="zh-CN" sz="2000" b="1" dirty="0" smtClean="0"/>
          </a:p>
          <a:p>
            <a:pPr lvl="1"/>
            <a:r>
              <a:rPr lang="zh-CN" altLang="en-US" sz="2000" dirty="0" smtClean="0"/>
              <a:t>服务器命名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统一</a:t>
            </a:r>
            <a:r>
              <a:rPr lang="en-US" altLang="zh-CN" sz="2000" dirty="0" smtClean="0"/>
              <a:t>LB</a:t>
            </a:r>
            <a:r>
              <a:rPr lang="zh-CN" altLang="en-US" sz="2000" dirty="0" smtClean="0"/>
              <a:t>配置</a:t>
            </a:r>
            <a:endParaRPr lang="en-US" altLang="zh-CN" sz="2000" dirty="0" smtClean="0"/>
          </a:p>
          <a:p>
            <a:r>
              <a:rPr lang="zh-CN" altLang="en-US" sz="2400" dirty="0" smtClean="0"/>
              <a:t>统一了，才不会出现诡异配置问题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统一应用部署模式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809196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各类应用基础架构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日志格式，路径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空间管理，日志删除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参数配置文件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Java, PHP, </a:t>
            </a:r>
            <a:r>
              <a:rPr lang="en-US" altLang="zh-CN" sz="1800" dirty="0" err="1" smtClean="0"/>
              <a:t>MySQL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安装模板</a:t>
            </a:r>
            <a:endParaRPr lang="en-US" altLang="zh-CN" sz="1800" dirty="0" smtClean="0"/>
          </a:p>
          <a:p>
            <a:r>
              <a:rPr lang="en-US" altLang="zh-CN" sz="2000" dirty="0" smtClean="0"/>
              <a:t>guideline/Principle</a:t>
            </a:r>
          </a:p>
          <a:p>
            <a:pPr lvl="1"/>
            <a:r>
              <a:rPr lang="en-US" altLang="zh-CN" sz="1800" dirty="0" smtClean="0"/>
              <a:t>IDC consideration , App VM min 2; IP </a:t>
            </a:r>
            <a:r>
              <a:rPr lang="zh-CN" altLang="en-US" sz="1800" dirty="0" smtClean="0"/>
              <a:t>分配：默认一律内网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LB </a:t>
            </a:r>
            <a:r>
              <a:rPr lang="zh-CN" altLang="en-US" sz="1800" dirty="0" smtClean="0"/>
              <a:t>公用：不许新建</a:t>
            </a:r>
            <a:r>
              <a:rPr lang="en-US" altLang="zh-CN" sz="1800" dirty="0" smtClean="0"/>
              <a:t>LB</a:t>
            </a:r>
            <a:r>
              <a:rPr lang="zh-CN" altLang="en-US" sz="1800" dirty="0" smtClean="0"/>
              <a:t>服务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DB read</a:t>
            </a:r>
            <a:r>
              <a:rPr lang="zh-CN" altLang="en-US" sz="1800" dirty="0" smtClean="0"/>
              <a:t>高可用，写不管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Cache Consideration</a:t>
            </a:r>
          </a:p>
          <a:p>
            <a:pPr lvl="1"/>
            <a:r>
              <a:rPr lang="en-US" altLang="zh-CN" sz="1800" dirty="0" smtClean="0"/>
              <a:t>Logging Consideration</a:t>
            </a:r>
          </a:p>
          <a:p>
            <a:r>
              <a:rPr lang="zh-CN" altLang="en-US" sz="2000" dirty="0" smtClean="0"/>
              <a:t>统一了，才能做自动化部署，分析，排障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r"/>
            <a:r>
              <a:rPr lang="zh-CN" altLang="en-US" sz="6600" dirty="0" smtClean="0"/>
              <a:t>运维基础服务化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26956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运维基础服务化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为什么要服务化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避免重复开发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部署，加快项目部署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更好积累经验，用精技术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不用每个业务有自己的</a:t>
            </a:r>
            <a:r>
              <a:rPr lang="en-US" altLang="zh-CN" sz="2000" dirty="0" smtClean="0"/>
              <a:t>Solution</a:t>
            </a:r>
          </a:p>
          <a:p>
            <a:pPr lvl="1"/>
            <a:r>
              <a:rPr lang="zh-CN" altLang="en-US" sz="2000" dirty="0" smtClean="0"/>
              <a:t>避免单点，复用服务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简化故障排查，简化系统架构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13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运维基础组件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Kickstart</a:t>
            </a:r>
            <a:r>
              <a:rPr lang="en-US" altLang="zh-CN" sz="2000" dirty="0" smtClean="0"/>
              <a:t>/Cobbler/</a:t>
            </a:r>
            <a:r>
              <a:rPr lang="en-US" altLang="zh-CN" sz="2000" dirty="0" err="1" smtClean="0"/>
              <a:t>Git</a:t>
            </a:r>
            <a:endParaRPr lang="en-US" altLang="zh-CN" sz="2000" dirty="0" smtClean="0"/>
          </a:p>
          <a:p>
            <a:r>
              <a:rPr lang="en-US" altLang="zh-CN" sz="2000" dirty="0" smtClean="0"/>
              <a:t>LDAP</a:t>
            </a:r>
          </a:p>
          <a:p>
            <a:r>
              <a:rPr lang="en-US" altLang="zh-CN" sz="2000" dirty="0" smtClean="0"/>
              <a:t>DNS  </a:t>
            </a:r>
          </a:p>
          <a:p>
            <a:r>
              <a:rPr lang="en-US" altLang="zh-CN" sz="2000" dirty="0" smtClean="0"/>
              <a:t>Zabbix</a:t>
            </a:r>
          </a:p>
          <a:p>
            <a:r>
              <a:rPr lang="en-US" altLang="zh-CN" sz="2000" dirty="0" smtClean="0"/>
              <a:t>Puppet</a:t>
            </a:r>
          </a:p>
          <a:p>
            <a:r>
              <a:rPr lang="en-US" altLang="zh-CN" sz="2000" dirty="0" smtClean="0"/>
              <a:t>CMDB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8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0919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大规模运维必须的利器！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统一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标准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快速</a:t>
            </a:r>
            <a:endParaRPr lang="en-US" altLang="zh-CN" sz="2000" dirty="0" smtClean="0"/>
          </a:p>
          <a:p>
            <a:r>
              <a:rPr lang="zh-CN" altLang="en-US" sz="2400" dirty="0" smtClean="0"/>
              <a:t>控制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OS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App</a:t>
            </a:r>
            <a:r>
              <a:rPr lang="zh-CN" altLang="en-US" sz="2000" dirty="0" smtClean="0"/>
              <a:t>环境初始化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LDAP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SSH</a:t>
            </a:r>
            <a:r>
              <a:rPr lang="zh-CN" altLang="en-US" sz="2000" dirty="0" smtClean="0"/>
              <a:t>，等安全加固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全网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部分推送某个配置变化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应用直接部署</a:t>
            </a:r>
            <a:endParaRPr lang="en-US" altLang="zh-CN" sz="20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注意控制节奏！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CDN</a:t>
            </a:r>
            <a:r>
              <a:rPr lang="zh-CN" altLang="en-US" sz="2400" dirty="0" smtClean="0">
                <a:solidFill>
                  <a:srgbClr val="FF0000"/>
                </a:solidFill>
              </a:rPr>
              <a:t>应用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276872"/>
            <a:ext cx="66675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Zabbix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Why </a:t>
            </a:r>
            <a:r>
              <a:rPr lang="en-US" altLang="zh-CN" sz="2400" dirty="0" err="1" smtClean="0"/>
              <a:t>Zabbix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基于数据库，可以分析数据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</a:t>
            </a:r>
            <a:r>
              <a:rPr lang="en-US" altLang="zh-CN" sz="2000" dirty="0" smtClean="0"/>
              <a:t>Agent</a:t>
            </a:r>
            <a:r>
              <a:rPr lang="zh-CN" altLang="en-US" sz="2000" dirty="0" smtClean="0"/>
              <a:t>，可以跑任务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Flexible</a:t>
            </a:r>
          </a:p>
          <a:p>
            <a:r>
              <a:rPr lang="en-US" altLang="zh-CN" sz="2400" dirty="0" smtClean="0"/>
              <a:t>Template</a:t>
            </a:r>
          </a:p>
          <a:p>
            <a:pPr lvl="1"/>
            <a:r>
              <a:rPr lang="en-US" altLang="zh-CN" sz="2000" dirty="0" smtClean="0"/>
              <a:t>Linux base template</a:t>
            </a:r>
          </a:p>
          <a:p>
            <a:pPr lvl="2"/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mem</a:t>
            </a:r>
            <a:r>
              <a:rPr lang="en-US" altLang="zh-CN" sz="1800" dirty="0" smtClean="0"/>
              <a:t>/net/disk/space/</a:t>
            </a:r>
          </a:p>
          <a:p>
            <a:pPr lvl="1"/>
            <a:r>
              <a:rPr lang="en-US" altLang="zh-CN" sz="2000" dirty="0" smtClean="0"/>
              <a:t>Def App template</a:t>
            </a:r>
          </a:p>
          <a:p>
            <a:pPr lvl="2"/>
            <a:r>
              <a:rPr lang="en-US" altLang="zh-CN" sz="1800" dirty="0" smtClean="0"/>
              <a:t>Squid/</a:t>
            </a:r>
            <a:r>
              <a:rPr lang="en-US" altLang="zh-CN" sz="1800" dirty="0" err="1" smtClean="0"/>
              <a:t>Php</a:t>
            </a:r>
            <a:r>
              <a:rPr lang="en-US" altLang="zh-CN" sz="1800" dirty="0" smtClean="0"/>
              <a:t>/Resin/</a:t>
            </a:r>
            <a:r>
              <a:rPr lang="en-US" altLang="zh-CN" sz="1800" dirty="0" err="1" smtClean="0"/>
              <a:t>Nginx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memcache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/..</a:t>
            </a:r>
          </a:p>
          <a:p>
            <a:pPr lvl="1"/>
            <a:r>
              <a:rPr lang="en-US" altLang="zh-CN" sz="2000" dirty="0" smtClean="0"/>
              <a:t>Self-defined</a:t>
            </a:r>
          </a:p>
          <a:p>
            <a:pPr lvl="2"/>
            <a:endParaRPr lang="en-US" altLang="zh-CN" sz="1800" dirty="0" smtClean="0"/>
          </a:p>
          <a:p>
            <a:pPr lvl="2"/>
            <a:endParaRPr lang="en-US" altLang="zh-CN" sz="1800" dirty="0" smtClean="0"/>
          </a:p>
          <a:p>
            <a:pPr lvl="2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2389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8886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400" dirty="0" smtClean="0"/>
              <a:t>资产：</a:t>
            </a:r>
            <a:endParaRPr lang="en-US" altLang="zh-CN" sz="3400" dirty="0" smtClean="0"/>
          </a:p>
          <a:p>
            <a:pPr lvl="1"/>
            <a:r>
              <a:rPr lang="zh-CN" altLang="en-US" sz="2600" dirty="0" smtClean="0"/>
              <a:t>多少机房，带宽，</a:t>
            </a:r>
            <a:r>
              <a:rPr lang="en-US" altLang="zh-CN" sz="2600" dirty="0" err="1" smtClean="0"/>
              <a:t>ip</a:t>
            </a:r>
            <a:r>
              <a:rPr lang="zh-CN" altLang="en-US" sz="2600" dirty="0" smtClean="0"/>
              <a:t>段，服务器，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各自型号分配，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IDC</a:t>
            </a:r>
            <a:r>
              <a:rPr lang="zh-CN" altLang="en-US" sz="2600" dirty="0" smtClean="0"/>
              <a:t>分布，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过保分布，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基</a:t>
            </a:r>
            <a:r>
              <a:rPr lang="zh-CN" altLang="en-US" sz="2600" dirty="0" smtClean="0"/>
              <a:t>础运维服务透明化</a:t>
            </a:r>
            <a:endParaRPr lang="en-US" altLang="zh-CN" sz="2600" dirty="0" smtClean="0"/>
          </a:p>
          <a:p>
            <a:r>
              <a:rPr lang="zh-CN" altLang="en-US" sz="3400" dirty="0" smtClean="0"/>
              <a:t>应用：</a:t>
            </a:r>
            <a:endParaRPr lang="en-US" altLang="zh-CN" sz="3400" dirty="0" smtClean="0"/>
          </a:p>
          <a:p>
            <a:pPr lvl="1"/>
            <a:r>
              <a:rPr lang="zh-CN" altLang="en-US" sz="2600" dirty="0" smtClean="0"/>
              <a:t>多少应用，各自是什么业务负责人（研发，运维），各自用了多少机器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有什么监控点</a:t>
            </a:r>
            <a:r>
              <a:rPr lang="en-US" altLang="zh-CN" sz="2600" dirty="0" smtClean="0"/>
              <a:t>(URLMON</a:t>
            </a:r>
            <a:r>
              <a:rPr lang="zh-CN" altLang="en-US" sz="2600" dirty="0" smtClean="0"/>
              <a:t>来读取），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告</a:t>
            </a:r>
            <a:r>
              <a:rPr lang="zh-CN" altLang="en-US" sz="2600" dirty="0" smtClean="0"/>
              <a:t>警邮件直接抄送研发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上</a:t>
            </a:r>
            <a:r>
              <a:rPr lang="zh-CN" altLang="en-US" sz="2600" dirty="0" smtClean="0"/>
              <a:t>线自动添加监控，下线自动取消监控，维护自动暂停监控</a:t>
            </a:r>
            <a:endParaRPr lang="en-US" altLang="zh-CN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类服务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7165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日志相关：</a:t>
            </a:r>
            <a:endParaRPr lang="en-US" altLang="zh-CN" sz="2400" b="1" dirty="0" smtClean="0"/>
          </a:p>
          <a:p>
            <a:pPr lvl="1"/>
            <a:r>
              <a:rPr lang="en-US" altLang="zh-CN" sz="2000" b="1" dirty="0" smtClean="0"/>
              <a:t>App</a:t>
            </a:r>
            <a:r>
              <a:rPr lang="zh-CN" altLang="en-US" sz="2000" b="1" dirty="0" smtClean="0"/>
              <a:t>日志接收平台， </a:t>
            </a:r>
            <a:endParaRPr lang="en-US" altLang="zh-CN" sz="2000" b="1" dirty="0" smtClean="0"/>
          </a:p>
          <a:p>
            <a:pPr lvl="1"/>
            <a:r>
              <a:rPr lang="zh-CN" altLang="en-US" sz="2400" b="1" dirty="0" smtClean="0"/>
              <a:t>各类</a:t>
            </a:r>
            <a:r>
              <a:rPr lang="en-US" altLang="zh-CN" sz="2400" b="1" dirty="0" err="1" smtClean="0"/>
              <a:t>Hadoop</a:t>
            </a:r>
            <a:r>
              <a:rPr lang="zh-CN" altLang="en-US" sz="2400" b="1" dirty="0" smtClean="0"/>
              <a:t>日志收集平台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Rsync</a:t>
            </a:r>
            <a:r>
              <a:rPr lang="en-US" altLang="zh-CN" sz="2400" b="1" dirty="0" smtClean="0"/>
              <a:t>  </a:t>
            </a:r>
          </a:p>
          <a:p>
            <a:pPr lvl="1"/>
            <a:r>
              <a:rPr lang="zh-CN" altLang="en-US" sz="2000" b="1" dirty="0"/>
              <a:t>系</a:t>
            </a:r>
            <a:r>
              <a:rPr lang="zh-CN" altLang="en-US" sz="2000" b="1" dirty="0" smtClean="0"/>
              <a:t>统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安全日志</a:t>
            </a:r>
            <a:r>
              <a:rPr lang="en-US" altLang="zh-CN" sz="2000" b="1" dirty="0" smtClean="0"/>
              <a:t>: </a:t>
            </a:r>
            <a:r>
              <a:rPr lang="en-US" altLang="zh-CN" sz="2000" b="1" dirty="0" err="1" smtClean="0"/>
              <a:t>rsyslog</a:t>
            </a:r>
            <a:r>
              <a:rPr lang="en-US" altLang="zh-CN" sz="2000" b="1" dirty="0" smtClean="0"/>
              <a:t> </a:t>
            </a:r>
          </a:p>
          <a:p>
            <a:pPr lvl="1"/>
            <a:r>
              <a:rPr lang="en-US" altLang="zh-CN" sz="2000" b="1" dirty="0" smtClean="0"/>
              <a:t>Hive </a:t>
            </a:r>
            <a:r>
              <a:rPr lang="zh-CN" altLang="en-US" sz="2000" b="1" dirty="0" smtClean="0"/>
              <a:t>日志分析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实时日志分析平台：</a:t>
            </a:r>
            <a:r>
              <a:rPr lang="en-US" altLang="zh-CN" sz="2000" b="1" dirty="0" err="1" smtClean="0"/>
              <a:t>fluentd+mongo+zabbix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各类服务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监控平台：</a:t>
            </a:r>
            <a:r>
              <a:rPr lang="en-US" altLang="zh-CN" sz="2000" b="1" dirty="0" err="1" smtClean="0"/>
              <a:t>Zabbix+URLMon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自动化</a:t>
            </a:r>
            <a:r>
              <a:rPr lang="en-US" altLang="zh-CN" sz="2000" b="1" dirty="0" smtClean="0"/>
              <a:t>Release </a:t>
            </a:r>
            <a:r>
              <a:rPr lang="zh-CN" altLang="en-US" sz="2000" b="1" dirty="0" smtClean="0"/>
              <a:t>平台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单点登录平台</a:t>
            </a:r>
            <a:r>
              <a:rPr lang="en-US" altLang="zh-CN" sz="2000" b="1" dirty="0" smtClean="0"/>
              <a:t>:CAS-SSO</a:t>
            </a:r>
          </a:p>
          <a:p>
            <a:r>
              <a:rPr lang="en-US" altLang="zh-CN" sz="2000" b="1" dirty="0" smtClean="0"/>
              <a:t>DFS</a:t>
            </a:r>
          </a:p>
          <a:p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源站统一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统一管理优化</a:t>
            </a:r>
            <a:r>
              <a:rPr lang="en-US" altLang="zh-CN" sz="2000" b="1" dirty="0" smtClean="0"/>
              <a:t> </a:t>
            </a:r>
          </a:p>
          <a:p>
            <a:r>
              <a:rPr lang="zh-CN" altLang="en-US" sz="2000" b="1" dirty="0" smtClean="0"/>
              <a:t>负载均衡服务化：</a:t>
            </a:r>
            <a:r>
              <a:rPr lang="en-US" altLang="zh-CN" sz="2000" b="1" dirty="0" smtClean="0"/>
              <a:t>LB Pair</a:t>
            </a:r>
          </a:p>
          <a:p>
            <a:r>
              <a:rPr lang="en-US" altLang="zh-CN" sz="2000" b="1" dirty="0" smtClean="0"/>
              <a:t>Cache Tier: shared cache service(</a:t>
            </a:r>
            <a:r>
              <a:rPr lang="en-US" altLang="zh-CN" sz="2000" b="1" dirty="0" err="1" smtClean="0"/>
              <a:t>MC,Redis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b="1" dirty="0" smtClean="0"/>
              <a:t>Database as a service (</a:t>
            </a:r>
            <a:r>
              <a:rPr lang="en-US" altLang="zh-CN" sz="2000" b="1" dirty="0" err="1" smtClean="0"/>
              <a:t>MySQL</a:t>
            </a:r>
            <a:r>
              <a:rPr lang="en-US" altLang="zh-CN" sz="2000" b="1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400" dirty="0" smtClean="0"/>
              <a:t>网站</a:t>
            </a:r>
            <a:r>
              <a:rPr lang="zh-CN" altLang="en-US" sz="2400" dirty="0" smtClean="0"/>
              <a:t>运维体系</a:t>
            </a:r>
            <a:endParaRPr lang="en-US" altLang="zh-CN" sz="2400" dirty="0" smtClean="0"/>
          </a:p>
          <a:p>
            <a:r>
              <a:rPr lang="zh-CN" altLang="en-US" sz="2400" dirty="0" smtClean="0"/>
              <a:t>网站</a:t>
            </a:r>
            <a:r>
              <a:rPr lang="zh-CN" altLang="en-US" sz="2400" dirty="0" smtClean="0"/>
              <a:t>运维常见问题</a:t>
            </a:r>
            <a:endParaRPr lang="en-US" altLang="zh-CN" sz="2400" dirty="0" smtClean="0"/>
          </a:p>
          <a:p>
            <a:r>
              <a:rPr lang="zh-CN" altLang="en-US" sz="2400" dirty="0" smtClean="0"/>
              <a:t>理想网站运维体系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我们的努力方向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标准化</a:t>
            </a:r>
            <a:r>
              <a:rPr lang="en-US" altLang="zh-CN" sz="2100" dirty="0" smtClean="0"/>
              <a:t>: ops infrastructure &amp; </a:t>
            </a:r>
            <a:r>
              <a:rPr lang="en-US" altLang="zh-CN" sz="2100" dirty="0" err="1" smtClean="0"/>
              <a:t>Dev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Env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技术组件化 </a:t>
            </a:r>
            <a:r>
              <a:rPr lang="en-US" altLang="zh-CN" sz="2100" dirty="0" smtClean="0"/>
              <a:t>&amp; </a:t>
            </a:r>
            <a:r>
              <a:rPr lang="zh-CN" altLang="en-US" sz="2100" dirty="0" smtClean="0"/>
              <a:t>服务化，人员专业化</a:t>
            </a:r>
            <a:endParaRPr lang="en-US" altLang="zh-CN" sz="2100" dirty="0" smtClean="0"/>
          </a:p>
          <a:p>
            <a:pPr lvl="1"/>
            <a:r>
              <a:rPr lang="zh-CN" altLang="en-US" sz="2100" dirty="0"/>
              <a:t>自动</a:t>
            </a:r>
            <a:r>
              <a:rPr lang="zh-CN" altLang="en-US" sz="2100" dirty="0" smtClean="0"/>
              <a:t>化运维</a:t>
            </a:r>
            <a:r>
              <a:rPr lang="en-US" altLang="zh-CN" sz="2100" dirty="0" smtClean="0"/>
              <a:t>: provision, release, </a:t>
            </a:r>
            <a:r>
              <a:rPr lang="en-US" altLang="zh-CN" sz="2100" dirty="0" err="1" smtClean="0"/>
              <a:t>mon</a:t>
            </a:r>
            <a:r>
              <a:rPr lang="en-US" altLang="zh-CN" sz="2100" dirty="0" smtClean="0"/>
              <a:t>;</a:t>
            </a:r>
          </a:p>
          <a:p>
            <a:pPr lvl="1"/>
            <a:r>
              <a:rPr lang="zh-CN" altLang="en-US" sz="2100" dirty="0"/>
              <a:t>数据</a:t>
            </a:r>
            <a:r>
              <a:rPr lang="zh-CN" altLang="en-US" sz="2100" dirty="0" smtClean="0"/>
              <a:t>化运维</a:t>
            </a:r>
            <a:r>
              <a:rPr lang="en-US" altLang="zh-CN" sz="2100" dirty="0" smtClean="0"/>
              <a:t>:</a:t>
            </a:r>
            <a:r>
              <a:rPr lang="en-US" altLang="zh-CN" sz="2100" dirty="0" err="1" smtClean="0"/>
              <a:t>cmdb</a:t>
            </a:r>
            <a:r>
              <a:rPr lang="en-US" altLang="zh-CN" sz="2100" dirty="0" smtClean="0"/>
              <a:t>, log analysis, </a:t>
            </a:r>
          </a:p>
          <a:p>
            <a:pPr lvl="1"/>
            <a:r>
              <a:rPr lang="zh-CN" altLang="en-US" sz="2100" dirty="0"/>
              <a:t>监</a:t>
            </a:r>
            <a:r>
              <a:rPr lang="zh-CN" altLang="en-US" sz="2100" dirty="0" smtClean="0"/>
              <a:t>控</a:t>
            </a:r>
            <a:r>
              <a:rPr lang="en-US" altLang="zh-CN" sz="2100" dirty="0" smtClean="0"/>
              <a:t>: technical/(server/app), end user point, business</a:t>
            </a:r>
          </a:p>
          <a:p>
            <a:pPr lvl="1"/>
            <a:r>
              <a:rPr lang="zh-CN" altLang="en-US" sz="2100" dirty="0" smtClean="0"/>
              <a:t>安全</a:t>
            </a:r>
            <a:r>
              <a:rPr lang="en-US" altLang="zh-CN" sz="2100" dirty="0" smtClean="0"/>
              <a:t>: network/server/app</a:t>
            </a:r>
          </a:p>
          <a:p>
            <a:pPr lvl="1"/>
            <a:r>
              <a:rPr lang="en-US" altLang="zh-CN" sz="2100" dirty="0" smtClean="0"/>
              <a:t>Review</a:t>
            </a:r>
            <a:r>
              <a:rPr lang="zh-CN" altLang="en-US" sz="2100" dirty="0" smtClean="0"/>
              <a:t>架构设计，推动架构优化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简化</a:t>
            </a:r>
            <a:r>
              <a:rPr lang="en-US" altLang="zh-CN" sz="2100" dirty="0" smtClean="0"/>
              <a:t>)</a:t>
            </a:r>
          </a:p>
          <a:p>
            <a:r>
              <a:rPr lang="en-US" altLang="zh-CN" sz="2400" dirty="0" smtClean="0"/>
              <a:t>About </a:t>
            </a:r>
            <a:r>
              <a:rPr lang="en-US" altLang="zh-CN" sz="2400" dirty="0" err="1" smtClean="0"/>
              <a:t>DevOps</a:t>
            </a:r>
            <a:r>
              <a:rPr lang="en-US" altLang="zh-CN" sz="2400" dirty="0" smtClean="0"/>
              <a:t> , </a:t>
            </a:r>
            <a:r>
              <a:rPr lang="zh-CN" altLang="en-US" sz="2400" dirty="0" smtClean="0"/>
              <a:t>应用运维</a:t>
            </a:r>
            <a:endParaRPr lang="en-US" altLang="zh-CN" sz="2400" dirty="0" smtClean="0"/>
          </a:p>
          <a:p>
            <a:r>
              <a:rPr lang="zh-CN" altLang="en-US" sz="2400" dirty="0"/>
              <a:t>我</a:t>
            </a:r>
            <a:r>
              <a:rPr lang="zh-CN" altLang="en-US" sz="2400" dirty="0" smtClean="0"/>
              <a:t>的另外一些感想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25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App/</a:t>
            </a:r>
            <a:r>
              <a:rPr lang="zh-CN" altLang="en-US" dirty="0"/>
              <a:t>客户端</a:t>
            </a:r>
            <a:r>
              <a:rPr lang="en-US" altLang="zh-CN" dirty="0"/>
              <a:t>/Web </a:t>
            </a:r>
            <a:r>
              <a:rPr lang="zh-CN" altLang="en-US" dirty="0"/>
              <a:t>日志收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76864" cy="453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54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日志传输平</a:t>
            </a:r>
            <a:r>
              <a:rPr lang="zh-CN" altLang="en-US" dirty="0" smtClean="0"/>
              <a:t>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Why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有</a:t>
            </a:r>
            <a:r>
              <a:rPr lang="en-US" altLang="zh-CN" sz="2000" dirty="0" smtClean="0"/>
              <a:t>10+ </a:t>
            </a:r>
            <a:r>
              <a:rPr lang="zh-CN" altLang="en-US" sz="2000" dirty="0" smtClean="0"/>
              <a:t>不同日志进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需求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有</a:t>
            </a:r>
            <a:r>
              <a:rPr lang="en-US" altLang="zh-CN" sz="2000" dirty="0" smtClean="0"/>
              <a:t>5+ </a:t>
            </a:r>
            <a:r>
              <a:rPr lang="zh-CN" altLang="en-US" sz="2000" dirty="0" smtClean="0"/>
              <a:t>不同进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的方案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断断续续轮流出问题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 smtClean="0"/>
              <a:t>How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一个统一方案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吸取各个方案</a:t>
            </a:r>
            <a:r>
              <a:rPr lang="en-US" altLang="zh-CN" sz="2000" dirty="0" smtClean="0"/>
              <a:t>lesson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尽量简单稳定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非实时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新应用要用：配置客户端即可</a:t>
            </a:r>
            <a:endParaRPr lang="zh-CN" alt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124744"/>
            <a:ext cx="34861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098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实时日志分析平台</a:t>
            </a:r>
          </a:p>
        </p:txBody>
      </p:sp>
      <p:pic>
        <p:nvPicPr>
          <p:cNvPr id="4" name="内容占位符 3" descr="未命名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71604" y="2071678"/>
            <a:ext cx="5514975" cy="3162300"/>
          </a:xfrm>
        </p:spPr>
      </p:pic>
    </p:spTree>
    <p:extLst>
      <p:ext uri="{BB962C8B-B14F-4D97-AF65-F5344CB8AC3E}">
        <p14:creationId xmlns:p14="http://schemas.microsoft.com/office/powerpoint/2010/main" xmlns="" val="17775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离线日志分析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Hadoop</a:t>
            </a:r>
            <a:r>
              <a:rPr lang="en-US" altLang="zh-CN" sz="2800" dirty="0" smtClean="0"/>
              <a:t>!</a:t>
            </a:r>
          </a:p>
          <a:p>
            <a:r>
              <a:rPr lang="en-US" altLang="zh-CN" sz="2800" dirty="0" smtClean="0"/>
              <a:t>Hive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905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全日志分析</a:t>
            </a:r>
            <a:r>
              <a:rPr lang="en-US" altLang="zh-CN" dirty="0" smtClean="0"/>
              <a:t>(WIP)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系统</a:t>
            </a:r>
            <a:r>
              <a:rPr lang="en-US" altLang="zh-CN" sz="2400" dirty="0" smtClean="0"/>
              <a:t>:	</a:t>
            </a:r>
            <a:r>
              <a:rPr lang="en-US" altLang="zh-CN" sz="2400" dirty="0" err="1" smtClean="0"/>
              <a:t>Rsyslog</a:t>
            </a:r>
            <a:r>
              <a:rPr lang="en-US" altLang="zh-CN" sz="2400" dirty="0" smtClean="0"/>
              <a:t> +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PHP</a:t>
            </a:r>
          </a:p>
          <a:p>
            <a:pPr lvl="1"/>
            <a:r>
              <a:rPr lang="en-US" altLang="zh-CN" sz="2000" dirty="0" smtClean="0"/>
              <a:t>Bash </a:t>
            </a:r>
            <a:r>
              <a:rPr lang="zh-CN" altLang="en-US" sz="2000" dirty="0" smtClean="0"/>
              <a:t>日志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/log/message</a:t>
            </a:r>
          </a:p>
          <a:p>
            <a:pPr lvl="1"/>
            <a:r>
              <a:rPr lang="zh-CN" altLang="en-US" sz="2000" dirty="0"/>
              <a:t>登</a:t>
            </a:r>
            <a:r>
              <a:rPr lang="zh-CN" altLang="en-US" sz="2000" dirty="0" smtClean="0"/>
              <a:t>陆日志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日志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。。。</a:t>
            </a:r>
            <a:endParaRPr lang="en-US" altLang="zh-CN" sz="2000" dirty="0" smtClean="0"/>
          </a:p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安全：</a:t>
            </a:r>
            <a:r>
              <a:rPr lang="en-US" altLang="zh-CN" sz="2400" dirty="0" err="1" smtClean="0"/>
              <a:t>fluentd+Mongo</a:t>
            </a:r>
            <a:endParaRPr lang="en-US" altLang="zh-CN" sz="2400" dirty="0"/>
          </a:p>
          <a:p>
            <a:pPr lvl="1"/>
            <a:r>
              <a:rPr lang="en-US" altLang="zh-CN" sz="2000" dirty="0" err="1" smtClean="0"/>
              <a:t>Fluentd</a:t>
            </a:r>
            <a:r>
              <a:rPr lang="en-US" altLang="zh-CN" sz="2000" dirty="0" smtClean="0"/>
              <a:t> + mongo</a:t>
            </a:r>
          </a:p>
          <a:p>
            <a:pPr lvl="1"/>
            <a:r>
              <a:rPr lang="en-US" altLang="zh-CN" sz="2000" dirty="0" smtClean="0"/>
              <a:t>LB post</a:t>
            </a:r>
            <a:r>
              <a:rPr lang="zh-CN" altLang="en-US" sz="2000" dirty="0" smtClean="0"/>
              <a:t>日志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773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r"/>
            <a:r>
              <a:rPr lang="zh-CN" altLang="en-US" sz="6600" dirty="0" smtClean="0"/>
              <a:t>监控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15214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600" dirty="0" smtClean="0"/>
              <a:t>定义</a:t>
            </a:r>
            <a:r>
              <a:rPr lang="en-US" altLang="zh-CN" sz="2600" dirty="0" smtClean="0"/>
              <a:t>KPI</a:t>
            </a:r>
            <a:r>
              <a:rPr lang="zh-CN" altLang="en-US" sz="2600" dirty="0" smtClean="0"/>
              <a:t>，定义</a:t>
            </a:r>
            <a:r>
              <a:rPr lang="en-US" altLang="zh-CN" sz="2600" dirty="0" smtClean="0"/>
              <a:t>Threshold</a:t>
            </a:r>
          </a:p>
          <a:p>
            <a:r>
              <a:rPr lang="en-US" altLang="zh-CN" sz="2600" dirty="0" smtClean="0"/>
              <a:t>Anything that fails will bother you</a:t>
            </a:r>
          </a:p>
          <a:p>
            <a:r>
              <a:rPr lang="zh-CN" altLang="en-US" sz="2600" dirty="0" smtClean="0"/>
              <a:t>基</a:t>
            </a:r>
            <a:r>
              <a:rPr lang="zh-CN" altLang="en-US" sz="2600" dirty="0"/>
              <a:t>础监</a:t>
            </a:r>
            <a:r>
              <a:rPr lang="zh-CN" altLang="en-US" sz="2600" dirty="0" smtClean="0"/>
              <a:t>控</a:t>
            </a:r>
            <a:endParaRPr lang="en-US" altLang="zh-CN" sz="2600" dirty="0" smtClean="0"/>
          </a:p>
          <a:p>
            <a:pPr lvl="1"/>
            <a:r>
              <a:rPr lang="zh-CN" altLang="en-US" sz="2300" dirty="0"/>
              <a:t>服务</a:t>
            </a:r>
            <a:r>
              <a:rPr lang="zh-CN" altLang="en-US" sz="2300" dirty="0" smtClean="0"/>
              <a:t>器</a:t>
            </a:r>
            <a:endParaRPr lang="en-US" altLang="zh-CN" sz="2300" dirty="0" smtClean="0"/>
          </a:p>
          <a:p>
            <a:pPr lvl="1"/>
            <a:r>
              <a:rPr lang="zh-CN" altLang="en-US" sz="2300" dirty="0"/>
              <a:t>网</a:t>
            </a:r>
            <a:r>
              <a:rPr lang="zh-CN" altLang="en-US" sz="2300" dirty="0" smtClean="0"/>
              <a:t>络：多机房，</a:t>
            </a:r>
            <a:r>
              <a:rPr lang="en-US" altLang="zh-CN" sz="2300" dirty="0" smtClean="0"/>
              <a:t>CDN</a:t>
            </a:r>
            <a:r>
              <a:rPr lang="zh-CN" altLang="en-US" sz="2300" dirty="0" smtClean="0"/>
              <a:t>，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App metrics</a:t>
            </a:r>
            <a:r>
              <a:rPr lang="zh-CN" altLang="en-US" sz="2300" dirty="0" smtClean="0"/>
              <a:t>：收集为主</a:t>
            </a:r>
            <a:endParaRPr lang="en-US" altLang="zh-CN" sz="2300" dirty="0" smtClean="0"/>
          </a:p>
          <a:p>
            <a:r>
              <a:rPr lang="zh-CN" altLang="en-US" sz="2600" dirty="0"/>
              <a:t>应用监</a:t>
            </a:r>
            <a:r>
              <a:rPr lang="zh-CN" altLang="en-US" sz="2600" dirty="0" smtClean="0"/>
              <a:t>控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用户体验监控</a:t>
            </a:r>
            <a:endParaRPr lang="en-US" altLang="zh-CN" sz="2600" dirty="0" smtClean="0"/>
          </a:p>
          <a:p>
            <a:pPr lvl="1"/>
            <a:r>
              <a:rPr lang="zh-CN" altLang="en-US" sz="2300" dirty="0" smtClean="0"/>
              <a:t>用户端</a:t>
            </a:r>
            <a:r>
              <a:rPr lang="en-US" altLang="zh-CN" sz="2300" dirty="0" smtClean="0"/>
              <a:t>URL</a:t>
            </a:r>
            <a:r>
              <a:rPr lang="zh-CN" altLang="en-US" sz="2300" dirty="0" smtClean="0"/>
              <a:t>监控</a:t>
            </a:r>
            <a:endParaRPr lang="en-US" altLang="zh-CN" sz="2300" dirty="0" smtClean="0"/>
          </a:p>
          <a:p>
            <a:pPr lvl="1"/>
            <a:r>
              <a:rPr lang="zh-CN" altLang="en-US" sz="2300" dirty="0"/>
              <a:t>程</a:t>
            </a:r>
            <a:r>
              <a:rPr lang="zh-CN" altLang="en-US" sz="2300" dirty="0" smtClean="0"/>
              <a:t>序接口监控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LB </a:t>
            </a:r>
            <a:r>
              <a:rPr lang="en-US" altLang="zh-CN" sz="2300" dirty="0"/>
              <a:t>Traffic/code/Exceptions</a:t>
            </a:r>
            <a:endParaRPr lang="en-US" altLang="zh-CN" sz="2300" dirty="0" smtClean="0"/>
          </a:p>
          <a:p>
            <a:r>
              <a:rPr lang="zh-CN" altLang="en-US" sz="2600" dirty="0"/>
              <a:t>业</a:t>
            </a:r>
            <a:r>
              <a:rPr lang="zh-CN" altLang="en-US" sz="2600" dirty="0" smtClean="0"/>
              <a:t>务数据监控</a:t>
            </a:r>
            <a:endParaRPr lang="en-US" altLang="zh-CN" sz="2300" dirty="0" smtClean="0"/>
          </a:p>
          <a:p>
            <a:r>
              <a:rPr lang="zh-CN" altLang="en-US" sz="2600" dirty="0" smtClean="0"/>
              <a:t>安全监控</a:t>
            </a:r>
            <a:endParaRPr lang="en-US" altLang="zh-CN" sz="26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97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告警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监控容易告警难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需要多次反复调整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severity</a:t>
            </a:r>
          </a:p>
          <a:p>
            <a:pPr lvl="1"/>
            <a:r>
              <a:rPr lang="zh-CN" altLang="en-US" sz="1800" dirty="0" smtClean="0"/>
              <a:t>及时处理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Snooze</a:t>
            </a:r>
          </a:p>
          <a:p>
            <a:pPr lvl="1"/>
            <a:r>
              <a:rPr lang="en-US" altLang="zh-CN" sz="1800" dirty="0" smtClean="0"/>
              <a:t>Tracking</a:t>
            </a:r>
          </a:p>
          <a:p>
            <a:pPr lvl="1"/>
            <a:r>
              <a:rPr lang="en-US" altLang="zh-CN" sz="1800" dirty="0" smtClean="0"/>
              <a:t>Report</a:t>
            </a:r>
          </a:p>
          <a:p>
            <a:pPr lvl="1"/>
            <a:r>
              <a:rPr lang="en-US" altLang="zh-CN" sz="1800" dirty="0" smtClean="0"/>
              <a:t>Analysis</a:t>
            </a:r>
          </a:p>
          <a:p>
            <a:r>
              <a:rPr lang="zh-CN" altLang="en-US" sz="2000" dirty="0" smtClean="0"/>
              <a:t>误报率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18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应用日志监控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Linux</a:t>
            </a:r>
            <a:r>
              <a:rPr lang="zh-CN" altLang="en-US" sz="2400" dirty="0" smtClean="0"/>
              <a:t>系统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/PHP</a:t>
            </a:r>
            <a:r>
              <a:rPr lang="zh-CN" altLang="en-US" sz="2400" dirty="0" smtClean="0"/>
              <a:t>日志（关键字规律）</a:t>
            </a:r>
            <a:endParaRPr lang="en-US" altLang="zh-CN" sz="2400" dirty="0" smtClean="0"/>
          </a:p>
          <a:p>
            <a:r>
              <a:rPr lang="en-US" altLang="zh-CN" sz="2400" dirty="0" smtClean="0"/>
              <a:t>Java OOM</a:t>
            </a:r>
          </a:p>
          <a:p>
            <a:r>
              <a:rPr lang="en-US" altLang="zh-CN" sz="2400" dirty="0" smtClean="0"/>
              <a:t>LB 4xx/5xx</a:t>
            </a:r>
            <a:r>
              <a:rPr lang="zh-CN" altLang="en-US" sz="2400" dirty="0" smtClean="0"/>
              <a:t>错误统计</a:t>
            </a:r>
            <a:endParaRPr lang="en-US" altLang="zh-CN" sz="2400" dirty="0" smtClean="0"/>
          </a:p>
          <a:p>
            <a:r>
              <a:rPr lang="en-US" altLang="zh-CN" sz="2400" dirty="0" smtClean="0"/>
              <a:t>CDN </a:t>
            </a:r>
            <a:r>
              <a:rPr lang="zh-CN" altLang="en-US" sz="2400" dirty="0" smtClean="0"/>
              <a:t>错误统计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业务数据监控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实时业务数据的监控是最重要的！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服务器</a:t>
            </a:r>
            <a:r>
              <a:rPr lang="en-US" altLang="zh-CN" sz="2800" dirty="0" smtClean="0"/>
              <a:t>down </a:t>
            </a:r>
            <a:r>
              <a:rPr lang="zh-CN" altLang="en-US" sz="2800" dirty="0" smtClean="0"/>
              <a:t>了没关系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App down </a:t>
            </a:r>
            <a:r>
              <a:rPr lang="zh-CN" altLang="en-US" sz="2800" dirty="0" smtClean="0"/>
              <a:t>了没关系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在赚钱就行！</a:t>
            </a:r>
            <a:endParaRPr lang="en-US" altLang="zh-CN" sz="2800" dirty="0" smtClean="0"/>
          </a:p>
          <a:p>
            <a:r>
              <a:rPr lang="zh-CN" altLang="en-US" sz="3200" dirty="0" smtClean="0"/>
              <a:t>介于运营统计和运维监控之间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模糊地带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6"/>
          <p:cNvSpPr/>
          <p:nvPr/>
        </p:nvSpPr>
        <p:spPr>
          <a:xfrm>
            <a:off x="7812360" y="2809424"/>
            <a:ext cx="486054" cy="3469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流程，项目管理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中大型</a:t>
            </a:r>
            <a:r>
              <a:rPr lang="zh-CN" altLang="en-US" dirty="0"/>
              <a:t>网</a:t>
            </a:r>
            <a:r>
              <a:rPr lang="zh-CN" altLang="en-US" dirty="0" smtClean="0"/>
              <a:t>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200-5000 </a:t>
            </a:r>
            <a:r>
              <a:rPr lang="zh-CN" altLang="en-US" sz="2000" dirty="0" smtClean="0"/>
              <a:t>服务器</a:t>
            </a:r>
            <a:endParaRPr lang="en-US" altLang="zh-CN" sz="2000" dirty="0" smtClean="0"/>
          </a:p>
          <a:p>
            <a:r>
              <a:rPr lang="en-US" altLang="zh-CN" sz="2000" dirty="0" smtClean="0"/>
              <a:t>5-50</a:t>
            </a:r>
            <a:r>
              <a:rPr lang="zh-CN" altLang="en-US" sz="2000" dirty="0" smtClean="0"/>
              <a:t>个运维员工</a:t>
            </a:r>
            <a:endParaRPr lang="en-US" altLang="zh-CN" sz="2000" dirty="0" smtClean="0"/>
          </a:p>
          <a:p>
            <a:r>
              <a:rPr lang="zh-CN" altLang="en-US" sz="2000" dirty="0" smtClean="0"/>
              <a:t>组织结构：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系</a:t>
            </a:r>
            <a:r>
              <a:rPr lang="zh-CN" altLang="en-US" sz="1800" dirty="0"/>
              <a:t>统</a:t>
            </a:r>
            <a:r>
              <a:rPr lang="zh-CN" altLang="en-US" sz="1800" dirty="0" smtClean="0"/>
              <a:t>运维</a:t>
            </a:r>
            <a:r>
              <a:rPr lang="en-US" altLang="zh-CN" sz="1800" dirty="0" smtClean="0"/>
              <a:t>(IDC/Network/Server)</a:t>
            </a:r>
          </a:p>
          <a:p>
            <a:pPr lvl="1"/>
            <a:r>
              <a:rPr lang="zh-CN" altLang="en-US" sz="1800" dirty="0"/>
              <a:t>应用运</a:t>
            </a:r>
            <a:r>
              <a:rPr lang="zh-CN" altLang="en-US" sz="1800" dirty="0" smtClean="0"/>
              <a:t>维</a:t>
            </a:r>
            <a:r>
              <a:rPr lang="en-US" altLang="zh-CN" sz="1800" dirty="0" smtClean="0"/>
              <a:t>(Web/CDN Operations)</a:t>
            </a:r>
          </a:p>
          <a:p>
            <a:pPr lvl="1"/>
            <a:r>
              <a:rPr lang="zh-CN" altLang="en-US" sz="1800" dirty="0"/>
              <a:t>数据</a:t>
            </a:r>
            <a:r>
              <a:rPr lang="zh-CN" altLang="en-US" sz="1800" dirty="0" smtClean="0"/>
              <a:t>库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运维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平台开发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监</a:t>
            </a:r>
            <a:r>
              <a:rPr lang="zh-CN" altLang="en-US" sz="1800" dirty="0" smtClean="0"/>
              <a:t>控值班团队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安全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流程</a:t>
            </a:r>
            <a:endParaRPr lang="zh-CN" altLang="en-US" sz="1800" dirty="0"/>
          </a:p>
        </p:txBody>
      </p:sp>
      <p:sp>
        <p:nvSpPr>
          <p:cNvPr id="4" name="椭圆 3"/>
          <p:cNvSpPr/>
          <p:nvPr/>
        </p:nvSpPr>
        <p:spPr>
          <a:xfrm>
            <a:off x="5224028" y="4921047"/>
            <a:ext cx="2501126" cy="115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基础运</a:t>
            </a:r>
            <a:r>
              <a:rPr lang="zh-CN" altLang="en-US" dirty="0" smtClean="0">
                <a:solidFill>
                  <a:schemeClr val="tx1"/>
                </a:solidFill>
              </a:rPr>
              <a:t>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IDC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Server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24028" y="3645024"/>
            <a:ext cx="2458473" cy="115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应用运</a:t>
            </a:r>
            <a:r>
              <a:rPr lang="zh-CN" altLang="en-US" dirty="0" smtClean="0">
                <a:solidFill>
                  <a:schemeClr val="tx1"/>
                </a:solidFill>
              </a:rPr>
              <a:t>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CDN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DB, Game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88024" y="2884519"/>
            <a:ext cx="724036" cy="33150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</a:t>
            </a:r>
            <a:r>
              <a:rPr lang="zh-CN" altLang="en-US" dirty="0" smtClean="0">
                <a:solidFill>
                  <a:schemeClr val="tx1"/>
                </a:solidFill>
              </a:rPr>
              <a:t>控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一线运维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6"/>
          <p:cNvSpPr/>
          <p:nvPr/>
        </p:nvSpPr>
        <p:spPr>
          <a:xfrm>
            <a:off x="4283968" y="2923900"/>
            <a:ext cx="630070" cy="32403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</a:t>
            </a:r>
            <a:r>
              <a:rPr lang="zh-CN" altLang="en-US" dirty="0" smtClean="0">
                <a:solidFill>
                  <a:schemeClr val="tx1"/>
                </a:solidFill>
              </a:rPr>
              <a:t>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77400" y="2743426"/>
            <a:ext cx="534960" cy="3469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3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zh-CN" altLang="en-US" sz="7200" dirty="0" smtClean="0"/>
              <a:t>自动化运维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02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b="1" dirty="0" smtClean="0"/>
              <a:t>统一标准的基础上才能实现自动化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自动化才能保证标准化</a:t>
            </a:r>
            <a:endParaRPr lang="en-US" altLang="zh-CN" sz="2400" b="1" dirty="0" smtClean="0"/>
          </a:p>
          <a:p>
            <a:r>
              <a:rPr lang="zh-CN" altLang="en-US" sz="2400" dirty="0" smtClean="0"/>
              <a:t>自动化：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应用标准，系统标准，减少诡异问题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大大节约人力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减少对工程师个人经验的依赖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大大提高响应速度</a:t>
            </a:r>
            <a:r>
              <a:rPr lang="en-US" altLang="zh-CN" sz="2000" dirty="0" smtClean="0"/>
              <a:t>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小时</a:t>
            </a:r>
            <a:r>
              <a:rPr lang="zh-CN" altLang="en-US" sz="2000" dirty="0" smtClean="0"/>
              <a:t>减少到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分钟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64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全网装机自动化</a:t>
            </a:r>
            <a:r>
              <a:rPr lang="en-US" altLang="zh-CN" sz="2000" dirty="0" smtClean="0"/>
              <a:t>(CDN/</a:t>
            </a:r>
            <a:r>
              <a:rPr lang="zh-CN" altLang="en-US" sz="2000" dirty="0" smtClean="0"/>
              <a:t>核心网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Puppet </a:t>
            </a:r>
            <a:r>
              <a:rPr lang="zh-CN" altLang="en-US" sz="2000" dirty="0" smtClean="0"/>
              <a:t>保证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应用配置与环境统一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90%</a:t>
            </a:r>
            <a:r>
              <a:rPr lang="zh-CN" altLang="en-US" sz="3200" dirty="0" smtClean="0"/>
              <a:t>以上）</a:t>
            </a:r>
            <a:endParaRPr lang="en-US" altLang="zh-CN" sz="2000" dirty="0" smtClean="0"/>
          </a:p>
          <a:p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应用部署</a:t>
            </a:r>
            <a:r>
              <a:rPr lang="en-US" altLang="zh-CN" sz="2000" dirty="0" smtClean="0"/>
              <a:t>90%</a:t>
            </a:r>
            <a:r>
              <a:rPr lang="zh-CN" altLang="en-US" sz="2000" dirty="0" smtClean="0"/>
              <a:t>自动化</a:t>
            </a:r>
            <a:endParaRPr lang="en-US" altLang="zh-CN" sz="2000" dirty="0" smtClean="0"/>
          </a:p>
          <a:p>
            <a:r>
              <a:rPr lang="en-US" altLang="zh-CN" sz="2000" dirty="0" smtClean="0"/>
              <a:t>CDN</a:t>
            </a:r>
            <a:r>
              <a:rPr lang="zh-CN" altLang="en-US" sz="2000" dirty="0" smtClean="0"/>
              <a:t>应用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自动化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Puppet+ControlTier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上包自动化</a:t>
            </a:r>
            <a:r>
              <a:rPr lang="en-US" altLang="zh-CN" sz="2000" dirty="0" smtClean="0"/>
              <a:t>(p2p, </a:t>
            </a:r>
            <a:r>
              <a:rPr lang="zh-CN" altLang="en-US" sz="2000" dirty="0" smtClean="0"/>
              <a:t>多终端</a:t>
            </a:r>
            <a:r>
              <a:rPr lang="en-US" altLang="zh-CN" sz="2000" dirty="0" smtClean="0"/>
              <a:t>,Client)</a:t>
            </a:r>
          </a:p>
          <a:p>
            <a:r>
              <a:rPr lang="zh-CN" altLang="en-US" sz="2000" dirty="0" smtClean="0"/>
              <a:t>监控自动化</a:t>
            </a:r>
            <a:endParaRPr lang="en-US" altLang="zh-CN" sz="2000" dirty="0" smtClean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上线自动添加基础监控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下线，维护自动暂停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删除监控</a:t>
            </a:r>
            <a:endParaRPr lang="en-US" altLang="zh-CN" sz="1800" dirty="0" smtClean="0"/>
          </a:p>
          <a:p>
            <a:r>
              <a:rPr lang="zh-CN" altLang="en-US" sz="2000" dirty="0" smtClean="0"/>
              <a:t>排错自动化 </a:t>
            </a:r>
            <a:r>
              <a:rPr lang="en-US" altLang="zh-CN" sz="2000" dirty="0" smtClean="0"/>
              <a:t>–</a:t>
            </a:r>
            <a:r>
              <a:rPr lang="zh-CN" altLang="en-US" sz="2000" dirty="0" smtClean="0"/>
              <a:t>简单排错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477" y="2047875"/>
            <a:ext cx="73056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机房自动化装机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4448535"/>
          </a:xfrm>
        </p:spPr>
        <p:txBody>
          <a:bodyPr/>
          <a:lstStyle/>
          <a:p>
            <a:r>
              <a:rPr lang="en-US" altLang="zh-CN" dirty="0" err="1" smtClean="0"/>
              <a:t>ControlTier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+ Cobbler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41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一键发布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PHP + </a:t>
            </a:r>
            <a:r>
              <a:rPr lang="en-US" altLang="zh-CN" sz="2400" dirty="0" err="1" smtClean="0"/>
              <a:t>ControlTier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逐个发布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cmdb</a:t>
            </a:r>
            <a:r>
              <a:rPr lang="zh-CN" altLang="en-US" sz="2000" dirty="0" smtClean="0"/>
              <a:t>集成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与</a:t>
            </a:r>
            <a:r>
              <a:rPr lang="en-US" altLang="zh-CN" sz="2000" dirty="0" smtClean="0"/>
              <a:t>Zabbix/</a:t>
            </a:r>
            <a:r>
              <a:rPr lang="en-US" altLang="zh-CN" sz="2000" dirty="0" err="1" smtClean="0"/>
              <a:t>URLmon</a:t>
            </a:r>
            <a:r>
              <a:rPr lang="zh-CN" altLang="en-US" sz="2000" dirty="0" smtClean="0"/>
              <a:t>集成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CAS</a:t>
            </a:r>
            <a:r>
              <a:rPr lang="zh-CN" altLang="en-US" sz="2000" dirty="0" smtClean="0"/>
              <a:t>认证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借</a:t>
            </a:r>
            <a:r>
              <a:rPr lang="zh-CN" altLang="en-US" sz="2000" dirty="0" smtClean="0"/>
              <a:t>助</a:t>
            </a:r>
            <a:r>
              <a:rPr lang="en-US" altLang="zh-CN" sz="2000" dirty="0" smtClean="0"/>
              <a:t>LB</a:t>
            </a:r>
            <a:r>
              <a:rPr lang="zh-CN" altLang="en-US" sz="2000" dirty="0" smtClean="0"/>
              <a:t>日志分析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一键回滚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556792"/>
            <a:ext cx="42862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940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自动化排错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Zabbix Rule Engine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zh-CN" altLang="en-US" sz="2000" dirty="0" smtClean="0"/>
              <a:t>适应删除日志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自动重</a:t>
            </a:r>
            <a:r>
              <a:rPr lang="zh-CN" altLang="en-US" sz="2000" dirty="0" smtClean="0"/>
              <a:t>启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php</a:t>
            </a:r>
            <a:r>
              <a:rPr lang="en-US" altLang="zh-CN" sz="2000" dirty="0" smtClean="0"/>
              <a:t>/Resin</a:t>
            </a:r>
          </a:p>
          <a:p>
            <a:pPr lvl="1"/>
            <a:r>
              <a:rPr lang="zh-CN" altLang="en-US" sz="2000" dirty="0"/>
              <a:t>告警邮件自动分</a:t>
            </a:r>
            <a:r>
              <a:rPr lang="zh-CN" altLang="en-US" sz="2000" dirty="0" smtClean="0"/>
              <a:t>析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自</a:t>
            </a:r>
            <a:r>
              <a:rPr lang="zh-CN" altLang="en-US" sz="2000" dirty="0" smtClean="0"/>
              <a:t>动</a:t>
            </a:r>
            <a:r>
              <a:rPr lang="en-US" altLang="zh-CN" sz="2000" dirty="0" smtClean="0"/>
              <a:t>Java thread dump</a:t>
            </a:r>
          </a:p>
          <a:p>
            <a:pPr lvl="1"/>
            <a:r>
              <a:rPr lang="en-US" altLang="zh-CN" sz="2000" dirty="0" smtClean="0"/>
              <a:t>… 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4400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32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----</a:t>
            </a:r>
            <a:r>
              <a:rPr lang="zh-CN" altLang="en-US" dirty="0" smtClean="0"/>
              <a:t>监控和日志数据的分析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zh-CN" altLang="en-US" sz="7200" dirty="0"/>
              <a:t>数据</a:t>
            </a:r>
            <a:r>
              <a:rPr lang="zh-CN" altLang="en-US" sz="7200" dirty="0" smtClean="0"/>
              <a:t>化运维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8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化运维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监控 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zh-CN" altLang="en-US" sz="2000" dirty="0" smtClean="0">
                <a:sym typeface="Wingdings" pitchFamily="2" charset="2"/>
              </a:rPr>
              <a:t>告警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zh-CN" altLang="en-US" sz="1800" dirty="0">
                <a:sym typeface="Wingdings" pitchFamily="2" charset="2"/>
              </a:rPr>
              <a:t>告警阙</a:t>
            </a:r>
            <a:r>
              <a:rPr lang="zh-CN" altLang="en-US" sz="1800" dirty="0" smtClean="0">
                <a:sym typeface="Wingdings" pitchFamily="2" charset="2"/>
              </a:rPr>
              <a:t>值的制定</a:t>
            </a:r>
            <a:endParaRPr lang="en-US" altLang="zh-CN" sz="1800" dirty="0" smtClean="0">
              <a:sym typeface="Wingdings" pitchFamily="2" charset="2"/>
            </a:endParaRPr>
          </a:p>
          <a:p>
            <a:r>
              <a:rPr lang="zh-CN" altLang="en-US" sz="2000" dirty="0">
                <a:sym typeface="Wingdings" pitchFamily="2" charset="2"/>
              </a:rPr>
              <a:t>日</a:t>
            </a:r>
            <a:r>
              <a:rPr lang="zh-CN" altLang="en-US" sz="2000" dirty="0" smtClean="0">
                <a:sym typeface="Wingdings" pitchFamily="2" charset="2"/>
              </a:rPr>
              <a:t>志分析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zh-CN" altLang="en-US" sz="1800" dirty="0" smtClean="0">
                <a:sym typeface="Wingdings" pitchFamily="2" charset="2"/>
              </a:rPr>
              <a:t>服务域</a:t>
            </a:r>
            <a:r>
              <a:rPr lang="zh-CN" altLang="en-US" sz="1800" dirty="0">
                <a:sym typeface="Wingdings" pitchFamily="2" charset="2"/>
              </a:rPr>
              <a:t>名可用</a:t>
            </a:r>
            <a:r>
              <a:rPr lang="zh-CN" altLang="en-US" sz="1800" dirty="0" smtClean="0">
                <a:sym typeface="Wingdings" pitchFamily="2" charset="2"/>
              </a:rPr>
              <a:t>性</a:t>
            </a:r>
            <a:endParaRPr lang="en-US" altLang="zh-CN" sz="1800" dirty="0" smtClean="0">
              <a:sym typeface="Wingdings" pitchFamily="2" charset="2"/>
            </a:endParaRPr>
          </a:p>
          <a:p>
            <a:pPr lvl="1"/>
            <a:r>
              <a:rPr lang="en-US" altLang="zh-CN" sz="1800" dirty="0" smtClean="0"/>
              <a:t>CDN</a:t>
            </a:r>
            <a:r>
              <a:rPr lang="zh-CN" altLang="en-US" sz="1800" dirty="0" smtClean="0"/>
              <a:t>命中率，性能，流量，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Top-down </a:t>
            </a:r>
            <a:r>
              <a:rPr lang="zh-CN" altLang="en-US" sz="1800" dirty="0" smtClean="0"/>
              <a:t>分析</a:t>
            </a:r>
            <a:endParaRPr lang="en-US" altLang="zh-CN" sz="1800" dirty="0" smtClean="0"/>
          </a:p>
          <a:p>
            <a:r>
              <a:rPr lang="zh-CN" altLang="en-US" sz="2000" dirty="0"/>
              <a:t>容</a:t>
            </a:r>
            <a:r>
              <a:rPr lang="zh-CN" altLang="en-US" sz="2000" dirty="0" smtClean="0"/>
              <a:t>量分析和优化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提前发现问</a:t>
            </a:r>
            <a:r>
              <a:rPr lang="zh-CN" altLang="en-US" sz="1800" dirty="0" smtClean="0"/>
              <a:t>题</a:t>
            </a:r>
            <a:endParaRPr lang="en-US" altLang="zh-CN" sz="1800" dirty="0" smtClean="0"/>
          </a:p>
          <a:p>
            <a:r>
              <a:rPr lang="zh-CN" altLang="en-US" sz="2000" dirty="0"/>
              <a:t>结</a:t>
            </a:r>
            <a:r>
              <a:rPr lang="zh-CN" altLang="en-US" sz="2000" dirty="0" smtClean="0"/>
              <a:t>合</a:t>
            </a:r>
            <a:r>
              <a:rPr lang="en-US" altLang="zh-CN" sz="2000" dirty="0" smtClean="0"/>
              <a:t>CMDB</a:t>
            </a:r>
          </a:p>
          <a:p>
            <a:pPr lvl="1"/>
            <a:r>
              <a:rPr lang="zh-CN" altLang="en-US" sz="1800" dirty="0"/>
              <a:t>机</a:t>
            </a:r>
            <a:r>
              <a:rPr lang="zh-CN" altLang="en-US" sz="1800" dirty="0" smtClean="0"/>
              <a:t>器究竟都在干嘛？数据！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5058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监控告警优化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Top alerts by domain, category, </a:t>
            </a:r>
            <a:r>
              <a:rPr lang="en-US" altLang="zh-CN" sz="2000" dirty="0" err="1" smtClean="0"/>
              <a:t>tehnology</a:t>
            </a:r>
            <a:endParaRPr lang="en-US" altLang="zh-CN" sz="2000" dirty="0" smtClean="0"/>
          </a:p>
          <a:p>
            <a:r>
              <a:rPr lang="en-US" altLang="zh-CN" sz="2000" dirty="0" smtClean="0"/>
              <a:t>Top reasons</a:t>
            </a:r>
          </a:p>
          <a:p>
            <a:r>
              <a:rPr lang="en-US" altLang="zh-CN" sz="2000" dirty="0" smtClean="0"/>
              <a:t>Review weekly, action </a:t>
            </a:r>
          </a:p>
          <a:p>
            <a:r>
              <a:rPr lang="en-US" altLang="zh-CN" sz="2000" dirty="0" err="1" smtClean="0"/>
              <a:t>Avg</a:t>
            </a:r>
            <a:r>
              <a:rPr lang="en-US" altLang="zh-CN" sz="2000" dirty="0" smtClean="0"/>
              <a:t> act-fix time; </a:t>
            </a:r>
          </a:p>
          <a:p>
            <a:r>
              <a:rPr lang="en-US" altLang="zh-CN" sz="2000" dirty="0" smtClean="0"/>
              <a:t>Problem Management</a:t>
            </a:r>
          </a:p>
          <a:p>
            <a:pPr lvl="1"/>
            <a:r>
              <a:rPr lang="en-US" altLang="zh-CN" sz="1800" dirty="0" smtClean="0"/>
              <a:t>By team</a:t>
            </a:r>
          </a:p>
          <a:p>
            <a:pPr lvl="1"/>
            <a:r>
              <a:rPr lang="en-US" altLang="zh-CN" sz="1800" dirty="0" smtClean="0"/>
              <a:t>By Tech</a:t>
            </a:r>
          </a:p>
          <a:p>
            <a:pPr lvl="1"/>
            <a:r>
              <a:rPr lang="en-US" altLang="zh-CN" sz="1800" dirty="0" smtClean="0"/>
              <a:t>By function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WebCDN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CDN </a:t>
            </a:r>
            <a:r>
              <a:rPr lang="zh-CN" altLang="en-US" sz="2000" dirty="0" smtClean="0"/>
              <a:t>总体吞吐量？连接？单机</a:t>
            </a:r>
            <a:r>
              <a:rPr lang="en-US" altLang="zh-CN" sz="2000" dirty="0" smtClean="0"/>
              <a:t>QPS</a:t>
            </a:r>
            <a:r>
              <a:rPr lang="zh-CN" altLang="en-US" sz="2000" dirty="0" smtClean="0"/>
              <a:t>？</a:t>
            </a:r>
            <a:r>
              <a:rPr lang="en-US" altLang="zh-CN" sz="2000" dirty="0" smtClean="0"/>
              <a:t>Hit ratio? </a:t>
            </a:r>
            <a:r>
              <a:rPr lang="zh-CN" altLang="en-US" sz="2000" dirty="0" smtClean="0"/>
              <a:t>流量？ </a:t>
            </a:r>
            <a:r>
              <a:rPr lang="en-US" altLang="zh-CN" sz="2000" dirty="0" smtClean="0"/>
              <a:t>High/low? </a:t>
            </a:r>
            <a:r>
              <a:rPr lang="zh-CN" altLang="en-US" sz="2000" dirty="0" smtClean="0"/>
              <a:t>瓶颈？ </a:t>
            </a:r>
            <a:endParaRPr lang="en-US" altLang="zh-CN" sz="2000" dirty="0" smtClean="0"/>
          </a:p>
          <a:p>
            <a:r>
              <a:rPr lang="zh-CN" altLang="en-US" sz="2000" dirty="0" smtClean="0"/>
              <a:t>用户来自哪里？是否有合适的用户覆盖？</a:t>
            </a:r>
            <a:endParaRPr lang="en-US" altLang="zh-CN" sz="2000" dirty="0" smtClean="0"/>
          </a:p>
          <a:p>
            <a:r>
              <a:rPr lang="zh-CN" altLang="en-US" sz="2000" dirty="0" smtClean="0"/>
              <a:t>智能解析是否最优？低速用户来自哪里？</a:t>
            </a:r>
            <a:endParaRPr lang="en-US" altLang="zh-CN" sz="2000" dirty="0" smtClean="0"/>
          </a:p>
          <a:p>
            <a:r>
              <a:rPr lang="en-US" altLang="zh-CN" sz="2000" dirty="0" smtClean="0"/>
              <a:t>CDN</a:t>
            </a:r>
            <a:r>
              <a:rPr lang="zh-CN" altLang="en-US" sz="2000" dirty="0" smtClean="0"/>
              <a:t>各类服务命中率如何？各类服务响应时间如何？</a:t>
            </a:r>
            <a:endParaRPr lang="en-US" altLang="zh-CN" sz="2000" dirty="0" smtClean="0"/>
          </a:p>
          <a:p>
            <a:r>
              <a:rPr lang="en-US" altLang="zh-CN" sz="2000" dirty="0" smtClean="0"/>
              <a:t>CDN </a:t>
            </a:r>
            <a:r>
              <a:rPr lang="zh-CN" altLang="en-US" sz="2000" dirty="0" smtClean="0"/>
              <a:t>对与用户响应时间，源站响应时间？</a:t>
            </a:r>
            <a:endParaRPr lang="en-US" altLang="zh-CN" sz="2000" dirty="0" smtClean="0"/>
          </a:p>
          <a:p>
            <a:r>
              <a:rPr lang="en-US" altLang="zh-CN" sz="2000" dirty="0" smtClean="0"/>
              <a:t>CDN top </a:t>
            </a:r>
            <a:r>
              <a:rPr lang="zh-CN" altLang="en-US" sz="2000" dirty="0" smtClean="0"/>
              <a:t>资源利用率（</a:t>
            </a:r>
            <a:r>
              <a:rPr lang="en-US" altLang="zh-CN" sz="2000" dirty="0" smtClean="0"/>
              <a:t>by domain/referrer), </a:t>
            </a:r>
          </a:p>
          <a:p>
            <a:r>
              <a:rPr lang="en-US" altLang="zh-CN" sz="2000" dirty="0" smtClean="0"/>
              <a:t>CDN top picture</a:t>
            </a:r>
            <a:r>
              <a:rPr lang="zh-CN" altLang="en-US" sz="2000" dirty="0" smtClean="0"/>
              <a:t>？</a:t>
            </a:r>
            <a:r>
              <a:rPr lang="en-US" altLang="zh-CN" sz="2000" dirty="0" err="1" smtClean="0"/>
              <a:t>Avg</a:t>
            </a:r>
            <a:r>
              <a:rPr lang="en-US" altLang="zh-CN" sz="2000" dirty="0" smtClean="0"/>
              <a:t> size? </a:t>
            </a:r>
          </a:p>
          <a:p>
            <a:r>
              <a:rPr lang="zh-CN" altLang="en-US" sz="2000" dirty="0" smtClean="0"/>
              <a:t>什么服务应该</a:t>
            </a:r>
            <a:r>
              <a:rPr lang="en-US" altLang="zh-CN" sz="2000" dirty="0" smtClean="0"/>
              <a:t>CDN</a:t>
            </a:r>
            <a:r>
              <a:rPr lang="zh-CN" altLang="en-US" sz="2000" dirty="0" smtClean="0"/>
              <a:t>，什么服务不应该</a:t>
            </a:r>
            <a:r>
              <a:rPr lang="en-US" altLang="zh-CN" sz="2000" dirty="0" smtClean="0"/>
              <a:t>CDN</a:t>
            </a:r>
            <a:r>
              <a:rPr lang="zh-CN" altLang="en-US" sz="2000" dirty="0" smtClean="0"/>
              <a:t>？ </a:t>
            </a:r>
            <a:endParaRPr lang="en-US" altLang="zh-CN" sz="2000" dirty="0" smtClean="0"/>
          </a:p>
          <a:p>
            <a:r>
              <a:rPr lang="en-US" altLang="zh-CN" sz="2000" dirty="0" smtClean="0"/>
              <a:t>Top </a:t>
            </a:r>
            <a:r>
              <a:rPr lang="zh-CN" altLang="en-US" sz="2000" dirty="0" smtClean="0"/>
              <a:t>出错率：机器，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ErrorCode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互联网运维需要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itchFamily="2" charset="2"/>
              <a:buChar char="ü"/>
            </a:pPr>
            <a:r>
              <a:rPr lang="zh-CN" altLang="en-US" sz="8000" dirty="0" smtClean="0"/>
              <a:t>稳定</a:t>
            </a:r>
            <a:endParaRPr lang="en-US" altLang="zh-CN" sz="80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8000" dirty="0"/>
              <a:t>低成本</a:t>
            </a:r>
            <a:endParaRPr lang="en-US" altLang="zh-CN" sz="80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8000" dirty="0" smtClean="0"/>
              <a:t>快</a:t>
            </a:r>
            <a:r>
              <a:rPr lang="zh-CN" altLang="en-US" sz="8000" dirty="0"/>
              <a:t>速响应</a:t>
            </a:r>
            <a:endParaRPr lang="en-US" altLang="zh-CN" sz="8000" dirty="0"/>
          </a:p>
          <a:p>
            <a:pPr marL="457200" lvl="1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VOD CDN </a:t>
            </a: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400" dirty="0" smtClean="0"/>
              <a:t>整个播放</a:t>
            </a:r>
            <a:r>
              <a:rPr lang="en-US" altLang="zh-CN" sz="2400" dirty="0" smtClean="0"/>
              <a:t>Chain</a:t>
            </a:r>
            <a:r>
              <a:rPr lang="zh-CN" altLang="en-US" sz="2400" dirty="0" smtClean="0"/>
              <a:t>上面的各个服务：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请求数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成功率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平均响应时间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数据展现。。。</a:t>
            </a:r>
            <a:endParaRPr lang="en-US" altLang="zh-CN" sz="2100" dirty="0" smtClean="0"/>
          </a:p>
          <a:p>
            <a:r>
              <a:rPr lang="zh-CN" altLang="en-US" sz="2400" dirty="0" smtClean="0"/>
              <a:t>各个维度的</a:t>
            </a:r>
            <a:r>
              <a:rPr lang="en-US" altLang="zh-CN" sz="2400" dirty="0" err="1" smtClean="0"/>
              <a:t>QoS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机房级别的带宽利用率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机器的带宽利用率，平均下载时间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机器级别错误率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按照地域的卡顿率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按照</a:t>
            </a:r>
            <a:r>
              <a:rPr lang="en-US" altLang="zh-CN" sz="2100" dirty="0" smtClean="0"/>
              <a:t>App</a:t>
            </a:r>
            <a:r>
              <a:rPr lang="zh-CN" altLang="en-US" sz="2100" dirty="0" smtClean="0"/>
              <a:t>的平均卡顿率，下载速度，</a:t>
            </a:r>
            <a:r>
              <a:rPr lang="en-US" altLang="zh-CN" sz="2100" dirty="0" smtClean="0"/>
              <a:t>vv</a:t>
            </a:r>
            <a:r>
              <a:rPr lang="zh-CN" altLang="en-US" sz="2100" dirty="0" smtClean="0"/>
              <a:t>，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按照码流</a:t>
            </a:r>
            <a:endParaRPr lang="en-US" altLang="zh-CN" sz="21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容量分析和预警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When will my application </a:t>
            </a:r>
            <a:r>
              <a:rPr lang="en-US" altLang="zh-CN" sz="2400" dirty="0" err="1" smtClean="0"/>
              <a:t>fail?S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知道应用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系统可能瓶颈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收集</a:t>
            </a:r>
            <a:r>
              <a:rPr lang="en-US" altLang="zh-CN" sz="2000" dirty="0" smtClean="0"/>
              <a:t>Metrics</a:t>
            </a:r>
          </a:p>
          <a:p>
            <a:pPr lvl="1"/>
            <a:r>
              <a:rPr lang="en-US" altLang="zh-CN" sz="2000" dirty="0" smtClean="0"/>
              <a:t>Reporting/Alerting </a:t>
            </a:r>
          </a:p>
          <a:p>
            <a:r>
              <a:rPr lang="en-US" altLang="zh-CN" sz="2400" dirty="0" smtClean="0"/>
              <a:t>Canary program </a:t>
            </a:r>
          </a:p>
          <a:p>
            <a:r>
              <a:rPr lang="en-US" altLang="zh-CN" sz="2400" dirty="0" smtClean="0"/>
              <a:t>Right sizing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r"/>
            <a:r>
              <a:rPr lang="zh-CN" altLang="en-US" sz="8000" dirty="0"/>
              <a:t>关</a:t>
            </a:r>
            <a:r>
              <a:rPr lang="zh-CN" altLang="en-US" sz="8000" dirty="0" smtClean="0"/>
              <a:t>于网站架构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7840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照数据流提炼网站通用基础架构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系统稳定性取决于应用架构</a:t>
            </a:r>
            <a:endParaRPr lang="en-US" altLang="zh-CN" sz="2400" dirty="0"/>
          </a:p>
          <a:p>
            <a:pPr lvl="1"/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了解 </a:t>
            </a:r>
            <a:r>
              <a:rPr lang="en-US" altLang="zh-CN" sz="2000" dirty="0" smtClean="0"/>
              <a:t>IDC Strategy</a:t>
            </a:r>
          </a:p>
          <a:p>
            <a:pPr lvl="1"/>
            <a:r>
              <a:rPr lang="en-US" altLang="zh-CN" sz="2000" dirty="0" smtClean="0"/>
              <a:t>Ops</a:t>
            </a:r>
            <a:r>
              <a:rPr lang="zh-CN" altLang="en-US" sz="2000" dirty="0" smtClean="0"/>
              <a:t>了解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App </a:t>
            </a:r>
            <a:r>
              <a:rPr lang="zh-CN" altLang="en-US" sz="2000" dirty="0" smtClean="0"/>
              <a:t>数据流</a:t>
            </a:r>
            <a:endParaRPr lang="en-US" altLang="zh-CN" sz="2000" dirty="0" smtClean="0"/>
          </a:p>
          <a:p>
            <a:r>
              <a:rPr lang="en-US" altLang="zh-CN" sz="2400" dirty="0" smtClean="0"/>
              <a:t>Ops</a:t>
            </a:r>
            <a:r>
              <a:rPr lang="zh-CN" altLang="en-US" sz="2400" dirty="0" smtClean="0"/>
              <a:t>总结几个数据流的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，归纳几个通用解决方案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简化</a:t>
            </a:r>
            <a:endParaRPr lang="en-US" altLang="zh-CN" sz="2000" dirty="0"/>
          </a:p>
          <a:p>
            <a:pPr lvl="1"/>
            <a:r>
              <a:rPr lang="zh-CN" altLang="en-US" sz="2000" dirty="0"/>
              <a:t>服务话</a:t>
            </a:r>
            <a:endParaRPr lang="en-US" altLang="zh-CN" sz="2000" dirty="0"/>
          </a:p>
          <a:p>
            <a:pPr lvl="1"/>
            <a:r>
              <a:rPr lang="zh-CN" altLang="en-US" sz="2000" dirty="0"/>
              <a:t>消除单点</a:t>
            </a:r>
            <a:endParaRPr lang="en-US" altLang="zh-CN" sz="2000" dirty="0"/>
          </a:p>
          <a:p>
            <a:pPr lvl="1"/>
            <a:r>
              <a:rPr lang="en-US" altLang="zh-CN" sz="2000" dirty="0"/>
              <a:t>Scalable service</a:t>
            </a:r>
            <a:endParaRPr lang="zh-CN" altLang="en-US" sz="2000" dirty="0"/>
          </a:p>
          <a:p>
            <a:pPr lvl="1"/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87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809196"/>
          </a:xfrm>
        </p:spPr>
        <p:txBody>
          <a:bodyPr/>
          <a:lstStyle/>
          <a:p>
            <a:r>
              <a:rPr lang="zh-CN" altLang="en-US" sz="2400" dirty="0"/>
              <a:t>推动应用架构简</a:t>
            </a:r>
            <a:r>
              <a:rPr lang="zh-CN" altLang="en-US" sz="2400" dirty="0" smtClean="0"/>
              <a:t>化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More tiers, more tears</a:t>
            </a:r>
            <a:endParaRPr lang="en-US" altLang="zh-CN" sz="2000" dirty="0"/>
          </a:p>
          <a:p>
            <a:r>
              <a:rPr lang="zh-CN" altLang="en-US" sz="2400" dirty="0" smtClean="0"/>
              <a:t>通过事故推动研发优化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简化架构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不</a:t>
            </a:r>
            <a:r>
              <a:rPr lang="zh-CN" altLang="en-US" sz="2000" dirty="0" smtClean="0"/>
              <a:t>然没有人鸟你</a:t>
            </a:r>
            <a:endParaRPr lang="en-US" altLang="zh-CN" sz="2000" dirty="0" smtClean="0"/>
          </a:p>
          <a:p>
            <a:r>
              <a:rPr lang="zh-CN" altLang="en-US" sz="2400" dirty="0" smtClean="0"/>
              <a:t>每一层有高可用方案，每一层可以扩展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尤其</a:t>
            </a:r>
            <a:r>
              <a:rPr lang="zh-CN" altLang="en-US" sz="2000" dirty="0" smtClean="0"/>
              <a:t>是数据库层面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每一个组件高可用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9950" y="0"/>
            <a:ext cx="57340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变更管理流程</a:t>
            </a:r>
            <a:endParaRPr lang="en-US" altLang="zh-CN" dirty="0" smtClean="0"/>
          </a:p>
          <a:p>
            <a:r>
              <a:rPr lang="en-US" altLang="zh-CN" dirty="0" smtClean="0"/>
              <a:t>Incident Report </a:t>
            </a:r>
          </a:p>
          <a:p>
            <a:r>
              <a:rPr lang="zh-CN" altLang="en-US" dirty="0" smtClean="0"/>
              <a:t>成本</a:t>
            </a:r>
            <a:r>
              <a:rPr lang="en-US" altLang="zh-CN" dirty="0" smtClean="0"/>
              <a:t>Report</a:t>
            </a:r>
          </a:p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5368" y="2852936"/>
            <a:ext cx="5688632" cy="348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874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文档与分享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文档化很重要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知识的传承</a:t>
            </a:r>
            <a:r>
              <a:rPr lang="en-US" altLang="zh-CN" dirty="0" smtClean="0"/>
              <a:t>, </a:t>
            </a:r>
            <a:r>
              <a:rPr lang="zh-CN" altLang="en-US" dirty="0" smtClean="0"/>
              <a:t>自我总结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团队内部的知识分享</a:t>
            </a:r>
            <a:endParaRPr lang="en-US" altLang="zh-CN" dirty="0" smtClean="0"/>
          </a:p>
          <a:p>
            <a:r>
              <a:rPr lang="zh-CN" altLang="en-US" dirty="0" smtClean="0"/>
              <a:t>文档化了：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主要系统网络拓扑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主要技术决策背景原因利弊分析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所有主要项目的设计，拓扑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所有主要项目的事故总结</a:t>
            </a:r>
            <a:endParaRPr lang="en-US" altLang="zh-CN" dirty="0" smtClean="0"/>
          </a:p>
          <a:p>
            <a:r>
              <a:rPr lang="zh-CN" altLang="en-US" dirty="0" smtClean="0"/>
              <a:t>业内技术交流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参加公开技术交流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私下运维同行的交流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24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</a:t>
            </a:r>
            <a:r>
              <a:rPr lang="en-US" altLang="zh-CN" dirty="0" err="1" smtClean="0"/>
              <a:t>DevOps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知道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知道</a:t>
            </a:r>
            <a:r>
              <a:rPr lang="en-US" altLang="zh-CN" dirty="0" smtClean="0"/>
              <a:t>IDC 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r>
              <a:rPr lang="zh-CN" altLang="en-US" dirty="0" smtClean="0"/>
              <a:t>知道基本硬件平台</a:t>
            </a:r>
            <a:endParaRPr lang="en-US" altLang="zh-CN" dirty="0" smtClean="0"/>
          </a:p>
          <a:p>
            <a:r>
              <a:rPr lang="zh-CN" altLang="en-US" dirty="0" smtClean="0"/>
              <a:t>可以看到服务器状态，性能指标，看到日志</a:t>
            </a:r>
            <a:endParaRPr lang="en-US" altLang="zh-CN" dirty="0" smtClean="0"/>
          </a:p>
          <a:p>
            <a:r>
              <a:rPr lang="en-US" altLang="zh-CN" dirty="0" smtClean="0"/>
              <a:t>Should Dev has production access?</a:t>
            </a:r>
          </a:p>
          <a:p>
            <a:r>
              <a:rPr lang="en-US" altLang="zh-CN" dirty="0" smtClean="0"/>
              <a:t>Platform for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/Ops</a:t>
            </a:r>
          </a:p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should understand the environment their code runs on</a:t>
            </a:r>
          </a:p>
          <a:p>
            <a:r>
              <a:rPr lang="en-US" altLang="zh-CN" dirty="0" smtClean="0"/>
              <a:t>Ops should understand the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code/logic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27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8968026"/>
              </p:ext>
            </p:extLst>
          </p:nvPr>
        </p:nvGraphicFramePr>
        <p:xfrm>
          <a:off x="457200" y="1600200"/>
          <a:ext cx="281865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30731150"/>
              </p:ext>
            </p:extLst>
          </p:nvPr>
        </p:nvGraphicFramePr>
        <p:xfrm>
          <a:off x="3563888" y="1639341"/>
          <a:ext cx="25922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80914842"/>
              </p:ext>
            </p:extLst>
          </p:nvPr>
        </p:nvGraphicFramePr>
        <p:xfrm>
          <a:off x="6444208" y="1700808"/>
          <a:ext cx="245861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xmlns="" val="31529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中小规模的网站运维都有些啥问题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800" dirty="0" smtClean="0"/>
              <a:t>人员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不稳定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人员总体过于</a:t>
            </a:r>
            <a:r>
              <a:rPr lang="en-US" altLang="zh-CN" sz="800" dirty="0" smtClean="0"/>
              <a:t>Junior</a:t>
            </a:r>
          </a:p>
          <a:p>
            <a:pPr lvl="1"/>
            <a:r>
              <a:rPr lang="zh-CN" altLang="en-US" sz="800" dirty="0" smtClean="0"/>
              <a:t>人员严重缺乏</a:t>
            </a:r>
            <a:endParaRPr lang="en-US" altLang="zh-CN" sz="800" dirty="0" smtClean="0"/>
          </a:p>
          <a:p>
            <a:r>
              <a:rPr lang="zh-CN" altLang="en-US" sz="800" dirty="0" smtClean="0"/>
              <a:t>规划乱：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房建设快，</a:t>
            </a:r>
            <a:r>
              <a:rPr lang="en-US" altLang="zh-CN" sz="800" dirty="0" smtClean="0"/>
              <a:t>CDN</a:t>
            </a:r>
            <a:r>
              <a:rPr lang="zh-CN" altLang="en-US" sz="800" dirty="0" smtClean="0"/>
              <a:t>与核心网历史问题多；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应用部署可依据规章少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太多机房，利用率低，跨机房调用问题多</a:t>
            </a:r>
            <a:endParaRPr lang="en-US" altLang="zh-CN" sz="800" dirty="0" smtClean="0"/>
          </a:p>
          <a:p>
            <a:r>
              <a:rPr lang="zh-CN" altLang="en-US" sz="800" dirty="0" smtClean="0"/>
              <a:t>数据库跑在虚拟机上，外</a:t>
            </a:r>
            <a:r>
              <a:rPr lang="zh-CN" altLang="en-US" sz="800" dirty="0" smtClean="0"/>
              <a:t>网上稳定性非常差：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网络：大量单点，千兆互联瓶颈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系统：大量的驱动问题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应用：代码问题和部署问题一样多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单点问题非常多</a:t>
            </a:r>
            <a:endParaRPr lang="en-US" altLang="zh-CN" sz="800" dirty="0" smtClean="0"/>
          </a:p>
          <a:p>
            <a:r>
              <a:rPr lang="zh-CN" altLang="en-US" sz="800" dirty="0" smtClean="0"/>
              <a:t>没有有效监控，没有容量</a:t>
            </a:r>
            <a:r>
              <a:rPr lang="zh-CN" altLang="en-US" sz="800" dirty="0" smtClean="0"/>
              <a:t>分析</a:t>
            </a:r>
            <a:r>
              <a:rPr lang="zh-CN" altLang="en-US" sz="800" dirty="0" smtClean="0"/>
              <a:t>系统没有规章：想怎么干就怎么干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系统千奇百怪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应用各自为政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非常多单点（系统，应用）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老机房机器</a:t>
            </a:r>
            <a:r>
              <a:rPr lang="en-US" altLang="zh-CN" sz="800" dirty="0" smtClean="0"/>
              <a:t>30%</a:t>
            </a:r>
            <a:r>
              <a:rPr lang="zh-CN" altLang="en-US" sz="800" dirty="0" smtClean="0"/>
              <a:t>以上没有人知道应用</a:t>
            </a:r>
            <a:r>
              <a:rPr lang="en-US" altLang="zh-CN" sz="800" dirty="0" smtClean="0"/>
              <a:t>owner</a:t>
            </a:r>
            <a:r>
              <a:rPr lang="zh-CN" altLang="en-US" sz="800" dirty="0" smtClean="0"/>
              <a:t>，没有系统密码</a:t>
            </a:r>
            <a:endParaRPr lang="en-US" altLang="zh-CN" sz="800" dirty="0" smtClean="0"/>
          </a:p>
          <a:p>
            <a:r>
              <a:rPr lang="zh-CN" altLang="en-US" sz="800" dirty="0" smtClean="0"/>
              <a:t>几乎全部手工操作（除了</a:t>
            </a:r>
            <a:r>
              <a:rPr lang="en-US" altLang="zh-CN" sz="800" dirty="0" smtClean="0"/>
              <a:t>VOD  VMS)</a:t>
            </a:r>
            <a:r>
              <a:rPr lang="zh-CN" altLang="en-US" sz="800" dirty="0" smtClean="0"/>
              <a:t>：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装机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应用上包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应用升级</a:t>
            </a:r>
            <a:endParaRPr lang="en-US" altLang="zh-CN" sz="800" dirty="0" smtClean="0"/>
          </a:p>
          <a:p>
            <a:pPr lvl="1"/>
            <a:r>
              <a:rPr lang="zh-CN" altLang="en-US" sz="800" dirty="0" smtClean="0"/>
              <a:t>应用部署</a:t>
            </a:r>
            <a:endParaRPr lang="en-US" altLang="zh-CN" sz="800" dirty="0" smtClean="0"/>
          </a:p>
          <a:p>
            <a:r>
              <a:rPr lang="zh-CN" altLang="en-US" sz="800" dirty="0" smtClean="0"/>
              <a:t>安全问题突出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pPr lvl="1"/>
            <a:endParaRPr lang="en-US" altLang="zh-CN" sz="800" dirty="0" smtClean="0"/>
          </a:p>
          <a:p>
            <a:pPr lvl="1"/>
            <a:endParaRPr lang="en-US" altLang="zh-CN" sz="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947448" cy="5069160"/>
          </a:xfrm>
        </p:spPr>
        <p:txBody>
          <a:bodyPr>
            <a:noAutofit/>
          </a:bodyPr>
          <a:lstStyle/>
          <a:p>
            <a:pPr lvl="1"/>
            <a:r>
              <a:rPr lang="zh-CN" altLang="en-US" sz="1800" dirty="0"/>
              <a:t>标准化，规范化：</a:t>
            </a:r>
            <a:endParaRPr lang="en-US" altLang="zh-CN" sz="1800" dirty="0"/>
          </a:p>
          <a:p>
            <a:pPr lvl="2"/>
            <a:r>
              <a:rPr lang="en-US" altLang="zh-CN" sz="1200" dirty="0" err="1"/>
              <a:t>Kickstart</a:t>
            </a:r>
            <a:r>
              <a:rPr lang="en-US" altLang="zh-CN" sz="1200" dirty="0"/>
              <a:t>/Puppet/LDAP/Zabbix/DNS</a:t>
            </a:r>
          </a:p>
          <a:p>
            <a:pPr lvl="1"/>
            <a:r>
              <a:rPr lang="zh-CN" altLang="en-US" sz="1600" dirty="0"/>
              <a:t>服务化</a:t>
            </a:r>
            <a:endParaRPr lang="en-US" altLang="zh-CN" sz="1600" dirty="0"/>
          </a:p>
          <a:p>
            <a:pPr lvl="2"/>
            <a:r>
              <a:rPr lang="zh-CN" altLang="en-US" sz="1600" dirty="0"/>
              <a:t>搭建运维基础架构，应用基础架构</a:t>
            </a:r>
            <a:endParaRPr lang="en-US" altLang="zh-CN" sz="1600" dirty="0"/>
          </a:p>
          <a:p>
            <a:pPr lvl="1"/>
            <a:r>
              <a:rPr lang="zh-CN" altLang="en-US" sz="1600" dirty="0"/>
              <a:t>监控</a:t>
            </a:r>
            <a:endParaRPr lang="en-US" altLang="zh-CN" sz="1600" dirty="0"/>
          </a:p>
          <a:p>
            <a:pPr lvl="2"/>
            <a:r>
              <a:rPr lang="zh-CN" altLang="en-US" sz="1600" dirty="0"/>
              <a:t>系统监控，应用监控，业务监控</a:t>
            </a:r>
            <a:endParaRPr lang="en-US" altLang="zh-CN" sz="1600" dirty="0"/>
          </a:p>
          <a:p>
            <a:pPr lvl="1"/>
            <a:r>
              <a:rPr lang="zh-CN" altLang="en-US" sz="1600" dirty="0"/>
              <a:t>自动化</a:t>
            </a:r>
            <a:endParaRPr lang="en-US" altLang="zh-CN" sz="1600" dirty="0"/>
          </a:p>
          <a:p>
            <a:pPr lvl="2"/>
            <a:r>
              <a:rPr lang="zh-CN" altLang="en-US" sz="1600" dirty="0"/>
              <a:t>装机，发布</a:t>
            </a:r>
            <a:r>
              <a:rPr lang="en-US" altLang="zh-CN" sz="1600" dirty="0"/>
              <a:t>/Release</a:t>
            </a:r>
            <a:r>
              <a:rPr lang="zh-CN" altLang="en-US" sz="1600" dirty="0"/>
              <a:t>，监控</a:t>
            </a:r>
            <a:endParaRPr lang="en-US" altLang="zh-CN" sz="1600" dirty="0"/>
          </a:p>
          <a:p>
            <a:pPr lvl="1"/>
            <a:r>
              <a:rPr lang="zh-CN" altLang="en-US" sz="1600" dirty="0"/>
              <a:t>数据化运维</a:t>
            </a:r>
            <a:endParaRPr lang="en-US" altLang="zh-CN" sz="1600" dirty="0"/>
          </a:p>
          <a:p>
            <a:pPr lvl="2"/>
            <a:r>
              <a:rPr lang="en-US" altLang="zh-CN" sz="1600" dirty="0" smtClean="0"/>
              <a:t>CMDB</a:t>
            </a:r>
            <a:r>
              <a:rPr lang="zh-CN" altLang="en-US" sz="1600" dirty="0" smtClean="0"/>
              <a:t>，日</a:t>
            </a:r>
            <a:r>
              <a:rPr lang="zh-CN" altLang="en-US" sz="1600" dirty="0"/>
              <a:t>志分</a:t>
            </a:r>
            <a:r>
              <a:rPr lang="zh-CN" altLang="en-US" sz="1600" dirty="0" smtClean="0"/>
              <a:t>析，容</a:t>
            </a:r>
            <a:r>
              <a:rPr lang="zh-CN" altLang="en-US" sz="1600" dirty="0"/>
              <a:t>量规划</a:t>
            </a:r>
            <a:endParaRPr lang="en-US" altLang="zh-CN" sz="1600" dirty="0"/>
          </a:p>
          <a:p>
            <a:pPr lvl="1"/>
            <a:r>
              <a:rPr lang="zh-CN" altLang="en-US" sz="1600" dirty="0"/>
              <a:t>网站安全</a:t>
            </a:r>
            <a:endParaRPr lang="en-US" altLang="zh-CN" sz="1600" dirty="0"/>
          </a:p>
          <a:p>
            <a:pPr lvl="2"/>
            <a:r>
              <a:rPr lang="zh-CN" altLang="en-US" sz="1600" dirty="0"/>
              <a:t>网络，系统，应用</a:t>
            </a:r>
            <a:endParaRPr lang="en-US" altLang="zh-CN" sz="1600" dirty="0"/>
          </a:p>
          <a:p>
            <a:pPr lvl="1"/>
            <a:r>
              <a:rPr lang="zh-CN" altLang="en-US" sz="1600" dirty="0"/>
              <a:t>推动架构优化</a:t>
            </a:r>
            <a:r>
              <a:rPr lang="en-US" altLang="zh-CN" sz="1600" dirty="0"/>
              <a:t>/</a:t>
            </a:r>
            <a:r>
              <a:rPr lang="zh-CN" altLang="en-US" sz="1600" dirty="0"/>
              <a:t>简化</a:t>
            </a:r>
          </a:p>
        </p:txBody>
      </p:sp>
    </p:spTree>
    <p:extLst>
      <p:ext uri="{BB962C8B-B14F-4D97-AF65-F5344CB8AC3E}">
        <p14:creationId xmlns:p14="http://schemas.microsoft.com/office/powerpoint/2010/main" xmlns="" val="15174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Embracing the open-source </a:t>
            </a:r>
          </a:p>
          <a:p>
            <a:r>
              <a:rPr lang="en-US" altLang="zh-CN" sz="2800" dirty="0" smtClean="0"/>
              <a:t>Don’t re-invent the wheel</a:t>
            </a:r>
          </a:p>
          <a:p>
            <a:r>
              <a:rPr lang="en-US" altLang="zh-CN" sz="2800" dirty="0" smtClean="0"/>
              <a:t>Don’t be on your own</a:t>
            </a:r>
          </a:p>
          <a:p>
            <a:r>
              <a:rPr lang="en-US" altLang="zh-CN" sz="2800" dirty="0" smtClean="0"/>
              <a:t>Adapt the mainstream</a:t>
            </a:r>
          </a:p>
          <a:p>
            <a:r>
              <a:rPr lang="en-US" altLang="zh-CN" sz="2800" dirty="0" smtClean="0"/>
              <a:t>Don’t be too aggressive</a:t>
            </a:r>
          </a:p>
          <a:p>
            <a:r>
              <a:rPr lang="en-US" altLang="zh-CN" sz="2800" dirty="0" smtClean="0"/>
              <a:t>Simple is beauty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83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标准化规范化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2853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统一规范化</a:t>
            </a:r>
            <a:r>
              <a:rPr lang="en-US" altLang="zh-CN" dirty="0" smtClean="0"/>
              <a:t>-Dev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统一公司层面运维支持技术开发平台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 </a:t>
            </a:r>
            <a:r>
              <a:rPr lang="zh-CN" altLang="en-US" sz="1800" dirty="0" smtClean="0"/>
              <a:t>控制研发技术使用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不是想用什么技术就可以用什么技术的，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要经过</a:t>
            </a:r>
            <a:r>
              <a:rPr lang="en-US" altLang="zh-CN" sz="1800" dirty="0" smtClean="0"/>
              <a:t>arch review</a:t>
            </a:r>
            <a:r>
              <a:rPr lang="zh-CN" altLang="en-US" sz="1800" dirty="0" smtClean="0"/>
              <a:t>讨论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简化技术平台，有利于网站稳定和技术共享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适当允许引入新技术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维护一个稳定版，一个推进版</a:t>
            </a:r>
            <a:endParaRPr lang="en-US" altLang="zh-CN" sz="1800" dirty="0" smtClean="0"/>
          </a:p>
          <a:p>
            <a:r>
              <a:rPr lang="zh-CN" altLang="en-US" sz="2000" dirty="0" smtClean="0"/>
              <a:t>搞深搞好技术，不要啥都搞不懂</a:t>
            </a:r>
            <a:endParaRPr lang="en-US" altLang="zh-CN" sz="2000" dirty="0" smtClean="0"/>
          </a:p>
          <a:p>
            <a:r>
              <a:rPr lang="zh-CN" altLang="en-US" sz="2000" dirty="0" smtClean="0"/>
              <a:t>不随便引入新技术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5333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IT168-2012系统架构师大会模板</Template>
  <TotalTime>9899</TotalTime>
  <Words>2531</Words>
  <Application>Microsoft Office PowerPoint</Application>
  <PresentationFormat>全屏显示(4:3)</PresentationFormat>
  <Paragraphs>676</Paragraphs>
  <Slides>48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主题1</vt:lpstr>
      <vt:lpstr>中大型网站的运维体系</vt:lpstr>
      <vt:lpstr>Agenda</vt:lpstr>
      <vt:lpstr>中大型网站</vt:lpstr>
      <vt:lpstr>互联网运维需要</vt:lpstr>
      <vt:lpstr>中小规模的网站运维都有些啥问题</vt:lpstr>
      <vt:lpstr>How</vt:lpstr>
      <vt:lpstr>另外</vt:lpstr>
      <vt:lpstr>幻灯片 8</vt:lpstr>
      <vt:lpstr>统一规范化-Dev</vt:lpstr>
      <vt:lpstr>统一规范化--Ops</vt:lpstr>
      <vt:lpstr>统一应用部署模式</vt:lpstr>
      <vt:lpstr>幻灯片 12</vt:lpstr>
      <vt:lpstr>运维基础服务化</vt:lpstr>
      <vt:lpstr>基础运维基础组件</vt:lpstr>
      <vt:lpstr>Puppet</vt:lpstr>
      <vt:lpstr>Zabbix</vt:lpstr>
      <vt:lpstr>CMDB</vt:lpstr>
      <vt:lpstr>各类服务</vt:lpstr>
      <vt:lpstr>各类服务</vt:lpstr>
      <vt:lpstr>App/客户端/Web 日志收集</vt:lpstr>
      <vt:lpstr>日志传输平台</vt:lpstr>
      <vt:lpstr>实时日志分析平台</vt:lpstr>
      <vt:lpstr>离线日志分析</vt:lpstr>
      <vt:lpstr>安全日志分析(WIP)</vt:lpstr>
      <vt:lpstr>幻灯片 25</vt:lpstr>
      <vt:lpstr>监控</vt:lpstr>
      <vt:lpstr>告警</vt:lpstr>
      <vt:lpstr>应用日志监控</vt:lpstr>
      <vt:lpstr>业务数据监控</vt:lpstr>
      <vt:lpstr>幻灯片 30</vt:lpstr>
      <vt:lpstr>运维自动化</vt:lpstr>
      <vt:lpstr>自动化</vt:lpstr>
      <vt:lpstr>CDN机房自动化装机</vt:lpstr>
      <vt:lpstr>一键发布</vt:lpstr>
      <vt:lpstr>自动化排错</vt:lpstr>
      <vt:lpstr>----监控和日志数据的分析</vt:lpstr>
      <vt:lpstr>数据化运维</vt:lpstr>
      <vt:lpstr>监控告警优化</vt:lpstr>
      <vt:lpstr>WebCDN优化</vt:lpstr>
      <vt:lpstr>VOD CDN 数据分析</vt:lpstr>
      <vt:lpstr>容量分析和预警</vt:lpstr>
      <vt:lpstr>幻灯片 42</vt:lpstr>
      <vt:lpstr>按照数据流提炼网站通用基础架构</vt:lpstr>
      <vt:lpstr>架构优化</vt:lpstr>
      <vt:lpstr>流程</vt:lpstr>
      <vt:lpstr>文档与分享</vt:lpstr>
      <vt:lpstr>About DevOps</vt:lpstr>
      <vt:lpstr>2012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 review</dc:title>
  <dc:creator>root</dc:creator>
  <cp:lastModifiedBy>rainyclp</cp:lastModifiedBy>
  <cp:revision>534</cp:revision>
  <cp:lastPrinted>2012-09-03T03:43:22Z</cp:lastPrinted>
  <dcterms:created xsi:type="dcterms:W3CDTF">2012-06-30T08:44:23Z</dcterms:created>
  <dcterms:modified xsi:type="dcterms:W3CDTF">2012-09-14T11:29:48Z</dcterms:modified>
</cp:coreProperties>
</file>