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Default Extension="wmf" ContentType="image/x-wmf"/>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Lst>
  <p:notesMasterIdLst>
    <p:notesMasterId r:id="rId17"/>
  </p:notesMasterIdLst>
  <p:handoutMasterIdLst>
    <p:handoutMasterId r:id="rId18"/>
  </p:handoutMasterIdLst>
  <p:sldIdLst>
    <p:sldId id="262" r:id="rId5"/>
    <p:sldId id="371" r:id="rId6"/>
    <p:sldId id="319" r:id="rId7"/>
    <p:sldId id="341" r:id="rId8"/>
    <p:sldId id="342" r:id="rId9"/>
    <p:sldId id="343" r:id="rId10"/>
    <p:sldId id="347" r:id="rId11"/>
    <p:sldId id="367" r:id="rId12"/>
    <p:sldId id="355" r:id="rId13"/>
    <p:sldId id="350" r:id="rId14"/>
    <p:sldId id="359" r:id="rId15"/>
    <p:sldId id="260" r:id="rId16"/>
  </p:sldIdLst>
  <p:sldSz cx="9144000" cy="5143500" type="screen16x9"/>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test222" initials="w"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A615A"/>
    <a:srgbClr val="D59F9B"/>
    <a:srgbClr val="C9827D"/>
    <a:srgbClr val="FF4747"/>
    <a:srgbClr val="0079A4"/>
    <a:srgbClr val="0099CC"/>
    <a:srgbClr val="E1F4FF"/>
    <a:srgbClr val="CCECFF"/>
    <a:srgbClr val="EAEAEA"/>
    <a:srgbClr val="E2E2E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3" autoAdjust="0"/>
    <p:restoredTop sz="89403" autoAdjust="0"/>
  </p:normalViewPr>
  <p:slideViewPr>
    <p:cSldViewPr snapToGrid="0" showGuides="1">
      <p:cViewPr>
        <p:scale>
          <a:sx n="125" d="100"/>
          <a:sy n="125" d="100"/>
        </p:scale>
        <p:origin x="-72" y="-78"/>
      </p:cViewPr>
      <p:guideLst>
        <p:guide orient="horz" pos="248"/>
        <p:guide orient="horz" pos="2861"/>
        <p:guide orient="horz" pos="169"/>
        <p:guide orient="horz" pos="416"/>
        <p:guide orient="horz" pos="497"/>
        <p:guide orient="horz" pos="2932"/>
        <p:guide orient="horz" pos="1"/>
        <p:guide orient="horz" pos="3239"/>
        <p:guide orient="horz" pos="3139"/>
        <p:guide pos="5567"/>
        <p:guide pos="208"/>
        <p:guide/>
        <p:guide pos="5759"/>
        <p:guide pos="41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1638"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90006296\AppData\Local\Temp\notesFCBCEE\vMotion_Performance_121212%20-%20modify%20&#19977;&#22270;&#21512;&#1996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90006296\Desktop\RAC&#21452;&#27963;&#24615;&#33021;&#32479;&#3574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800"/>
            </a:pPr>
            <a:r>
              <a:rPr lang="en-US" sz="800" dirty="0"/>
              <a:t>Exchange </a:t>
            </a:r>
            <a:r>
              <a:rPr lang="en-US" sz="800" dirty="0" err="1"/>
              <a:t>vMotion</a:t>
            </a:r>
            <a:r>
              <a:rPr lang="en-US" sz="800" dirty="0"/>
              <a:t> Performance (ms)</a:t>
            </a:r>
            <a:endParaRPr lang="zh-CN" sz="800" dirty="0"/>
          </a:p>
        </c:rich>
      </c:tx>
      <c:layout>
        <c:manualLayout>
          <c:xMode val="edge"/>
          <c:yMode val="edge"/>
          <c:x val="4.9598551195512902E-2"/>
          <c:y val="4.4944458506991872E-2"/>
        </c:manualLayout>
      </c:layout>
    </c:title>
    <c:plotArea>
      <c:layout>
        <c:manualLayout>
          <c:layoutTarget val="inner"/>
          <c:xMode val="edge"/>
          <c:yMode val="edge"/>
          <c:x val="0.1087453179092097"/>
          <c:y val="0.19462974303058667"/>
          <c:w val="0.87169657481217844"/>
          <c:h val="0.35355750426262345"/>
        </c:manualLayout>
      </c:layout>
      <c:lineChart>
        <c:grouping val="standard"/>
        <c:ser>
          <c:idx val="0"/>
          <c:order val="0"/>
          <c:tx>
            <c:strRef>
              <c:f>Exchange_Database_read_average!$B$2</c:f>
              <c:strCache>
                <c:ptCount val="1"/>
                <c:pt idx="0">
                  <c:v>I/O Database Reads Average Latency</c:v>
                </c:pt>
              </c:strCache>
            </c:strRef>
          </c:tx>
          <c:spPr>
            <a:ln>
              <a:solidFill>
                <a:srgbClr val="FF9933"/>
              </a:solidFill>
            </a:ln>
          </c:spPr>
          <c:marker>
            <c:symbol val="none"/>
          </c:marker>
          <c:cat>
            <c:numRef>
              <c:f>Exchange_Database_read_average!$A$3:$A$164</c:f>
              <c:numCache>
                <c:formatCode>[$-F400]h:mm:ss\ AM/PM</c:formatCode>
                <c:ptCount val="162"/>
                <c:pt idx="0">
                  <c:v>0.46291540509259282</c:v>
                </c:pt>
                <c:pt idx="1">
                  <c:v>0.46297326388889054</c:v>
                </c:pt>
                <c:pt idx="2">
                  <c:v>0.46303113425925935</c:v>
                </c:pt>
                <c:pt idx="3">
                  <c:v>0.46308900462962982</c:v>
                </c:pt>
                <c:pt idx="4">
                  <c:v>0.46314687500000107</c:v>
                </c:pt>
                <c:pt idx="5">
                  <c:v>0.46320474537037032</c:v>
                </c:pt>
                <c:pt idx="6">
                  <c:v>0.46326261574074185</c:v>
                </c:pt>
                <c:pt idx="7">
                  <c:v>0.46332048611111132</c:v>
                </c:pt>
                <c:pt idx="8">
                  <c:v>0.46337835648148151</c:v>
                </c:pt>
                <c:pt idx="9">
                  <c:v>0.4634362152777789</c:v>
                </c:pt>
                <c:pt idx="10">
                  <c:v>0.46349408564814831</c:v>
                </c:pt>
                <c:pt idx="11">
                  <c:v>0.46355195601851829</c:v>
                </c:pt>
                <c:pt idx="12">
                  <c:v>0.46360982638888887</c:v>
                </c:pt>
                <c:pt idx="13">
                  <c:v>0.46366788194444658</c:v>
                </c:pt>
                <c:pt idx="14">
                  <c:v>0.4637257407407408</c:v>
                </c:pt>
                <c:pt idx="15">
                  <c:v>0.4637836111111111</c:v>
                </c:pt>
                <c:pt idx="16">
                  <c:v>0.46384148148148147</c:v>
                </c:pt>
                <c:pt idx="17">
                  <c:v>0.46389916666666681</c:v>
                </c:pt>
                <c:pt idx="18">
                  <c:v>0.4639572222222223</c:v>
                </c:pt>
                <c:pt idx="19">
                  <c:v>0.4640150925925926</c:v>
                </c:pt>
                <c:pt idx="20">
                  <c:v>0.46407296296296507</c:v>
                </c:pt>
                <c:pt idx="21">
                  <c:v>0.46413083333333333</c:v>
                </c:pt>
                <c:pt idx="22">
                  <c:v>0.46418869212963138</c:v>
                </c:pt>
                <c:pt idx="23">
                  <c:v>0.46424656250000002</c:v>
                </c:pt>
                <c:pt idx="24">
                  <c:v>0.46430443287037032</c:v>
                </c:pt>
                <c:pt idx="25">
                  <c:v>0.46436230324074296</c:v>
                </c:pt>
                <c:pt idx="26">
                  <c:v>0.46442017361111132</c:v>
                </c:pt>
                <c:pt idx="27">
                  <c:v>0.46447804398148262</c:v>
                </c:pt>
                <c:pt idx="28">
                  <c:v>0.46453591435185188</c:v>
                </c:pt>
                <c:pt idx="29">
                  <c:v>0.46459377314814831</c:v>
                </c:pt>
                <c:pt idx="30">
                  <c:v>0.46465164351851829</c:v>
                </c:pt>
                <c:pt idx="31">
                  <c:v>0.46470951388888887</c:v>
                </c:pt>
                <c:pt idx="32">
                  <c:v>0.46476738425926034</c:v>
                </c:pt>
                <c:pt idx="33">
                  <c:v>0.46482525462962981</c:v>
                </c:pt>
                <c:pt idx="34">
                  <c:v>0.46488312500000106</c:v>
                </c:pt>
                <c:pt idx="35">
                  <c:v>0.46494099537037187</c:v>
                </c:pt>
                <c:pt idx="36">
                  <c:v>0.46499886574074289</c:v>
                </c:pt>
                <c:pt idx="37">
                  <c:v>0.465056724537037</c:v>
                </c:pt>
                <c:pt idx="38">
                  <c:v>0.46511459490740886</c:v>
                </c:pt>
                <c:pt idx="39">
                  <c:v>0.46517246527777967</c:v>
                </c:pt>
                <c:pt idx="40">
                  <c:v>0.46523033564814814</c:v>
                </c:pt>
                <c:pt idx="41">
                  <c:v>0.46528820601851856</c:v>
                </c:pt>
                <c:pt idx="42">
                  <c:v>0.46534607638889025</c:v>
                </c:pt>
                <c:pt idx="43">
                  <c:v>0.46540394675926017</c:v>
                </c:pt>
                <c:pt idx="44">
                  <c:v>0.46546181712963103</c:v>
                </c:pt>
                <c:pt idx="45">
                  <c:v>0.46551967592592708</c:v>
                </c:pt>
                <c:pt idx="46">
                  <c:v>0.46557754629629633</c:v>
                </c:pt>
                <c:pt idx="47">
                  <c:v>0.46563541666666669</c:v>
                </c:pt>
                <c:pt idx="48">
                  <c:v>0.465693287037037</c:v>
                </c:pt>
                <c:pt idx="49">
                  <c:v>0.46575115740740725</c:v>
                </c:pt>
                <c:pt idx="50">
                  <c:v>0.46580902777777788</c:v>
                </c:pt>
                <c:pt idx="51">
                  <c:v>0.46586689814814941</c:v>
                </c:pt>
                <c:pt idx="52">
                  <c:v>0.46592476851851888</c:v>
                </c:pt>
                <c:pt idx="53">
                  <c:v>0.4659826273148176</c:v>
                </c:pt>
                <c:pt idx="54">
                  <c:v>0.4660404976851853</c:v>
                </c:pt>
                <c:pt idx="55">
                  <c:v>0.46609836805555582</c:v>
                </c:pt>
                <c:pt idx="56">
                  <c:v>0.46615623842592574</c:v>
                </c:pt>
                <c:pt idx="57">
                  <c:v>0.46621410879629627</c:v>
                </c:pt>
                <c:pt idx="58">
                  <c:v>0.4662719791666679</c:v>
                </c:pt>
                <c:pt idx="59">
                  <c:v>0.46632984953703732</c:v>
                </c:pt>
                <c:pt idx="60">
                  <c:v>0.46638771990740957</c:v>
                </c:pt>
                <c:pt idx="61">
                  <c:v>0.46644557870370368</c:v>
                </c:pt>
                <c:pt idx="62">
                  <c:v>0.46650344907407432</c:v>
                </c:pt>
                <c:pt idx="63">
                  <c:v>0.46656131944444551</c:v>
                </c:pt>
                <c:pt idx="64">
                  <c:v>0.46661918981481643</c:v>
                </c:pt>
                <c:pt idx="65">
                  <c:v>0.46667706018518534</c:v>
                </c:pt>
                <c:pt idx="66">
                  <c:v>0.46673493055555554</c:v>
                </c:pt>
                <c:pt idx="67">
                  <c:v>0.4667928009259259</c:v>
                </c:pt>
                <c:pt idx="68">
                  <c:v>0.46685065972222334</c:v>
                </c:pt>
                <c:pt idx="69">
                  <c:v>0.46690853009259281</c:v>
                </c:pt>
                <c:pt idx="70">
                  <c:v>0.466966400462964</c:v>
                </c:pt>
                <c:pt idx="71">
                  <c:v>0.46702427083333337</c:v>
                </c:pt>
                <c:pt idx="72">
                  <c:v>0.46708214120370473</c:v>
                </c:pt>
                <c:pt idx="73">
                  <c:v>0.46714001157407431</c:v>
                </c:pt>
                <c:pt idx="74">
                  <c:v>0.46719788194444645</c:v>
                </c:pt>
                <c:pt idx="75">
                  <c:v>0.46725575231481481</c:v>
                </c:pt>
                <c:pt idx="76">
                  <c:v>0.4673136111111113</c:v>
                </c:pt>
                <c:pt idx="77">
                  <c:v>0.46737148148148244</c:v>
                </c:pt>
                <c:pt idx="78">
                  <c:v>0.46742935185185314</c:v>
                </c:pt>
                <c:pt idx="79">
                  <c:v>0.46748722222222316</c:v>
                </c:pt>
                <c:pt idx="80">
                  <c:v>0.46754509259259253</c:v>
                </c:pt>
                <c:pt idx="81">
                  <c:v>0.46760296296296489</c:v>
                </c:pt>
                <c:pt idx="82">
                  <c:v>0.46766083333333336</c:v>
                </c:pt>
                <c:pt idx="83">
                  <c:v>0.46771870370370461</c:v>
                </c:pt>
                <c:pt idx="84">
                  <c:v>0.46777656250000038</c:v>
                </c:pt>
                <c:pt idx="85">
                  <c:v>0.46783443287037035</c:v>
                </c:pt>
                <c:pt idx="86">
                  <c:v>0.46789230324074244</c:v>
                </c:pt>
                <c:pt idx="87">
                  <c:v>0.4679501736111113</c:v>
                </c:pt>
                <c:pt idx="88">
                  <c:v>0.46800804398148182</c:v>
                </c:pt>
                <c:pt idx="89">
                  <c:v>0.46806591435185296</c:v>
                </c:pt>
                <c:pt idx="90">
                  <c:v>0.46812378472222232</c:v>
                </c:pt>
                <c:pt idx="91">
                  <c:v>0.46818165509259257</c:v>
                </c:pt>
                <c:pt idx="92">
                  <c:v>0.4682395138888889</c:v>
                </c:pt>
                <c:pt idx="93">
                  <c:v>0.46829738425925932</c:v>
                </c:pt>
                <c:pt idx="94">
                  <c:v>0.46835525462962962</c:v>
                </c:pt>
                <c:pt idx="95">
                  <c:v>0.46841312500000032</c:v>
                </c:pt>
                <c:pt idx="96">
                  <c:v>0.46847099537037246</c:v>
                </c:pt>
                <c:pt idx="97">
                  <c:v>0.46852886574074343</c:v>
                </c:pt>
                <c:pt idx="98">
                  <c:v>0.46858673611111112</c:v>
                </c:pt>
                <c:pt idx="99">
                  <c:v>0.46864460648148143</c:v>
                </c:pt>
                <c:pt idx="100">
                  <c:v>0.46870246527777915</c:v>
                </c:pt>
                <c:pt idx="101">
                  <c:v>0.46876033564814817</c:v>
                </c:pt>
                <c:pt idx="102">
                  <c:v>0.46881820601851848</c:v>
                </c:pt>
                <c:pt idx="103">
                  <c:v>0.46887607638889101</c:v>
                </c:pt>
                <c:pt idx="104">
                  <c:v>0.46893394675925931</c:v>
                </c:pt>
                <c:pt idx="105">
                  <c:v>0.46899181712963067</c:v>
                </c:pt>
                <c:pt idx="106">
                  <c:v>0.46904968750000031</c:v>
                </c:pt>
                <c:pt idx="107">
                  <c:v>0.46910755787037034</c:v>
                </c:pt>
                <c:pt idx="108">
                  <c:v>0.46916541666666661</c:v>
                </c:pt>
                <c:pt idx="109">
                  <c:v>0.46922328703703708</c:v>
                </c:pt>
                <c:pt idx="110">
                  <c:v>0.46928115740740739</c:v>
                </c:pt>
                <c:pt idx="111">
                  <c:v>0.46933902777777781</c:v>
                </c:pt>
                <c:pt idx="112">
                  <c:v>0.46939689814814911</c:v>
                </c:pt>
                <c:pt idx="113">
                  <c:v>0.46945476851851847</c:v>
                </c:pt>
                <c:pt idx="114">
                  <c:v>0.46951263888888983</c:v>
                </c:pt>
                <c:pt idx="115">
                  <c:v>0.46957049768518538</c:v>
                </c:pt>
                <c:pt idx="116">
                  <c:v>0.46962836805555674</c:v>
                </c:pt>
                <c:pt idx="117">
                  <c:v>0.46968623842592594</c:v>
                </c:pt>
                <c:pt idx="118">
                  <c:v>0.46974410879629624</c:v>
                </c:pt>
                <c:pt idx="119">
                  <c:v>0.46980197916666844</c:v>
                </c:pt>
                <c:pt idx="120">
                  <c:v>0.46985984953703702</c:v>
                </c:pt>
                <c:pt idx="121">
                  <c:v>0.46991771990740905</c:v>
                </c:pt>
                <c:pt idx="122">
                  <c:v>0.46997559027777897</c:v>
                </c:pt>
                <c:pt idx="123">
                  <c:v>0.47003344907407407</c:v>
                </c:pt>
                <c:pt idx="124">
                  <c:v>0.47009131944444482</c:v>
                </c:pt>
                <c:pt idx="125">
                  <c:v>0.47014918981481602</c:v>
                </c:pt>
                <c:pt idx="126">
                  <c:v>0.47020706018518516</c:v>
                </c:pt>
                <c:pt idx="127">
                  <c:v>0.47026493055555557</c:v>
                </c:pt>
                <c:pt idx="128">
                  <c:v>0.47032280092592765</c:v>
                </c:pt>
                <c:pt idx="129">
                  <c:v>0.47038067129629846</c:v>
                </c:pt>
                <c:pt idx="130">
                  <c:v>0.47043854166666682</c:v>
                </c:pt>
                <c:pt idx="131">
                  <c:v>0.47049640046296298</c:v>
                </c:pt>
                <c:pt idx="132">
                  <c:v>0.47055427083333334</c:v>
                </c:pt>
                <c:pt idx="133">
                  <c:v>0.47061214120370382</c:v>
                </c:pt>
                <c:pt idx="134">
                  <c:v>0.47067001157407512</c:v>
                </c:pt>
                <c:pt idx="135">
                  <c:v>0.47072788194444709</c:v>
                </c:pt>
                <c:pt idx="136">
                  <c:v>0.4707857523148159</c:v>
                </c:pt>
                <c:pt idx="137">
                  <c:v>0.4708437962962963</c:v>
                </c:pt>
                <c:pt idx="138">
                  <c:v>0.47090166666666688</c:v>
                </c:pt>
                <c:pt idx="139">
                  <c:v>0.47095953703703702</c:v>
                </c:pt>
                <c:pt idx="140">
                  <c:v>0.47101740740740738</c:v>
                </c:pt>
                <c:pt idx="141">
                  <c:v>0.47107527777777897</c:v>
                </c:pt>
                <c:pt idx="142">
                  <c:v>0.47113314814814711</c:v>
                </c:pt>
                <c:pt idx="143">
                  <c:v>0.47119101851851708</c:v>
                </c:pt>
                <c:pt idx="144">
                  <c:v>0.47124887731481696</c:v>
                </c:pt>
                <c:pt idx="145">
                  <c:v>0.47130674768518532</c:v>
                </c:pt>
                <c:pt idx="146">
                  <c:v>0.47136461805555674</c:v>
                </c:pt>
                <c:pt idx="147">
                  <c:v>0.47142248842592632</c:v>
                </c:pt>
                <c:pt idx="148">
                  <c:v>0.47148035879629635</c:v>
                </c:pt>
                <c:pt idx="149">
                  <c:v>0.47153822916666682</c:v>
                </c:pt>
                <c:pt idx="150">
                  <c:v>0.47159609953703702</c:v>
                </c:pt>
                <c:pt idx="151">
                  <c:v>0.47165395833333329</c:v>
                </c:pt>
                <c:pt idx="152">
                  <c:v>0.47171182870370371</c:v>
                </c:pt>
                <c:pt idx="153">
                  <c:v>0.47176969907407512</c:v>
                </c:pt>
                <c:pt idx="154">
                  <c:v>0.47182756944444726</c:v>
                </c:pt>
                <c:pt idx="155">
                  <c:v>0.47188543981481695</c:v>
                </c:pt>
                <c:pt idx="156">
                  <c:v>0.47194331018518515</c:v>
                </c:pt>
                <c:pt idx="157">
                  <c:v>0.47200118055555557</c:v>
                </c:pt>
                <c:pt idx="158">
                  <c:v>0.47205905092592593</c:v>
                </c:pt>
                <c:pt idx="159">
                  <c:v>0.47211690972222353</c:v>
                </c:pt>
                <c:pt idx="160">
                  <c:v>0.47217478009259367</c:v>
                </c:pt>
                <c:pt idx="161">
                  <c:v>0.47223265046296276</c:v>
                </c:pt>
              </c:numCache>
            </c:numRef>
          </c:cat>
          <c:val>
            <c:numRef>
              <c:f>Exchange_Database_read_average!$B$3:$B$164</c:f>
              <c:numCache>
                <c:formatCode>General</c:formatCode>
                <c:ptCount val="162"/>
                <c:pt idx="0">
                  <c:v>10.4099290780141</c:v>
                </c:pt>
                <c:pt idx="1">
                  <c:v>10.540913921360163</c:v>
                </c:pt>
                <c:pt idx="2">
                  <c:v>10.2677029360967</c:v>
                </c:pt>
                <c:pt idx="3">
                  <c:v>11.129533678756404</c:v>
                </c:pt>
                <c:pt idx="4">
                  <c:v>10.274074074074001</c:v>
                </c:pt>
                <c:pt idx="5">
                  <c:v>9.5652582159624568</c:v>
                </c:pt>
                <c:pt idx="6">
                  <c:v>9.1369294605808662</c:v>
                </c:pt>
                <c:pt idx="7">
                  <c:v>10.3333333333333</c:v>
                </c:pt>
                <c:pt idx="8">
                  <c:v>9.6882352941176393</c:v>
                </c:pt>
                <c:pt idx="9">
                  <c:v>9.4665551839464808</c:v>
                </c:pt>
                <c:pt idx="10">
                  <c:v>9.3353909465020504</c:v>
                </c:pt>
                <c:pt idx="11">
                  <c:v>9.6219008264462804</c:v>
                </c:pt>
                <c:pt idx="12">
                  <c:v>10.938559322033798</c:v>
                </c:pt>
                <c:pt idx="13">
                  <c:v>9.9535315985130559</c:v>
                </c:pt>
                <c:pt idx="14">
                  <c:v>9.8834645669291774</c:v>
                </c:pt>
                <c:pt idx="15">
                  <c:v>10.555755395683434</c:v>
                </c:pt>
                <c:pt idx="16">
                  <c:v>9.8823529411764692</c:v>
                </c:pt>
                <c:pt idx="17">
                  <c:v>9.362416107382586</c:v>
                </c:pt>
                <c:pt idx="18">
                  <c:v>9.8684210526315699</c:v>
                </c:pt>
                <c:pt idx="19">
                  <c:v>9.7741273100615889</c:v>
                </c:pt>
                <c:pt idx="20">
                  <c:v>9.5069204152249096</c:v>
                </c:pt>
                <c:pt idx="21">
                  <c:v>9.5137614678898981</c:v>
                </c:pt>
                <c:pt idx="22">
                  <c:v>9.1576763485477208</c:v>
                </c:pt>
                <c:pt idx="23">
                  <c:v>10.295275590551098</c:v>
                </c:pt>
                <c:pt idx="24">
                  <c:v>10.233082706766902</c:v>
                </c:pt>
                <c:pt idx="25">
                  <c:v>10.846846846846834</c:v>
                </c:pt>
                <c:pt idx="26">
                  <c:v>10.591530054644824</c:v>
                </c:pt>
                <c:pt idx="27">
                  <c:v>11.636363636363598</c:v>
                </c:pt>
                <c:pt idx="28">
                  <c:v>10.786163522012467</c:v>
                </c:pt>
                <c:pt idx="29">
                  <c:v>10.034764826175801</c:v>
                </c:pt>
                <c:pt idx="30">
                  <c:v>9.8270509977827007</c:v>
                </c:pt>
                <c:pt idx="31">
                  <c:v>10.359756097560973</c:v>
                </c:pt>
                <c:pt idx="32">
                  <c:v>9.7398945518453548</c:v>
                </c:pt>
                <c:pt idx="33">
                  <c:v>9.7057522123894255</c:v>
                </c:pt>
                <c:pt idx="34">
                  <c:v>9.8964757709251092</c:v>
                </c:pt>
                <c:pt idx="35">
                  <c:v>9.3829059829059798</c:v>
                </c:pt>
                <c:pt idx="36">
                  <c:v>9.9350000000000005</c:v>
                </c:pt>
                <c:pt idx="37">
                  <c:v>9.6210526315789426</c:v>
                </c:pt>
                <c:pt idx="38">
                  <c:v>9.3790697674418606</c:v>
                </c:pt>
                <c:pt idx="39">
                  <c:v>10.3835616438356</c:v>
                </c:pt>
                <c:pt idx="40">
                  <c:v>11.510416666666638</c:v>
                </c:pt>
                <c:pt idx="41">
                  <c:v>11.393103448275799</c:v>
                </c:pt>
                <c:pt idx="42">
                  <c:v>9.8458333333333297</c:v>
                </c:pt>
                <c:pt idx="43">
                  <c:v>10.110671936758798</c:v>
                </c:pt>
                <c:pt idx="44">
                  <c:v>10</c:v>
                </c:pt>
                <c:pt idx="45">
                  <c:v>9.1883116883116216</c:v>
                </c:pt>
                <c:pt idx="46">
                  <c:v>10.066666666666645</c:v>
                </c:pt>
                <c:pt idx="47">
                  <c:v>10.150712830957238</c:v>
                </c:pt>
                <c:pt idx="48">
                  <c:v>11.2148936170212</c:v>
                </c:pt>
                <c:pt idx="49">
                  <c:v>10.0394431554524</c:v>
                </c:pt>
                <c:pt idx="50">
                  <c:v>9.5710955710955687</c:v>
                </c:pt>
                <c:pt idx="51">
                  <c:v>9.3105590062111805</c:v>
                </c:pt>
                <c:pt idx="52">
                  <c:v>8.4390243902438993</c:v>
                </c:pt>
                <c:pt idx="53">
                  <c:v>9.8061002178649783</c:v>
                </c:pt>
                <c:pt idx="54">
                  <c:v>9.8945054945054896</c:v>
                </c:pt>
                <c:pt idx="55">
                  <c:v>9.1147540983606508</c:v>
                </c:pt>
                <c:pt idx="56">
                  <c:v>9.4181818181818127</c:v>
                </c:pt>
                <c:pt idx="57">
                  <c:v>9.7039337474119982</c:v>
                </c:pt>
                <c:pt idx="58">
                  <c:v>10.935344827586253</c:v>
                </c:pt>
                <c:pt idx="59">
                  <c:v>9.1621004566210047</c:v>
                </c:pt>
                <c:pt idx="60">
                  <c:v>9.0483870967741513</c:v>
                </c:pt>
                <c:pt idx="61">
                  <c:v>9.6614906832298093</c:v>
                </c:pt>
                <c:pt idx="62">
                  <c:v>9.8493377483443698</c:v>
                </c:pt>
                <c:pt idx="63">
                  <c:v>10.176348547717801</c:v>
                </c:pt>
                <c:pt idx="64">
                  <c:v>9.5583173996175859</c:v>
                </c:pt>
                <c:pt idx="65">
                  <c:v>10.1283422459893</c:v>
                </c:pt>
                <c:pt idx="66">
                  <c:v>9.4164588528678568</c:v>
                </c:pt>
                <c:pt idx="67">
                  <c:v>10.084507042253501</c:v>
                </c:pt>
                <c:pt idx="68">
                  <c:v>10.238683127571967</c:v>
                </c:pt>
                <c:pt idx="69">
                  <c:v>11.427027027027</c:v>
                </c:pt>
                <c:pt idx="70">
                  <c:v>12.788359788359667</c:v>
                </c:pt>
                <c:pt idx="71">
                  <c:v>9.1786666666666594</c:v>
                </c:pt>
                <c:pt idx="72">
                  <c:v>10.024311183144139</c:v>
                </c:pt>
                <c:pt idx="73">
                  <c:v>10.367500000000026</c:v>
                </c:pt>
                <c:pt idx="74">
                  <c:v>9.2457420924574194</c:v>
                </c:pt>
                <c:pt idx="75">
                  <c:v>9.1016635859519379</c:v>
                </c:pt>
                <c:pt idx="76">
                  <c:v>9.4187866927593067</c:v>
                </c:pt>
                <c:pt idx="77">
                  <c:v>8.8413173652694539</c:v>
                </c:pt>
                <c:pt idx="78">
                  <c:v>9.5612472160356567</c:v>
                </c:pt>
                <c:pt idx="79">
                  <c:v>8.5905292479108599</c:v>
                </c:pt>
                <c:pt idx="80">
                  <c:v>9.7577319587628804</c:v>
                </c:pt>
                <c:pt idx="81">
                  <c:v>9.0829875518672711</c:v>
                </c:pt>
                <c:pt idx="82">
                  <c:v>8.9659367396594192</c:v>
                </c:pt>
                <c:pt idx="83">
                  <c:v>9.0970350404312601</c:v>
                </c:pt>
                <c:pt idx="84">
                  <c:v>9.3607843137255458</c:v>
                </c:pt>
                <c:pt idx="85">
                  <c:v>13.6448598130841</c:v>
                </c:pt>
                <c:pt idx="86">
                  <c:v>8.7155963302752593</c:v>
                </c:pt>
                <c:pt idx="87">
                  <c:v>8.7650485436893248</c:v>
                </c:pt>
                <c:pt idx="88">
                  <c:v>9.5890410958904102</c:v>
                </c:pt>
                <c:pt idx="89">
                  <c:v>9.7785349233390093</c:v>
                </c:pt>
                <c:pt idx="90">
                  <c:v>9.6373456790123289</c:v>
                </c:pt>
                <c:pt idx="91">
                  <c:v>10.325259515570945</c:v>
                </c:pt>
                <c:pt idx="92">
                  <c:v>10.161870503597099</c:v>
                </c:pt>
                <c:pt idx="93">
                  <c:v>10.636363636363598</c:v>
                </c:pt>
                <c:pt idx="94">
                  <c:v>9.6385542168674707</c:v>
                </c:pt>
                <c:pt idx="95">
                  <c:v>9.503067484662548</c:v>
                </c:pt>
                <c:pt idx="96">
                  <c:v>9.1457905544147806</c:v>
                </c:pt>
                <c:pt idx="97">
                  <c:v>9.598715890850718</c:v>
                </c:pt>
                <c:pt idx="98">
                  <c:v>9.6120218579234908</c:v>
                </c:pt>
                <c:pt idx="99">
                  <c:v>8.9388185654008119</c:v>
                </c:pt>
                <c:pt idx="100">
                  <c:v>9.1027837259100579</c:v>
                </c:pt>
                <c:pt idx="101">
                  <c:v>9.429460580912858</c:v>
                </c:pt>
                <c:pt idx="102">
                  <c:v>9.1831578947368406</c:v>
                </c:pt>
                <c:pt idx="103">
                  <c:v>9.5383304940374369</c:v>
                </c:pt>
                <c:pt idx="104">
                  <c:v>8.8778195488721803</c:v>
                </c:pt>
                <c:pt idx="105">
                  <c:v>9.7648148148148106</c:v>
                </c:pt>
                <c:pt idx="106">
                  <c:v>9.9633027522935684</c:v>
                </c:pt>
                <c:pt idx="107">
                  <c:v>10.426386233269545</c:v>
                </c:pt>
                <c:pt idx="108">
                  <c:v>10.227356746765198</c:v>
                </c:pt>
                <c:pt idx="109">
                  <c:v>10.912237330037026</c:v>
                </c:pt>
                <c:pt idx="110">
                  <c:v>10.825771324863799</c:v>
                </c:pt>
                <c:pt idx="111">
                  <c:v>9.7921635434412195</c:v>
                </c:pt>
                <c:pt idx="112">
                  <c:v>9.7652892561983808</c:v>
                </c:pt>
                <c:pt idx="113">
                  <c:v>10.523498694516899</c:v>
                </c:pt>
                <c:pt idx="114">
                  <c:v>10.240963855421567</c:v>
                </c:pt>
                <c:pt idx="115">
                  <c:v>9.5435294117647</c:v>
                </c:pt>
                <c:pt idx="116">
                  <c:v>10.140655105972998</c:v>
                </c:pt>
                <c:pt idx="117">
                  <c:v>9.9078651685393186</c:v>
                </c:pt>
                <c:pt idx="118">
                  <c:v>10.261627906976701</c:v>
                </c:pt>
                <c:pt idx="119">
                  <c:v>9.618518518518508</c:v>
                </c:pt>
                <c:pt idx="120">
                  <c:v>10.038532110091699</c:v>
                </c:pt>
                <c:pt idx="121">
                  <c:v>9.7695473251028808</c:v>
                </c:pt>
                <c:pt idx="122">
                  <c:v>9.8742746615087</c:v>
                </c:pt>
                <c:pt idx="123">
                  <c:v>9.1066176470588189</c:v>
                </c:pt>
                <c:pt idx="124">
                  <c:v>9.2056239015817187</c:v>
                </c:pt>
                <c:pt idx="125">
                  <c:v>9.7981132075471589</c:v>
                </c:pt>
                <c:pt idx="126">
                  <c:v>9.7903494176372696</c:v>
                </c:pt>
                <c:pt idx="127">
                  <c:v>8.8791018998273294</c:v>
                </c:pt>
                <c:pt idx="128">
                  <c:v>9.4299583911234404</c:v>
                </c:pt>
                <c:pt idx="129">
                  <c:v>10.0789096126255</c:v>
                </c:pt>
                <c:pt idx="130">
                  <c:v>10.317634173055804</c:v>
                </c:pt>
                <c:pt idx="131">
                  <c:v>10.042899408284002</c:v>
                </c:pt>
                <c:pt idx="132">
                  <c:v>9.6203554119547459</c:v>
                </c:pt>
                <c:pt idx="133">
                  <c:v>9.6102564102563992</c:v>
                </c:pt>
                <c:pt idx="134">
                  <c:v>9.624398073836268</c:v>
                </c:pt>
                <c:pt idx="135">
                  <c:v>10.0987903225806</c:v>
                </c:pt>
                <c:pt idx="136">
                  <c:v>11.265420560747634</c:v>
                </c:pt>
                <c:pt idx="137">
                  <c:v>9.9881756756756683</c:v>
                </c:pt>
                <c:pt idx="138">
                  <c:v>9.7513812154696247</c:v>
                </c:pt>
                <c:pt idx="139">
                  <c:v>9.6349206349205989</c:v>
                </c:pt>
                <c:pt idx="140">
                  <c:v>9.9206349206349227</c:v>
                </c:pt>
                <c:pt idx="141">
                  <c:v>8.9887096774193527</c:v>
                </c:pt>
                <c:pt idx="142">
                  <c:v>10.011976047904099</c:v>
                </c:pt>
                <c:pt idx="143">
                  <c:v>10.370731707317002</c:v>
                </c:pt>
                <c:pt idx="144">
                  <c:v>10.6787401574803</c:v>
                </c:pt>
                <c:pt idx="145">
                  <c:v>9.9393939393939306</c:v>
                </c:pt>
                <c:pt idx="146">
                  <c:v>9.3391472868217047</c:v>
                </c:pt>
                <c:pt idx="147">
                  <c:v>9.9271028037383093</c:v>
                </c:pt>
                <c:pt idx="148">
                  <c:v>9.6720430107526791</c:v>
                </c:pt>
                <c:pt idx="149">
                  <c:v>9.3602362204724567</c:v>
                </c:pt>
                <c:pt idx="150">
                  <c:v>9.5972927241962687</c:v>
                </c:pt>
                <c:pt idx="151">
                  <c:v>9.4219554030874679</c:v>
                </c:pt>
                <c:pt idx="152">
                  <c:v>9.7589820359281525</c:v>
                </c:pt>
                <c:pt idx="153">
                  <c:v>9.0381818181818101</c:v>
                </c:pt>
                <c:pt idx="154">
                  <c:v>9.4668049792531228</c:v>
                </c:pt>
                <c:pt idx="155">
                  <c:v>9.9571917808219101</c:v>
                </c:pt>
                <c:pt idx="156">
                  <c:v>9.8175438596491613</c:v>
                </c:pt>
                <c:pt idx="157">
                  <c:v>9.6781115879828139</c:v>
                </c:pt>
                <c:pt idx="158">
                  <c:v>9.4928716904276893</c:v>
                </c:pt>
                <c:pt idx="159">
                  <c:v>9.42372881355932</c:v>
                </c:pt>
                <c:pt idx="160">
                  <c:v>9.8036605657238027</c:v>
                </c:pt>
                <c:pt idx="161">
                  <c:v>10.764279238440604</c:v>
                </c:pt>
              </c:numCache>
            </c:numRef>
          </c:val>
        </c:ser>
        <c:ser>
          <c:idx val="1"/>
          <c:order val="1"/>
          <c:tx>
            <c:strRef>
              <c:f>Exchange_Database_read_average!$C$2</c:f>
              <c:strCache>
                <c:ptCount val="1"/>
                <c:pt idx="0">
                  <c:v>I/O Database Writes Average Latency</c:v>
                </c:pt>
              </c:strCache>
            </c:strRef>
          </c:tx>
          <c:spPr>
            <a:ln>
              <a:solidFill>
                <a:srgbClr val="C00000"/>
              </a:solidFill>
            </a:ln>
          </c:spPr>
          <c:marker>
            <c:symbol val="none"/>
          </c:marker>
          <c:cat>
            <c:numRef>
              <c:f>Exchange_Database_read_average!$A$3:$A$164</c:f>
              <c:numCache>
                <c:formatCode>[$-F400]h:mm:ss\ AM/PM</c:formatCode>
                <c:ptCount val="162"/>
                <c:pt idx="0">
                  <c:v>0.46291540509259282</c:v>
                </c:pt>
                <c:pt idx="1">
                  <c:v>0.46297326388889054</c:v>
                </c:pt>
                <c:pt idx="2">
                  <c:v>0.46303113425925935</c:v>
                </c:pt>
                <c:pt idx="3">
                  <c:v>0.46308900462962982</c:v>
                </c:pt>
                <c:pt idx="4">
                  <c:v>0.46314687500000107</c:v>
                </c:pt>
                <c:pt idx="5">
                  <c:v>0.46320474537037032</c:v>
                </c:pt>
                <c:pt idx="6">
                  <c:v>0.46326261574074185</c:v>
                </c:pt>
                <c:pt idx="7">
                  <c:v>0.46332048611111132</c:v>
                </c:pt>
                <c:pt idx="8">
                  <c:v>0.46337835648148151</c:v>
                </c:pt>
                <c:pt idx="9">
                  <c:v>0.4634362152777789</c:v>
                </c:pt>
                <c:pt idx="10">
                  <c:v>0.46349408564814831</c:v>
                </c:pt>
                <c:pt idx="11">
                  <c:v>0.46355195601851829</c:v>
                </c:pt>
                <c:pt idx="12">
                  <c:v>0.46360982638888887</c:v>
                </c:pt>
                <c:pt idx="13">
                  <c:v>0.46366788194444658</c:v>
                </c:pt>
                <c:pt idx="14">
                  <c:v>0.4637257407407408</c:v>
                </c:pt>
                <c:pt idx="15">
                  <c:v>0.4637836111111111</c:v>
                </c:pt>
                <c:pt idx="16">
                  <c:v>0.46384148148148147</c:v>
                </c:pt>
                <c:pt idx="17">
                  <c:v>0.46389916666666681</c:v>
                </c:pt>
                <c:pt idx="18">
                  <c:v>0.4639572222222223</c:v>
                </c:pt>
                <c:pt idx="19">
                  <c:v>0.4640150925925926</c:v>
                </c:pt>
                <c:pt idx="20">
                  <c:v>0.46407296296296507</c:v>
                </c:pt>
                <c:pt idx="21">
                  <c:v>0.46413083333333333</c:v>
                </c:pt>
                <c:pt idx="22">
                  <c:v>0.46418869212963138</c:v>
                </c:pt>
                <c:pt idx="23">
                  <c:v>0.46424656250000002</c:v>
                </c:pt>
                <c:pt idx="24">
                  <c:v>0.46430443287037032</c:v>
                </c:pt>
                <c:pt idx="25">
                  <c:v>0.46436230324074296</c:v>
                </c:pt>
                <c:pt idx="26">
                  <c:v>0.46442017361111132</c:v>
                </c:pt>
                <c:pt idx="27">
                  <c:v>0.46447804398148262</c:v>
                </c:pt>
                <c:pt idx="28">
                  <c:v>0.46453591435185188</c:v>
                </c:pt>
                <c:pt idx="29">
                  <c:v>0.46459377314814831</c:v>
                </c:pt>
                <c:pt idx="30">
                  <c:v>0.46465164351851829</c:v>
                </c:pt>
                <c:pt idx="31">
                  <c:v>0.46470951388888887</c:v>
                </c:pt>
                <c:pt idx="32">
                  <c:v>0.46476738425926034</c:v>
                </c:pt>
                <c:pt idx="33">
                  <c:v>0.46482525462962981</c:v>
                </c:pt>
                <c:pt idx="34">
                  <c:v>0.46488312500000106</c:v>
                </c:pt>
                <c:pt idx="35">
                  <c:v>0.46494099537037187</c:v>
                </c:pt>
                <c:pt idx="36">
                  <c:v>0.46499886574074289</c:v>
                </c:pt>
                <c:pt idx="37">
                  <c:v>0.465056724537037</c:v>
                </c:pt>
                <c:pt idx="38">
                  <c:v>0.46511459490740886</c:v>
                </c:pt>
                <c:pt idx="39">
                  <c:v>0.46517246527777967</c:v>
                </c:pt>
                <c:pt idx="40">
                  <c:v>0.46523033564814814</c:v>
                </c:pt>
                <c:pt idx="41">
                  <c:v>0.46528820601851856</c:v>
                </c:pt>
                <c:pt idx="42">
                  <c:v>0.46534607638889025</c:v>
                </c:pt>
                <c:pt idx="43">
                  <c:v>0.46540394675926017</c:v>
                </c:pt>
                <c:pt idx="44">
                  <c:v>0.46546181712963103</c:v>
                </c:pt>
                <c:pt idx="45">
                  <c:v>0.46551967592592708</c:v>
                </c:pt>
                <c:pt idx="46">
                  <c:v>0.46557754629629633</c:v>
                </c:pt>
                <c:pt idx="47">
                  <c:v>0.46563541666666669</c:v>
                </c:pt>
                <c:pt idx="48">
                  <c:v>0.465693287037037</c:v>
                </c:pt>
                <c:pt idx="49">
                  <c:v>0.46575115740740725</c:v>
                </c:pt>
                <c:pt idx="50">
                  <c:v>0.46580902777777788</c:v>
                </c:pt>
                <c:pt idx="51">
                  <c:v>0.46586689814814941</c:v>
                </c:pt>
                <c:pt idx="52">
                  <c:v>0.46592476851851888</c:v>
                </c:pt>
                <c:pt idx="53">
                  <c:v>0.4659826273148176</c:v>
                </c:pt>
                <c:pt idx="54">
                  <c:v>0.4660404976851853</c:v>
                </c:pt>
                <c:pt idx="55">
                  <c:v>0.46609836805555582</c:v>
                </c:pt>
                <c:pt idx="56">
                  <c:v>0.46615623842592574</c:v>
                </c:pt>
                <c:pt idx="57">
                  <c:v>0.46621410879629627</c:v>
                </c:pt>
                <c:pt idx="58">
                  <c:v>0.4662719791666679</c:v>
                </c:pt>
                <c:pt idx="59">
                  <c:v>0.46632984953703732</c:v>
                </c:pt>
                <c:pt idx="60">
                  <c:v>0.46638771990740957</c:v>
                </c:pt>
                <c:pt idx="61">
                  <c:v>0.46644557870370368</c:v>
                </c:pt>
                <c:pt idx="62">
                  <c:v>0.46650344907407432</c:v>
                </c:pt>
                <c:pt idx="63">
                  <c:v>0.46656131944444551</c:v>
                </c:pt>
                <c:pt idx="64">
                  <c:v>0.46661918981481643</c:v>
                </c:pt>
                <c:pt idx="65">
                  <c:v>0.46667706018518534</c:v>
                </c:pt>
                <c:pt idx="66">
                  <c:v>0.46673493055555554</c:v>
                </c:pt>
                <c:pt idx="67">
                  <c:v>0.4667928009259259</c:v>
                </c:pt>
                <c:pt idx="68">
                  <c:v>0.46685065972222334</c:v>
                </c:pt>
                <c:pt idx="69">
                  <c:v>0.46690853009259281</c:v>
                </c:pt>
                <c:pt idx="70">
                  <c:v>0.466966400462964</c:v>
                </c:pt>
                <c:pt idx="71">
                  <c:v>0.46702427083333337</c:v>
                </c:pt>
                <c:pt idx="72">
                  <c:v>0.46708214120370473</c:v>
                </c:pt>
                <c:pt idx="73">
                  <c:v>0.46714001157407431</c:v>
                </c:pt>
                <c:pt idx="74">
                  <c:v>0.46719788194444645</c:v>
                </c:pt>
                <c:pt idx="75">
                  <c:v>0.46725575231481481</c:v>
                </c:pt>
                <c:pt idx="76">
                  <c:v>0.4673136111111113</c:v>
                </c:pt>
                <c:pt idx="77">
                  <c:v>0.46737148148148244</c:v>
                </c:pt>
                <c:pt idx="78">
                  <c:v>0.46742935185185314</c:v>
                </c:pt>
                <c:pt idx="79">
                  <c:v>0.46748722222222316</c:v>
                </c:pt>
                <c:pt idx="80">
                  <c:v>0.46754509259259253</c:v>
                </c:pt>
                <c:pt idx="81">
                  <c:v>0.46760296296296489</c:v>
                </c:pt>
                <c:pt idx="82">
                  <c:v>0.46766083333333336</c:v>
                </c:pt>
                <c:pt idx="83">
                  <c:v>0.46771870370370461</c:v>
                </c:pt>
                <c:pt idx="84">
                  <c:v>0.46777656250000038</c:v>
                </c:pt>
                <c:pt idx="85">
                  <c:v>0.46783443287037035</c:v>
                </c:pt>
                <c:pt idx="86">
                  <c:v>0.46789230324074244</c:v>
                </c:pt>
                <c:pt idx="87">
                  <c:v>0.4679501736111113</c:v>
                </c:pt>
                <c:pt idx="88">
                  <c:v>0.46800804398148182</c:v>
                </c:pt>
                <c:pt idx="89">
                  <c:v>0.46806591435185296</c:v>
                </c:pt>
                <c:pt idx="90">
                  <c:v>0.46812378472222232</c:v>
                </c:pt>
                <c:pt idx="91">
                  <c:v>0.46818165509259257</c:v>
                </c:pt>
                <c:pt idx="92">
                  <c:v>0.4682395138888889</c:v>
                </c:pt>
                <c:pt idx="93">
                  <c:v>0.46829738425925932</c:v>
                </c:pt>
                <c:pt idx="94">
                  <c:v>0.46835525462962962</c:v>
                </c:pt>
                <c:pt idx="95">
                  <c:v>0.46841312500000032</c:v>
                </c:pt>
                <c:pt idx="96">
                  <c:v>0.46847099537037246</c:v>
                </c:pt>
                <c:pt idx="97">
                  <c:v>0.46852886574074343</c:v>
                </c:pt>
                <c:pt idx="98">
                  <c:v>0.46858673611111112</c:v>
                </c:pt>
                <c:pt idx="99">
                  <c:v>0.46864460648148143</c:v>
                </c:pt>
                <c:pt idx="100">
                  <c:v>0.46870246527777915</c:v>
                </c:pt>
                <c:pt idx="101">
                  <c:v>0.46876033564814817</c:v>
                </c:pt>
                <c:pt idx="102">
                  <c:v>0.46881820601851848</c:v>
                </c:pt>
                <c:pt idx="103">
                  <c:v>0.46887607638889101</c:v>
                </c:pt>
                <c:pt idx="104">
                  <c:v>0.46893394675925931</c:v>
                </c:pt>
                <c:pt idx="105">
                  <c:v>0.46899181712963067</c:v>
                </c:pt>
                <c:pt idx="106">
                  <c:v>0.46904968750000031</c:v>
                </c:pt>
                <c:pt idx="107">
                  <c:v>0.46910755787037034</c:v>
                </c:pt>
                <c:pt idx="108">
                  <c:v>0.46916541666666661</c:v>
                </c:pt>
                <c:pt idx="109">
                  <c:v>0.46922328703703708</c:v>
                </c:pt>
                <c:pt idx="110">
                  <c:v>0.46928115740740739</c:v>
                </c:pt>
                <c:pt idx="111">
                  <c:v>0.46933902777777781</c:v>
                </c:pt>
                <c:pt idx="112">
                  <c:v>0.46939689814814911</c:v>
                </c:pt>
                <c:pt idx="113">
                  <c:v>0.46945476851851847</c:v>
                </c:pt>
                <c:pt idx="114">
                  <c:v>0.46951263888888983</c:v>
                </c:pt>
                <c:pt idx="115">
                  <c:v>0.46957049768518538</c:v>
                </c:pt>
                <c:pt idx="116">
                  <c:v>0.46962836805555674</c:v>
                </c:pt>
                <c:pt idx="117">
                  <c:v>0.46968623842592594</c:v>
                </c:pt>
                <c:pt idx="118">
                  <c:v>0.46974410879629624</c:v>
                </c:pt>
                <c:pt idx="119">
                  <c:v>0.46980197916666844</c:v>
                </c:pt>
                <c:pt idx="120">
                  <c:v>0.46985984953703702</c:v>
                </c:pt>
                <c:pt idx="121">
                  <c:v>0.46991771990740905</c:v>
                </c:pt>
                <c:pt idx="122">
                  <c:v>0.46997559027777897</c:v>
                </c:pt>
                <c:pt idx="123">
                  <c:v>0.47003344907407407</c:v>
                </c:pt>
                <c:pt idx="124">
                  <c:v>0.47009131944444482</c:v>
                </c:pt>
                <c:pt idx="125">
                  <c:v>0.47014918981481602</c:v>
                </c:pt>
                <c:pt idx="126">
                  <c:v>0.47020706018518516</c:v>
                </c:pt>
                <c:pt idx="127">
                  <c:v>0.47026493055555557</c:v>
                </c:pt>
                <c:pt idx="128">
                  <c:v>0.47032280092592765</c:v>
                </c:pt>
                <c:pt idx="129">
                  <c:v>0.47038067129629846</c:v>
                </c:pt>
                <c:pt idx="130">
                  <c:v>0.47043854166666682</c:v>
                </c:pt>
                <c:pt idx="131">
                  <c:v>0.47049640046296298</c:v>
                </c:pt>
                <c:pt idx="132">
                  <c:v>0.47055427083333334</c:v>
                </c:pt>
                <c:pt idx="133">
                  <c:v>0.47061214120370382</c:v>
                </c:pt>
                <c:pt idx="134">
                  <c:v>0.47067001157407512</c:v>
                </c:pt>
                <c:pt idx="135">
                  <c:v>0.47072788194444709</c:v>
                </c:pt>
                <c:pt idx="136">
                  <c:v>0.4707857523148159</c:v>
                </c:pt>
                <c:pt idx="137">
                  <c:v>0.4708437962962963</c:v>
                </c:pt>
                <c:pt idx="138">
                  <c:v>0.47090166666666688</c:v>
                </c:pt>
                <c:pt idx="139">
                  <c:v>0.47095953703703702</c:v>
                </c:pt>
                <c:pt idx="140">
                  <c:v>0.47101740740740738</c:v>
                </c:pt>
                <c:pt idx="141">
                  <c:v>0.47107527777777897</c:v>
                </c:pt>
                <c:pt idx="142">
                  <c:v>0.47113314814814711</c:v>
                </c:pt>
                <c:pt idx="143">
                  <c:v>0.47119101851851708</c:v>
                </c:pt>
                <c:pt idx="144">
                  <c:v>0.47124887731481696</c:v>
                </c:pt>
                <c:pt idx="145">
                  <c:v>0.47130674768518532</c:v>
                </c:pt>
                <c:pt idx="146">
                  <c:v>0.47136461805555674</c:v>
                </c:pt>
                <c:pt idx="147">
                  <c:v>0.47142248842592632</c:v>
                </c:pt>
                <c:pt idx="148">
                  <c:v>0.47148035879629635</c:v>
                </c:pt>
                <c:pt idx="149">
                  <c:v>0.47153822916666682</c:v>
                </c:pt>
                <c:pt idx="150">
                  <c:v>0.47159609953703702</c:v>
                </c:pt>
                <c:pt idx="151">
                  <c:v>0.47165395833333329</c:v>
                </c:pt>
                <c:pt idx="152">
                  <c:v>0.47171182870370371</c:v>
                </c:pt>
                <c:pt idx="153">
                  <c:v>0.47176969907407512</c:v>
                </c:pt>
                <c:pt idx="154">
                  <c:v>0.47182756944444726</c:v>
                </c:pt>
                <c:pt idx="155">
                  <c:v>0.47188543981481695</c:v>
                </c:pt>
                <c:pt idx="156">
                  <c:v>0.47194331018518515</c:v>
                </c:pt>
                <c:pt idx="157">
                  <c:v>0.47200118055555557</c:v>
                </c:pt>
                <c:pt idx="158">
                  <c:v>0.47205905092592593</c:v>
                </c:pt>
                <c:pt idx="159">
                  <c:v>0.47211690972222353</c:v>
                </c:pt>
                <c:pt idx="160">
                  <c:v>0.47217478009259367</c:v>
                </c:pt>
                <c:pt idx="161">
                  <c:v>0.47223265046296276</c:v>
                </c:pt>
              </c:numCache>
            </c:numRef>
          </c:cat>
          <c:val>
            <c:numRef>
              <c:f>Exchange_Database_read_average!$C$3:$C$164</c:f>
              <c:numCache>
                <c:formatCode>General</c:formatCode>
                <c:ptCount val="162"/>
                <c:pt idx="0">
                  <c:v>12.949874686716701</c:v>
                </c:pt>
                <c:pt idx="1">
                  <c:v>13.6343061346039</c:v>
                </c:pt>
                <c:pt idx="2">
                  <c:v>13.423556058890124</c:v>
                </c:pt>
                <c:pt idx="3">
                  <c:v>13.502415458937104</c:v>
                </c:pt>
                <c:pt idx="4">
                  <c:v>13.243279569892398</c:v>
                </c:pt>
                <c:pt idx="5">
                  <c:v>12.858608058608041</c:v>
                </c:pt>
                <c:pt idx="6">
                  <c:v>12.546210268948602</c:v>
                </c:pt>
                <c:pt idx="7">
                  <c:v>13.346104175634904</c:v>
                </c:pt>
                <c:pt idx="8">
                  <c:v>13.489806586513334</c:v>
                </c:pt>
                <c:pt idx="9">
                  <c:v>13.193099897013306</c:v>
                </c:pt>
                <c:pt idx="10">
                  <c:v>13.001640240568626</c:v>
                </c:pt>
                <c:pt idx="11">
                  <c:v>13.389396709323504</c:v>
                </c:pt>
                <c:pt idx="12">
                  <c:v>14.326353790613698</c:v>
                </c:pt>
                <c:pt idx="13">
                  <c:v>13.231891348088498</c:v>
                </c:pt>
                <c:pt idx="14">
                  <c:v>13.358131487889199</c:v>
                </c:pt>
                <c:pt idx="15">
                  <c:v>13.440865384615298</c:v>
                </c:pt>
                <c:pt idx="16">
                  <c:v>12.9100473435034</c:v>
                </c:pt>
                <c:pt idx="17">
                  <c:v>13.593675131768</c:v>
                </c:pt>
                <c:pt idx="18">
                  <c:v>13.354785478547834</c:v>
                </c:pt>
                <c:pt idx="19">
                  <c:v>13.832809224318634</c:v>
                </c:pt>
                <c:pt idx="20">
                  <c:v>13.3320547945205</c:v>
                </c:pt>
                <c:pt idx="21">
                  <c:v>13.2814371257485</c:v>
                </c:pt>
                <c:pt idx="22">
                  <c:v>12.937468482097765</c:v>
                </c:pt>
                <c:pt idx="23">
                  <c:v>14.626697892271602</c:v>
                </c:pt>
                <c:pt idx="24">
                  <c:v>12.989574283231899</c:v>
                </c:pt>
                <c:pt idx="25">
                  <c:v>13.6440944881889</c:v>
                </c:pt>
                <c:pt idx="26">
                  <c:v>13.143773383217448</c:v>
                </c:pt>
                <c:pt idx="27">
                  <c:v>12.473684210526377</c:v>
                </c:pt>
                <c:pt idx="28">
                  <c:v>12.634370889960463</c:v>
                </c:pt>
                <c:pt idx="29">
                  <c:v>14.135601577909249</c:v>
                </c:pt>
                <c:pt idx="30">
                  <c:v>12.813000000000002</c:v>
                </c:pt>
                <c:pt idx="31">
                  <c:v>12.952702702702734</c:v>
                </c:pt>
                <c:pt idx="32">
                  <c:v>12.999475616151004</c:v>
                </c:pt>
                <c:pt idx="33">
                  <c:v>12.5259887005649</c:v>
                </c:pt>
                <c:pt idx="34">
                  <c:v>12.870615034168534</c:v>
                </c:pt>
                <c:pt idx="35">
                  <c:v>13.198897795591098</c:v>
                </c:pt>
                <c:pt idx="36">
                  <c:v>13.668908432488299</c:v>
                </c:pt>
                <c:pt idx="37">
                  <c:v>12.974166275246526</c:v>
                </c:pt>
                <c:pt idx="38">
                  <c:v>12.8084714548802</c:v>
                </c:pt>
                <c:pt idx="39">
                  <c:v>14.581744656268041</c:v>
                </c:pt>
                <c:pt idx="40">
                  <c:v>14.630504833512306</c:v>
                </c:pt>
                <c:pt idx="41">
                  <c:v>15.848000000000001</c:v>
                </c:pt>
                <c:pt idx="42">
                  <c:v>13.293809024134299</c:v>
                </c:pt>
                <c:pt idx="43">
                  <c:v>13.350215517241349</c:v>
                </c:pt>
                <c:pt idx="44">
                  <c:v>13.569239189928822</c:v>
                </c:pt>
                <c:pt idx="45">
                  <c:v>12.9001374255611</c:v>
                </c:pt>
                <c:pt idx="46">
                  <c:v>12.986246418338126</c:v>
                </c:pt>
                <c:pt idx="47">
                  <c:v>13.666836474783434</c:v>
                </c:pt>
                <c:pt idx="48">
                  <c:v>13.5404319437468</c:v>
                </c:pt>
                <c:pt idx="49">
                  <c:v>13.166041275797324</c:v>
                </c:pt>
                <c:pt idx="50">
                  <c:v>13.002564102564104</c:v>
                </c:pt>
                <c:pt idx="51">
                  <c:v>12.620391442876542</c:v>
                </c:pt>
                <c:pt idx="52">
                  <c:v>12.427822580645101</c:v>
                </c:pt>
                <c:pt idx="53">
                  <c:v>14.657029478458</c:v>
                </c:pt>
                <c:pt idx="54">
                  <c:v>14.137499999999926</c:v>
                </c:pt>
                <c:pt idx="55">
                  <c:v>13.497405966277499</c:v>
                </c:pt>
                <c:pt idx="56">
                  <c:v>13.189751395230799</c:v>
                </c:pt>
                <c:pt idx="57">
                  <c:v>13.606566499721724</c:v>
                </c:pt>
                <c:pt idx="58">
                  <c:v>15.261904761904701</c:v>
                </c:pt>
                <c:pt idx="59">
                  <c:v>13.870984191738936</c:v>
                </c:pt>
                <c:pt idx="60">
                  <c:v>13.000947418285104</c:v>
                </c:pt>
                <c:pt idx="61">
                  <c:v>14.311719214753102</c:v>
                </c:pt>
                <c:pt idx="62">
                  <c:v>13.441022964509299</c:v>
                </c:pt>
                <c:pt idx="63">
                  <c:v>13.541269841269798</c:v>
                </c:pt>
                <c:pt idx="64">
                  <c:v>13.676718938480002</c:v>
                </c:pt>
                <c:pt idx="65">
                  <c:v>16.40859232175492</c:v>
                </c:pt>
                <c:pt idx="66">
                  <c:v>13.318439269981134</c:v>
                </c:pt>
                <c:pt idx="67">
                  <c:v>13.5132514544279</c:v>
                </c:pt>
                <c:pt idx="68">
                  <c:v>13.482808022922599</c:v>
                </c:pt>
                <c:pt idx="69">
                  <c:v>17.839572192513302</c:v>
                </c:pt>
                <c:pt idx="70">
                  <c:v>14.556408288564826</c:v>
                </c:pt>
                <c:pt idx="71">
                  <c:v>12.88694481830416</c:v>
                </c:pt>
                <c:pt idx="72">
                  <c:v>13.134773662551343</c:v>
                </c:pt>
                <c:pt idx="73">
                  <c:v>12.8823529411764</c:v>
                </c:pt>
                <c:pt idx="74">
                  <c:v>13.1618357487922</c:v>
                </c:pt>
                <c:pt idx="75">
                  <c:v>12.511097780443867</c:v>
                </c:pt>
                <c:pt idx="76">
                  <c:v>13.123595505617899</c:v>
                </c:pt>
                <c:pt idx="77">
                  <c:v>12.512106537530252</c:v>
                </c:pt>
                <c:pt idx="78">
                  <c:v>12.002945508100106</c:v>
                </c:pt>
                <c:pt idx="79">
                  <c:v>12.9962466487935</c:v>
                </c:pt>
                <c:pt idx="80">
                  <c:v>14.479008947006102</c:v>
                </c:pt>
                <c:pt idx="81">
                  <c:v>13.148471615720467</c:v>
                </c:pt>
                <c:pt idx="82">
                  <c:v>12.518064076346199</c:v>
                </c:pt>
                <c:pt idx="83">
                  <c:v>13.338082901554399</c:v>
                </c:pt>
                <c:pt idx="84">
                  <c:v>13.797996661101799</c:v>
                </c:pt>
                <c:pt idx="85">
                  <c:v>13.396825396825324</c:v>
                </c:pt>
                <c:pt idx="86">
                  <c:v>13.0813953488372</c:v>
                </c:pt>
                <c:pt idx="87">
                  <c:v>12.1768172888015</c:v>
                </c:pt>
                <c:pt idx="88">
                  <c:v>12.313420621931202</c:v>
                </c:pt>
                <c:pt idx="89">
                  <c:v>12.517647058823504</c:v>
                </c:pt>
                <c:pt idx="90">
                  <c:v>13.3542647828362</c:v>
                </c:pt>
                <c:pt idx="91">
                  <c:v>13.632061805890798</c:v>
                </c:pt>
                <c:pt idx="92">
                  <c:v>13.224922440537648</c:v>
                </c:pt>
                <c:pt idx="93">
                  <c:v>13.965592572364864</c:v>
                </c:pt>
                <c:pt idx="94">
                  <c:v>14.6966773847802</c:v>
                </c:pt>
                <c:pt idx="95">
                  <c:v>14.231777231777198</c:v>
                </c:pt>
                <c:pt idx="96">
                  <c:v>14.155624036979956</c:v>
                </c:pt>
                <c:pt idx="97">
                  <c:v>12.2326732673267</c:v>
                </c:pt>
                <c:pt idx="98">
                  <c:v>12.150175438596399</c:v>
                </c:pt>
                <c:pt idx="99">
                  <c:v>12.702984038861953</c:v>
                </c:pt>
                <c:pt idx="100">
                  <c:v>12.866517524235645</c:v>
                </c:pt>
                <c:pt idx="101">
                  <c:v>13.076227390180801</c:v>
                </c:pt>
                <c:pt idx="102">
                  <c:v>13.2177334732423</c:v>
                </c:pt>
                <c:pt idx="103">
                  <c:v>13.425303788420299</c:v>
                </c:pt>
                <c:pt idx="104">
                  <c:v>12.863054928517645</c:v>
                </c:pt>
                <c:pt idx="105">
                  <c:v>12.6568736141906</c:v>
                </c:pt>
                <c:pt idx="106">
                  <c:v>12.928008998875098</c:v>
                </c:pt>
                <c:pt idx="107">
                  <c:v>13.2562396006655</c:v>
                </c:pt>
                <c:pt idx="108">
                  <c:v>13.089518668466004</c:v>
                </c:pt>
                <c:pt idx="109">
                  <c:v>12.9245524296675</c:v>
                </c:pt>
                <c:pt idx="110">
                  <c:v>12.874319912948804</c:v>
                </c:pt>
                <c:pt idx="111">
                  <c:v>13.133445002791699</c:v>
                </c:pt>
                <c:pt idx="112">
                  <c:v>12.4583576004659</c:v>
                </c:pt>
                <c:pt idx="113">
                  <c:v>12.950522264980734</c:v>
                </c:pt>
                <c:pt idx="114">
                  <c:v>12.741645244215867</c:v>
                </c:pt>
                <c:pt idx="115">
                  <c:v>12.949588477366234</c:v>
                </c:pt>
                <c:pt idx="116">
                  <c:v>13.305074971164949</c:v>
                </c:pt>
                <c:pt idx="117">
                  <c:v>13.057321772639561</c:v>
                </c:pt>
                <c:pt idx="118">
                  <c:v>12.8413461538461</c:v>
                </c:pt>
                <c:pt idx="119">
                  <c:v>13.441215323645901</c:v>
                </c:pt>
                <c:pt idx="120">
                  <c:v>12.577901924270563</c:v>
                </c:pt>
                <c:pt idx="121">
                  <c:v>12.491337491337401</c:v>
                </c:pt>
                <c:pt idx="122">
                  <c:v>12.834058421379698</c:v>
                </c:pt>
                <c:pt idx="123">
                  <c:v>13.1168526130358</c:v>
                </c:pt>
                <c:pt idx="124">
                  <c:v>12.794019933554798</c:v>
                </c:pt>
                <c:pt idx="125">
                  <c:v>15.394210889042</c:v>
                </c:pt>
                <c:pt idx="126">
                  <c:v>14.607560137457</c:v>
                </c:pt>
                <c:pt idx="127">
                  <c:v>15.247081712062201</c:v>
                </c:pt>
                <c:pt idx="128">
                  <c:v>13.2256612267867</c:v>
                </c:pt>
                <c:pt idx="129">
                  <c:v>13.138107416879699</c:v>
                </c:pt>
                <c:pt idx="130">
                  <c:v>13.237996902426399</c:v>
                </c:pt>
                <c:pt idx="131">
                  <c:v>13.1025641025641</c:v>
                </c:pt>
                <c:pt idx="132">
                  <c:v>13.046645367412101</c:v>
                </c:pt>
                <c:pt idx="133">
                  <c:v>13.176383399209406</c:v>
                </c:pt>
                <c:pt idx="134">
                  <c:v>13.467157120336299</c:v>
                </c:pt>
                <c:pt idx="135">
                  <c:v>13.350250626566424</c:v>
                </c:pt>
                <c:pt idx="136">
                  <c:v>13.45354645354646</c:v>
                </c:pt>
                <c:pt idx="137">
                  <c:v>13.604437229437245</c:v>
                </c:pt>
                <c:pt idx="138">
                  <c:v>13.99763453577766</c:v>
                </c:pt>
                <c:pt idx="139">
                  <c:v>12.833536585365849</c:v>
                </c:pt>
                <c:pt idx="140">
                  <c:v>13.2964793082149</c:v>
                </c:pt>
                <c:pt idx="141">
                  <c:v>13.307788944723599</c:v>
                </c:pt>
                <c:pt idx="142">
                  <c:v>13.5778739184177</c:v>
                </c:pt>
                <c:pt idx="143">
                  <c:v>13.609883720930201</c:v>
                </c:pt>
                <c:pt idx="144">
                  <c:v>13.201820128479552</c:v>
                </c:pt>
                <c:pt idx="145">
                  <c:v>13.699014404852099</c:v>
                </c:pt>
                <c:pt idx="146">
                  <c:v>12.379708689100926</c:v>
                </c:pt>
                <c:pt idx="147">
                  <c:v>13.085699797160249</c:v>
                </c:pt>
                <c:pt idx="148">
                  <c:v>12.932762030323024</c:v>
                </c:pt>
                <c:pt idx="149">
                  <c:v>12.9320728291316</c:v>
                </c:pt>
                <c:pt idx="150">
                  <c:v>12.752399232245653</c:v>
                </c:pt>
                <c:pt idx="151">
                  <c:v>13.357293868921706</c:v>
                </c:pt>
                <c:pt idx="152">
                  <c:v>12.0294985250737</c:v>
                </c:pt>
                <c:pt idx="153">
                  <c:v>12.617021276595699</c:v>
                </c:pt>
                <c:pt idx="154">
                  <c:v>13.258764607679399</c:v>
                </c:pt>
                <c:pt idx="155">
                  <c:v>12.660936007640824</c:v>
                </c:pt>
                <c:pt idx="156">
                  <c:v>12.941351888667898</c:v>
                </c:pt>
                <c:pt idx="157">
                  <c:v>13.1614583333333</c:v>
                </c:pt>
                <c:pt idx="158">
                  <c:v>12.9291026276648</c:v>
                </c:pt>
                <c:pt idx="159">
                  <c:v>12.566813509544724</c:v>
                </c:pt>
                <c:pt idx="160">
                  <c:v>12.8003778337531</c:v>
                </c:pt>
                <c:pt idx="161">
                  <c:v>12.683618361836098</c:v>
                </c:pt>
              </c:numCache>
            </c:numRef>
          </c:val>
        </c:ser>
        <c:marker val="1"/>
        <c:axId val="140159232"/>
        <c:axId val="162278400"/>
      </c:lineChart>
      <c:catAx>
        <c:axId val="140159232"/>
        <c:scaling>
          <c:orientation val="minMax"/>
        </c:scaling>
        <c:axPos val="b"/>
        <c:title>
          <c:tx>
            <c:rich>
              <a:bodyPr/>
              <a:lstStyle/>
              <a:p>
                <a:pPr>
                  <a:defRPr sz="800">
                    <a:latin typeface="微软雅黑" pitchFamily="34" charset="-122"/>
                    <a:ea typeface="微软雅黑" pitchFamily="34" charset="-122"/>
                  </a:defRPr>
                </a:pPr>
                <a:r>
                  <a:rPr lang="en-US" altLang="zh-CN" sz="800" dirty="0" smtClean="0">
                    <a:latin typeface="微软雅黑" pitchFamily="34" charset="-122"/>
                    <a:ea typeface="微软雅黑" pitchFamily="34" charset="-122"/>
                  </a:rPr>
                  <a:t>time</a:t>
                </a:r>
                <a:endParaRPr lang="zh-CN" altLang="en-US" sz="800" dirty="0">
                  <a:latin typeface="微软雅黑" pitchFamily="34" charset="-122"/>
                  <a:ea typeface="微软雅黑" pitchFamily="34" charset="-122"/>
                </a:endParaRPr>
              </a:p>
            </c:rich>
          </c:tx>
          <c:layout>
            <c:manualLayout>
              <c:xMode val="edge"/>
              <c:yMode val="edge"/>
              <c:x val="0.48675859441200586"/>
              <c:y val="0.8225019694528054"/>
            </c:manualLayout>
          </c:layout>
        </c:title>
        <c:numFmt formatCode="[$-F400]h:mm:ss\ AM/PM" sourceLinked="1"/>
        <c:majorTickMark val="none"/>
        <c:tickLblPos val="nextTo"/>
        <c:txPr>
          <a:bodyPr/>
          <a:lstStyle/>
          <a:p>
            <a:pPr>
              <a:defRPr sz="700"/>
            </a:pPr>
            <a:endParaRPr lang="zh-CN"/>
          </a:p>
        </c:txPr>
        <c:crossAx val="162278400"/>
        <c:crosses val="autoZero"/>
        <c:auto val="1"/>
        <c:lblAlgn val="ctr"/>
        <c:lblOffset val="100"/>
      </c:catAx>
      <c:valAx>
        <c:axId val="162278400"/>
        <c:scaling>
          <c:orientation val="minMax"/>
          <c:min val="5"/>
        </c:scaling>
        <c:axPos val="l"/>
        <c:majorGridlines/>
        <c:numFmt formatCode="General" sourceLinked="1"/>
        <c:majorTickMark val="none"/>
        <c:tickLblPos val="nextTo"/>
        <c:txPr>
          <a:bodyPr/>
          <a:lstStyle/>
          <a:p>
            <a:pPr>
              <a:defRPr sz="700"/>
            </a:pPr>
            <a:endParaRPr lang="zh-CN"/>
          </a:p>
        </c:txPr>
        <c:crossAx val="140159232"/>
        <c:crosses val="autoZero"/>
        <c:crossBetween val="between"/>
      </c:valAx>
    </c:plotArea>
    <c:legend>
      <c:legendPos val="r"/>
      <c:layout>
        <c:manualLayout>
          <c:xMode val="edge"/>
          <c:yMode val="edge"/>
          <c:x val="0.52028031830009092"/>
          <c:y val="4.7621076444843313E-2"/>
          <c:w val="0.47656615487117376"/>
          <c:h val="0.15521814065087464"/>
        </c:manualLayout>
      </c:layout>
      <c:spPr>
        <a:solidFill>
          <a:schemeClr val="bg1"/>
        </a:solidFill>
      </c:spPr>
      <c:txPr>
        <a:bodyPr/>
        <a:lstStyle/>
        <a:p>
          <a:pPr>
            <a:defRPr sz="600"/>
          </a:pPr>
          <a:endParaRPr lang="zh-CN"/>
        </a:p>
      </c:txPr>
    </c:legend>
    <c:plotVisOnly val="1"/>
  </c:chart>
  <c:spPr>
    <a:solidFill>
      <a:schemeClr val="bg1"/>
    </a:solidFill>
    <a:ln>
      <a:solidFill>
        <a:schemeClr val="bg1">
          <a:lumMod val="85000"/>
        </a:schemeClr>
      </a:solidFill>
    </a:ln>
  </c:spPr>
  <c:txPr>
    <a:bodyPr/>
    <a:lstStyle/>
    <a:p>
      <a:pPr>
        <a:defRPr>
          <a:latin typeface="Arial" pitchFamily="34" charset="0"/>
          <a:ea typeface="Arial Unicode MS" pitchFamily="34" charset="-122"/>
          <a:cs typeface="Arial" pitchFamily="34" charset="0"/>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800"/>
            </a:pPr>
            <a:r>
              <a:rPr lang="en-US" altLang="zh-CN" sz="800"/>
              <a:t>Oracle </a:t>
            </a:r>
            <a:r>
              <a:rPr lang="en-US" altLang="zh-CN" sz="800" baseline="0"/>
              <a:t>TPM</a:t>
            </a:r>
            <a:r>
              <a:rPr lang="zh-CN" altLang="en-US" sz="800" baseline="0"/>
              <a:t> </a:t>
            </a:r>
            <a:r>
              <a:rPr lang="en-US" altLang="zh-CN" sz="800" baseline="0"/>
              <a:t>Performance</a:t>
            </a:r>
            <a:endParaRPr lang="zh-CN" altLang="en-US" sz="800"/>
          </a:p>
        </c:rich>
      </c:tx>
      <c:layout>
        <c:manualLayout>
          <c:xMode val="edge"/>
          <c:yMode val="edge"/>
          <c:x val="0.27465427020031641"/>
          <c:y val="2.6712004627276402E-2"/>
        </c:manualLayout>
      </c:layout>
    </c:title>
    <c:plotArea>
      <c:layout>
        <c:manualLayout>
          <c:layoutTarget val="inner"/>
          <c:xMode val="edge"/>
          <c:yMode val="edge"/>
          <c:x val="0.16967999881237594"/>
          <c:y val="0.25178763605770071"/>
          <c:w val="0.80102278860601506"/>
          <c:h val="0.48821411669850839"/>
        </c:manualLayout>
      </c:layout>
      <c:barChart>
        <c:barDir val="col"/>
        <c:grouping val="clustered"/>
        <c:ser>
          <c:idx val="0"/>
          <c:order val="0"/>
          <c:tx>
            <c:strRef>
              <c:f>Sheet1!$B$33</c:f>
              <c:strCache>
                <c:ptCount val="1"/>
                <c:pt idx="0">
                  <c:v>Local</c:v>
                </c:pt>
              </c:strCache>
            </c:strRef>
          </c:tx>
          <c:spPr>
            <a:solidFill>
              <a:schemeClr val="accent2">
                <a:lumMod val="75000"/>
              </a:schemeClr>
            </a:solidFill>
          </c:spPr>
          <c:cat>
            <c:numRef>
              <c:f>Sheet1!$A$34:$A$37</c:f>
              <c:numCache>
                <c:formatCode>General</c:formatCode>
                <c:ptCount val="4"/>
                <c:pt idx="0">
                  <c:v>100</c:v>
                </c:pt>
                <c:pt idx="1">
                  <c:v>200</c:v>
                </c:pt>
                <c:pt idx="2">
                  <c:v>300</c:v>
                </c:pt>
                <c:pt idx="3">
                  <c:v>400</c:v>
                </c:pt>
              </c:numCache>
            </c:numRef>
          </c:cat>
          <c:val>
            <c:numRef>
              <c:f>Sheet1!$B$34:$B$37</c:f>
              <c:numCache>
                <c:formatCode>General</c:formatCode>
                <c:ptCount val="4"/>
                <c:pt idx="0">
                  <c:v>8502</c:v>
                </c:pt>
                <c:pt idx="1">
                  <c:v>16974</c:v>
                </c:pt>
                <c:pt idx="2">
                  <c:v>25410</c:v>
                </c:pt>
                <c:pt idx="3">
                  <c:v>33834</c:v>
                </c:pt>
              </c:numCache>
            </c:numRef>
          </c:val>
        </c:ser>
        <c:ser>
          <c:idx val="1"/>
          <c:order val="1"/>
          <c:tx>
            <c:strRef>
              <c:f>Sheet1!$C$33</c:f>
              <c:strCache>
                <c:ptCount val="1"/>
                <c:pt idx="0">
                  <c:v>100km</c:v>
                </c:pt>
              </c:strCache>
            </c:strRef>
          </c:tx>
          <c:spPr>
            <a:solidFill>
              <a:srgbClr val="C00000"/>
            </a:solidFill>
          </c:spPr>
          <c:cat>
            <c:numRef>
              <c:f>Sheet1!$A$34:$A$37</c:f>
              <c:numCache>
                <c:formatCode>General</c:formatCode>
                <c:ptCount val="4"/>
                <c:pt idx="0">
                  <c:v>100</c:v>
                </c:pt>
                <c:pt idx="1">
                  <c:v>200</c:v>
                </c:pt>
                <c:pt idx="2">
                  <c:v>300</c:v>
                </c:pt>
                <c:pt idx="3">
                  <c:v>400</c:v>
                </c:pt>
              </c:numCache>
            </c:numRef>
          </c:cat>
          <c:val>
            <c:numRef>
              <c:f>Sheet1!$C$34:$C$37</c:f>
              <c:numCache>
                <c:formatCode>General</c:formatCode>
                <c:ptCount val="4"/>
                <c:pt idx="0">
                  <c:v>8406</c:v>
                </c:pt>
                <c:pt idx="1">
                  <c:v>16848</c:v>
                </c:pt>
                <c:pt idx="2">
                  <c:v>25242</c:v>
                </c:pt>
                <c:pt idx="3">
                  <c:v>33546</c:v>
                </c:pt>
              </c:numCache>
            </c:numRef>
          </c:val>
        </c:ser>
        <c:axId val="110504192"/>
        <c:axId val="110530944"/>
      </c:barChart>
      <c:catAx>
        <c:axId val="110504192"/>
        <c:scaling>
          <c:orientation val="minMax"/>
        </c:scaling>
        <c:axPos val="b"/>
        <c:title>
          <c:tx>
            <c:rich>
              <a:bodyPr/>
              <a:lstStyle/>
              <a:p>
                <a:pPr>
                  <a:defRPr sz="800">
                    <a:latin typeface="微软雅黑" pitchFamily="34" charset="-122"/>
                    <a:ea typeface="微软雅黑" pitchFamily="34" charset="-122"/>
                  </a:defRPr>
                </a:pPr>
                <a:r>
                  <a:rPr lang="en-US" altLang="zh-CN" sz="800" dirty="0">
                    <a:latin typeface="微软雅黑" pitchFamily="34" charset="-122"/>
                    <a:ea typeface="微软雅黑" pitchFamily="34" charset="-122"/>
                  </a:rPr>
                  <a:t>users</a:t>
                </a:r>
                <a:endParaRPr lang="zh-CN" altLang="en-US" sz="800" dirty="0">
                  <a:latin typeface="微软雅黑" pitchFamily="34" charset="-122"/>
                  <a:ea typeface="微软雅黑" pitchFamily="34" charset="-122"/>
                </a:endParaRPr>
              </a:p>
            </c:rich>
          </c:tx>
          <c:layout>
            <c:manualLayout>
              <c:xMode val="edge"/>
              <c:yMode val="edge"/>
              <c:x val="0.5086406558742127"/>
              <c:y val="0.81408444779415634"/>
            </c:manualLayout>
          </c:layout>
        </c:title>
        <c:numFmt formatCode="General" sourceLinked="1"/>
        <c:tickLblPos val="nextTo"/>
        <c:txPr>
          <a:bodyPr/>
          <a:lstStyle/>
          <a:p>
            <a:pPr>
              <a:defRPr sz="700"/>
            </a:pPr>
            <a:endParaRPr lang="zh-CN"/>
          </a:p>
        </c:txPr>
        <c:crossAx val="110530944"/>
        <c:crosses val="autoZero"/>
        <c:auto val="1"/>
        <c:lblAlgn val="ctr"/>
        <c:lblOffset val="100"/>
      </c:catAx>
      <c:valAx>
        <c:axId val="110530944"/>
        <c:scaling>
          <c:orientation val="minMax"/>
          <c:max val="35000"/>
          <c:min val="0"/>
        </c:scaling>
        <c:axPos val="l"/>
        <c:majorGridlines/>
        <c:title>
          <c:tx>
            <c:rich>
              <a:bodyPr rot="-5400000" vert="horz"/>
              <a:lstStyle/>
              <a:p>
                <a:pPr>
                  <a:defRPr sz="800">
                    <a:latin typeface="微软雅黑" pitchFamily="34" charset="-122"/>
                    <a:ea typeface="微软雅黑" pitchFamily="34" charset="-122"/>
                  </a:defRPr>
                </a:pPr>
                <a:r>
                  <a:rPr lang="en-US" altLang="zh-CN" sz="800">
                    <a:latin typeface="微软雅黑" pitchFamily="34" charset="-122"/>
                    <a:ea typeface="微软雅黑" pitchFamily="34" charset="-122"/>
                  </a:rPr>
                  <a:t>TPM</a:t>
                </a:r>
                <a:endParaRPr lang="zh-CN" altLang="en-US" sz="800">
                  <a:latin typeface="微软雅黑" pitchFamily="34" charset="-122"/>
                  <a:ea typeface="微软雅黑" pitchFamily="34" charset="-122"/>
                </a:endParaRPr>
              </a:p>
            </c:rich>
          </c:tx>
          <c:layout>
            <c:manualLayout>
              <c:xMode val="edge"/>
              <c:yMode val="edge"/>
              <c:x val="8.2820386521680767E-3"/>
              <c:y val="0.3921513278421434"/>
            </c:manualLayout>
          </c:layout>
        </c:title>
        <c:numFmt formatCode="General" sourceLinked="1"/>
        <c:tickLblPos val="nextTo"/>
        <c:txPr>
          <a:bodyPr/>
          <a:lstStyle/>
          <a:p>
            <a:pPr>
              <a:defRPr sz="800"/>
            </a:pPr>
            <a:endParaRPr lang="zh-CN"/>
          </a:p>
        </c:txPr>
        <c:crossAx val="110504192"/>
        <c:crosses val="autoZero"/>
        <c:crossBetween val="between"/>
        <c:majorUnit val="10000"/>
      </c:valAx>
    </c:plotArea>
    <c:legend>
      <c:legendPos val="t"/>
      <c:layout>
        <c:manualLayout>
          <c:xMode val="edge"/>
          <c:yMode val="edge"/>
          <c:x val="0.35288844700826427"/>
          <c:y val="0.16467220932794827"/>
          <c:w val="0.27599224363874308"/>
          <c:h val="8.4387949489704003E-2"/>
        </c:manualLayout>
      </c:layout>
      <c:txPr>
        <a:bodyPr/>
        <a:lstStyle/>
        <a:p>
          <a:pPr>
            <a:defRPr sz="700"/>
          </a:pPr>
          <a:endParaRPr lang="zh-CN"/>
        </a:p>
      </c:txPr>
    </c:legend>
    <c:plotVisOnly val="1"/>
    <c:dispBlanksAs val="gap"/>
  </c:chart>
  <c:spPr>
    <a:solidFill>
      <a:schemeClr val="bg1"/>
    </a:solidFill>
    <a:ln>
      <a:solidFill>
        <a:schemeClr val="bg1">
          <a:lumMod val="85000"/>
        </a:schemeClr>
      </a:solidFill>
    </a:ln>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2013-5-8</a:t>
            </a:fld>
            <a:endParaRPr lang="en-US" altLang="zh-CN" dirty="0"/>
          </a:p>
        </p:txBody>
      </p:sp>
      <p:sp>
        <p:nvSpPr>
          <p:cNvPr id="227332" name="Rectangle 4"/>
          <p:cNvSpPr>
            <a:spLocks noGrp="1" noChangeArrowheads="1"/>
          </p:cNvSpPr>
          <p:nvPr>
            <p:ph type="ftr" sz="quarter" idx="2"/>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xmlns=""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2013-5-8</a:t>
            </a:fld>
            <a:endParaRPr lang="en-US" altLang="zh-CN" dirty="0"/>
          </a:p>
        </p:txBody>
      </p:sp>
      <p:sp>
        <p:nvSpPr>
          <p:cNvPr id="2970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9701"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xmlns=""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pPr eaLnBrk="1" hangingPunct="1"/>
            <a:endParaRPr lang="zh-CN" altLang="zh-CN" dirty="0" smtClean="0">
              <a:ea typeface="宋体" pitchFamily="2" charset="-122"/>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0</a:t>
            </a:fld>
            <a:endParaRPr lang="en-US" altLang="zh-CN" dirty="0"/>
          </a:p>
        </p:txBody>
      </p:sp>
    </p:spTree>
    <p:extLst>
      <p:ext uri="{BB962C8B-B14F-4D97-AF65-F5344CB8AC3E}">
        <p14:creationId xmlns:p14="http://schemas.microsoft.com/office/powerpoint/2010/main" xmlns="" val="382260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dirty="0" smtClean="0"/>
              <a:t>文字内容加</a:t>
            </a:r>
            <a:r>
              <a:rPr lang="zh-CN" altLang="en-US" sz="1200" dirty="0" smtClean="0">
                <a:latin typeface="微软雅黑" pitchFamily="34" charset="-122"/>
                <a:ea typeface="微软雅黑" pitchFamily="34" charset="-122"/>
              </a:rPr>
              <a:t>保证客户业务不中断，数据零丢失</a:t>
            </a:r>
            <a:endParaRPr lang="en-US" altLang="zh-CN" sz="1200" dirty="0" smtClean="0">
              <a:latin typeface="微软雅黑" pitchFamily="34" charset="-122"/>
              <a:ea typeface="微软雅黑" pitchFamily="34" charset="-122"/>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dirty="0" smtClean="0">
                <a:latin typeface="微软雅黑" pitchFamily="34" charset="-122"/>
                <a:ea typeface="微软雅黑" pitchFamily="34" charset="-122"/>
              </a:rPr>
              <a:t>两站点同时对上层提供业务，资源得到充分利用</a:t>
            </a:r>
            <a:endParaRPr lang="en-US" altLang="zh-CN" sz="1200" dirty="0" smtClean="0">
              <a:latin typeface="微软雅黑" pitchFamily="34" charset="-122"/>
              <a:ea typeface="微软雅黑" pitchFamily="34" charset="-122"/>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kern="0" dirty="0" smtClean="0">
                <a:latin typeface="微软雅黑" pitchFamily="34" charset="-122"/>
                <a:ea typeface="微软雅黑" pitchFamily="34" charset="-122"/>
                <a:cs typeface="Arial" pitchFamily="34" charset="0"/>
              </a:rPr>
              <a:t>方案具有良好扩展性，可平滑升级为两地三中心方案</a:t>
            </a:r>
            <a:endParaRPr lang="en-US" altLang="zh-CN" sz="1200" kern="0" dirty="0" smtClean="0">
              <a:latin typeface="微软雅黑" pitchFamily="34" charset="-122"/>
              <a:ea typeface="微软雅黑" pitchFamily="34" charset="-122"/>
              <a:cs typeface="Arial" pitchFamily="34" charset="0"/>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dirty="0" smtClean="0">
                <a:latin typeface="微软雅黑" pitchFamily="34" charset="-122"/>
                <a:ea typeface="微软雅黑" pitchFamily="34" charset="-122"/>
              </a:rPr>
              <a:t>统一便捷管理，管理与维护成本低</a:t>
            </a:r>
            <a:endParaRPr lang="en-US" altLang="zh-CN" sz="1200" dirty="0" smtClean="0">
              <a:latin typeface="微软雅黑" pitchFamily="34" charset="-122"/>
              <a:ea typeface="微软雅黑" pitchFamily="34" charset="-122"/>
            </a:endParaRPr>
          </a:p>
          <a:p>
            <a:r>
              <a:rPr lang="zh-CN" altLang="en-US" dirty="0" smtClean="0"/>
              <a:t>方案亮点标题，建议把方案图做成动画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双活数据中心</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p:cNvSpPr>
            <a:spLocks noGrp="1" noRot="1" noChangeAspect="1" noChangeArrowheads="1" noTextEdit="1"/>
          </p:cNvSpPr>
          <p:nvPr>
            <p:ph type="sldImg"/>
          </p:nvPr>
        </p:nvSpPr>
        <p:spPr bwMode="auto">
          <a:xfrm>
            <a:off x="96838" y="742950"/>
            <a:ext cx="6619875" cy="3724275"/>
          </a:xfrm>
          <a:noFill/>
          <a:ln>
            <a:solidFill>
              <a:srgbClr val="000000"/>
            </a:solidFill>
            <a:miter lim="800000"/>
            <a:headEnd/>
            <a:tailEnd/>
          </a:ln>
        </p:spPr>
      </p:sp>
      <p:sp>
        <p:nvSpPr>
          <p:cNvPr id="9219" name="矩形 3"/>
          <p:cNvSpPr>
            <a:spLocks noGrp="1" noChangeArrowheads="1"/>
          </p:cNvSpPr>
          <p:nvPr>
            <p:ph type="body" idx="1"/>
          </p:nvPr>
        </p:nvSpPr>
        <p:spPr bwMode="auto">
          <a:xfrm>
            <a:off x="906357" y="4716877"/>
            <a:ext cx="4984962" cy="4466987"/>
          </a:xfrm>
          <a:noFill/>
        </p:spPr>
        <p:txBody>
          <a:bodyPr wrap="square" numCol="1" anchor="t" anchorCtr="0" compatLnSpc="1">
            <a:prstTxWarp prst="textNoShape">
              <a:avLst/>
            </a:prstTxWarp>
          </a:bodyPr>
          <a:lstStyle/>
          <a:p>
            <a:pPr lvl="0"/>
            <a:r>
              <a:rPr lang="en-US" altLang="zh-CN" b="1" dirty="0" smtClean="0"/>
              <a:t>1</a:t>
            </a:r>
            <a:r>
              <a:rPr lang="zh-CN" altLang="en-US" b="1" dirty="0" smtClean="0"/>
              <a:t>、华为</a:t>
            </a:r>
            <a:r>
              <a:rPr lang="en-US" altLang="zh-CN" b="1" dirty="0" smtClean="0"/>
              <a:t>Oracle</a:t>
            </a:r>
            <a:r>
              <a:rPr lang="zh-CN" altLang="en-US" b="1" dirty="0" smtClean="0"/>
              <a:t>联合实验室已经建立，目前正在进行联合测试。</a:t>
            </a:r>
            <a:endParaRPr lang="en-US" altLang="zh-CN" b="1" dirty="0" smtClean="0"/>
          </a:p>
          <a:p>
            <a:pPr lvl="0"/>
            <a:r>
              <a:rPr lang="en-US" altLang="zh-CN" b="1" dirty="0" smtClean="0"/>
              <a:t>2</a:t>
            </a:r>
            <a:r>
              <a:rPr lang="zh-CN" altLang="en-US" b="1" dirty="0" smtClean="0"/>
              <a:t>、近期华为、</a:t>
            </a:r>
            <a:r>
              <a:rPr lang="en-US" altLang="zh-CN" b="1" dirty="0" smtClean="0"/>
              <a:t>Oracle</a:t>
            </a:r>
            <a:r>
              <a:rPr lang="zh-CN" altLang="en-US" b="1" dirty="0" smtClean="0"/>
              <a:t>将联合发布基于华为基础平台的</a:t>
            </a:r>
            <a:r>
              <a:rPr lang="en-US" altLang="zh-CN" b="1" dirty="0" smtClean="0"/>
              <a:t>Oracle RAC</a:t>
            </a:r>
            <a:r>
              <a:rPr lang="zh-CN" altLang="en-US" b="1" dirty="0" smtClean="0"/>
              <a:t>双活解决方案</a:t>
            </a:r>
            <a:endParaRPr lang="en-US" altLang="zh-CN" b="1" dirty="0" smtClean="0"/>
          </a:p>
          <a:p>
            <a:pPr lvl="0"/>
            <a:r>
              <a:rPr lang="en-US" altLang="zh-CN" b="1" dirty="0" smtClean="0"/>
              <a:t>3</a:t>
            </a:r>
            <a:r>
              <a:rPr lang="zh-CN" altLang="en-US" b="1" dirty="0" smtClean="0"/>
              <a:t>、华为双活数据中心解决方案提供了一个基础架构，各种支持集群拉远的应用均可部署在此架构之上；</a:t>
            </a:r>
            <a:endParaRPr lang="en-US" altLang="zh-CN" b="1" dirty="0" smtClean="0"/>
          </a:p>
          <a:p>
            <a:pPr lvl="0"/>
            <a:r>
              <a:rPr lang="en-US" altLang="zh-CN" b="1" baseline="0" dirty="0" smtClean="0"/>
              <a:t>   </a:t>
            </a:r>
            <a:r>
              <a:rPr lang="zh-CN" altLang="en-US" b="1" baseline="0" dirty="0" smtClean="0"/>
              <a:t>目前实验室已经验证</a:t>
            </a:r>
            <a:r>
              <a:rPr lang="en-US" altLang="zh-CN" b="1" baseline="0" dirty="0" smtClean="0"/>
              <a:t>Oracle RAC</a:t>
            </a:r>
            <a:r>
              <a:rPr lang="zh-CN" altLang="en-US" b="1" baseline="0" dirty="0" smtClean="0"/>
              <a:t>、以及</a:t>
            </a:r>
            <a:r>
              <a:rPr lang="en-US" altLang="zh-CN" b="1" baseline="0" dirty="0" err="1" smtClean="0"/>
              <a:t>VMware+Exchange</a:t>
            </a:r>
            <a:r>
              <a:rPr lang="zh-CN" altLang="en-US" b="1" baseline="0" dirty="0" smtClean="0"/>
              <a:t>，</a:t>
            </a:r>
            <a:r>
              <a:rPr lang="en-US" altLang="zh-CN" b="1" baseline="0" dirty="0" err="1" smtClean="0"/>
              <a:t>VMware+SQL</a:t>
            </a:r>
            <a:r>
              <a:rPr lang="en-US" altLang="zh-CN" b="1" baseline="0" dirty="0" smtClean="0"/>
              <a:t> Server</a:t>
            </a:r>
            <a:r>
              <a:rPr lang="zh-CN" altLang="en-US" b="1" baseline="0" dirty="0" smtClean="0"/>
              <a:t>应用场景，其余应用场景也能支持，但需要反馈到研发提前进行方案验证。</a:t>
            </a:r>
            <a:endParaRPr lang="en-US" altLang="zh-CN" b="1" baseline="0" dirty="0" smtClean="0"/>
          </a:p>
          <a:p>
            <a:pPr lvl="0"/>
            <a:endParaRPr lang="en-US" altLang="zh-CN"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smtClean="0">
                <a:solidFill>
                  <a:schemeClr val="tx1"/>
                </a:solidFill>
                <a:latin typeface="Calibri" pitchFamily="34" charset="0"/>
                <a:ea typeface="宋体" pitchFamily="2" charset="-122"/>
                <a:cs typeface="+mn-cs"/>
              </a:rPr>
              <a:t>KM1</a:t>
            </a:r>
            <a:r>
              <a:rPr lang="zh-CN" altLang="zh-CN" sz="1200" b="1" kern="1200" dirty="0" smtClean="0">
                <a:solidFill>
                  <a:schemeClr val="tx1"/>
                </a:solidFill>
                <a:latin typeface="Calibri" pitchFamily="34" charset="0"/>
                <a:ea typeface="宋体" pitchFamily="2" charset="-122"/>
                <a:cs typeface="+mn-cs"/>
              </a:rPr>
              <a:t>：业务永续</a:t>
            </a:r>
            <a:endParaRPr lang="zh-CN" altLang="zh-CN" sz="1200" kern="1200" dirty="0" smtClean="0">
              <a:solidFill>
                <a:schemeClr val="tx1"/>
              </a:solidFill>
              <a:latin typeface="Calibri" pitchFamily="34" charset="0"/>
              <a:ea typeface="宋体" pitchFamily="2" charset="-122"/>
              <a:cs typeface="+mn-cs"/>
            </a:endParaRPr>
          </a:p>
          <a:p>
            <a:pPr lvl="0"/>
            <a:r>
              <a:rPr lang="zh-CN" altLang="zh-CN" sz="1200" kern="1200" dirty="0" smtClean="0">
                <a:solidFill>
                  <a:schemeClr val="tx1"/>
                </a:solidFill>
                <a:latin typeface="Calibri" pitchFamily="34" charset="0"/>
                <a:ea typeface="宋体" pitchFamily="2" charset="-122"/>
                <a:cs typeface="+mn-cs"/>
              </a:rPr>
              <a:t>实时同步</a:t>
            </a:r>
          </a:p>
          <a:p>
            <a:pPr lvl="0"/>
            <a:r>
              <a:rPr lang="zh-CN" altLang="zh-CN" sz="1200" kern="1200" dirty="0" smtClean="0">
                <a:solidFill>
                  <a:schemeClr val="tx1"/>
                </a:solidFill>
                <a:latin typeface="Calibri" pitchFamily="34" charset="0"/>
                <a:ea typeface="宋体" pitchFamily="2" charset="-122"/>
                <a:cs typeface="+mn-cs"/>
              </a:rPr>
              <a:t>自动切换</a:t>
            </a:r>
          </a:p>
          <a:p>
            <a:pPr lvl="0"/>
            <a:r>
              <a:rPr lang="zh-CN" altLang="zh-CN" sz="1200" kern="1200" dirty="0" smtClean="0">
                <a:solidFill>
                  <a:schemeClr val="tx1"/>
                </a:solidFill>
                <a:latin typeface="Calibri" pitchFamily="34" charset="0"/>
                <a:ea typeface="宋体" pitchFamily="2" charset="-122"/>
                <a:cs typeface="+mn-cs"/>
              </a:rPr>
              <a:t>灾难避免</a:t>
            </a:r>
          </a:p>
          <a:p>
            <a:r>
              <a:rPr lang="en-US" altLang="zh-CN" sz="1200" kern="1200" dirty="0" smtClean="0">
                <a:solidFill>
                  <a:schemeClr val="tx1"/>
                </a:solidFill>
                <a:latin typeface="Calibri" pitchFamily="34" charset="0"/>
                <a:ea typeface="宋体" pitchFamily="2" charset="-122"/>
                <a:cs typeface="+mn-cs"/>
              </a:rPr>
              <a:t> </a:t>
            </a:r>
            <a:endParaRPr lang="zh-CN" altLang="zh-CN" sz="1200" kern="1200" dirty="0" smtClean="0">
              <a:solidFill>
                <a:schemeClr val="tx1"/>
              </a:solidFill>
              <a:latin typeface="Calibri" pitchFamily="34" charset="0"/>
              <a:ea typeface="宋体" pitchFamily="2" charset="-122"/>
              <a:cs typeface="+mn-cs"/>
            </a:endParaRPr>
          </a:p>
          <a:p>
            <a:r>
              <a:rPr lang="en-US" altLang="zh-CN" sz="1200" b="1" kern="1200" dirty="0" smtClean="0">
                <a:solidFill>
                  <a:schemeClr val="tx1"/>
                </a:solidFill>
                <a:latin typeface="Calibri" pitchFamily="34" charset="0"/>
                <a:ea typeface="宋体" pitchFamily="2" charset="-122"/>
                <a:cs typeface="+mn-cs"/>
              </a:rPr>
              <a:t>KM2</a:t>
            </a:r>
            <a:r>
              <a:rPr lang="zh-CN" altLang="zh-CN" sz="1200" b="1" kern="1200" dirty="0" smtClean="0">
                <a:solidFill>
                  <a:schemeClr val="tx1"/>
                </a:solidFill>
                <a:latin typeface="Calibri" pitchFamily="34" charset="0"/>
                <a:ea typeface="宋体" pitchFamily="2" charset="-122"/>
                <a:cs typeface="+mn-cs"/>
              </a:rPr>
              <a:t>：高效便捷</a:t>
            </a:r>
            <a:endParaRPr lang="zh-CN" altLang="zh-CN" sz="1200" kern="1200" dirty="0" smtClean="0">
              <a:solidFill>
                <a:schemeClr val="tx1"/>
              </a:solidFill>
              <a:latin typeface="Calibri" pitchFamily="34" charset="0"/>
              <a:ea typeface="宋体" pitchFamily="2" charset="-122"/>
              <a:cs typeface="+mn-cs"/>
            </a:endParaRPr>
          </a:p>
          <a:p>
            <a:pPr lvl="0"/>
            <a:r>
              <a:rPr lang="zh-CN" altLang="zh-CN" sz="1200" kern="1200" dirty="0" smtClean="0">
                <a:solidFill>
                  <a:schemeClr val="tx1"/>
                </a:solidFill>
                <a:latin typeface="Calibri" pitchFamily="34" charset="0"/>
                <a:ea typeface="宋体" pitchFamily="2" charset="-122"/>
                <a:cs typeface="+mn-cs"/>
              </a:rPr>
              <a:t>双活访问</a:t>
            </a:r>
          </a:p>
          <a:p>
            <a:pPr lvl="0"/>
            <a:r>
              <a:rPr lang="zh-CN" altLang="zh-CN" sz="1200" kern="1200" dirty="0" smtClean="0">
                <a:solidFill>
                  <a:schemeClr val="tx1"/>
                </a:solidFill>
                <a:latin typeface="Calibri" pitchFamily="34" charset="0"/>
                <a:ea typeface="宋体" pitchFamily="2" charset="-122"/>
                <a:cs typeface="+mn-cs"/>
              </a:rPr>
              <a:t>异构利旧</a:t>
            </a:r>
          </a:p>
          <a:p>
            <a:pPr lvl="0"/>
            <a:r>
              <a:rPr lang="zh-CN" altLang="zh-CN" sz="1200" kern="1200" dirty="0" smtClean="0">
                <a:solidFill>
                  <a:schemeClr val="tx1"/>
                </a:solidFill>
                <a:latin typeface="Calibri" pitchFamily="34" charset="0"/>
                <a:ea typeface="宋体" pitchFamily="2" charset="-122"/>
                <a:cs typeface="+mn-cs"/>
              </a:rPr>
              <a:t>统一管理</a:t>
            </a:r>
          </a:p>
          <a:p>
            <a:r>
              <a:rPr lang="en-US" altLang="zh-CN" sz="1200" kern="1200" dirty="0" smtClean="0">
                <a:solidFill>
                  <a:schemeClr val="tx1"/>
                </a:solidFill>
                <a:latin typeface="Calibri" pitchFamily="34" charset="0"/>
                <a:ea typeface="宋体" pitchFamily="2" charset="-122"/>
                <a:cs typeface="+mn-cs"/>
              </a:rPr>
              <a:t> </a:t>
            </a:r>
            <a:endParaRPr lang="zh-CN" altLang="zh-CN" sz="1200" kern="1200" dirty="0" smtClean="0">
              <a:solidFill>
                <a:schemeClr val="tx1"/>
              </a:solidFill>
              <a:latin typeface="Calibri" pitchFamily="34" charset="0"/>
              <a:ea typeface="宋体" pitchFamily="2" charset="-122"/>
              <a:cs typeface="+mn-cs"/>
            </a:endParaRPr>
          </a:p>
          <a:p>
            <a:r>
              <a:rPr lang="en-US" altLang="zh-CN" sz="1200" b="1" kern="1200" dirty="0" smtClean="0">
                <a:solidFill>
                  <a:schemeClr val="tx1"/>
                </a:solidFill>
                <a:latin typeface="Calibri" pitchFamily="34" charset="0"/>
                <a:ea typeface="宋体" pitchFamily="2" charset="-122"/>
                <a:cs typeface="+mn-cs"/>
              </a:rPr>
              <a:t>KM3</a:t>
            </a:r>
            <a:r>
              <a:rPr lang="zh-CN" altLang="zh-CN" sz="1200" b="1" kern="1200" dirty="0" smtClean="0">
                <a:solidFill>
                  <a:schemeClr val="tx1"/>
                </a:solidFill>
                <a:latin typeface="Calibri" pitchFamily="34" charset="0"/>
                <a:ea typeface="宋体" pitchFamily="2" charset="-122"/>
                <a:cs typeface="+mn-cs"/>
              </a:rPr>
              <a:t>：智能灵活</a:t>
            </a:r>
            <a:endParaRPr lang="zh-CN" altLang="zh-CN" sz="1200" kern="1200" dirty="0" smtClean="0">
              <a:solidFill>
                <a:schemeClr val="tx1"/>
              </a:solidFill>
              <a:latin typeface="Calibri" pitchFamily="34" charset="0"/>
              <a:ea typeface="宋体" pitchFamily="2" charset="-122"/>
              <a:cs typeface="+mn-cs"/>
            </a:endParaRPr>
          </a:p>
          <a:p>
            <a:pPr lvl="0"/>
            <a:r>
              <a:rPr lang="zh-CN" altLang="zh-CN" sz="1200" kern="1200" dirty="0" smtClean="0">
                <a:solidFill>
                  <a:schemeClr val="tx1"/>
                </a:solidFill>
                <a:latin typeface="Calibri" pitchFamily="34" charset="0"/>
                <a:ea typeface="宋体" pitchFamily="2" charset="-122"/>
                <a:cs typeface="+mn-cs"/>
              </a:rPr>
              <a:t>就近访问</a:t>
            </a:r>
          </a:p>
          <a:p>
            <a:pPr lvl="0"/>
            <a:r>
              <a:rPr lang="zh-CN" altLang="zh-CN" sz="1200" kern="1200" dirty="0" smtClean="0">
                <a:solidFill>
                  <a:schemeClr val="tx1"/>
                </a:solidFill>
                <a:latin typeface="Calibri" pitchFamily="34" charset="0"/>
                <a:ea typeface="宋体" pitchFamily="2" charset="-122"/>
                <a:cs typeface="+mn-cs"/>
              </a:rPr>
              <a:t>负载均衡</a:t>
            </a:r>
          </a:p>
          <a:p>
            <a:pPr lvl="0"/>
            <a:r>
              <a:rPr lang="zh-CN" altLang="zh-CN" sz="1200" kern="1200" dirty="0" smtClean="0">
                <a:solidFill>
                  <a:schemeClr val="tx1"/>
                </a:solidFill>
                <a:latin typeface="Calibri" pitchFamily="34" charset="0"/>
                <a:ea typeface="宋体" pitchFamily="2" charset="-122"/>
                <a:cs typeface="+mn-cs"/>
              </a:rPr>
              <a:t>平滑演进</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9</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咨询长安医院客户经理，使用方案后带来的好处（数据量化）</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2"/>
            <a:ext cx="5688013" cy="5847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6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w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Layout" Target="../slideLayouts/slideLayout6.xml"/><Relationship Id="rId7" Type="http://schemas.openxmlformats.org/officeDocument/2006/relationships/image" Target="../media/image5.w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2" descr="E:\01 日常工作\10 多媒体\PPT内部汇报用模板\PPT封面03副本.jpg"/>
          <p:cNvPicPr>
            <a:picLocks noChangeAspect="1" noChangeArrowheads="1"/>
          </p:cNvPicPr>
          <p:nvPr userDrawn="1"/>
        </p:nvPicPr>
        <p:blipFill>
          <a:blip r:embed="rId3" cstate="print"/>
          <a:srcRect/>
          <a:stretch>
            <a:fillRect/>
          </a:stretch>
        </p:blipFill>
        <p:spPr bwMode="auto">
          <a:xfrm>
            <a:off x="0" y="0"/>
            <a:ext cx="9144000" cy="5143500"/>
          </a:xfrm>
          <a:prstGeom prst="rect">
            <a:avLst/>
          </a:prstGeom>
          <a:noFill/>
        </p:spPr>
      </p:pic>
      <p:sp>
        <p:nvSpPr>
          <p:cNvPr id="9" name="Rectangle 86"/>
          <p:cNvSpPr>
            <a:spLocks noChangeArrowheads="1"/>
          </p:cNvSpPr>
          <p:nvPr userDrawn="1"/>
        </p:nvSpPr>
        <p:spPr bwMode="auto">
          <a:xfrm>
            <a:off x="7801326" y="4145757"/>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dirty="0">
              <a:latin typeface="FrutigerNext LT Medium" pitchFamily="34" charset="0"/>
            </a:endParaRPr>
          </a:p>
        </p:txBody>
      </p:sp>
      <p:sp>
        <p:nvSpPr>
          <p:cNvPr id="11" name="Rectangle 8"/>
          <p:cNvSpPr>
            <a:spLocks noGrp="1" noChangeArrowheads="1"/>
          </p:cNvSpPr>
          <p:nvPr>
            <p:ph type="title"/>
          </p:nvPr>
        </p:nvSpPr>
        <p:spPr bwMode="auto">
          <a:xfrm>
            <a:off x="657055" y="1977630"/>
            <a:ext cx="5686135" cy="4345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pic>
        <p:nvPicPr>
          <p:cNvPr id="13" name="Picture 77" descr="Logo"/>
          <p:cNvPicPr>
            <a:picLocks noChangeAspect="1" noChangeArrowheads="1"/>
          </p:cNvPicPr>
          <p:nvPr userDrawn="1"/>
        </p:nvPicPr>
        <p:blipFill>
          <a:blip r:embed="rId4" cstate="email">
            <a:extLst>
              <a:ext uri="{28A0092B-C50C-407E-A947-70E740481C1C}">
                <a14:useLocalDpi xmlns="" xmlns:a14="http://schemas.microsoft.com/office/drawing/2010/main" val="0"/>
              </a:ext>
            </a:extLst>
          </a:blip>
          <a:srcRect/>
          <a:stretch>
            <a:fillRect/>
          </a:stretch>
        </p:blipFill>
        <p:spPr bwMode="auto">
          <a:xfrm>
            <a:off x="7794141" y="4034485"/>
            <a:ext cx="768834" cy="7673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1"/>
          <p:cNvSpPr>
            <a:spLocks noChangeArrowheads="1"/>
          </p:cNvSpPr>
          <p:nvPr userDrawn="1"/>
        </p:nvSpPr>
        <p:spPr bwMode="auto">
          <a:xfrm>
            <a:off x="582409" y="277776"/>
            <a:ext cx="1354362"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2013年5月8日星期三</a:t>
            </a:fld>
            <a:endParaRPr lang="en-US" altLang="zh-CN" sz="1000" dirty="0">
              <a:solidFill>
                <a:schemeClr val="tx1"/>
              </a:solidFill>
              <a:latin typeface="+mn-ea"/>
              <a:ea typeface="+mn-ea"/>
            </a:endParaRPr>
          </a:p>
        </p:txBody>
      </p:sp>
      <p:pic>
        <p:nvPicPr>
          <p:cNvPr id="10" name="Picture 2" descr="C:\Users\z00124665\Desktop\图形2.wmf"/>
          <p:cNvPicPr>
            <a:picLocks noChangeAspect="1" noChangeArrowheads="1"/>
          </p:cNvPicPr>
          <p:nvPr userDrawn="1"/>
        </p:nvPicPr>
        <p:blipFill>
          <a:blip r:embed="rId5" cstate="print"/>
          <a:srcRect/>
          <a:stretch>
            <a:fillRect/>
          </a:stretch>
        </p:blipFill>
        <p:spPr bwMode="auto">
          <a:xfrm>
            <a:off x="666769" y="4440721"/>
            <a:ext cx="2116626" cy="367370"/>
          </a:xfrm>
          <a:prstGeom prst="rect">
            <a:avLst/>
          </a:prstGeom>
          <a:noFill/>
        </p:spPr>
      </p:pic>
      <p:pic>
        <p:nvPicPr>
          <p:cNvPr id="12" name="Picture 2" descr="C:\Users\z00124665\Desktop\A BETTER WAY SOLUTIONS.wmf"/>
          <p:cNvPicPr>
            <a:picLocks noChangeAspect="1" noChangeArrowheads="1"/>
          </p:cNvPicPr>
          <p:nvPr userDrawn="1"/>
        </p:nvPicPr>
        <p:blipFill>
          <a:blip r:embed="rId6" cstate="print"/>
          <a:srcRect/>
          <a:stretch>
            <a:fillRect/>
          </a:stretch>
        </p:blipFill>
        <p:spPr bwMode="auto">
          <a:xfrm>
            <a:off x="660400" y="934345"/>
            <a:ext cx="4117340" cy="114657"/>
          </a:xfrm>
          <a:prstGeom prst="rect">
            <a:avLst/>
          </a:prstGeom>
          <a:noFill/>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0"/>
            <a:ext cx="9139238" cy="51435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4"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5"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6"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10" name="Picture 2" descr="C:\Users\z00124665\Desktop\图形1.wmf"/>
          <p:cNvPicPr>
            <a:picLocks noChangeAspect="1" noChangeArrowheads="1"/>
          </p:cNvPicPr>
          <p:nvPr userDrawn="1"/>
        </p:nvPicPr>
        <p:blipFill>
          <a:blip r:embed="rId7"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23" r:id="rId1"/>
    <p:sldLayoutId id="214748383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 name="矩形 74"/>
          <p:cNvSpPr/>
          <p:nvPr userDrawn="1"/>
        </p:nvSpPr>
        <p:spPr bwMode="auto">
          <a:xfrm>
            <a:off x="0" y="0"/>
            <a:ext cx="9144000" cy="51435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9" name="Picture 2" descr="C:\Users\z00124665\Desktop\HW LOGO(横版）.png"/>
          <p:cNvPicPr>
            <a:picLocks noChangeAspect="1" noChangeArrowheads="1"/>
          </p:cNvPicPr>
          <p:nvPr userDrawn="1"/>
        </p:nvPicPr>
        <p:blipFill>
          <a:blip r:embed="rId5" cstate="screen"/>
          <a:srcRect/>
          <a:stretch>
            <a:fillRect/>
          </a:stretch>
        </p:blipFill>
        <p:spPr bwMode="auto">
          <a:xfrm>
            <a:off x="7566408" y="4687937"/>
            <a:ext cx="1250151" cy="304524"/>
          </a:xfrm>
          <a:prstGeom prst="rect">
            <a:avLst/>
          </a:prstGeom>
          <a:noFill/>
        </p:spPr>
      </p:pic>
      <p:sp>
        <p:nvSpPr>
          <p:cNvPr id="12"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10" name="Picture 2" descr="C:\Users\z00124665\Desktop\图形1.wmf"/>
          <p:cNvPicPr>
            <a:picLocks noChangeAspect="1" noChangeArrowheads="1"/>
          </p:cNvPicPr>
          <p:nvPr userDrawn="1"/>
        </p:nvPicPr>
        <p:blipFill>
          <a:blip r:embed="rId6" cstate="print"/>
          <a:srcRect/>
          <a:stretch>
            <a:fillRect/>
          </a:stretch>
        </p:blipFill>
        <p:spPr bwMode="auto">
          <a:xfrm>
            <a:off x="322263" y="4862196"/>
            <a:ext cx="2655887" cy="120967"/>
          </a:xfrm>
          <a:prstGeom prst="rect">
            <a:avLst/>
          </a:prstGeom>
          <a:noFill/>
        </p:spPr>
      </p:pic>
      <p:pic>
        <p:nvPicPr>
          <p:cNvPr id="15" name="Picture 14" descr="C:\Users\z00124665\Desktop\color bar [转换].wmf"/>
          <p:cNvPicPr>
            <a:picLocks noChangeAspect="1" noChangeArrowheads="1"/>
          </p:cNvPicPr>
          <p:nvPr userDrawn="1"/>
        </p:nvPicPr>
        <p:blipFill>
          <a:blip r:embed="rId7" cstate="print"/>
          <a:srcRect/>
          <a:stretch>
            <a:fillRect/>
          </a:stretch>
        </p:blipFill>
        <p:spPr bwMode="auto">
          <a:xfrm>
            <a:off x="0" y="5078651"/>
            <a:ext cx="9144001" cy="74374"/>
          </a:xfrm>
          <a:prstGeom prst="rect">
            <a:avLst/>
          </a:prstGeom>
          <a:noFill/>
        </p:spPr>
      </p:pic>
      <p:pic>
        <p:nvPicPr>
          <p:cNvPr id="11" name="Picture 2" descr="C:\Users\z00124665\Desktop\A BETTER WAY SOLUTIONS.wmf"/>
          <p:cNvPicPr>
            <a:picLocks noChangeAspect="1" noChangeArrowheads="1"/>
          </p:cNvPicPr>
          <p:nvPr userDrawn="1"/>
        </p:nvPicPr>
        <p:blipFill>
          <a:blip r:embed="rId8" cstate="print"/>
          <a:srcRect/>
          <a:stretch>
            <a:fillRect/>
          </a:stretch>
        </p:blipFill>
        <p:spPr bwMode="auto">
          <a:xfrm>
            <a:off x="5567363" y="177220"/>
            <a:ext cx="3270250" cy="91068"/>
          </a:xfrm>
          <a:prstGeom prst="rect">
            <a:avLst/>
          </a:prstGeom>
          <a:noFill/>
        </p:spPr>
      </p:pic>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矩形 5"/>
          <p:cNvSpPr/>
          <p:nvPr userDrawn="1"/>
        </p:nvSpPr>
        <p:spPr bwMode="auto">
          <a:xfrm>
            <a:off x="0" y="0"/>
            <a:ext cx="9144000" cy="51435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userDrawn="1"/>
        </p:nvSpPr>
        <p:spPr>
          <a:xfrm>
            <a:off x="479291" y="4175206"/>
            <a:ext cx="8265110" cy="70788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rPr>
              <a:t>Copyright©2012 Huawei Technologies Co., Ltd. All Rights Reserved.</a:t>
            </a:r>
            <a:endParaRPr kumimoji="0" lang="zh-CN" altLang="zh-CN" sz="800" b="0"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800" b="0" i="0" u="none" strike="noStrike" kern="1200" cap="none" spc="0" normalizeH="0" baseline="0" noProof="0" dirty="0">
              <a:ln>
                <a:noFill/>
              </a:ln>
              <a:solidFill>
                <a:schemeClr val="bg1">
                  <a:lumMod val="65000"/>
                </a:schemeClr>
              </a:solidFill>
              <a:effectLst/>
              <a:uLnTx/>
              <a:uFillTx/>
              <a:latin typeface="+mn-lt"/>
              <a:ea typeface="宋体" charset="-122"/>
              <a:cs typeface="Calibri" pitchFamily="34" charset="0"/>
            </a:endParaRPr>
          </a:p>
        </p:txBody>
      </p:sp>
      <p:pic>
        <p:nvPicPr>
          <p:cNvPr id="8"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3" cstate="print"/>
          <a:srcRect/>
          <a:stretch>
            <a:fillRect/>
          </a:stretch>
        </p:blipFill>
        <p:spPr bwMode="auto">
          <a:xfrm>
            <a:off x="3783171" y="950801"/>
            <a:ext cx="1657350" cy="1600312"/>
          </a:xfrm>
          <a:prstGeom prst="rect">
            <a:avLst/>
          </a:prstGeom>
          <a:noFill/>
        </p:spPr>
      </p:pic>
      <p:sp>
        <p:nvSpPr>
          <p:cNvPr id="7" name="Rectangle 3"/>
          <p:cNvSpPr>
            <a:spLocks noChangeArrowheads="1"/>
          </p:cNvSpPr>
          <p:nvPr userDrawn="1"/>
        </p:nvSpPr>
        <p:spPr bwMode="auto">
          <a:xfrm>
            <a:off x="1843989" y="2862273"/>
            <a:ext cx="5423184" cy="365216"/>
          </a:xfrm>
          <a:prstGeom prst="rect">
            <a:avLst/>
          </a:prstGeom>
          <a:noFill/>
          <a:ln w="9525" algn="ctr">
            <a:noFill/>
            <a:miter lim="800000"/>
            <a:headEnd/>
            <a:tailEnd/>
          </a:ln>
        </p:spPr>
        <p:txBody>
          <a:bodyPr wrap="none" lIns="87360" tIns="43682" rIns="87360" bIns="43682">
            <a:spAutoFit/>
          </a:bodyPr>
          <a:lstStyle/>
          <a:p>
            <a:pPr algn="ctr" defTabSz="874713">
              <a:defRPr/>
            </a:pPr>
            <a:r>
              <a:rPr lang="en-US" altLang="zh-CN" sz="1800" b="1" dirty="0" smtClean="0">
                <a:solidFill>
                  <a:srgbClr val="333333"/>
                </a:solidFill>
                <a:latin typeface="FrutigerNext LT Medium" pitchFamily="34" charset="0"/>
                <a:ea typeface="ＭＳ Ｐゴシック" pitchFamily="34" charset="-128"/>
              </a:rPr>
              <a:t>HUAWEI ENTERPRISE ICT SOLUTIONS </a:t>
            </a:r>
            <a:r>
              <a:rPr lang="en-US" altLang="zh-CN" sz="1800" b="1" dirty="0" smtClean="0">
                <a:solidFill>
                  <a:srgbClr val="C00000"/>
                </a:solidFill>
                <a:latin typeface="FrutigerNext LT Medium" pitchFamily="34" charset="0"/>
                <a:ea typeface="ＭＳ Ｐゴシック" pitchFamily="34" charset="-128"/>
              </a:rPr>
              <a:t>A BETTER WAY</a:t>
            </a:r>
            <a:endParaRPr lang="zh-CN" altLang="en-US" sz="1800" b="1" dirty="0">
              <a:solidFill>
                <a:srgbClr val="C00000"/>
              </a:solidFill>
              <a:latin typeface="FrutigerNext LT Medium"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4" r:id="rId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accel="50000" decel="50000" fill="hold" grpId="0" nodeType="afterEffect">
                                  <p:stCondLst>
                                    <p:cond delay="0"/>
                                  </p:stCondLst>
                                  <p:iterate type="lt">
                                    <p:tmPct val="10000"/>
                                  </p:iterate>
                                  <p:childTnLst>
                                    <p:animClr clrSpc="hsl" dir="ccw">
                                      <p:cBhvr override="childStyle">
                                        <p:cTn id="6" dur="1000" fill="hold"/>
                                        <p:tgtEl>
                                          <p:spTgt spid="7"/>
                                        </p:tgtEl>
                                        <p:attrNameLst>
                                          <p:attrName>style.color</p:attrName>
                                        </p:attrNameLst>
                                      </p:cBhvr>
                                      <p:to>
                                        <a:srgbClr val="FF6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4.jpe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18" Type="http://schemas.openxmlformats.org/officeDocument/2006/relationships/image" Target="../media/image1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3.xml"/><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0.emf"/><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Layout" Target="../slideLayouts/slideLayout4.xml"/><Relationship Id="rId7" Type="http://schemas.openxmlformats.org/officeDocument/2006/relationships/image" Target="../media/image2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4.jpeg"/><Relationship Id="rId7"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chart" Target="../charts/chart1.xml"/><Relationship Id="rId4" Type="http://schemas.openxmlformats.org/officeDocument/2006/relationships/image" Target="../media/image25.jpeg"/><Relationship Id="rId9" Type="http://schemas.openxmlformats.org/officeDocument/2006/relationships/chart" Target="../charts/chart2.xml"/></Relationships>
</file>

<file path=ppt/slides/_rels/slide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74737" y="2733793"/>
            <a:ext cx="4176464" cy="502702"/>
          </a:xfrm>
          <a:prstGeom prst="rect">
            <a:avLst/>
          </a:prstGeom>
          <a:noFill/>
        </p:spPr>
        <p:txBody>
          <a:bodyPr wrap="square" lIns="0" rtlCol="0">
            <a:spAutoFit/>
          </a:bodyPr>
          <a:lstStyle/>
          <a:p>
            <a:pPr lvl="0" fontAlgn="t">
              <a:lnSpc>
                <a:spcPts val="1600"/>
              </a:lnSpc>
            </a:pPr>
            <a:r>
              <a:rPr lang="en-US" altLang="zh-CN" sz="1200" dirty="0" smtClean="0">
                <a:solidFill>
                  <a:schemeClr val="bg1"/>
                </a:solidFill>
                <a:latin typeface="FrutigerNext LT Medium"/>
              </a:rPr>
              <a:t>Dept</a:t>
            </a:r>
            <a:r>
              <a:rPr lang="en-US" altLang="zh-CN" sz="1200" dirty="0" smtClean="0">
                <a:solidFill>
                  <a:schemeClr val="bg1"/>
                </a:solidFill>
                <a:latin typeface="FrutigerNext LT Medium"/>
              </a:rPr>
              <a:t>: Storage SDT  Dept</a:t>
            </a:r>
            <a:endParaRPr lang="zh-CN" altLang="zh-CN" sz="1200" dirty="0" smtClean="0">
              <a:solidFill>
                <a:schemeClr val="bg1"/>
              </a:solidFill>
              <a:latin typeface="FrutigerNext LT Medium"/>
            </a:endParaRPr>
          </a:p>
          <a:p>
            <a:pPr lvl="0" fontAlgn="t">
              <a:lnSpc>
                <a:spcPts val="1600"/>
              </a:lnSpc>
            </a:pPr>
            <a:r>
              <a:rPr lang="en-US" altLang="zh-CN" sz="1200" dirty="0" smtClean="0">
                <a:solidFill>
                  <a:schemeClr val="bg1"/>
                </a:solidFill>
                <a:latin typeface="FrutigerNext LT Medium"/>
              </a:rPr>
              <a:t>Version: V1.0(20130204)</a:t>
            </a:r>
            <a:endParaRPr lang="zh-CN" altLang="zh-CN" sz="1200" dirty="0" smtClean="0">
              <a:solidFill>
                <a:schemeClr val="bg1"/>
              </a:solidFill>
              <a:latin typeface="FrutigerNext LT Medium"/>
            </a:endParaRPr>
          </a:p>
        </p:txBody>
      </p:sp>
      <p:sp>
        <p:nvSpPr>
          <p:cNvPr id="10" name="Rectangle 39"/>
          <p:cNvSpPr txBox="1">
            <a:spLocks noChangeArrowheads="1"/>
          </p:cNvSpPr>
          <p:nvPr/>
        </p:nvSpPr>
        <p:spPr bwMode="auto">
          <a:xfrm>
            <a:off x="644071" y="1507219"/>
            <a:ext cx="543922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mn-lt"/>
                <a:ea typeface="微软雅黑" pitchFamily="34" charset="-122"/>
                <a:cs typeface="+mj-cs"/>
              </a:rPr>
              <a:t>华为双活数据中心解决方案</a:t>
            </a:r>
            <a:r>
              <a:rPr kumimoji="0" lang="en-US" altLang="zh-CN" sz="2800" b="1" i="0" u="none" strike="noStrike" kern="0" cap="none" spc="0" normalizeH="0" baseline="0" noProof="0" dirty="0" smtClean="0">
                <a:ln>
                  <a:noFill/>
                </a:ln>
                <a:solidFill>
                  <a:schemeClr val="bg1"/>
                </a:solidFill>
                <a:effectLst/>
                <a:uLnTx/>
                <a:uFillTx/>
                <a:latin typeface="+mn-lt"/>
                <a:ea typeface="微软雅黑" pitchFamily="34" charset="-122"/>
                <a:cs typeface="+mj-cs"/>
              </a:rPr>
              <a:t>  </a:t>
            </a:r>
            <a:br>
              <a:rPr kumimoji="0" lang="en-US" altLang="zh-CN" sz="2800" b="1" i="0" u="none" strike="noStrike" kern="0" cap="none" spc="0" normalizeH="0" baseline="0" noProof="0" dirty="0" smtClean="0">
                <a:ln>
                  <a:noFill/>
                </a:ln>
                <a:solidFill>
                  <a:schemeClr val="bg1"/>
                </a:solidFill>
                <a:effectLst/>
                <a:uLnTx/>
                <a:uFillTx/>
                <a:latin typeface="+mn-lt"/>
                <a:ea typeface="微软雅黑" pitchFamily="34" charset="-122"/>
                <a:cs typeface="+mj-cs"/>
              </a:rPr>
            </a:br>
            <a:endParaRPr kumimoji="0" lang="zh-CN" altLang="en-US" sz="2800" b="1" i="0" u="none" strike="noStrike" kern="0" cap="none" spc="0" normalizeH="0" baseline="0" noProof="0" dirty="0" smtClean="0">
              <a:ln>
                <a:noFill/>
              </a:ln>
              <a:solidFill>
                <a:schemeClr val="bg1"/>
              </a:solidFill>
              <a:effectLst/>
              <a:uLnTx/>
              <a:uFillTx/>
              <a:latin typeface="+mn-lt"/>
              <a:ea typeface="微软雅黑" pitchFamily="34" charset="-122"/>
              <a:cs typeface="+mj-cs"/>
            </a:endParaRPr>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6050820" y="999042"/>
            <a:ext cx="2304000" cy="3344050"/>
            <a:chOff x="6050821" y="999042"/>
            <a:chExt cx="1956659" cy="3344050"/>
          </a:xfrm>
        </p:grpSpPr>
        <p:grpSp>
          <p:nvGrpSpPr>
            <p:cNvPr id="17" name="组合 16"/>
            <p:cNvGrpSpPr/>
            <p:nvPr/>
          </p:nvGrpSpPr>
          <p:grpSpPr>
            <a:xfrm>
              <a:off x="6050821" y="999042"/>
              <a:ext cx="1956659" cy="3344050"/>
              <a:chOff x="6050821" y="999042"/>
              <a:chExt cx="1956659" cy="3344050"/>
            </a:xfrm>
          </p:grpSpPr>
          <p:sp>
            <p:nvSpPr>
              <p:cNvPr id="50" name="同侧圆角矩形 49"/>
              <p:cNvSpPr/>
              <p:nvPr/>
            </p:nvSpPr>
            <p:spPr bwMode="auto">
              <a:xfrm>
                <a:off x="6051681" y="1319092"/>
                <a:ext cx="1955750" cy="3024000"/>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sz="500" kern="0" dirty="0" smtClean="0">
                  <a:solidFill>
                    <a:srgbClr val="5F5F5F"/>
                  </a:solidFill>
                  <a:latin typeface="Arial" pitchFamily="34" charset="0"/>
                  <a:ea typeface="华文细黑" pitchFamily="2" charset="-122"/>
                  <a:cs typeface="Arial" pitchFamily="34" charset="0"/>
                </a:endParaRPr>
              </a:p>
            </p:txBody>
          </p:sp>
          <p:sp>
            <p:nvSpPr>
              <p:cNvPr id="51" name="AutoShape 44"/>
              <p:cNvSpPr>
                <a:spLocks noChangeArrowheads="1"/>
              </p:cNvSpPr>
              <p:nvPr/>
            </p:nvSpPr>
            <p:spPr bwMode="auto">
              <a:xfrm>
                <a:off x="6050821" y="999042"/>
                <a:ext cx="1956659" cy="329226"/>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defTabSz="588012" eaLnBrk="0" hangingPunct="0">
                  <a:buSzPct val="60000"/>
                </a:pPr>
                <a:r>
                  <a:rPr lang="zh-CN" altLang="en-US" sz="1400" b="1" dirty="0" smtClean="0">
                    <a:solidFill>
                      <a:prstClr val="white"/>
                    </a:solidFill>
                    <a:latin typeface="Arial" pitchFamily="34" charset="0"/>
                    <a:ea typeface="微软雅黑" pitchFamily="34" charset="-122"/>
                    <a:cs typeface="Arial" pitchFamily="34" charset="0"/>
                  </a:rPr>
                  <a:t>智能灵活</a:t>
                </a:r>
              </a:p>
            </p:txBody>
          </p:sp>
        </p:grpSp>
        <p:pic>
          <p:nvPicPr>
            <p:cNvPr id="24" name="Picture 2" descr="C:\Program Files\eSpace-ecs\UserData\x00102672\ReceiveFile\福建政务云副本.jpg"/>
            <p:cNvPicPr>
              <a:picLocks noChangeArrowheads="1"/>
            </p:cNvPicPr>
            <p:nvPr/>
          </p:nvPicPr>
          <p:blipFill>
            <a:blip r:embed="rId3" cstate="print"/>
            <a:srcRect/>
            <a:stretch>
              <a:fillRect/>
            </a:stretch>
          </p:blipFill>
          <p:spPr bwMode="auto">
            <a:xfrm>
              <a:off x="6099809" y="2872741"/>
              <a:ext cx="1850400" cy="119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9" name="组合 18"/>
          <p:cNvGrpSpPr/>
          <p:nvPr/>
        </p:nvGrpSpPr>
        <p:grpSpPr>
          <a:xfrm>
            <a:off x="3503837" y="999042"/>
            <a:ext cx="2304000" cy="3344050"/>
            <a:chOff x="3503838" y="999042"/>
            <a:chExt cx="1956659" cy="3344050"/>
          </a:xfrm>
        </p:grpSpPr>
        <p:grpSp>
          <p:nvGrpSpPr>
            <p:cNvPr id="16" name="组合 15"/>
            <p:cNvGrpSpPr/>
            <p:nvPr/>
          </p:nvGrpSpPr>
          <p:grpSpPr>
            <a:xfrm>
              <a:off x="3503838" y="999042"/>
              <a:ext cx="1956659" cy="3344050"/>
              <a:chOff x="3503838" y="999042"/>
              <a:chExt cx="1956659" cy="3344050"/>
            </a:xfrm>
          </p:grpSpPr>
          <p:sp>
            <p:nvSpPr>
              <p:cNvPr id="77" name="同侧圆角矩形 76"/>
              <p:cNvSpPr/>
              <p:nvPr/>
            </p:nvSpPr>
            <p:spPr bwMode="auto">
              <a:xfrm>
                <a:off x="3504698" y="1319092"/>
                <a:ext cx="1955750" cy="3024000"/>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sz="500" kern="0" dirty="0" smtClean="0">
                  <a:solidFill>
                    <a:srgbClr val="5F5F5F"/>
                  </a:solidFill>
                  <a:latin typeface="Arial" pitchFamily="34" charset="0"/>
                  <a:ea typeface="华文细黑" pitchFamily="2" charset="-122"/>
                  <a:cs typeface="Arial" pitchFamily="34" charset="0"/>
                </a:endParaRPr>
              </a:p>
            </p:txBody>
          </p:sp>
          <p:sp>
            <p:nvSpPr>
              <p:cNvPr id="78" name="AutoShape 44"/>
              <p:cNvSpPr>
                <a:spLocks noChangeArrowheads="1"/>
              </p:cNvSpPr>
              <p:nvPr/>
            </p:nvSpPr>
            <p:spPr bwMode="auto">
              <a:xfrm>
                <a:off x="3503838" y="999042"/>
                <a:ext cx="1956659" cy="329226"/>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defTabSz="588012" eaLnBrk="0" hangingPunct="0">
                  <a:buSzPct val="60000"/>
                </a:pPr>
                <a:r>
                  <a:rPr lang="zh-CN" altLang="en-US" sz="1400" b="1" dirty="0" smtClean="0">
                    <a:solidFill>
                      <a:prstClr val="white"/>
                    </a:solidFill>
                    <a:latin typeface="Arial" pitchFamily="34" charset="0"/>
                    <a:ea typeface="微软雅黑" pitchFamily="34" charset="-122"/>
                    <a:cs typeface="Arial" pitchFamily="34" charset="0"/>
                  </a:rPr>
                  <a:t>高效便捷</a:t>
                </a:r>
              </a:p>
            </p:txBody>
          </p:sp>
        </p:grpSp>
        <p:pic>
          <p:nvPicPr>
            <p:cNvPr id="25" name="Picture 2"/>
            <p:cNvPicPr>
              <a:picLocks noChangeArrowheads="1"/>
            </p:cNvPicPr>
            <p:nvPr/>
          </p:nvPicPr>
          <p:blipFill>
            <a:blip r:embed="rId4" cstate="print"/>
            <a:srcRect t="11350" b="6653"/>
            <a:stretch>
              <a:fillRect/>
            </a:stretch>
          </p:blipFill>
          <p:spPr bwMode="auto">
            <a:xfrm>
              <a:off x="3556258" y="2872741"/>
              <a:ext cx="1850400" cy="119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8" name="组合 17"/>
          <p:cNvGrpSpPr/>
          <p:nvPr/>
        </p:nvGrpSpPr>
        <p:grpSpPr>
          <a:xfrm>
            <a:off x="923924" y="999042"/>
            <a:ext cx="2304000" cy="3344050"/>
            <a:chOff x="923925" y="999042"/>
            <a:chExt cx="1956659" cy="3344050"/>
          </a:xfrm>
        </p:grpSpPr>
        <p:grpSp>
          <p:nvGrpSpPr>
            <p:cNvPr id="15" name="组合 14"/>
            <p:cNvGrpSpPr/>
            <p:nvPr/>
          </p:nvGrpSpPr>
          <p:grpSpPr>
            <a:xfrm>
              <a:off x="923925" y="999042"/>
              <a:ext cx="1956659" cy="3344050"/>
              <a:chOff x="923925" y="999042"/>
              <a:chExt cx="1956659" cy="3344050"/>
            </a:xfrm>
          </p:grpSpPr>
          <p:sp>
            <p:nvSpPr>
              <p:cNvPr id="116" name="同侧圆角矩形 115"/>
              <p:cNvSpPr/>
              <p:nvPr/>
            </p:nvSpPr>
            <p:spPr bwMode="auto">
              <a:xfrm>
                <a:off x="924785" y="1319092"/>
                <a:ext cx="1955750" cy="3024000"/>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sz="500" kern="0" dirty="0" smtClean="0">
                  <a:solidFill>
                    <a:srgbClr val="5F5F5F"/>
                  </a:solidFill>
                  <a:latin typeface="Arial" pitchFamily="34" charset="0"/>
                  <a:ea typeface="华文细黑" pitchFamily="2" charset="-122"/>
                  <a:cs typeface="Arial" pitchFamily="34" charset="0"/>
                </a:endParaRPr>
              </a:p>
            </p:txBody>
          </p:sp>
          <p:sp>
            <p:nvSpPr>
              <p:cNvPr id="117" name="AutoShape 44"/>
              <p:cNvSpPr>
                <a:spLocks noChangeArrowheads="1"/>
              </p:cNvSpPr>
              <p:nvPr/>
            </p:nvSpPr>
            <p:spPr bwMode="auto">
              <a:xfrm>
                <a:off x="923925" y="999042"/>
                <a:ext cx="1956659" cy="329226"/>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defTabSz="588012" eaLnBrk="0" hangingPunct="0">
                  <a:buSzPct val="60000"/>
                </a:pPr>
                <a:r>
                  <a:rPr lang="zh-CN" altLang="en-US" sz="1400" b="1" dirty="0" smtClean="0">
                    <a:solidFill>
                      <a:prstClr val="white"/>
                    </a:solidFill>
                    <a:latin typeface="Arial" pitchFamily="34" charset="0"/>
                    <a:ea typeface="微软雅黑" pitchFamily="34" charset="-122"/>
                    <a:cs typeface="Arial" pitchFamily="34" charset="0"/>
                  </a:rPr>
                  <a:t>业务永续</a:t>
                </a:r>
              </a:p>
            </p:txBody>
          </p:sp>
        </p:grpSp>
        <p:pic>
          <p:nvPicPr>
            <p:cNvPr id="26" name="Picture 3" descr="F:\华为图库\科技 光与背景\Img201108230003_H.JPG"/>
            <p:cNvPicPr>
              <a:picLocks noChangeArrowheads="1"/>
            </p:cNvPicPr>
            <p:nvPr/>
          </p:nvPicPr>
          <p:blipFill>
            <a:blip r:embed="rId5" cstate="print"/>
            <a:stretch>
              <a:fillRect/>
            </a:stretch>
          </p:blipFill>
          <p:spPr bwMode="auto">
            <a:xfrm>
              <a:off x="976631" y="2872741"/>
              <a:ext cx="1850400" cy="119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52" name="TextBox 51"/>
          <p:cNvSpPr txBox="1"/>
          <p:nvPr/>
        </p:nvSpPr>
        <p:spPr>
          <a:xfrm>
            <a:off x="6241849" y="1530356"/>
            <a:ext cx="1831542" cy="887917"/>
          </a:xfrm>
          <a:prstGeom prst="rect">
            <a:avLst/>
          </a:prstGeom>
          <a:noFill/>
        </p:spPr>
        <p:txBody>
          <a:bodyPr wrap="square" lIns="68562" tIns="34281" rIns="68562" bIns="34281" rtlCol="0">
            <a:spAutoFit/>
          </a:bodyPr>
          <a:lstStyle/>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数据就近访问</a:t>
            </a:r>
          </a:p>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业务自动负载均衡</a:t>
            </a:r>
          </a:p>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平滑演进两地三中心</a:t>
            </a:r>
          </a:p>
        </p:txBody>
      </p:sp>
      <p:sp>
        <p:nvSpPr>
          <p:cNvPr id="57" name="Title 2"/>
          <p:cNvSpPr txBox="1">
            <a:spLocks/>
          </p:cNvSpPr>
          <p:nvPr/>
        </p:nvSpPr>
        <p:spPr>
          <a:xfrm>
            <a:off x="254894" y="309024"/>
            <a:ext cx="7632700" cy="745784"/>
          </a:xfrm>
          <a:prstGeom prst="rect">
            <a:avLst/>
          </a:prstGeom>
        </p:spPr>
        <p:txBody>
          <a:bodyPr/>
          <a:lstStyle/>
          <a:p>
            <a:pPr eaLnBrk="0" hangingPunct="0">
              <a:defRPr/>
            </a:pPr>
            <a:r>
              <a:rPr lang="zh-CN" altLang="en-US" sz="2000" b="1" kern="0" dirty="0" smtClean="0">
                <a:solidFill>
                  <a:srgbClr val="C00000"/>
                </a:solidFill>
                <a:latin typeface="微软雅黑" pitchFamily="34" charset="-122"/>
                <a:ea typeface="微软雅黑" pitchFamily="34" charset="-122"/>
              </a:rPr>
              <a:t>方案亮点</a:t>
            </a:r>
          </a:p>
        </p:txBody>
      </p:sp>
      <p:sp>
        <p:nvSpPr>
          <p:cNvPr id="84" name="TextBox 83"/>
          <p:cNvSpPr txBox="1"/>
          <p:nvPr/>
        </p:nvSpPr>
        <p:spPr>
          <a:xfrm>
            <a:off x="3641523" y="1530356"/>
            <a:ext cx="1869642" cy="887917"/>
          </a:xfrm>
          <a:prstGeom prst="rect">
            <a:avLst/>
          </a:prstGeom>
          <a:noFill/>
        </p:spPr>
        <p:txBody>
          <a:bodyPr wrap="square" lIns="68562" tIns="34281" rIns="68562" bIns="34281" rtlCol="0">
            <a:spAutoFit/>
          </a:bodyPr>
          <a:lstStyle/>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业务双活访问</a:t>
            </a:r>
          </a:p>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接管和兼容各品牌设备</a:t>
            </a:r>
            <a:endParaRPr lang="en-US" altLang="zh-CN" sz="1200" kern="0" dirty="0" smtClean="0">
              <a:latin typeface="微软雅黑" pitchFamily="34" charset="-122"/>
              <a:ea typeface="微软雅黑" pitchFamily="34" charset="-122"/>
              <a:cs typeface="Arial" pitchFamily="34" charset="0"/>
            </a:endParaRPr>
          </a:p>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设备统一管理</a:t>
            </a:r>
          </a:p>
        </p:txBody>
      </p:sp>
      <p:sp>
        <p:nvSpPr>
          <p:cNvPr id="118" name="TextBox 117"/>
          <p:cNvSpPr txBox="1"/>
          <p:nvPr/>
        </p:nvSpPr>
        <p:spPr>
          <a:xfrm>
            <a:off x="1076850" y="1530356"/>
            <a:ext cx="1990515" cy="887917"/>
          </a:xfrm>
          <a:prstGeom prst="rect">
            <a:avLst/>
          </a:prstGeom>
          <a:noFill/>
        </p:spPr>
        <p:txBody>
          <a:bodyPr wrap="square" lIns="68562" tIns="34281" rIns="68562" bIns="34281" rtlCol="0">
            <a:spAutoFit/>
          </a:bodyPr>
          <a:lstStyle/>
          <a:p>
            <a:pPr marL="139266" indent="-139266">
              <a:lnSpc>
                <a:spcPct val="120000"/>
              </a:lnSpc>
              <a:spcAft>
                <a:spcPts val="600"/>
              </a:spcAft>
              <a:buClr>
                <a:schemeClr val="bg1">
                  <a:lumMod val="50000"/>
                </a:schemeClr>
              </a:buClr>
              <a:buSzPct val="60000"/>
              <a:buFont typeface="Wingdings" pitchFamily="2" charset="2"/>
              <a:buChar char="l"/>
            </a:pPr>
            <a:r>
              <a:rPr lang="en-US" altLang="zh-CN" sz="1200" kern="0" dirty="0" smtClean="0">
                <a:latin typeface="微软雅黑" pitchFamily="34" charset="-122"/>
                <a:ea typeface="微软雅黑" pitchFamily="34" charset="-122"/>
                <a:cs typeface="Arial" pitchFamily="34" charset="0"/>
              </a:rPr>
              <a:t>7x24</a:t>
            </a:r>
            <a:r>
              <a:rPr lang="zh-CN" altLang="en-US" sz="1200" kern="0" dirty="0" smtClean="0">
                <a:latin typeface="微软雅黑" pitchFamily="34" charset="-122"/>
                <a:ea typeface="微软雅黑" pitchFamily="34" charset="-122"/>
                <a:cs typeface="Arial" pitchFamily="34" charset="0"/>
              </a:rPr>
              <a:t>小时业务连续运行</a:t>
            </a:r>
          </a:p>
          <a:p>
            <a:pPr marL="139266" indent="-139266">
              <a:lnSpc>
                <a:spcPct val="120000"/>
              </a:lnSpc>
              <a:spcAft>
                <a:spcPts val="600"/>
              </a:spcAft>
              <a:buClr>
                <a:schemeClr val="bg1">
                  <a:lumMod val="50000"/>
                </a:schemeClr>
              </a:buClr>
              <a:buSzPct val="60000"/>
              <a:buFont typeface="Wingdings" pitchFamily="2" charset="2"/>
              <a:buChar char="l"/>
            </a:pPr>
            <a:r>
              <a:rPr lang="en-US" altLang="zh-CN" sz="1200" kern="0" dirty="0" smtClean="0">
                <a:latin typeface="微软雅黑" pitchFamily="34" charset="-122"/>
                <a:ea typeface="微软雅黑" pitchFamily="34" charset="-122"/>
                <a:cs typeface="Arial" pitchFamily="34" charset="0"/>
              </a:rPr>
              <a:t>RPO=0</a:t>
            </a:r>
            <a:r>
              <a:rPr lang="zh-CN" altLang="en-US" sz="1200" kern="0" dirty="0" smtClean="0">
                <a:latin typeface="微软雅黑" pitchFamily="34" charset="-122"/>
                <a:ea typeface="微软雅黑" pitchFamily="34" charset="-122"/>
                <a:cs typeface="Arial" pitchFamily="34" charset="0"/>
              </a:rPr>
              <a:t>、</a:t>
            </a:r>
            <a:r>
              <a:rPr lang="en-US" altLang="zh-CN" sz="1200" kern="0" dirty="0" smtClean="0">
                <a:latin typeface="微软雅黑" pitchFamily="34" charset="-122"/>
                <a:ea typeface="微软雅黑" pitchFamily="34" charset="-122"/>
                <a:cs typeface="Arial" pitchFamily="34" charset="0"/>
              </a:rPr>
              <a:t>RTO</a:t>
            </a:r>
            <a:r>
              <a:rPr lang="zh-CN" altLang="en-US" sz="1200" dirty="0" smtClean="0"/>
              <a:t> ≈ </a:t>
            </a:r>
            <a:r>
              <a:rPr lang="en-US" altLang="zh-CN" sz="1200" kern="0" dirty="0" smtClean="0">
                <a:latin typeface="微软雅黑" pitchFamily="34" charset="-122"/>
                <a:ea typeface="微软雅黑" pitchFamily="34" charset="-122"/>
                <a:cs typeface="Arial" pitchFamily="34" charset="0"/>
              </a:rPr>
              <a:t>0</a:t>
            </a:r>
          </a:p>
          <a:p>
            <a:pPr marL="139266" indent="-139266">
              <a:lnSpc>
                <a:spcPct val="120000"/>
              </a:lnSpc>
              <a:spcAft>
                <a:spcPts val="600"/>
              </a:spcAft>
              <a:buClr>
                <a:schemeClr val="bg1">
                  <a:lumMod val="50000"/>
                </a:schemeClr>
              </a:buClr>
              <a:buSzPct val="60000"/>
              <a:buFont typeface="Wingdings" pitchFamily="2" charset="2"/>
              <a:buChar char="l"/>
            </a:pPr>
            <a:r>
              <a:rPr lang="zh-CN" altLang="en-US" sz="1200" kern="0" dirty="0" smtClean="0">
                <a:latin typeface="微软雅黑" pitchFamily="34" charset="-122"/>
                <a:ea typeface="微软雅黑" pitchFamily="34" charset="-122"/>
                <a:cs typeface="Arial" pitchFamily="34" charset="0"/>
              </a:rPr>
              <a:t>维护过程业务不中断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p:cNvSpPr txBox="1">
            <a:spLocks/>
          </p:cNvSpPr>
          <p:nvPr/>
        </p:nvSpPr>
        <p:spPr bwMode="auto">
          <a:xfrm>
            <a:off x="9588115" y="2176158"/>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22" name="矩形 21"/>
          <p:cNvSpPr/>
          <p:nvPr/>
        </p:nvSpPr>
        <p:spPr bwMode="auto">
          <a:xfrm>
            <a:off x="9652455" y="3544210"/>
            <a:ext cx="615723" cy="295547"/>
          </a:xfrm>
          <a:prstGeom prst="rect">
            <a:avLst/>
          </a:prstGeom>
          <a:solidFill>
            <a:schemeClr val="bg1">
              <a:lumMod val="75000"/>
            </a:schemeClr>
          </a:solidFill>
          <a:ln w="9525">
            <a:noFill/>
            <a:round/>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defRPr/>
            </a:pPr>
            <a:endParaRPr lang="zh-CN" altLang="en-US" smtClean="0">
              <a:latin typeface="+mn-lt"/>
              <a:ea typeface="微软雅黑" pitchFamily="34" charset="-122"/>
            </a:endParaRPr>
          </a:p>
        </p:txBody>
      </p:sp>
      <p:sp>
        <p:nvSpPr>
          <p:cNvPr id="38" name="矩形 37"/>
          <p:cNvSpPr/>
          <p:nvPr/>
        </p:nvSpPr>
        <p:spPr bwMode="auto">
          <a:xfrm>
            <a:off x="9652455" y="3265082"/>
            <a:ext cx="615723" cy="295547"/>
          </a:xfrm>
          <a:prstGeom prst="rect">
            <a:avLst/>
          </a:prstGeom>
          <a:solidFill>
            <a:srgbClr val="C00000"/>
          </a:solidFill>
          <a:ln w="9525"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rIns="45720" rtlCol="0" anchor="ctr"/>
          <a:lstStyle/>
          <a:p>
            <a:pPr algn="r" fontAlgn="auto">
              <a:spcBef>
                <a:spcPts val="0"/>
              </a:spcBef>
              <a:spcAft>
                <a:spcPts val="0"/>
              </a:spcAft>
              <a:defRPr/>
            </a:pPr>
            <a:endParaRPr lang="zh-CN" altLang="en-US" sz="1000" b="1" kern="0" smtClean="0">
              <a:solidFill>
                <a:schemeClr val="bg1"/>
              </a:solidFill>
              <a:effectLst>
                <a:outerShdw blurRad="38100" dist="38100" dir="2700000" algn="tl">
                  <a:srgbClr val="000000">
                    <a:alpha val="43137"/>
                  </a:srgbClr>
                </a:outerShdw>
              </a:effectLst>
              <a:latin typeface="+mn-lt"/>
              <a:ea typeface="微软雅黑" pitchFamily="34" charset="-122"/>
            </a:endParaRPr>
          </a:p>
        </p:txBody>
      </p:sp>
      <p:sp>
        <p:nvSpPr>
          <p:cNvPr id="39" name="직사각형 14"/>
          <p:cNvSpPr/>
          <p:nvPr/>
        </p:nvSpPr>
        <p:spPr>
          <a:xfrm>
            <a:off x="9526974" y="2660143"/>
            <a:ext cx="2817425" cy="523220"/>
          </a:xfrm>
          <a:prstGeom prst="rect">
            <a:avLst/>
          </a:prstGeom>
        </p:spPr>
        <p:txBody>
          <a:bodyPr wrap="square">
            <a:spAutoFit/>
          </a:bodyPr>
          <a:lstStyle/>
          <a:p>
            <a:pPr latinLnBrk="0">
              <a:buSzPct val="80000"/>
            </a:pPr>
            <a:r>
              <a:rPr lang="zh-CN" altLang="en-US" sz="1400" dirty="0" smtClean="0">
                <a:ea typeface="微软雅黑" pitchFamily="34" charset="-122"/>
              </a:rPr>
              <a:t>该页颜色由以下两色构成，主色调公司色。</a:t>
            </a:r>
          </a:p>
        </p:txBody>
      </p:sp>
      <p:sp>
        <p:nvSpPr>
          <p:cNvPr id="110" name="Title 2"/>
          <p:cNvSpPr txBox="1">
            <a:spLocks/>
          </p:cNvSpPr>
          <p:nvPr/>
        </p:nvSpPr>
        <p:spPr>
          <a:xfrm>
            <a:off x="254894" y="309024"/>
            <a:ext cx="7632700" cy="351376"/>
          </a:xfrm>
          <a:prstGeom prst="rect">
            <a:avLst/>
          </a:prstGeom>
        </p:spPr>
        <p:txBody>
          <a:bodyPr/>
          <a:lstStyle/>
          <a:p>
            <a:pPr lvl="0" eaLnBrk="0" hangingPunct="0">
              <a:defRPr/>
            </a:pPr>
            <a:r>
              <a:rPr lang="zh-CN" altLang="en-US" sz="2000" b="1" kern="0" dirty="0" smtClean="0">
                <a:solidFill>
                  <a:srgbClr val="C00000"/>
                </a:solidFill>
                <a:latin typeface="微软雅黑" pitchFamily="34" charset="-122"/>
                <a:ea typeface="微软雅黑" pitchFamily="34" charset="-122"/>
              </a:rPr>
              <a:t>广东东莞长安医院双活数中心解决方案案例</a:t>
            </a:r>
          </a:p>
        </p:txBody>
      </p:sp>
      <p:cxnSp>
        <p:nvCxnSpPr>
          <p:cNvPr id="112" name="直接箭头连接符 111"/>
          <p:cNvCxnSpPr/>
          <p:nvPr/>
        </p:nvCxnSpPr>
        <p:spPr bwMode="auto">
          <a:xfrm>
            <a:off x="1326743" y="2332790"/>
            <a:ext cx="785062" cy="914400"/>
          </a:xfrm>
          <a:prstGeom prst="straightConnector1">
            <a:avLst/>
          </a:prstGeom>
          <a:noFill/>
          <a:ln>
            <a:no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3" name="同侧圆角矩形 112"/>
          <p:cNvSpPr/>
          <p:nvPr/>
        </p:nvSpPr>
        <p:spPr bwMode="auto">
          <a:xfrm>
            <a:off x="361690" y="864907"/>
            <a:ext cx="3342802" cy="1044000"/>
          </a:xfrm>
          <a:prstGeom prst="round2SameRect">
            <a:avLst>
              <a:gd name="adj1" fmla="val 0"/>
              <a:gd name="adj2" fmla="val 0"/>
            </a:avLst>
          </a:prstGeom>
          <a:solidFill>
            <a:srgbClr val="F9F9F9"/>
          </a:solidFill>
          <a:ln w="12700" algn="ctr">
            <a:noFill/>
            <a:round/>
            <a:headEnd/>
            <a:tailEnd/>
          </a:ln>
          <a:effectLst>
            <a:outerShdw blurRad="63500" sx="101000" sy="101000" algn="ctr" rotWithShape="0">
              <a:prstClr val="black">
                <a:alpha val="20000"/>
              </a:prstClr>
            </a:outerShdw>
          </a:effectLst>
        </p:spPr>
        <p:txBody>
          <a:bodyPr wrap="square" lIns="68562" tIns="34281" rIns="68562" bIns="34281" anchor="t" anchorCtr="0"/>
          <a:lstStyle/>
          <a:p>
            <a:pPr eaLnBrk="0" hangingPunct="0">
              <a:buClr>
                <a:srgbClr val="990000"/>
              </a:buClr>
              <a:buSzPct val="60000"/>
              <a:buFont typeface="Wingdings" pitchFamily="2" charset="2"/>
              <a:buChar char="l"/>
            </a:pPr>
            <a:endParaRPr lang="en-US" altLang="zh-CN" sz="2000" dirty="0" smtClean="0">
              <a:solidFill>
                <a:srgbClr val="000000"/>
              </a:solidFill>
              <a:latin typeface="微软雅黑" pitchFamily="34" charset="-122"/>
              <a:ea typeface="微软雅黑" pitchFamily="34" charset="-122"/>
              <a:cs typeface="Arial" pitchFamily="34" charset="0"/>
            </a:endParaRPr>
          </a:p>
          <a:p>
            <a:pPr marL="102568" lvl="1" indent="-102568" eaLnBrk="0" hangingPunct="0">
              <a:lnSpc>
                <a:spcPct val="120000"/>
              </a:lnSpc>
              <a:buClr>
                <a:schemeClr val="bg1">
                  <a:lumMod val="50000"/>
                </a:schemeClr>
              </a:buClr>
              <a:buFont typeface="Arial" charset="0"/>
              <a:buChar char="•"/>
            </a:pP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存储品牌多</a:t>
            </a: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，利用率低，维护及管理复杂</a:t>
            </a:r>
            <a:endPar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endParaRPr>
          </a:p>
          <a:p>
            <a:pPr marL="102568" lvl="1" indent="-102568" eaLnBrk="0" hangingPunct="0">
              <a:lnSpc>
                <a:spcPct val="120000"/>
              </a:lnSpc>
              <a:buClr>
                <a:schemeClr val="bg1">
                  <a:lumMod val="50000"/>
                </a:schemeClr>
              </a:buClr>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无存储高可用方案，</a:t>
            </a: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数据丢失</a:t>
            </a: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风险高</a:t>
            </a:r>
            <a:endPar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endParaRPr>
          </a:p>
        </p:txBody>
      </p:sp>
      <p:sp>
        <p:nvSpPr>
          <p:cNvPr id="114" name="同侧圆角矩形 113"/>
          <p:cNvSpPr/>
          <p:nvPr/>
        </p:nvSpPr>
        <p:spPr bwMode="auto">
          <a:xfrm>
            <a:off x="361690" y="1993806"/>
            <a:ext cx="3342802" cy="1368000"/>
          </a:xfrm>
          <a:prstGeom prst="round2SameRect">
            <a:avLst>
              <a:gd name="adj1" fmla="val 0"/>
              <a:gd name="adj2" fmla="val 0"/>
            </a:avLst>
          </a:prstGeom>
          <a:solidFill>
            <a:srgbClr val="F9F9F9"/>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t" anchorCtr="0"/>
          <a:lstStyle/>
          <a:p>
            <a:pPr eaLnBrk="0" hangingPunct="0">
              <a:buClr>
                <a:srgbClr val="990000"/>
              </a:buClr>
              <a:buSzPct val="60000"/>
              <a:buFont typeface="Wingdings" pitchFamily="2" charset="2"/>
              <a:buChar char="l"/>
            </a:pPr>
            <a:endParaRPr lang="en-US" altLang="zh-CN" sz="2000" dirty="0" smtClean="0">
              <a:solidFill>
                <a:srgbClr val="000000"/>
              </a:solidFill>
              <a:latin typeface="微软雅黑" pitchFamily="34" charset="-122"/>
              <a:ea typeface="微软雅黑" pitchFamily="34" charset="-122"/>
              <a:cs typeface="Arial" pitchFamily="34" charset="0"/>
            </a:endParaRPr>
          </a:p>
          <a:p>
            <a:pPr marL="102568" lvl="1" indent="-102568" eaLnBrk="0" hangingPunct="0">
              <a:lnSpc>
                <a:spcPct val="120000"/>
              </a:lnSpc>
              <a:buClr>
                <a:schemeClr val="bg1">
                  <a:lumMod val="50000"/>
                </a:schemeClr>
              </a:buClr>
              <a:buSzPct val="115000"/>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采用华为</a:t>
            </a: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双活数据中心</a:t>
            </a: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解决方案，提供跨站</a:t>
            </a:r>
            <a:endPar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endParaRPr>
          </a:p>
          <a:p>
            <a:pPr marL="102568" lvl="1" indent="-102568" eaLnBrk="0" hangingPunct="0">
              <a:lnSpc>
                <a:spcPct val="120000"/>
              </a:lnSpc>
              <a:buClr>
                <a:schemeClr val="bg1">
                  <a:lumMod val="50000"/>
                </a:schemeClr>
              </a:buClr>
              <a:buSzPct val="115000"/>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点高可用平台</a:t>
            </a:r>
            <a:endPar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endParaRPr>
          </a:p>
          <a:p>
            <a:pPr marL="102568" lvl="1" indent="-102568" eaLnBrk="0" hangingPunct="0">
              <a:lnSpc>
                <a:spcPct val="120000"/>
              </a:lnSpc>
              <a:buClr>
                <a:schemeClr val="bg1">
                  <a:lumMod val="50000"/>
                </a:schemeClr>
              </a:buClr>
              <a:buSzPct val="115000"/>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光纤直连保证链路带宽和时延</a:t>
            </a:r>
            <a:endPar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endParaRPr>
          </a:p>
          <a:p>
            <a:pPr marL="102568" lvl="1" indent="-102568" eaLnBrk="0" hangingPunct="0">
              <a:lnSpc>
                <a:spcPct val="120000"/>
              </a:lnSpc>
              <a:buClr>
                <a:schemeClr val="bg1">
                  <a:lumMod val="50000"/>
                </a:schemeClr>
              </a:buClr>
              <a:buSzPct val="115000"/>
              <a:buFont typeface="Arial" charset="0"/>
              <a:buChar char="•"/>
            </a:pPr>
            <a:r>
              <a:rPr lang="zh-CN" altLang="en-US" sz="1400" b="1" dirty="0" smtClean="0">
                <a:solidFill>
                  <a:srgbClr val="C00000"/>
                </a:solidFill>
                <a:latin typeface="微软雅黑" pitchFamily="34" charset="-122"/>
                <a:ea typeface="微软雅黑" pitchFamily="34" charset="-122"/>
                <a:cs typeface="Arial" pitchFamily="34" charset="0"/>
                <a:sym typeface="Lucida Grande"/>
              </a:rPr>
              <a:t>核心业务系统</a:t>
            </a:r>
            <a:r>
              <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rPr>
              <a:t>HIS</a:t>
            </a: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a:t>
            </a:r>
            <a:r>
              <a:rPr lang="en-US" altLang="zh-CN" sz="1200" dirty="0" smtClean="0">
                <a:solidFill>
                  <a:srgbClr val="000000"/>
                </a:solidFill>
                <a:latin typeface="微软雅黑" pitchFamily="34" charset="-122"/>
                <a:ea typeface="微软雅黑" pitchFamily="34" charset="-122"/>
                <a:cs typeface="Arial" pitchFamily="34" charset="0"/>
                <a:sym typeface="FrutigerNext LT Regular" pitchFamily="34" charset="0"/>
              </a:rPr>
              <a:t>PACS</a:t>
            </a: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均双活部署</a:t>
            </a:r>
            <a:endParaRPr lang="en-US" altLang="zh-CN" sz="1200" dirty="0" smtClean="0">
              <a:solidFill>
                <a:srgbClr val="000000"/>
              </a:solidFill>
              <a:latin typeface="微软雅黑" pitchFamily="34" charset="-122"/>
              <a:ea typeface="微软雅黑" pitchFamily="34" charset="-122"/>
              <a:cs typeface="Arial" pitchFamily="34" charset="0"/>
              <a:sym typeface="Lucida Grande"/>
            </a:endParaRPr>
          </a:p>
        </p:txBody>
      </p:sp>
      <p:sp>
        <p:nvSpPr>
          <p:cNvPr id="115" name="同侧圆角矩形 114"/>
          <p:cNvSpPr/>
          <p:nvPr/>
        </p:nvSpPr>
        <p:spPr bwMode="auto">
          <a:xfrm>
            <a:off x="361690" y="1993806"/>
            <a:ext cx="3342802" cy="324000"/>
          </a:xfrm>
          <a:prstGeom prst="round2SameRect">
            <a:avLst>
              <a:gd name="adj1" fmla="val 0"/>
              <a:gd name="adj2" fmla="val 0"/>
            </a:avLst>
          </a:prstGeom>
          <a:solidFill>
            <a:srgbClr val="C00000"/>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ctr"/>
          <a:lstStyle/>
          <a:p>
            <a:pPr algn="ctr" eaLnBrk="0" hangingPunct="0">
              <a:buClr>
                <a:srgbClr val="990000"/>
              </a:buClr>
              <a:buSzPct val="60000"/>
            </a:pPr>
            <a:r>
              <a:rPr lang="zh-CN" altLang="en-US" sz="1600" b="1" dirty="0" smtClean="0">
                <a:solidFill>
                  <a:schemeClr val="bg1"/>
                </a:solidFill>
                <a:latin typeface="微软雅黑" pitchFamily="34" charset="-122"/>
                <a:ea typeface="微软雅黑" pitchFamily="34" charset="-122"/>
                <a:cs typeface="Arial" pitchFamily="34" charset="0"/>
              </a:rPr>
              <a:t>华为解决方案</a:t>
            </a:r>
            <a:endParaRPr lang="en-US" altLang="zh-CN" sz="1600" b="1" dirty="0" smtClean="0">
              <a:solidFill>
                <a:schemeClr val="bg1"/>
              </a:solidFill>
              <a:latin typeface="微软雅黑" pitchFamily="34" charset="-122"/>
              <a:ea typeface="微软雅黑" pitchFamily="34" charset="-122"/>
              <a:cs typeface="Arial" pitchFamily="34" charset="0"/>
            </a:endParaRPr>
          </a:p>
        </p:txBody>
      </p:sp>
      <p:sp>
        <p:nvSpPr>
          <p:cNvPr id="116" name="同侧圆角矩形 115"/>
          <p:cNvSpPr/>
          <p:nvPr/>
        </p:nvSpPr>
        <p:spPr bwMode="auto">
          <a:xfrm>
            <a:off x="361690" y="3454363"/>
            <a:ext cx="3342802" cy="1391957"/>
          </a:xfrm>
          <a:prstGeom prst="round2SameRect">
            <a:avLst>
              <a:gd name="adj1" fmla="val 0"/>
              <a:gd name="adj2" fmla="val 0"/>
            </a:avLst>
          </a:prstGeom>
          <a:solidFill>
            <a:srgbClr val="F9F9F9"/>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t" anchorCtr="0"/>
          <a:lstStyle/>
          <a:p>
            <a:pPr eaLnBrk="0" hangingPunct="0">
              <a:buClr>
                <a:srgbClr val="990000"/>
              </a:buClr>
              <a:buSzPct val="60000"/>
              <a:buFont typeface="Wingdings" pitchFamily="2" charset="2"/>
              <a:buChar char="l"/>
            </a:pPr>
            <a:endParaRPr lang="en-US" altLang="zh-CN" sz="2000" dirty="0" smtClean="0">
              <a:solidFill>
                <a:srgbClr val="000000"/>
              </a:solidFill>
              <a:latin typeface="微软雅黑" pitchFamily="34" charset="-122"/>
              <a:ea typeface="微软雅黑" pitchFamily="34" charset="-122"/>
              <a:cs typeface="Arial" pitchFamily="34" charset="0"/>
            </a:endParaRPr>
          </a:p>
          <a:p>
            <a:pPr marL="83919" lvl="1" indent="-83919" eaLnBrk="0" hangingPunct="0">
              <a:lnSpc>
                <a:spcPct val="120000"/>
              </a:lnSpc>
              <a:buClr>
                <a:schemeClr val="bg1">
                  <a:lumMod val="50000"/>
                </a:schemeClr>
              </a:buClr>
              <a:buFont typeface="Arial" charset="0"/>
              <a:buChar char="•"/>
            </a:pP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数据不丢失，业务不中断</a:t>
            </a:r>
            <a:endParaRPr lang="en-US" altLang="zh-CN" sz="1400" b="1" dirty="0" smtClean="0">
              <a:solidFill>
                <a:srgbClr val="C00000"/>
              </a:solidFill>
              <a:latin typeface="微软雅黑" pitchFamily="34" charset="-122"/>
              <a:ea typeface="微软雅黑" pitchFamily="34" charset="-122"/>
              <a:cs typeface="Arial" pitchFamily="34" charset="0"/>
              <a:sym typeface="FrutigerNext LT Regular" pitchFamily="34" charset="0"/>
            </a:endParaRPr>
          </a:p>
          <a:p>
            <a:pPr marL="83919" lvl="1" indent="-83919" eaLnBrk="0" hangingPunct="0">
              <a:lnSpc>
                <a:spcPct val="120000"/>
              </a:lnSpc>
              <a:buClr>
                <a:schemeClr val="bg1">
                  <a:lumMod val="50000"/>
                </a:schemeClr>
              </a:buClr>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业务双活访问，</a:t>
            </a: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提高生产效率</a:t>
            </a:r>
            <a:endParaRPr lang="en-US" altLang="zh-CN" sz="1400" b="1" dirty="0" smtClean="0">
              <a:solidFill>
                <a:srgbClr val="C00000"/>
              </a:solidFill>
              <a:latin typeface="微软雅黑" pitchFamily="34" charset="-122"/>
              <a:ea typeface="微软雅黑" pitchFamily="34" charset="-122"/>
              <a:cs typeface="Arial" pitchFamily="34" charset="0"/>
              <a:sym typeface="FrutigerNext LT Regular" pitchFamily="34" charset="0"/>
            </a:endParaRPr>
          </a:p>
          <a:p>
            <a:pPr marL="83919" lvl="1" indent="-83919" eaLnBrk="0" hangingPunct="0">
              <a:lnSpc>
                <a:spcPct val="120000"/>
              </a:lnSpc>
              <a:buClr>
                <a:schemeClr val="bg1">
                  <a:lumMod val="50000"/>
                </a:schemeClr>
              </a:buClr>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异构利旧，</a:t>
            </a: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保护已有设备投资</a:t>
            </a:r>
            <a:endParaRPr lang="en-US" altLang="zh-CN" sz="1400" b="1" dirty="0" smtClean="0">
              <a:solidFill>
                <a:srgbClr val="C00000"/>
              </a:solidFill>
              <a:latin typeface="微软雅黑" pitchFamily="34" charset="-122"/>
              <a:ea typeface="微软雅黑" pitchFamily="34" charset="-122"/>
              <a:cs typeface="Arial" pitchFamily="34" charset="0"/>
              <a:sym typeface="FrutigerNext LT Regular" pitchFamily="34" charset="0"/>
            </a:endParaRPr>
          </a:p>
          <a:p>
            <a:pPr marL="83919" lvl="1" indent="-83919" eaLnBrk="0" hangingPunct="0">
              <a:lnSpc>
                <a:spcPct val="120000"/>
              </a:lnSpc>
              <a:buClr>
                <a:schemeClr val="bg1">
                  <a:lumMod val="50000"/>
                </a:schemeClr>
              </a:buClr>
              <a:buFont typeface="Arial" charset="0"/>
              <a:buChar char="•"/>
            </a:pPr>
            <a:r>
              <a:rPr lang="zh-CN" altLang="en-US" sz="1200" dirty="0" smtClean="0">
                <a:solidFill>
                  <a:srgbClr val="000000"/>
                </a:solidFill>
                <a:latin typeface="微软雅黑" pitchFamily="34" charset="-122"/>
                <a:ea typeface="微软雅黑" pitchFamily="34" charset="-122"/>
                <a:cs typeface="Arial" pitchFamily="34" charset="0"/>
                <a:sym typeface="FrutigerNext LT Regular" pitchFamily="34" charset="0"/>
              </a:rPr>
              <a:t>设备统一管理，便捷运维，</a:t>
            </a:r>
            <a:r>
              <a:rPr lang="zh-CN" altLang="en-US" sz="1400" b="1" dirty="0" smtClean="0">
                <a:solidFill>
                  <a:srgbClr val="C00000"/>
                </a:solidFill>
                <a:latin typeface="微软雅黑" pitchFamily="34" charset="-122"/>
                <a:ea typeface="微软雅黑" pitchFamily="34" charset="-122"/>
                <a:cs typeface="Arial" pitchFamily="34" charset="0"/>
                <a:sym typeface="FrutigerNext LT Regular" pitchFamily="34" charset="0"/>
              </a:rPr>
              <a:t>减少维护成本</a:t>
            </a:r>
            <a:endParaRPr lang="en-US" altLang="zh-CN" sz="1400" b="1" dirty="0" smtClean="0">
              <a:solidFill>
                <a:srgbClr val="C00000"/>
              </a:solidFill>
              <a:latin typeface="微软雅黑" pitchFamily="34" charset="-122"/>
              <a:ea typeface="微软雅黑" pitchFamily="34" charset="-122"/>
              <a:cs typeface="Arial" pitchFamily="34" charset="0"/>
              <a:sym typeface="FrutigerNext LT Regular" pitchFamily="34" charset="0"/>
            </a:endParaRPr>
          </a:p>
        </p:txBody>
      </p:sp>
      <p:sp>
        <p:nvSpPr>
          <p:cNvPr id="117" name="同侧圆角矩形 116"/>
          <p:cNvSpPr/>
          <p:nvPr/>
        </p:nvSpPr>
        <p:spPr bwMode="auto">
          <a:xfrm>
            <a:off x="361690" y="3459173"/>
            <a:ext cx="3342802" cy="324000"/>
          </a:xfrm>
          <a:prstGeom prst="round2SameRect">
            <a:avLst>
              <a:gd name="adj1" fmla="val 0"/>
              <a:gd name="adj2" fmla="val 0"/>
            </a:avLst>
          </a:prstGeom>
          <a:solidFill>
            <a:srgbClr val="C00000"/>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ctr"/>
          <a:lstStyle/>
          <a:p>
            <a:pPr algn="ctr" eaLnBrk="0" hangingPunct="0">
              <a:buClr>
                <a:srgbClr val="990000"/>
              </a:buClr>
              <a:buSzPct val="60000"/>
            </a:pPr>
            <a:r>
              <a:rPr lang="zh-CN" altLang="en-US" sz="1600" b="1" dirty="0" smtClean="0">
                <a:solidFill>
                  <a:schemeClr val="bg1"/>
                </a:solidFill>
                <a:latin typeface="微软雅黑" pitchFamily="34" charset="-122"/>
                <a:ea typeface="微软雅黑" pitchFamily="34" charset="-122"/>
                <a:cs typeface="Arial" pitchFamily="34" charset="0"/>
              </a:rPr>
              <a:t>客户价值</a:t>
            </a:r>
            <a:endParaRPr lang="en-US" altLang="zh-CN" sz="1600" b="1" dirty="0" smtClean="0">
              <a:solidFill>
                <a:schemeClr val="bg1"/>
              </a:solidFill>
              <a:latin typeface="微软雅黑" pitchFamily="34" charset="-122"/>
              <a:ea typeface="微软雅黑" pitchFamily="34" charset="-122"/>
              <a:cs typeface="Arial" pitchFamily="34" charset="0"/>
            </a:endParaRPr>
          </a:p>
        </p:txBody>
      </p:sp>
      <p:sp>
        <p:nvSpPr>
          <p:cNvPr id="118" name="同侧圆角矩形 117"/>
          <p:cNvSpPr/>
          <p:nvPr/>
        </p:nvSpPr>
        <p:spPr bwMode="auto">
          <a:xfrm>
            <a:off x="361690" y="854274"/>
            <a:ext cx="3342802" cy="324000"/>
          </a:xfrm>
          <a:prstGeom prst="round2SameRect">
            <a:avLst>
              <a:gd name="adj1" fmla="val 0"/>
              <a:gd name="adj2" fmla="val 0"/>
            </a:avLst>
          </a:prstGeom>
          <a:solidFill>
            <a:srgbClr val="C00000"/>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ctr"/>
          <a:lstStyle/>
          <a:p>
            <a:pPr algn="ctr" eaLnBrk="0" hangingPunct="0">
              <a:buClr>
                <a:srgbClr val="990000"/>
              </a:buClr>
              <a:buSzPct val="60000"/>
            </a:pPr>
            <a:r>
              <a:rPr lang="zh-CN" altLang="en-US" sz="1600" b="1" dirty="0" smtClean="0">
                <a:solidFill>
                  <a:schemeClr val="bg1"/>
                </a:solidFill>
                <a:latin typeface="微软雅黑" pitchFamily="34" charset="-122"/>
                <a:ea typeface="微软雅黑" pitchFamily="34" charset="-122"/>
                <a:cs typeface="Arial" pitchFamily="34" charset="0"/>
              </a:rPr>
              <a:t>客户挑战</a:t>
            </a:r>
            <a:endParaRPr lang="en-US" altLang="zh-CN" sz="1600" b="1" dirty="0" smtClean="0">
              <a:solidFill>
                <a:schemeClr val="bg1"/>
              </a:solidFill>
              <a:latin typeface="微软雅黑" pitchFamily="34" charset="-122"/>
              <a:ea typeface="微软雅黑" pitchFamily="34" charset="-122"/>
              <a:cs typeface="Arial" pitchFamily="34" charset="0"/>
            </a:endParaRPr>
          </a:p>
        </p:txBody>
      </p:sp>
      <p:grpSp>
        <p:nvGrpSpPr>
          <p:cNvPr id="215" name="组合 214"/>
          <p:cNvGrpSpPr/>
          <p:nvPr/>
        </p:nvGrpSpPr>
        <p:grpSpPr>
          <a:xfrm>
            <a:off x="3931147" y="1117601"/>
            <a:ext cx="4923676" cy="3589841"/>
            <a:chOff x="3694947" y="819113"/>
            <a:chExt cx="5286202" cy="3935220"/>
          </a:xfrm>
        </p:grpSpPr>
        <p:sp>
          <p:nvSpPr>
            <p:cNvPr id="124" name="AutoShape 25"/>
            <p:cNvSpPr>
              <a:spLocks noChangeArrowheads="1"/>
            </p:cNvSpPr>
            <p:nvPr/>
          </p:nvSpPr>
          <p:spPr bwMode="auto">
            <a:xfrm>
              <a:off x="6864553" y="939028"/>
              <a:ext cx="2016000" cy="3176277"/>
            </a:xfrm>
            <a:prstGeom prst="roundRect">
              <a:avLst>
                <a:gd name="adj" fmla="val 7755"/>
              </a:avLst>
            </a:prstGeom>
            <a:solidFill>
              <a:schemeClr val="bg2">
                <a:lumMod val="40000"/>
                <a:lumOff val="60000"/>
              </a:schemeClr>
            </a:solidFill>
            <a:ln w="15875" cap="rnd" algn="ctr">
              <a:noFill/>
              <a:prstDash val="sysDot"/>
              <a:round/>
              <a:headEnd/>
              <a:tailEnd/>
            </a:ln>
            <a:effectLst>
              <a:outerShdw blurRad="50800" dist="38100" dir="2700000" algn="tl" rotWithShape="0">
                <a:prstClr val="black">
                  <a:alpha val="40000"/>
                </a:prstClr>
              </a:outerShdw>
            </a:effectLst>
          </p:spPr>
          <p:txBody>
            <a:bodyPr wrap="none" anchor="ctr"/>
            <a:lstStyle/>
            <a:p>
              <a:endParaRPr lang="zh-CN" altLang="en-US" sz="1200">
                <a:solidFill>
                  <a:srgbClr val="FFFFFF"/>
                </a:solidFill>
              </a:endParaRPr>
            </a:p>
          </p:txBody>
        </p:sp>
        <p:sp>
          <p:nvSpPr>
            <p:cNvPr id="125" name="AutoShape 10"/>
            <p:cNvSpPr>
              <a:spLocks noChangeArrowheads="1"/>
            </p:cNvSpPr>
            <p:nvPr/>
          </p:nvSpPr>
          <p:spPr bwMode="auto">
            <a:xfrm>
              <a:off x="3732786" y="925109"/>
              <a:ext cx="2016000" cy="3204000"/>
            </a:xfrm>
            <a:prstGeom prst="roundRect">
              <a:avLst>
                <a:gd name="adj" fmla="val 7755"/>
              </a:avLst>
            </a:prstGeom>
            <a:solidFill>
              <a:schemeClr val="bg2">
                <a:lumMod val="40000"/>
                <a:lumOff val="60000"/>
              </a:schemeClr>
            </a:solidFill>
            <a:ln w="15875" cap="rnd" algn="ctr">
              <a:noFill/>
              <a:prstDash val="sysDot"/>
              <a:round/>
              <a:headEnd/>
              <a:tailEnd/>
            </a:ln>
            <a:effectLst>
              <a:outerShdw blurRad="50800" dist="38100" dir="2700000" algn="tl" rotWithShape="0">
                <a:prstClr val="black">
                  <a:alpha val="40000"/>
                </a:prstClr>
              </a:outerShdw>
            </a:effectLst>
          </p:spPr>
          <p:txBody>
            <a:bodyPr wrap="none" anchor="ctr"/>
            <a:lstStyle/>
            <a:p>
              <a:endParaRPr lang="zh-CN" altLang="en-US" sz="1200">
                <a:solidFill>
                  <a:srgbClr val="FFFFFF"/>
                </a:solidFill>
              </a:endParaRPr>
            </a:p>
          </p:txBody>
        </p:sp>
        <p:sp>
          <p:nvSpPr>
            <p:cNvPr id="126" name="圆角矩形 145"/>
            <p:cNvSpPr>
              <a:spLocks noChangeArrowheads="1"/>
            </p:cNvSpPr>
            <p:nvPr/>
          </p:nvSpPr>
          <p:spPr bwMode="auto">
            <a:xfrm>
              <a:off x="3915954" y="1605894"/>
              <a:ext cx="4860000" cy="576000"/>
            </a:xfrm>
            <a:prstGeom prst="roundRect">
              <a:avLst>
                <a:gd name="adj" fmla="val 16667"/>
              </a:avLst>
            </a:prstGeom>
            <a:solidFill>
              <a:schemeClr val="bg1">
                <a:lumMod val="95000"/>
              </a:schemeClr>
            </a:solidFill>
            <a:ln w="19050" algn="ctr">
              <a:noFill/>
              <a:prstDash val="dash"/>
              <a:round/>
              <a:headEnd/>
              <a:tailEnd/>
            </a:ln>
            <a:effectLst>
              <a:outerShdw blurRad="50800" dist="38100" dir="5400000" algn="t" rotWithShape="0">
                <a:prstClr val="black">
                  <a:alpha val="40000"/>
                </a:prstClr>
              </a:outerShdw>
            </a:effectLst>
          </p:spPr>
          <p:txBody>
            <a:bodyPr wrap="square" lIns="79200" tIns="39600" rIns="79200" bIns="39600">
              <a:spAutoFit/>
            </a:bodyPr>
            <a:lstStyle/>
            <a:p>
              <a:pPr defTabSz="801688"/>
              <a:endParaRPr lang="zh-CN" altLang="en-US" sz="1200"/>
            </a:p>
          </p:txBody>
        </p:sp>
        <p:sp>
          <p:nvSpPr>
            <p:cNvPr id="127" name="椭圆 135"/>
            <p:cNvSpPr>
              <a:spLocks noChangeArrowheads="1"/>
            </p:cNvSpPr>
            <p:nvPr/>
          </p:nvSpPr>
          <p:spPr bwMode="auto">
            <a:xfrm>
              <a:off x="5115226" y="2347064"/>
              <a:ext cx="2340000" cy="372133"/>
            </a:xfrm>
            <a:prstGeom prst="ellipse">
              <a:avLst/>
            </a:prstGeom>
            <a:solidFill>
              <a:schemeClr val="bg1">
                <a:lumMod val="95000"/>
              </a:schemeClr>
            </a:solidFill>
            <a:ln w="19050" algn="ctr">
              <a:noFill/>
              <a:prstDash val="sysDash"/>
              <a:round/>
              <a:headEnd/>
              <a:tailEnd/>
            </a:ln>
            <a:effectLst>
              <a:outerShdw blurRad="50800" dist="38100" dir="5400000" algn="t" rotWithShape="0">
                <a:prstClr val="black">
                  <a:alpha val="40000"/>
                </a:prstClr>
              </a:outerShdw>
            </a:effectLst>
          </p:spPr>
          <p:txBody>
            <a:bodyPr wrap="square" lIns="79200" tIns="39600" rIns="79200" bIns="39600">
              <a:spAutoFit/>
            </a:bodyPr>
            <a:lstStyle/>
            <a:p>
              <a:pPr defTabSz="801688"/>
              <a:endParaRPr lang="zh-CN" altLang="en-US" sz="1200"/>
            </a:p>
          </p:txBody>
        </p:sp>
        <p:sp>
          <p:nvSpPr>
            <p:cNvPr id="128" name="Rectangle 9"/>
            <p:cNvSpPr>
              <a:spLocks noChangeArrowheads="1"/>
            </p:cNvSpPr>
            <p:nvPr/>
          </p:nvSpPr>
          <p:spPr bwMode="auto">
            <a:xfrm>
              <a:off x="5137940" y="4257200"/>
              <a:ext cx="2668073" cy="444679"/>
            </a:xfrm>
            <a:prstGeom prst="roundRect">
              <a:avLst/>
            </a:prstGeom>
            <a:solidFill>
              <a:schemeClr val="bg1">
                <a:lumMod val="85000"/>
              </a:schemeClr>
            </a:solidFill>
            <a:ln w="19050" algn="ctr">
              <a:noFill/>
              <a:miter lim="800000"/>
              <a:headEnd/>
              <a:tailEnd/>
            </a:ln>
            <a:effectLst>
              <a:outerShdw blurRad="50800" dist="38100" dir="5400000" algn="t" rotWithShape="0">
                <a:prstClr val="black">
                  <a:alpha val="40000"/>
                </a:prstClr>
              </a:outerShdw>
            </a:effectLst>
          </p:spPr>
          <p:txBody>
            <a:bodyPr wrap="none" anchor="ctr"/>
            <a:lstStyle/>
            <a:p>
              <a:pPr>
                <a:defRPr/>
              </a:pPr>
              <a:endParaRPr lang="zh-CN" altLang="en-US" sz="1200">
                <a:solidFill>
                  <a:srgbClr val="FFFFFF"/>
                </a:solidFill>
                <a:latin typeface="微软雅黑" pitchFamily="34" charset="-122"/>
                <a:ea typeface="微软雅黑" pitchFamily="34" charset="-122"/>
              </a:endParaRPr>
            </a:p>
          </p:txBody>
        </p:sp>
        <p:sp>
          <p:nvSpPr>
            <p:cNvPr id="129" name="Text Box 62"/>
            <p:cNvSpPr txBox="1">
              <a:spLocks noChangeArrowheads="1"/>
            </p:cNvSpPr>
            <p:nvPr/>
          </p:nvSpPr>
          <p:spPr bwMode="auto">
            <a:xfrm>
              <a:off x="5410428" y="4300488"/>
              <a:ext cx="1521160" cy="215444"/>
            </a:xfrm>
            <a:prstGeom prst="rect">
              <a:avLst/>
            </a:prstGeom>
            <a:noFill/>
            <a:ln w="19050" algn="ctr">
              <a:noFill/>
              <a:miter lim="800000"/>
              <a:headEnd/>
              <a:tailEnd/>
            </a:ln>
          </p:spPr>
          <p:txBody>
            <a:bodyPr wrap="square">
              <a:spAutoFit/>
            </a:bodyPr>
            <a:lstStyle/>
            <a:p>
              <a:pPr defTabSz="801688">
                <a:spcBef>
                  <a:spcPct val="50000"/>
                </a:spcBef>
              </a:pPr>
              <a:r>
                <a:rPr lang="en-US" altLang="zh-CN" sz="800" b="1" dirty="0" smtClean="0">
                  <a:solidFill>
                    <a:srgbClr val="000000"/>
                  </a:solidFill>
                  <a:latin typeface="微软雅黑" pitchFamily="34" charset="-122"/>
                  <a:ea typeface="微软雅黑" pitchFamily="34" charset="-122"/>
                </a:rPr>
                <a:t>Multiple-mode fiber</a:t>
              </a:r>
              <a:endParaRPr lang="zh-CN" altLang="en-US" sz="800" b="1" dirty="0">
                <a:solidFill>
                  <a:srgbClr val="000000"/>
                </a:solidFill>
                <a:latin typeface="微软雅黑" pitchFamily="34" charset="-122"/>
                <a:ea typeface="微软雅黑" pitchFamily="34" charset="-122"/>
              </a:endParaRPr>
            </a:p>
          </p:txBody>
        </p:sp>
        <p:sp>
          <p:nvSpPr>
            <p:cNvPr id="130" name="Line 5"/>
            <p:cNvSpPr>
              <a:spLocks noChangeShapeType="1"/>
            </p:cNvSpPr>
            <p:nvPr/>
          </p:nvSpPr>
          <p:spPr bwMode="auto">
            <a:xfrm>
              <a:off x="5206070" y="4414504"/>
              <a:ext cx="254102" cy="0"/>
            </a:xfrm>
            <a:prstGeom prst="line">
              <a:avLst/>
            </a:prstGeom>
            <a:noFill/>
            <a:ln w="19050">
              <a:solidFill>
                <a:schemeClr val="accent2">
                  <a:lumMod val="75000"/>
                </a:schemeClr>
              </a:solidFill>
              <a:round/>
              <a:headEnd/>
              <a:tailEnd/>
            </a:ln>
          </p:spPr>
          <p:txBody>
            <a:bodyPr/>
            <a:lstStyle/>
            <a:p>
              <a:pPr>
                <a:defRPr/>
              </a:pPr>
              <a:endParaRPr lang="zh-CN" altLang="en-US" sz="1200">
                <a:latin typeface="微软雅黑" pitchFamily="34" charset="-122"/>
                <a:ea typeface="微软雅黑" pitchFamily="34" charset="-122"/>
              </a:endParaRPr>
            </a:p>
          </p:txBody>
        </p:sp>
        <p:sp>
          <p:nvSpPr>
            <p:cNvPr id="131" name="Line 15"/>
            <p:cNvSpPr>
              <a:spLocks noChangeShapeType="1"/>
            </p:cNvSpPr>
            <p:nvPr/>
          </p:nvSpPr>
          <p:spPr bwMode="auto">
            <a:xfrm>
              <a:off x="3793880" y="1403059"/>
              <a:ext cx="1908000" cy="1257"/>
            </a:xfrm>
            <a:prstGeom prst="line">
              <a:avLst/>
            </a:prstGeom>
            <a:noFill/>
            <a:ln w="25400">
              <a:solidFill>
                <a:schemeClr val="tx1"/>
              </a:solidFill>
              <a:round/>
              <a:headEnd/>
              <a:tailEnd/>
            </a:ln>
          </p:spPr>
          <p:txBody>
            <a:bodyPr/>
            <a:lstStyle/>
            <a:p>
              <a:endParaRPr lang="zh-CN" altLang="en-US" sz="1200"/>
            </a:p>
          </p:txBody>
        </p:sp>
        <p:sp>
          <p:nvSpPr>
            <p:cNvPr id="132" name="Line 16"/>
            <p:cNvSpPr>
              <a:spLocks noChangeShapeType="1"/>
            </p:cNvSpPr>
            <p:nvPr/>
          </p:nvSpPr>
          <p:spPr bwMode="auto">
            <a:xfrm>
              <a:off x="3762880" y="1455380"/>
              <a:ext cx="1872000" cy="0"/>
            </a:xfrm>
            <a:prstGeom prst="line">
              <a:avLst/>
            </a:prstGeom>
            <a:noFill/>
            <a:ln w="25400">
              <a:solidFill>
                <a:schemeClr val="tx1"/>
              </a:solidFill>
              <a:round/>
              <a:headEnd/>
              <a:tailEnd/>
            </a:ln>
          </p:spPr>
          <p:txBody>
            <a:bodyPr/>
            <a:lstStyle/>
            <a:p>
              <a:endParaRPr lang="zh-CN" altLang="en-US" sz="1200"/>
            </a:p>
          </p:txBody>
        </p:sp>
        <p:sp>
          <p:nvSpPr>
            <p:cNvPr id="133" name="Line 17"/>
            <p:cNvSpPr>
              <a:spLocks noChangeShapeType="1"/>
            </p:cNvSpPr>
            <p:nvPr/>
          </p:nvSpPr>
          <p:spPr bwMode="auto">
            <a:xfrm>
              <a:off x="4147001" y="1416391"/>
              <a:ext cx="0" cy="468012"/>
            </a:xfrm>
            <a:prstGeom prst="line">
              <a:avLst/>
            </a:prstGeom>
            <a:noFill/>
            <a:ln w="12700">
              <a:solidFill>
                <a:schemeClr val="tx1"/>
              </a:solidFill>
              <a:round/>
              <a:headEnd/>
              <a:tailEnd/>
            </a:ln>
          </p:spPr>
          <p:txBody>
            <a:bodyPr/>
            <a:lstStyle/>
            <a:p>
              <a:endParaRPr lang="zh-CN" altLang="en-US" sz="1200"/>
            </a:p>
          </p:txBody>
        </p:sp>
        <p:sp>
          <p:nvSpPr>
            <p:cNvPr id="134" name="Line 18"/>
            <p:cNvSpPr>
              <a:spLocks noChangeShapeType="1"/>
            </p:cNvSpPr>
            <p:nvPr/>
          </p:nvSpPr>
          <p:spPr bwMode="auto">
            <a:xfrm>
              <a:off x="4224978" y="1461416"/>
              <a:ext cx="0" cy="349032"/>
            </a:xfrm>
            <a:prstGeom prst="line">
              <a:avLst/>
            </a:prstGeom>
            <a:noFill/>
            <a:ln w="12700">
              <a:solidFill>
                <a:schemeClr val="tx1"/>
              </a:solidFill>
              <a:round/>
              <a:headEnd/>
              <a:tailEnd/>
            </a:ln>
          </p:spPr>
          <p:txBody>
            <a:bodyPr/>
            <a:lstStyle/>
            <a:p>
              <a:endParaRPr lang="zh-CN" altLang="en-US" sz="1200"/>
            </a:p>
          </p:txBody>
        </p:sp>
        <p:sp>
          <p:nvSpPr>
            <p:cNvPr id="135" name="Line 19"/>
            <p:cNvSpPr>
              <a:spLocks noChangeShapeType="1"/>
            </p:cNvSpPr>
            <p:nvPr/>
          </p:nvSpPr>
          <p:spPr bwMode="auto">
            <a:xfrm>
              <a:off x="4950671" y="1416391"/>
              <a:ext cx="0" cy="380612"/>
            </a:xfrm>
            <a:prstGeom prst="line">
              <a:avLst/>
            </a:prstGeom>
            <a:noFill/>
            <a:ln w="12700">
              <a:solidFill>
                <a:schemeClr val="tx1"/>
              </a:solidFill>
              <a:round/>
              <a:headEnd/>
              <a:tailEnd/>
            </a:ln>
          </p:spPr>
          <p:txBody>
            <a:bodyPr/>
            <a:lstStyle/>
            <a:p>
              <a:endParaRPr lang="zh-CN" altLang="en-US" sz="1200"/>
            </a:p>
          </p:txBody>
        </p:sp>
        <p:sp>
          <p:nvSpPr>
            <p:cNvPr id="136" name="Line 20"/>
            <p:cNvSpPr>
              <a:spLocks noChangeShapeType="1"/>
            </p:cNvSpPr>
            <p:nvPr/>
          </p:nvSpPr>
          <p:spPr bwMode="auto">
            <a:xfrm>
              <a:off x="5027391" y="1461416"/>
              <a:ext cx="0" cy="402817"/>
            </a:xfrm>
            <a:prstGeom prst="line">
              <a:avLst/>
            </a:prstGeom>
            <a:noFill/>
            <a:ln w="12700">
              <a:solidFill>
                <a:schemeClr val="tx1"/>
              </a:solidFill>
              <a:round/>
              <a:headEnd/>
              <a:tailEnd/>
            </a:ln>
          </p:spPr>
          <p:txBody>
            <a:bodyPr/>
            <a:lstStyle/>
            <a:p>
              <a:endParaRPr lang="zh-CN" altLang="en-US" sz="1200"/>
            </a:p>
          </p:txBody>
        </p:sp>
        <p:sp>
          <p:nvSpPr>
            <p:cNvPr id="137" name="AutoShape 21"/>
            <p:cNvSpPr>
              <a:spLocks noChangeArrowheads="1"/>
            </p:cNvSpPr>
            <p:nvPr/>
          </p:nvSpPr>
          <p:spPr bwMode="auto">
            <a:xfrm>
              <a:off x="4255164" y="851386"/>
              <a:ext cx="846432" cy="193686"/>
            </a:xfrm>
            <a:prstGeom prst="roundRect">
              <a:avLst>
                <a:gd name="adj" fmla="val 16667"/>
              </a:avLst>
            </a:prstGeom>
            <a:solidFill>
              <a:schemeClr val="bg1">
                <a:lumMod val="95000"/>
              </a:schemeClr>
            </a:solidFill>
            <a:ln w="12700" cap="rnd" algn="ctr">
              <a:noFill/>
              <a:prstDash val="sysDot"/>
              <a:round/>
              <a:headEnd/>
              <a:tailEnd/>
            </a:ln>
          </p:spPr>
          <p:txBody>
            <a:bodyPr wrap="none" anchor="ctr"/>
            <a:lstStyle/>
            <a:p>
              <a:pPr algn="ctr" defTabSz="784225">
                <a:defRPr/>
              </a:pPr>
              <a:r>
                <a:rPr lang="zh-CN" altLang="en-US" sz="1100" b="1" dirty="0">
                  <a:solidFill>
                    <a:srgbClr val="C00000"/>
                  </a:solidFill>
                  <a:latin typeface="微软雅黑" pitchFamily="34" charset="-122"/>
                  <a:ea typeface="微软雅黑" pitchFamily="34" charset="-122"/>
                </a:rPr>
                <a:t>生产站点</a:t>
              </a:r>
              <a:r>
                <a:rPr lang="en-US" altLang="zh-CN" sz="1100" b="1" dirty="0">
                  <a:solidFill>
                    <a:srgbClr val="C00000"/>
                  </a:solidFill>
                  <a:latin typeface="微软雅黑" pitchFamily="34" charset="-122"/>
                  <a:ea typeface="微软雅黑" pitchFamily="34" charset="-122"/>
                </a:rPr>
                <a:t>1</a:t>
              </a:r>
              <a:endParaRPr lang="zh-CN" altLang="en-US" sz="1100" b="1" dirty="0">
                <a:solidFill>
                  <a:srgbClr val="C00000"/>
                </a:solidFill>
                <a:latin typeface="微软雅黑" pitchFamily="34" charset="-122"/>
                <a:ea typeface="微软雅黑" pitchFamily="34" charset="-122"/>
              </a:endParaRPr>
            </a:p>
          </p:txBody>
        </p:sp>
        <p:sp>
          <p:nvSpPr>
            <p:cNvPr id="138" name="AutoShape 22"/>
            <p:cNvSpPr>
              <a:spLocks noChangeArrowheads="1"/>
            </p:cNvSpPr>
            <p:nvPr/>
          </p:nvSpPr>
          <p:spPr bwMode="gray">
            <a:xfrm>
              <a:off x="3807422" y="3246092"/>
              <a:ext cx="1641498" cy="756093"/>
            </a:xfrm>
            <a:prstGeom prst="can">
              <a:avLst>
                <a:gd name="adj" fmla="val 25417"/>
              </a:avLst>
            </a:prstGeom>
            <a:solidFill>
              <a:schemeClr val="bg1">
                <a:lumMod val="85000"/>
                <a:alpha val="59000"/>
              </a:schemeClr>
            </a:solidFill>
            <a:ln w="19050">
              <a:solidFill>
                <a:schemeClr val="tx1">
                  <a:lumMod val="65000"/>
                  <a:lumOff val="35000"/>
                </a:schemeClr>
              </a:solidFill>
              <a:prstDash val="dash"/>
              <a:round/>
              <a:headEnd/>
              <a:tailEnd/>
            </a:ln>
          </p:spPr>
          <p:txBody>
            <a:bodyPr wrap="none" anchor="ctr"/>
            <a:lstStyle/>
            <a:p>
              <a:pPr>
                <a:defRPr/>
              </a:pPr>
              <a:endParaRPr lang="zh-CN" altLang="en-US" sz="1200">
                <a:solidFill>
                  <a:srgbClr val="FFFFFF"/>
                </a:solidFill>
              </a:endParaRPr>
            </a:p>
          </p:txBody>
        </p:sp>
        <p:sp>
          <p:nvSpPr>
            <p:cNvPr id="139" name="Line 31"/>
            <p:cNvSpPr>
              <a:spLocks noChangeShapeType="1"/>
            </p:cNvSpPr>
            <p:nvPr/>
          </p:nvSpPr>
          <p:spPr bwMode="auto">
            <a:xfrm>
              <a:off x="6997918" y="1393500"/>
              <a:ext cx="1836242" cy="0"/>
            </a:xfrm>
            <a:prstGeom prst="line">
              <a:avLst/>
            </a:prstGeom>
            <a:noFill/>
            <a:ln w="25400">
              <a:solidFill>
                <a:schemeClr val="tx1"/>
              </a:solidFill>
              <a:round/>
              <a:headEnd/>
              <a:tailEnd/>
            </a:ln>
          </p:spPr>
          <p:txBody>
            <a:bodyPr/>
            <a:lstStyle/>
            <a:p>
              <a:endParaRPr lang="zh-CN" altLang="en-US" sz="1200"/>
            </a:p>
          </p:txBody>
        </p:sp>
        <p:sp>
          <p:nvSpPr>
            <p:cNvPr id="140" name="Line 32"/>
            <p:cNvSpPr>
              <a:spLocks noChangeShapeType="1"/>
            </p:cNvSpPr>
            <p:nvPr/>
          </p:nvSpPr>
          <p:spPr bwMode="auto">
            <a:xfrm>
              <a:off x="6853283" y="1440035"/>
              <a:ext cx="1884035" cy="0"/>
            </a:xfrm>
            <a:prstGeom prst="line">
              <a:avLst/>
            </a:prstGeom>
            <a:noFill/>
            <a:ln w="25400">
              <a:solidFill>
                <a:schemeClr val="tx1"/>
              </a:solidFill>
              <a:round/>
              <a:headEnd/>
              <a:tailEnd/>
            </a:ln>
          </p:spPr>
          <p:txBody>
            <a:bodyPr/>
            <a:lstStyle/>
            <a:p>
              <a:endParaRPr lang="zh-CN" altLang="en-US" sz="1200"/>
            </a:p>
          </p:txBody>
        </p:sp>
        <p:sp>
          <p:nvSpPr>
            <p:cNvPr id="141" name="Line 33"/>
            <p:cNvSpPr>
              <a:spLocks noChangeShapeType="1"/>
            </p:cNvSpPr>
            <p:nvPr/>
          </p:nvSpPr>
          <p:spPr bwMode="auto">
            <a:xfrm flipH="1">
              <a:off x="7596583" y="1398529"/>
              <a:ext cx="0" cy="559827"/>
            </a:xfrm>
            <a:prstGeom prst="line">
              <a:avLst/>
            </a:prstGeom>
            <a:noFill/>
            <a:ln w="12700">
              <a:solidFill>
                <a:schemeClr val="tx1"/>
              </a:solidFill>
              <a:round/>
              <a:headEnd/>
              <a:tailEnd/>
            </a:ln>
          </p:spPr>
          <p:txBody>
            <a:bodyPr/>
            <a:lstStyle/>
            <a:p>
              <a:endParaRPr lang="zh-CN" altLang="en-US" sz="1200"/>
            </a:p>
          </p:txBody>
        </p:sp>
        <p:sp>
          <p:nvSpPr>
            <p:cNvPr id="142" name="Line 34"/>
            <p:cNvSpPr>
              <a:spLocks noChangeShapeType="1"/>
            </p:cNvSpPr>
            <p:nvPr/>
          </p:nvSpPr>
          <p:spPr bwMode="auto">
            <a:xfrm>
              <a:off x="7674561" y="1432489"/>
              <a:ext cx="0" cy="451914"/>
            </a:xfrm>
            <a:prstGeom prst="line">
              <a:avLst/>
            </a:prstGeom>
            <a:noFill/>
            <a:ln w="12700">
              <a:solidFill>
                <a:schemeClr val="tx1"/>
              </a:solidFill>
              <a:round/>
              <a:headEnd/>
              <a:tailEnd/>
            </a:ln>
          </p:spPr>
          <p:txBody>
            <a:bodyPr/>
            <a:lstStyle/>
            <a:p>
              <a:endParaRPr lang="zh-CN" altLang="en-US" sz="1200"/>
            </a:p>
          </p:txBody>
        </p:sp>
        <p:sp>
          <p:nvSpPr>
            <p:cNvPr id="143" name="AutoShape 35"/>
            <p:cNvSpPr>
              <a:spLocks noChangeArrowheads="1"/>
            </p:cNvSpPr>
            <p:nvPr/>
          </p:nvSpPr>
          <p:spPr bwMode="auto">
            <a:xfrm>
              <a:off x="7377990" y="839282"/>
              <a:ext cx="1143460" cy="222339"/>
            </a:xfrm>
            <a:prstGeom prst="roundRect">
              <a:avLst>
                <a:gd name="adj" fmla="val 16667"/>
              </a:avLst>
            </a:prstGeom>
            <a:solidFill>
              <a:schemeClr val="bg1">
                <a:lumMod val="95000"/>
              </a:schemeClr>
            </a:solidFill>
            <a:ln w="12700" cap="rnd" algn="ctr">
              <a:noFill/>
              <a:prstDash val="sysDot"/>
              <a:round/>
              <a:headEnd/>
              <a:tailEnd/>
            </a:ln>
          </p:spPr>
          <p:txBody>
            <a:bodyPr wrap="none" anchor="ctr"/>
            <a:lstStyle/>
            <a:p>
              <a:pPr algn="ctr" defTabSz="784225">
                <a:defRPr/>
              </a:pPr>
              <a:r>
                <a:rPr lang="en-US" altLang="zh-CN" sz="1100" b="1" dirty="0" smtClean="0">
                  <a:solidFill>
                    <a:srgbClr val="C00000"/>
                  </a:solidFill>
                  <a:latin typeface="微软雅黑" pitchFamily="34" charset="-122"/>
                  <a:ea typeface="微软雅黑" pitchFamily="34" charset="-122"/>
                </a:rPr>
                <a:t>Data Center2</a:t>
              </a:r>
              <a:endParaRPr lang="zh-CN" altLang="en-US" sz="1100" b="1" dirty="0">
                <a:solidFill>
                  <a:srgbClr val="C00000"/>
                </a:solidFill>
                <a:latin typeface="微软雅黑" pitchFamily="34" charset="-122"/>
                <a:ea typeface="微软雅黑" pitchFamily="34" charset="-122"/>
              </a:endParaRPr>
            </a:p>
          </p:txBody>
        </p:sp>
        <p:sp>
          <p:nvSpPr>
            <p:cNvPr id="144" name="Line 36"/>
            <p:cNvSpPr>
              <a:spLocks noChangeShapeType="1"/>
            </p:cNvSpPr>
            <p:nvPr/>
          </p:nvSpPr>
          <p:spPr bwMode="auto">
            <a:xfrm>
              <a:off x="8370068" y="1393500"/>
              <a:ext cx="0" cy="437118"/>
            </a:xfrm>
            <a:prstGeom prst="line">
              <a:avLst/>
            </a:prstGeom>
            <a:noFill/>
            <a:ln w="12700">
              <a:solidFill>
                <a:schemeClr val="tx1"/>
              </a:solidFill>
              <a:round/>
              <a:headEnd/>
              <a:tailEnd/>
            </a:ln>
          </p:spPr>
          <p:txBody>
            <a:bodyPr/>
            <a:lstStyle/>
            <a:p>
              <a:endParaRPr lang="zh-CN" altLang="en-US" sz="1200"/>
            </a:p>
          </p:txBody>
        </p:sp>
        <p:sp>
          <p:nvSpPr>
            <p:cNvPr id="145" name="Line 37"/>
            <p:cNvSpPr>
              <a:spLocks noChangeShapeType="1"/>
            </p:cNvSpPr>
            <p:nvPr/>
          </p:nvSpPr>
          <p:spPr bwMode="auto">
            <a:xfrm>
              <a:off x="8446789" y="1431231"/>
              <a:ext cx="0" cy="439725"/>
            </a:xfrm>
            <a:prstGeom prst="line">
              <a:avLst/>
            </a:prstGeom>
            <a:noFill/>
            <a:ln w="12700">
              <a:solidFill>
                <a:schemeClr val="tx1"/>
              </a:solidFill>
              <a:round/>
              <a:headEnd/>
              <a:tailEnd/>
            </a:ln>
          </p:spPr>
          <p:txBody>
            <a:bodyPr/>
            <a:lstStyle/>
            <a:p>
              <a:endParaRPr lang="zh-CN" altLang="en-US" sz="1200"/>
            </a:p>
          </p:txBody>
        </p:sp>
        <p:sp>
          <p:nvSpPr>
            <p:cNvPr id="146" name="AutoShape 38"/>
            <p:cNvSpPr>
              <a:spLocks noChangeArrowheads="1"/>
            </p:cNvSpPr>
            <p:nvPr/>
          </p:nvSpPr>
          <p:spPr bwMode="gray">
            <a:xfrm>
              <a:off x="7126821" y="3246092"/>
              <a:ext cx="1629409" cy="749370"/>
            </a:xfrm>
            <a:prstGeom prst="can">
              <a:avLst>
                <a:gd name="adj" fmla="val 25417"/>
              </a:avLst>
            </a:prstGeom>
            <a:solidFill>
              <a:schemeClr val="bg1">
                <a:lumMod val="85000"/>
                <a:alpha val="59000"/>
              </a:schemeClr>
            </a:solidFill>
            <a:ln w="19050">
              <a:solidFill>
                <a:schemeClr val="tx1">
                  <a:lumMod val="65000"/>
                  <a:lumOff val="35000"/>
                </a:schemeClr>
              </a:solidFill>
              <a:prstDash val="dash"/>
              <a:round/>
              <a:headEnd/>
              <a:tailEnd/>
            </a:ln>
          </p:spPr>
          <p:txBody>
            <a:bodyPr wrap="none" anchor="ctr"/>
            <a:lstStyle/>
            <a:p>
              <a:pPr>
                <a:defRPr/>
              </a:pPr>
              <a:endParaRPr lang="zh-CN" altLang="en-US" sz="1200">
                <a:solidFill>
                  <a:srgbClr val="FFFFFF"/>
                </a:solidFill>
              </a:endParaRPr>
            </a:p>
          </p:txBody>
        </p:sp>
        <p:sp>
          <p:nvSpPr>
            <p:cNvPr id="147" name="Text Box 56"/>
            <p:cNvSpPr txBox="1">
              <a:spLocks noChangeArrowheads="1"/>
            </p:cNvSpPr>
            <p:nvPr/>
          </p:nvSpPr>
          <p:spPr bwMode="auto">
            <a:xfrm>
              <a:off x="5573597" y="1612089"/>
              <a:ext cx="1377263" cy="298624"/>
            </a:xfrm>
            <a:prstGeom prst="roundRect">
              <a:avLst/>
            </a:prstGeom>
            <a:noFill/>
            <a:ln w="19050" algn="ctr">
              <a:noFill/>
              <a:miter lim="800000"/>
              <a:headEnd/>
              <a:tailEnd/>
            </a:ln>
          </p:spPr>
          <p:txBody>
            <a:bodyPr wrap="square">
              <a:spAutoFit/>
            </a:bodyPr>
            <a:lstStyle/>
            <a:p>
              <a:pPr algn="ctr" defTabSz="801688">
                <a:spcBef>
                  <a:spcPct val="50000"/>
                </a:spcBef>
              </a:pPr>
              <a:r>
                <a:rPr lang="en-US" altLang="zh-CN" sz="1000" b="1" dirty="0" smtClean="0">
                  <a:solidFill>
                    <a:srgbClr val="C00000"/>
                  </a:solidFill>
                  <a:latin typeface="微软雅黑" pitchFamily="34" charset="-122"/>
                  <a:ea typeface="微软雅黑" pitchFamily="34" charset="-122"/>
                </a:rPr>
                <a:t>Oracle RAC</a:t>
              </a:r>
              <a:endParaRPr lang="zh-CN" altLang="en-US" sz="1000" b="1" dirty="0">
                <a:solidFill>
                  <a:srgbClr val="C00000"/>
                </a:solidFill>
                <a:latin typeface="微软雅黑" pitchFamily="34" charset="-122"/>
                <a:ea typeface="微软雅黑" pitchFamily="34" charset="-122"/>
              </a:endParaRPr>
            </a:p>
          </p:txBody>
        </p:sp>
        <p:sp>
          <p:nvSpPr>
            <p:cNvPr id="148" name="Text Box 66"/>
            <p:cNvSpPr txBox="1">
              <a:spLocks noChangeArrowheads="1"/>
            </p:cNvSpPr>
            <p:nvPr/>
          </p:nvSpPr>
          <p:spPr bwMode="auto">
            <a:xfrm>
              <a:off x="4158321" y="1783387"/>
              <a:ext cx="317716" cy="169277"/>
            </a:xfrm>
            <a:prstGeom prst="rect">
              <a:avLst/>
            </a:prstGeom>
            <a:noFill/>
            <a:ln w="9525" algn="ctr">
              <a:noFill/>
              <a:miter lim="800000"/>
              <a:headEnd/>
              <a:tailEnd/>
            </a:ln>
          </p:spPr>
          <p:txBody>
            <a:bodyPr wrap="none">
              <a:spAutoFit/>
            </a:bodyPr>
            <a:lstStyle/>
            <a:p>
              <a:pPr defTabSz="784225"/>
              <a:r>
                <a:rPr lang="en-US" altLang="zh-CN" sz="500" b="1" i="1">
                  <a:solidFill>
                    <a:srgbClr val="FFFFFF"/>
                  </a:solidFill>
                  <a:latin typeface="华文细黑" pitchFamily="2" charset="-122"/>
                </a:rPr>
                <a:t>   DB</a:t>
              </a:r>
            </a:p>
          </p:txBody>
        </p:sp>
        <p:sp>
          <p:nvSpPr>
            <p:cNvPr id="149" name="Text Box 91"/>
            <p:cNvSpPr txBox="1">
              <a:spLocks noChangeArrowheads="1"/>
            </p:cNvSpPr>
            <p:nvPr/>
          </p:nvSpPr>
          <p:spPr bwMode="auto">
            <a:xfrm>
              <a:off x="7318842" y="3789465"/>
              <a:ext cx="370550" cy="203080"/>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smtClean="0">
                  <a:solidFill>
                    <a:srgbClr val="000000"/>
                  </a:solidFill>
                  <a:latin typeface="华文细黑" pitchFamily="2" charset="-122"/>
                </a:rPr>
                <a:t>HW</a:t>
              </a:r>
              <a:endParaRPr lang="en-US" altLang="zh-CN" sz="800" b="1" dirty="0">
                <a:solidFill>
                  <a:srgbClr val="000000"/>
                </a:solidFill>
                <a:latin typeface="华文细黑" pitchFamily="2" charset="-122"/>
              </a:endParaRPr>
            </a:p>
          </p:txBody>
        </p:sp>
        <p:sp>
          <p:nvSpPr>
            <p:cNvPr id="150" name="Text Box 94"/>
            <p:cNvSpPr txBox="1">
              <a:spLocks noChangeArrowheads="1"/>
            </p:cNvSpPr>
            <p:nvPr/>
          </p:nvSpPr>
          <p:spPr bwMode="auto">
            <a:xfrm>
              <a:off x="7775230" y="3818392"/>
              <a:ext cx="354042" cy="203080"/>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smtClean="0">
                  <a:solidFill>
                    <a:srgbClr val="000000"/>
                  </a:solidFill>
                  <a:latin typeface="华文细黑" pitchFamily="2" charset="-122"/>
                </a:rPr>
                <a:t>HW</a:t>
              </a:r>
              <a:endParaRPr lang="en-US" altLang="zh-CN" sz="800" b="1" dirty="0">
                <a:solidFill>
                  <a:srgbClr val="000000"/>
                </a:solidFill>
                <a:latin typeface="华文细黑" pitchFamily="2" charset="-122"/>
              </a:endParaRPr>
            </a:p>
          </p:txBody>
        </p:sp>
        <p:sp>
          <p:nvSpPr>
            <p:cNvPr id="151" name="Text Box 97"/>
            <p:cNvSpPr txBox="1">
              <a:spLocks noChangeArrowheads="1"/>
            </p:cNvSpPr>
            <p:nvPr/>
          </p:nvSpPr>
          <p:spPr bwMode="auto">
            <a:xfrm>
              <a:off x="8288665" y="3786950"/>
              <a:ext cx="390429" cy="222618"/>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smtClean="0">
                  <a:solidFill>
                    <a:srgbClr val="000000"/>
                  </a:solidFill>
                  <a:latin typeface="华文细黑" pitchFamily="2" charset="-122"/>
                </a:rPr>
                <a:t>HW</a:t>
              </a:r>
              <a:endParaRPr lang="en-US" altLang="zh-CN" sz="800" b="1" dirty="0">
                <a:solidFill>
                  <a:srgbClr val="000000"/>
                </a:solidFill>
                <a:latin typeface="华文细黑" pitchFamily="2" charset="-122"/>
              </a:endParaRPr>
            </a:p>
          </p:txBody>
        </p:sp>
        <p:grpSp>
          <p:nvGrpSpPr>
            <p:cNvPr id="152" name="Group 101"/>
            <p:cNvGrpSpPr>
              <a:grpSpLocks/>
            </p:cNvGrpSpPr>
            <p:nvPr/>
          </p:nvGrpSpPr>
          <p:grpSpPr bwMode="auto">
            <a:xfrm>
              <a:off x="3996772" y="3808750"/>
              <a:ext cx="885303" cy="205226"/>
              <a:chOff x="537" y="3567"/>
              <a:chExt cx="831" cy="198"/>
            </a:xfrm>
          </p:grpSpPr>
          <p:sp>
            <p:nvSpPr>
              <p:cNvPr id="153" name="Text Box 104"/>
              <p:cNvSpPr txBox="1">
                <a:spLocks noChangeArrowheads="1"/>
              </p:cNvSpPr>
              <p:nvPr/>
            </p:nvSpPr>
            <p:spPr bwMode="auto">
              <a:xfrm>
                <a:off x="537" y="3567"/>
                <a:ext cx="467" cy="196"/>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a:solidFill>
                      <a:srgbClr val="000000"/>
                    </a:solidFill>
                    <a:latin typeface="华文细黑" pitchFamily="2" charset="-122"/>
                  </a:rPr>
                  <a:t>IBM</a:t>
                </a:r>
              </a:p>
            </p:txBody>
          </p:sp>
          <p:sp>
            <p:nvSpPr>
              <p:cNvPr id="154" name="Text Box 106"/>
              <p:cNvSpPr txBox="1">
                <a:spLocks noChangeArrowheads="1"/>
              </p:cNvSpPr>
              <p:nvPr/>
            </p:nvSpPr>
            <p:spPr bwMode="auto">
              <a:xfrm>
                <a:off x="966" y="3569"/>
                <a:ext cx="402" cy="196"/>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err="1">
                    <a:solidFill>
                      <a:srgbClr val="000000"/>
                    </a:solidFill>
                    <a:latin typeface="华文细黑" pitchFamily="2" charset="-122"/>
                  </a:rPr>
                  <a:t>HDS</a:t>
                </a:r>
                <a:endParaRPr lang="en-US" altLang="zh-CN" sz="800" b="1" dirty="0">
                  <a:solidFill>
                    <a:srgbClr val="000000"/>
                  </a:solidFill>
                  <a:latin typeface="华文细黑" pitchFamily="2" charset="-122"/>
                </a:endParaRPr>
              </a:p>
            </p:txBody>
          </p:sp>
        </p:grpSp>
        <p:sp>
          <p:nvSpPr>
            <p:cNvPr id="155" name="Text Box 112"/>
            <p:cNvSpPr txBox="1">
              <a:spLocks noChangeArrowheads="1"/>
            </p:cNvSpPr>
            <p:nvPr/>
          </p:nvSpPr>
          <p:spPr bwMode="auto">
            <a:xfrm>
              <a:off x="4900143" y="3809588"/>
              <a:ext cx="369076" cy="203080"/>
            </a:xfrm>
            <a:prstGeom prst="rect">
              <a:avLst/>
            </a:prstGeom>
            <a:noFill/>
            <a:ln w="28575" algn="ctr">
              <a:noFill/>
              <a:miter lim="800000"/>
              <a:headEnd/>
              <a:tailEnd/>
            </a:ln>
          </p:spPr>
          <p:txBody>
            <a:bodyPr wrap="square" lIns="79195" tIns="39598" rIns="79195" bIns="39598">
              <a:spAutoFit/>
            </a:bodyPr>
            <a:lstStyle/>
            <a:p>
              <a:pPr defTabSz="801688">
                <a:spcBef>
                  <a:spcPct val="50000"/>
                </a:spcBef>
                <a:defRPr/>
              </a:pPr>
              <a:r>
                <a:rPr lang="en-US" altLang="zh-CN" sz="800" b="1" dirty="0" smtClean="0">
                  <a:solidFill>
                    <a:srgbClr val="000000"/>
                  </a:solidFill>
                  <a:latin typeface="华文细黑" pitchFamily="2" charset="-122"/>
                </a:rPr>
                <a:t>HW</a:t>
              </a:r>
              <a:endParaRPr lang="en-US" altLang="zh-CN" sz="800" b="1" dirty="0">
                <a:solidFill>
                  <a:srgbClr val="000000"/>
                </a:solidFill>
                <a:latin typeface="华文细黑" pitchFamily="2" charset="-122"/>
              </a:endParaRPr>
            </a:p>
          </p:txBody>
        </p:sp>
        <p:sp>
          <p:nvSpPr>
            <p:cNvPr id="156" name="Text Box 116"/>
            <p:cNvSpPr txBox="1">
              <a:spLocks noChangeArrowheads="1"/>
            </p:cNvSpPr>
            <p:nvPr/>
          </p:nvSpPr>
          <p:spPr bwMode="auto">
            <a:xfrm>
              <a:off x="5258808" y="1204845"/>
              <a:ext cx="530750" cy="201018"/>
            </a:xfrm>
            <a:prstGeom prst="rect">
              <a:avLst/>
            </a:prstGeom>
            <a:noFill/>
            <a:ln w="9525" algn="ctr">
              <a:noFill/>
              <a:miter lim="800000"/>
              <a:headEnd/>
              <a:tailEnd/>
            </a:ln>
          </p:spPr>
          <p:txBody>
            <a:bodyPr lIns="92395" tIns="46197" rIns="92395" bIns="46197">
              <a:spAutoFit/>
            </a:bodyPr>
            <a:lstStyle/>
            <a:p>
              <a:pPr defTabSz="935038">
                <a:spcBef>
                  <a:spcPct val="50000"/>
                </a:spcBef>
              </a:pPr>
              <a:r>
                <a:rPr lang="en-US" altLang="zh-CN" sz="700" b="1" dirty="0">
                  <a:solidFill>
                    <a:srgbClr val="000000"/>
                  </a:solidFill>
                  <a:ea typeface="MS PGothic" pitchFamily="34" charset="-128"/>
                </a:rPr>
                <a:t>LAN</a:t>
              </a:r>
            </a:p>
          </p:txBody>
        </p:sp>
        <p:sp>
          <p:nvSpPr>
            <p:cNvPr id="157" name="Text Box 118"/>
            <p:cNvSpPr txBox="1">
              <a:spLocks noChangeArrowheads="1"/>
            </p:cNvSpPr>
            <p:nvPr/>
          </p:nvSpPr>
          <p:spPr bwMode="auto">
            <a:xfrm>
              <a:off x="6002842" y="3005299"/>
              <a:ext cx="813489" cy="563589"/>
            </a:xfrm>
            <a:prstGeom prst="roundRect">
              <a:avLst/>
            </a:prstGeom>
            <a:noFill/>
            <a:ln w="28575" algn="ctr">
              <a:noFill/>
              <a:miter lim="800000"/>
              <a:headEnd/>
              <a:tailEnd/>
            </a:ln>
          </p:spPr>
          <p:txBody>
            <a:bodyPr wrap="square" lIns="79195" tIns="39598" rIns="79195" bIns="39598">
              <a:spAutoFit/>
            </a:bodyPr>
            <a:lstStyle/>
            <a:p>
              <a:pPr defTabSz="801688">
                <a:spcBef>
                  <a:spcPct val="50000"/>
                </a:spcBef>
              </a:pPr>
              <a:r>
                <a:rPr lang="en-US" altLang="zh-CN" sz="1000" b="1" dirty="0" smtClean="0">
                  <a:solidFill>
                    <a:srgbClr val="C00000"/>
                  </a:solidFill>
                  <a:latin typeface="微软雅黑" pitchFamily="34" charset="-122"/>
                  <a:ea typeface="微软雅黑" pitchFamily="34" charset="-122"/>
                </a:rPr>
                <a:t>Mirror</a:t>
              </a:r>
            </a:p>
            <a:p>
              <a:pPr defTabSz="801688">
                <a:spcBef>
                  <a:spcPct val="50000"/>
                </a:spcBef>
              </a:pPr>
              <a:r>
                <a:rPr lang="en-US" altLang="zh-CN" sz="1000" b="1" dirty="0" smtClean="0">
                  <a:solidFill>
                    <a:srgbClr val="C00000"/>
                  </a:solidFill>
                  <a:latin typeface="微软雅黑" pitchFamily="34" charset="-122"/>
                  <a:ea typeface="微软雅黑" pitchFamily="34" charset="-122"/>
                </a:rPr>
                <a:t> </a:t>
              </a:r>
            </a:p>
          </p:txBody>
        </p:sp>
        <p:sp>
          <p:nvSpPr>
            <p:cNvPr id="158" name="Freeform 119"/>
            <p:cNvSpPr>
              <a:spLocks/>
            </p:cNvSpPr>
            <p:nvPr/>
          </p:nvSpPr>
          <p:spPr bwMode="auto">
            <a:xfrm>
              <a:off x="4645283" y="2957913"/>
              <a:ext cx="3276000" cy="264639"/>
            </a:xfrm>
            <a:custGeom>
              <a:avLst/>
              <a:gdLst>
                <a:gd name="T0" fmla="*/ 0 w 3811"/>
                <a:gd name="T1" fmla="*/ 2147483647 h 506"/>
                <a:gd name="T2" fmla="*/ 2147483647 w 3811"/>
                <a:gd name="T3" fmla="*/ 2147483647 h 506"/>
                <a:gd name="T4" fmla="*/ 2147483647 w 3811"/>
                <a:gd name="T5" fmla="*/ 2147483647 h 506"/>
                <a:gd name="T6" fmla="*/ 0 60000 65536"/>
                <a:gd name="T7" fmla="*/ 0 60000 65536"/>
                <a:gd name="T8" fmla="*/ 0 60000 65536"/>
                <a:gd name="T9" fmla="*/ 0 w 3811"/>
                <a:gd name="T10" fmla="*/ 0 h 506"/>
                <a:gd name="T11" fmla="*/ 3811 w 3811"/>
                <a:gd name="T12" fmla="*/ 506 h 506"/>
              </a:gdLst>
              <a:ahLst/>
              <a:cxnLst>
                <a:cxn ang="T6">
                  <a:pos x="T0" y="T1"/>
                </a:cxn>
                <a:cxn ang="T7">
                  <a:pos x="T2" y="T3"/>
                </a:cxn>
                <a:cxn ang="T8">
                  <a:pos x="T4" y="T5"/>
                </a:cxn>
              </a:cxnLst>
              <a:rect l="T9" t="T10" r="T11" b="T12"/>
              <a:pathLst>
                <a:path w="3811" h="506">
                  <a:moveTo>
                    <a:pt x="0" y="506"/>
                  </a:moveTo>
                  <a:cubicBezTo>
                    <a:pt x="680" y="260"/>
                    <a:pt x="1361" y="14"/>
                    <a:pt x="1996" y="7"/>
                  </a:cubicBezTo>
                  <a:cubicBezTo>
                    <a:pt x="2631" y="0"/>
                    <a:pt x="3221" y="230"/>
                    <a:pt x="3811" y="461"/>
                  </a:cubicBezTo>
                </a:path>
              </a:pathLst>
            </a:custGeom>
            <a:noFill/>
            <a:ln w="50800">
              <a:solidFill>
                <a:srgbClr val="BF3A3B"/>
              </a:solidFill>
              <a:prstDash val="dash"/>
              <a:round/>
              <a:headEnd type="triangle" w="med" len="med"/>
              <a:tailEnd type="triangle" w="med" len="med"/>
            </a:ln>
          </p:spPr>
          <p:txBody>
            <a:bodyPr wrap="square" lIns="79200" tIns="39600" rIns="79200" bIns="39600">
              <a:spAutoFit/>
            </a:bodyPr>
            <a:lstStyle/>
            <a:p>
              <a:endParaRPr lang="zh-CN" altLang="en-US" sz="1200"/>
            </a:p>
          </p:txBody>
        </p:sp>
        <p:sp>
          <p:nvSpPr>
            <p:cNvPr id="159" name="Text Box 56"/>
            <p:cNvSpPr txBox="1">
              <a:spLocks noChangeArrowheads="1"/>
            </p:cNvSpPr>
            <p:nvPr/>
          </p:nvSpPr>
          <p:spPr bwMode="auto">
            <a:xfrm>
              <a:off x="5845206" y="2309586"/>
              <a:ext cx="937559" cy="236172"/>
            </a:xfrm>
            <a:prstGeom prst="rect">
              <a:avLst/>
            </a:prstGeom>
            <a:noFill/>
            <a:ln w="19050" algn="ctr">
              <a:noFill/>
              <a:miter lim="800000"/>
              <a:headEnd/>
              <a:tailEnd/>
            </a:ln>
          </p:spPr>
          <p:txBody>
            <a:bodyPr wrap="square">
              <a:spAutoFit/>
            </a:bodyPr>
            <a:lstStyle/>
            <a:p>
              <a:pPr algn="ctr" defTabSz="801688">
                <a:spcBef>
                  <a:spcPct val="50000"/>
                </a:spcBef>
              </a:pPr>
              <a:r>
                <a:rPr lang="en-US" altLang="zh-CN" sz="800" b="1" dirty="0" smtClean="0">
                  <a:solidFill>
                    <a:srgbClr val="C00000"/>
                  </a:solidFill>
                  <a:latin typeface="微软雅黑" pitchFamily="34" charset="-122"/>
                  <a:ea typeface="微软雅黑" pitchFamily="34" charset="-122"/>
                </a:rPr>
                <a:t>VIS Cluster</a:t>
              </a:r>
              <a:endParaRPr lang="zh-CN" altLang="en-US" sz="800" b="1" dirty="0">
                <a:solidFill>
                  <a:srgbClr val="C00000"/>
                </a:solidFill>
                <a:latin typeface="微软雅黑" pitchFamily="34" charset="-122"/>
                <a:ea typeface="微软雅黑" pitchFamily="34" charset="-122"/>
              </a:endParaRPr>
            </a:p>
          </p:txBody>
        </p:sp>
        <p:pic>
          <p:nvPicPr>
            <p:cNvPr id="160"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4053340" y="3480940"/>
              <a:ext cx="246509" cy="365991"/>
            </a:xfrm>
            <a:prstGeom prst="rect">
              <a:avLst/>
            </a:prstGeom>
            <a:noFill/>
            <a:ln w="9525">
              <a:noFill/>
              <a:miter lim="800000"/>
              <a:headEnd/>
              <a:tailEnd/>
            </a:ln>
          </p:spPr>
        </p:pic>
        <p:pic>
          <p:nvPicPr>
            <p:cNvPr id="161"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4509885" y="3480940"/>
              <a:ext cx="246509" cy="365991"/>
            </a:xfrm>
            <a:prstGeom prst="rect">
              <a:avLst/>
            </a:prstGeom>
            <a:noFill/>
            <a:ln w="9525">
              <a:noFill/>
              <a:miter lim="800000"/>
              <a:headEnd/>
              <a:tailEnd/>
            </a:ln>
          </p:spPr>
        </p:pic>
        <p:pic>
          <p:nvPicPr>
            <p:cNvPr id="162"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4954288" y="3480940"/>
              <a:ext cx="246509" cy="365991"/>
            </a:xfrm>
            <a:prstGeom prst="rect">
              <a:avLst/>
            </a:prstGeom>
            <a:noFill/>
            <a:ln w="9525">
              <a:noFill/>
              <a:miter lim="800000"/>
              <a:headEnd/>
              <a:tailEnd/>
            </a:ln>
          </p:spPr>
        </p:pic>
        <p:pic>
          <p:nvPicPr>
            <p:cNvPr id="163"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7351405" y="3467494"/>
              <a:ext cx="246509" cy="365991"/>
            </a:xfrm>
            <a:prstGeom prst="rect">
              <a:avLst/>
            </a:prstGeom>
            <a:noFill/>
            <a:ln w="9525">
              <a:noFill/>
              <a:miter lim="800000"/>
              <a:headEnd/>
              <a:tailEnd/>
            </a:ln>
          </p:spPr>
        </p:pic>
        <p:pic>
          <p:nvPicPr>
            <p:cNvPr id="164"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7807950" y="3500194"/>
              <a:ext cx="246509" cy="367248"/>
            </a:xfrm>
            <a:prstGeom prst="rect">
              <a:avLst/>
            </a:prstGeom>
            <a:noFill/>
            <a:ln w="9525">
              <a:noFill/>
              <a:miter lim="800000"/>
              <a:headEnd/>
              <a:tailEnd/>
            </a:ln>
          </p:spPr>
        </p:pic>
        <p:pic>
          <p:nvPicPr>
            <p:cNvPr id="165" name="Picture 19" descr="E:\1华赛设计夹\2010-12\朱冬晴\华赛新图标(存储) AI文件\完成\png\存储图标-5\17.png"/>
            <p:cNvPicPr>
              <a:picLocks noChangeAspect="1" noChangeArrowheads="1"/>
            </p:cNvPicPr>
            <p:nvPr/>
          </p:nvPicPr>
          <p:blipFill>
            <a:blip r:embed="rId3" cstate="print">
              <a:grayscl/>
            </a:blip>
            <a:srcRect/>
            <a:stretch>
              <a:fillRect/>
            </a:stretch>
          </p:blipFill>
          <p:spPr bwMode="auto">
            <a:xfrm>
              <a:off x="8321092" y="3467494"/>
              <a:ext cx="246509" cy="365991"/>
            </a:xfrm>
            <a:prstGeom prst="rect">
              <a:avLst/>
            </a:prstGeom>
            <a:noFill/>
            <a:ln w="9525">
              <a:noFill/>
              <a:miter lim="800000"/>
              <a:headEnd/>
              <a:tailEnd/>
            </a:ln>
          </p:spPr>
        </p:pic>
        <p:pic>
          <p:nvPicPr>
            <p:cNvPr id="166" name="Picture 469" descr="图片160"/>
            <p:cNvPicPr>
              <a:picLocks noChangeAspect="1" noChangeArrowheads="1"/>
            </p:cNvPicPr>
            <p:nvPr/>
          </p:nvPicPr>
          <p:blipFill>
            <a:blip r:embed="rId4" cstate="print">
              <a:grayscl/>
            </a:blip>
            <a:srcRect/>
            <a:stretch>
              <a:fillRect/>
            </a:stretch>
          </p:blipFill>
          <p:spPr bwMode="auto">
            <a:xfrm>
              <a:off x="3930175" y="1080082"/>
              <a:ext cx="398438" cy="280015"/>
            </a:xfrm>
            <a:prstGeom prst="rect">
              <a:avLst/>
            </a:prstGeom>
            <a:noFill/>
          </p:spPr>
        </p:pic>
        <p:pic>
          <p:nvPicPr>
            <p:cNvPr id="167" name="Picture 469" descr="图片160"/>
            <p:cNvPicPr>
              <a:picLocks noChangeAspect="1" noChangeArrowheads="1"/>
            </p:cNvPicPr>
            <p:nvPr/>
          </p:nvPicPr>
          <p:blipFill>
            <a:blip r:embed="rId4" cstate="print">
              <a:grayscl/>
            </a:blip>
            <a:srcRect/>
            <a:stretch>
              <a:fillRect/>
            </a:stretch>
          </p:blipFill>
          <p:spPr bwMode="auto">
            <a:xfrm>
              <a:off x="4401057" y="1080082"/>
              <a:ext cx="398438" cy="280015"/>
            </a:xfrm>
            <a:prstGeom prst="rect">
              <a:avLst/>
            </a:prstGeom>
            <a:noFill/>
          </p:spPr>
        </p:pic>
        <p:pic>
          <p:nvPicPr>
            <p:cNvPr id="168" name="Picture 469" descr="图片160"/>
            <p:cNvPicPr>
              <a:picLocks noChangeAspect="1" noChangeArrowheads="1"/>
            </p:cNvPicPr>
            <p:nvPr/>
          </p:nvPicPr>
          <p:blipFill>
            <a:blip r:embed="rId4" cstate="print">
              <a:grayscl/>
            </a:blip>
            <a:srcRect/>
            <a:stretch>
              <a:fillRect/>
            </a:stretch>
          </p:blipFill>
          <p:spPr bwMode="auto">
            <a:xfrm>
              <a:off x="4865904" y="1068008"/>
              <a:ext cx="398438" cy="280015"/>
            </a:xfrm>
            <a:prstGeom prst="rect">
              <a:avLst/>
            </a:prstGeom>
            <a:noFill/>
          </p:spPr>
        </p:pic>
        <p:pic>
          <p:nvPicPr>
            <p:cNvPr id="169" name="Picture 469" descr="图片160"/>
            <p:cNvPicPr>
              <a:picLocks noChangeAspect="1" noChangeArrowheads="1"/>
            </p:cNvPicPr>
            <p:nvPr/>
          </p:nvPicPr>
          <p:blipFill>
            <a:blip r:embed="rId4" cstate="print">
              <a:grayscl/>
            </a:blip>
            <a:srcRect/>
            <a:stretch>
              <a:fillRect/>
            </a:stretch>
          </p:blipFill>
          <p:spPr bwMode="auto">
            <a:xfrm>
              <a:off x="7395604" y="1068008"/>
              <a:ext cx="398438" cy="280015"/>
            </a:xfrm>
            <a:prstGeom prst="rect">
              <a:avLst/>
            </a:prstGeom>
            <a:noFill/>
          </p:spPr>
        </p:pic>
        <p:pic>
          <p:nvPicPr>
            <p:cNvPr id="170" name="Picture 469" descr="图片160"/>
            <p:cNvPicPr>
              <a:picLocks noChangeAspect="1" noChangeArrowheads="1"/>
            </p:cNvPicPr>
            <p:nvPr/>
          </p:nvPicPr>
          <p:blipFill>
            <a:blip r:embed="rId4" cstate="print">
              <a:grayscl/>
            </a:blip>
            <a:srcRect/>
            <a:stretch>
              <a:fillRect/>
            </a:stretch>
          </p:blipFill>
          <p:spPr bwMode="auto">
            <a:xfrm>
              <a:off x="8180408" y="1049897"/>
              <a:ext cx="398438" cy="280015"/>
            </a:xfrm>
            <a:prstGeom prst="rect">
              <a:avLst/>
            </a:prstGeom>
            <a:noFill/>
          </p:spPr>
        </p:pic>
        <p:sp>
          <p:nvSpPr>
            <p:cNvPr id="171" name="Line 3"/>
            <p:cNvSpPr>
              <a:spLocks noChangeShapeType="1"/>
            </p:cNvSpPr>
            <p:nvPr/>
          </p:nvSpPr>
          <p:spPr bwMode="auto">
            <a:xfrm>
              <a:off x="6760706" y="4379631"/>
              <a:ext cx="222339" cy="0"/>
            </a:xfrm>
            <a:prstGeom prst="line">
              <a:avLst/>
            </a:prstGeom>
            <a:noFill/>
            <a:ln w="19050">
              <a:solidFill>
                <a:schemeClr val="tx1">
                  <a:lumMod val="50000"/>
                  <a:lumOff val="50000"/>
                </a:schemeClr>
              </a:solidFill>
              <a:round/>
              <a:headEnd/>
              <a:tailEnd/>
            </a:ln>
          </p:spPr>
          <p:txBody>
            <a:bodyPr/>
            <a:lstStyle/>
            <a:p>
              <a:endParaRPr lang="zh-CN" altLang="en-US" sz="1200"/>
            </a:p>
          </p:txBody>
        </p:sp>
        <p:sp>
          <p:nvSpPr>
            <p:cNvPr id="172" name="Text Box 4"/>
            <p:cNvSpPr txBox="1">
              <a:spLocks noChangeArrowheads="1"/>
            </p:cNvSpPr>
            <p:nvPr/>
          </p:nvSpPr>
          <p:spPr bwMode="auto">
            <a:xfrm>
              <a:off x="6981941" y="4275242"/>
              <a:ext cx="807725" cy="236172"/>
            </a:xfrm>
            <a:prstGeom prst="rect">
              <a:avLst/>
            </a:prstGeom>
            <a:noFill/>
            <a:ln w="19050" algn="ctr">
              <a:noFill/>
              <a:miter lim="800000"/>
              <a:headEnd/>
              <a:tailEnd/>
            </a:ln>
          </p:spPr>
          <p:txBody>
            <a:bodyPr wrap="square">
              <a:spAutoFit/>
            </a:bodyPr>
            <a:lstStyle/>
            <a:p>
              <a:pPr defTabSz="801688">
                <a:spcBef>
                  <a:spcPct val="50000"/>
                </a:spcBef>
              </a:pPr>
              <a:r>
                <a:rPr lang="en-US" altLang="zh-CN" sz="800" b="1" dirty="0" smtClean="0">
                  <a:solidFill>
                    <a:srgbClr val="000000"/>
                  </a:solidFill>
                  <a:latin typeface="微软雅黑" pitchFamily="34" charset="-122"/>
                  <a:ea typeface="微软雅黑" pitchFamily="34" charset="-122"/>
                </a:rPr>
                <a:t>Heartbeat</a:t>
              </a:r>
              <a:endParaRPr lang="zh-CN" altLang="en-US" sz="800" b="1" dirty="0">
                <a:solidFill>
                  <a:srgbClr val="000000"/>
                </a:solidFill>
                <a:latin typeface="微软雅黑" pitchFamily="34" charset="-122"/>
                <a:ea typeface="微软雅黑" pitchFamily="34" charset="-122"/>
              </a:endParaRPr>
            </a:p>
          </p:txBody>
        </p:sp>
        <p:sp>
          <p:nvSpPr>
            <p:cNvPr id="173" name="Line 7"/>
            <p:cNvSpPr>
              <a:spLocks noChangeShapeType="1"/>
            </p:cNvSpPr>
            <p:nvPr/>
          </p:nvSpPr>
          <p:spPr bwMode="auto">
            <a:xfrm>
              <a:off x="6769945" y="4611528"/>
              <a:ext cx="222339" cy="0"/>
            </a:xfrm>
            <a:prstGeom prst="line">
              <a:avLst/>
            </a:prstGeom>
            <a:noFill/>
            <a:ln w="19050">
              <a:solidFill>
                <a:schemeClr val="tx1"/>
              </a:solidFill>
              <a:round/>
              <a:headEnd/>
              <a:tailEnd/>
            </a:ln>
          </p:spPr>
          <p:txBody>
            <a:bodyPr/>
            <a:lstStyle/>
            <a:p>
              <a:endParaRPr lang="zh-CN" altLang="en-US" sz="1200"/>
            </a:p>
          </p:txBody>
        </p:sp>
        <p:sp>
          <p:nvSpPr>
            <p:cNvPr id="174" name="Text Box 8"/>
            <p:cNvSpPr txBox="1">
              <a:spLocks noChangeArrowheads="1"/>
            </p:cNvSpPr>
            <p:nvPr/>
          </p:nvSpPr>
          <p:spPr bwMode="auto">
            <a:xfrm>
              <a:off x="6984253" y="4500417"/>
              <a:ext cx="828825" cy="253916"/>
            </a:xfrm>
            <a:prstGeom prst="rect">
              <a:avLst/>
            </a:prstGeom>
            <a:noFill/>
            <a:ln w="19050" algn="ctr">
              <a:noFill/>
              <a:miter lim="800000"/>
              <a:headEnd/>
              <a:tailEnd/>
            </a:ln>
          </p:spPr>
          <p:txBody>
            <a:bodyPr>
              <a:spAutoFit/>
            </a:bodyPr>
            <a:lstStyle/>
            <a:p>
              <a:pPr defTabSz="801688">
                <a:spcBef>
                  <a:spcPct val="50000"/>
                </a:spcBef>
              </a:pPr>
              <a:r>
                <a:rPr lang="en-US" altLang="zh-CN" sz="1000" b="1" dirty="0" smtClean="0">
                  <a:solidFill>
                    <a:srgbClr val="000000"/>
                  </a:solidFill>
                  <a:latin typeface="微软雅黑" pitchFamily="34" charset="-122"/>
                  <a:ea typeface="微软雅黑" pitchFamily="34" charset="-122"/>
                </a:rPr>
                <a:t>LAN</a:t>
              </a:r>
              <a:endParaRPr lang="zh-CN" altLang="en-US" sz="1000" b="1" dirty="0">
                <a:solidFill>
                  <a:srgbClr val="000000"/>
                </a:solidFill>
                <a:latin typeface="微软雅黑" pitchFamily="34" charset="-122"/>
                <a:ea typeface="微软雅黑" pitchFamily="34" charset="-122"/>
              </a:endParaRPr>
            </a:p>
          </p:txBody>
        </p:sp>
        <p:cxnSp>
          <p:nvCxnSpPr>
            <p:cNvPr id="175" name="直接连接符 174"/>
            <p:cNvCxnSpPr/>
            <p:nvPr/>
          </p:nvCxnSpPr>
          <p:spPr bwMode="auto">
            <a:xfrm>
              <a:off x="4625339" y="2825167"/>
              <a:ext cx="0" cy="444679"/>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6" name="直接连接符 175"/>
            <p:cNvCxnSpPr/>
            <p:nvPr/>
          </p:nvCxnSpPr>
          <p:spPr bwMode="auto">
            <a:xfrm>
              <a:off x="4161443" y="2031839"/>
              <a:ext cx="413472" cy="578661"/>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7" name="直接连接符 176"/>
            <p:cNvCxnSpPr>
              <a:endCxn id="211" idx="2"/>
            </p:cNvCxnSpPr>
            <p:nvPr/>
          </p:nvCxnSpPr>
          <p:spPr bwMode="auto">
            <a:xfrm flipH="1">
              <a:off x="4654753" y="2125962"/>
              <a:ext cx="320188" cy="697953"/>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8" name="直接连接符 177"/>
            <p:cNvCxnSpPr/>
            <p:nvPr/>
          </p:nvCxnSpPr>
          <p:spPr bwMode="auto">
            <a:xfrm>
              <a:off x="7986433" y="2818444"/>
              <a:ext cx="0" cy="444679"/>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9" name="直接连接符 178"/>
            <p:cNvCxnSpPr/>
            <p:nvPr/>
          </p:nvCxnSpPr>
          <p:spPr bwMode="auto">
            <a:xfrm>
              <a:off x="7589769" y="2025115"/>
              <a:ext cx="413472" cy="578661"/>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0" name="直接连接符 179"/>
            <p:cNvCxnSpPr/>
            <p:nvPr/>
          </p:nvCxnSpPr>
          <p:spPr bwMode="auto">
            <a:xfrm flipH="1">
              <a:off x="8083078" y="2011669"/>
              <a:ext cx="320188" cy="697953"/>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81" name="Picture 461" descr="图片152"/>
            <p:cNvPicPr>
              <a:picLocks noChangeAspect="1" noChangeArrowheads="1"/>
            </p:cNvPicPr>
            <p:nvPr/>
          </p:nvPicPr>
          <p:blipFill>
            <a:blip r:embed="rId5" cstate="print"/>
            <a:srcRect/>
            <a:stretch>
              <a:fillRect/>
            </a:stretch>
          </p:blipFill>
          <p:spPr bwMode="auto">
            <a:xfrm>
              <a:off x="7716948" y="2478279"/>
              <a:ext cx="557459" cy="258235"/>
            </a:xfrm>
            <a:prstGeom prst="rect">
              <a:avLst/>
            </a:prstGeom>
            <a:noFill/>
          </p:spPr>
        </p:pic>
        <p:sp>
          <p:nvSpPr>
            <p:cNvPr id="182" name="Text Box 56"/>
            <p:cNvSpPr txBox="1">
              <a:spLocks noChangeArrowheads="1"/>
            </p:cNvSpPr>
            <p:nvPr/>
          </p:nvSpPr>
          <p:spPr bwMode="auto">
            <a:xfrm>
              <a:off x="3694947" y="2491110"/>
              <a:ext cx="770888" cy="236172"/>
            </a:xfrm>
            <a:prstGeom prst="rect">
              <a:avLst/>
            </a:prstGeom>
            <a:noFill/>
            <a:ln w="19050" algn="ctr">
              <a:noFill/>
              <a:miter lim="800000"/>
              <a:headEnd/>
              <a:tailEnd/>
            </a:ln>
          </p:spPr>
          <p:txBody>
            <a:bodyPr wrap="square">
              <a:spAutoFit/>
            </a:bodyPr>
            <a:lstStyle/>
            <a:p>
              <a:pPr algn="ctr" defTabSz="801688">
                <a:spcBef>
                  <a:spcPct val="50000"/>
                </a:spcBef>
              </a:pPr>
              <a:r>
                <a:rPr lang="en-US" altLang="zh-CN" sz="800" b="1" dirty="0" smtClean="0">
                  <a:latin typeface="微软雅黑" pitchFamily="34" charset="-122"/>
                  <a:ea typeface="微软雅黑" pitchFamily="34" charset="-122"/>
                </a:rPr>
                <a:t>FC Switch</a:t>
              </a:r>
              <a:endParaRPr lang="zh-CN" altLang="en-US" sz="800" b="1" dirty="0">
                <a:latin typeface="微软雅黑" pitchFamily="34" charset="-122"/>
                <a:ea typeface="微软雅黑" pitchFamily="34" charset="-122"/>
              </a:endParaRPr>
            </a:p>
          </p:txBody>
        </p:sp>
        <p:cxnSp>
          <p:nvCxnSpPr>
            <p:cNvPr id="183" name="直接连接符 125"/>
            <p:cNvCxnSpPr>
              <a:cxnSpLocks noChangeShapeType="1"/>
            </p:cNvCxnSpPr>
            <p:nvPr/>
          </p:nvCxnSpPr>
          <p:spPr bwMode="auto">
            <a:xfrm flipV="1">
              <a:off x="4794022" y="1989452"/>
              <a:ext cx="2700000" cy="0"/>
            </a:xfrm>
            <a:prstGeom prst="line">
              <a:avLst/>
            </a:prstGeom>
            <a:noFill/>
            <a:ln w="19050" algn="ctr">
              <a:solidFill>
                <a:schemeClr val="tx1">
                  <a:lumMod val="50000"/>
                  <a:lumOff val="50000"/>
                </a:schemeClr>
              </a:solidFill>
              <a:round/>
              <a:headEnd/>
              <a:tailEnd/>
            </a:ln>
          </p:spPr>
        </p:cxnSp>
        <p:cxnSp>
          <p:nvCxnSpPr>
            <p:cNvPr id="184" name="直接连接符 125"/>
            <p:cNvCxnSpPr>
              <a:cxnSpLocks noChangeShapeType="1"/>
            </p:cNvCxnSpPr>
            <p:nvPr/>
          </p:nvCxnSpPr>
          <p:spPr bwMode="auto">
            <a:xfrm flipV="1">
              <a:off x="4780124" y="1928944"/>
              <a:ext cx="2844000" cy="0"/>
            </a:xfrm>
            <a:prstGeom prst="line">
              <a:avLst/>
            </a:prstGeom>
            <a:noFill/>
            <a:ln w="19050" algn="ctr">
              <a:solidFill>
                <a:schemeClr val="tx1">
                  <a:lumMod val="50000"/>
                  <a:lumOff val="50000"/>
                </a:schemeClr>
              </a:solidFill>
              <a:round/>
              <a:headEnd/>
              <a:tailEnd/>
            </a:ln>
          </p:spPr>
        </p:cxnSp>
        <p:grpSp>
          <p:nvGrpSpPr>
            <p:cNvPr id="185" name="组合 184"/>
            <p:cNvGrpSpPr/>
            <p:nvPr/>
          </p:nvGrpSpPr>
          <p:grpSpPr>
            <a:xfrm>
              <a:off x="4004396" y="1639852"/>
              <a:ext cx="4741633" cy="508204"/>
              <a:chOff x="1939324" y="1406845"/>
              <a:chExt cx="5419286" cy="674298"/>
            </a:xfrm>
          </p:grpSpPr>
          <p:grpSp>
            <p:nvGrpSpPr>
              <p:cNvPr id="186" name="组合 110"/>
              <p:cNvGrpSpPr/>
              <p:nvPr/>
            </p:nvGrpSpPr>
            <p:grpSpPr>
              <a:xfrm>
                <a:off x="1939324" y="1436548"/>
                <a:ext cx="531410" cy="642721"/>
                <a:chOff x="1660265" y="1154259"/>
                <a:chExt cx="591810" cy="715773"/>
              </a:xfrm>
            </p:grpSpPr>
            <p:pic>
              <p:nvPicPr>
                <p:cNvPr id="196" name="Picture 457" descr="图片148"/>
                <p:cNvPicPr>
                  <a:picLocks noChangeArrowheads="1"/>
                </p:cNvPicPr>
                <p:nvPr/>
              </p:nvPicPr>
              <p:blipFill>
                <a:blip r:embed="rId6" cstate="print">
                  <a:grayscl/>
                </a:blip>
                <a:srcRect/>
                <a:stretch>
                  <a:fillRect/>
                </a:stretch>
              </p:blipFill>
              <p:spPr bwMode="auto">
                <a:xfrm>
                  <a:off x="1660265" y="1154259"/>
                  <a:ext cx="359999" cy="715773"/>
                </a:xfrm>
                <a:prstGeom prst="rect">
                  <a:avLst/>
                </a:prstGeom>
                <a:noFill/>
              </p:spPr>
            </p:pic>
            <p:pic>
              <p:nvPicPr>
                <p:cNvPr id="197" name="Picture 463" descr="图片154"/>
                <p:cNvPicPr>
                  <a:picLocks noChangeAspect="1" noChangeArrowheads="1"/>
                </p:cNvPicPr>
                <p:nvPr/>
              </p:nvPicPr>
              <p:blipFill>
                <a:blip r:embed="rId7" cstate="print">
                  <a:grayscl/>
                </a:blip>
                <a:srcRect/>
                <a:stretch>
                  <a:fillRect/>
                </a:stretch>
              </p:blipFill>
              <p:spPr bwMode="auto">
                <a:xfrm>
                  <a:off x="1948546" y="1490030"/>
                  <a:ext cx="303529" cy="356631"/>
                </a:xfrm>
                <a:prstGeom prst="rect">
                  <a:avLst/>
                </a:prstGeom>
                <a:noFill/>
              </p:spPr>
            </p:pic>
          </p:grpSp>
          <p:grpSp>
            <p:nvGrpSpPr>
              <p:cNvPr id="187" name="组合 121"/>
              <p:cNvGrpSpPr/>
              <p:nvPr/>
            </p:nvGrpSpPr>
            <p:grpSpPr>
              <a:xfrm>
                <a:off x="6835909" y="1406845"/>
                <a:ext cx="522701" cy="642721"/>
                <a:chOff x="1398393" y="1128800"/>
                <a:chExt cx="582111" cy="715773"/>
              </a:xfrm>
            </p:grpSpPr>
            <p:pic>
              <p:nvPicPr>
                <p:cNvPr id="194" name="Picture 457" descr="图片148"/>
                <p:cNvPicPr>
                  <a:picLocks noChangeArrowheads="1"/>
                </p:cNvPicPr>
                <p:nvPr/>
              </p:nvPicPr>
              <p:blipFill>
                <a:blip r:embed="rId6" cstate="print">
                  <a:grayscl/>
                </a:blip>
                <a:srcRect/>
                <a:stretch>
                  <a:fillRect/>
                </a:stretch>
              </p:blipFill>
              <p:spPr bwMode="auto">
                <a:xfrm>
                  <a:off x="1398393" y="1128800"/>
                  <a:ext cx="359999" cy="715773"/>
                </a:xfrm>
                <a:prstGeom prst="rect">
                  <a:avLst/>
                </a:prstGeom>
                <a:noFill/>
              </p:spPr>
            </p:pic>
            <p:pic>
              <p:nvPicPr>
                <p:cNvPr id="195" name="Picture 463" descr="图片154"/>
                <p:cNvPicPr>
                  <a:picLocks noChangeAspect="1" noChangeArrowheads="1"/>
                </p:cNvPicPr>
                <p:nvPr/>
              </p:nvPicPr>
              <p:blipFill>
                <a:blip r:embed="rId7" cstate="print">
                  <a:grayscl/>
                </a:blip>
                <a:srcRect/>
                <a:stretch>
                  <a:fillRect/>
                </a:stretch>
              </p:blipFill>
              <p:spPr bwMode="auto">
                <a:xfrm>
                  <a:off x="1676975" y="1481544"/>
                  <a:ext cx="303529" cy="356631"/>
                </a:xfrm>
                <a:prstGeom prst="rect">
                  <a:avLst/>
                </a:prstGeom>
                <a:noFill/>
              </p:spPr>
            </p:pic>
          </p:grpSp>
          <p:grpSp>
            <p:nvGrpSpPr>
              <p:cNvPr id="188" name="组合 118"/>
              <p:cNvGrpSpPr/>
              <p:nvPr/>
            </p:nvGrpSpPr>
            <p:grpSpPr>
              <a:xfrm>
                <a:off x="5930858" y="1406845"/>
                <a:ext cx="531410" cy="642721"/>
                <a:chOff x="1388693" y="1128800"/>
                <a:chExt cx="591810" cy="715773"/>
              </a:xfrm>
            </p:grpSpPr>
            <p:pic>
              <p:nvPicPr>
                <p:cNvPr id="192" name="Picture 457" descr="图片148"/>
                <p:cNvPicPr>
                  <a:picLocks noChangeArrowheads="1"/>
                </p:cNvPicPr>
                <p:nvPr/>
              </p:nvPicPr>
              <p:blipFill>
                <a:blip r:embed="rId6" cstate="print">
                  <a:grayscl/>
                </a:blip>
                <a:srcRect/>
                <a:stretch>
                  <a:fillRect/>
                </a:stretch>
              </p:blipFill>
              <p:spPr bwMode="auto">
                <a:xfrm>
                  <a:off x="1388693" y="1128800"/>
                  <a:ext cx="359999" cy="715773"/>
                </a:xfrm>
                <a:prstGeom prst="rect">
                  <a:avLst/>
                </a:prstGeom>
                <a:noFill/>
              </p:spPr>
            </p:pic>
            <p:pic>
              <p:nvPicPr>
                <p:cNvPr id="193" name="Picture 463" descr="图片154"/>
                <p:cNvPicPr>
                  <a:picLocks noChangeAspect="1" noChangeArrowheads="1"/>
                </p:cNvPicPr>
                <p:nvPr/>
              </p:nvPicPr>
              <p:blipFill>
                <a:blip r:embed="rId7" cstate="print">
                  <a:grayscl/>
                </a:blip>
                <a:srcRect/>
                <a:stretch>
                  <a:fillRect/>
                </a:stretch>
              </p:blipFill>
              <p:spPr bwMode="auto">
                <a:xfrm>
                  <a:off x="1676974" y="1481544"/>
                  <a:ext cx="303529" cy="356631"/>
                </a:xfrm>
                <a:prstGeom prst="rect">
                  <a:avLst/>
                </a:prstGeom>
                <a:noFill/>
              </p:spPr>
            </p:pic>
          </p:grpSp>
          <p:grpSp>
            <p:nvGrpSpPr>
              <p:cNvPr id="189" name="组合 115"/>
              <p:cNvGrpSpPr/>
              <p:nvPr/>
            </p:nvGrpSpPr>
            <p:grpSpPr>
              <a:xfrm>
                <a:off x="2853085" y="1436548"/>
                <a:ext cx="470449" cy="644595"/>
                <a:chOff x="1679664" y="1154260"/>
                <a:chExt cx="523919" cy="717860"/>
              </a:xfrm>
            </p:grpSpPr>
            <p:pic>
              <p:nvPicPr>
                <p:cNvPr id="190" name="Picture 457" descr="图片148"/>
                <p:cNvPicPr>
                  <a:picLocks noChangeArrowheads="1"/>
                </p:cNvPicPr>
                <p:nvPr/>
              </p:nvPicPr>
              <p:blipFill>
                <a:blip r:embed="rId6" cstate="print">
                  <a:grayscl/>
                </a:blip>
                <a:srcRect/>
                <a:stretch>
                  <a:fillRect/>
                </a:stretch>
              </p:blipFill>
              <p:spPr bwMode="auto">
                <a:xfrm>
                  <a:off x="1679664" y="1154260"/>
                  <a:ext cx="360000" cy="715774"/>
                </a:xfrm>
                <a:prstGeom prst="rect">
                  <a:avLst/>
                </a:prstGeom>
                <a:noFill/>
              </p:spPr>
            </p:pic>
            <p:pic>
              <p:nvPicPr>
                <p:cNvPr id="191" name="Picture 463" descr="图片154"/>
                <p:cNvPicPr>
                  <a:picLocks noChangeAspect="1" noChangeArrowheads="1"/>
                </p:cNvPicPr>
                <p:nvPr/>
              </p:nvPicPr>
              <p:blipFill>
                <a:blip r:embed="rId7" cstate="print">
                  <a:grayscl/>
                </a:blip>
                <a:srcRect/>
                <a:stretch>
                  <a:fillRect/>
                </a:stretch>
              </p:blipFill>
              <p:spPr bwMode="auto">
                <a:xfrm>
                  <a:off x="1900053" y="1515488"/>
                  <a:ext cx="303530" cy="356632"/>
                </a:xfrm>
                <a:prstGeom prst="rect">
                  <a:avLst/>
                </a:prstGeom>
                <a:noFill/>
              </p:spPr>
            </p:pic>
          </p:grpSp>
        </p:grpSp>
        <p:cxnSp>
          <p:nvCxnSpPr>
            <p:cNvPr id="198" name="直接连接符 125"/>
            <p:cNvCxnSpPr>
              <a:cxnSpLocks noChangeShapeType="1"/>
            </p:cNvCxnSpPr>
            <p:nvPr/>
          </p:nvCxnSpPr>
          <p:spPr bwMode="auto">
            <a:xfrm>
              <a:off x="5307269" y="2554194"/>
              <a:ext cx="1573210" cy="0"/>
            </a:xfrm>
            <a:prstGeom prst="line">
              <a:avLst/>
            </a:prstGeom>
            <a:noFill/>
            <a:ln w="19050" algn="ctr">
              <a:solidFill>
                <a:schemeClr val="tx1">
                  <a:lumMod val="50000"/>
                  <a:lumOff val="50000"/>
                </a:schemeClr>
              </a:solidFill>
              <a:round/>
              <a:headEnd/>
              <a:tailEnd/>
            </a:ln>
          </p:spPr>
        </p:cxnSp>
        <p:cxnSp>
          <p:nvCxnSpPr>
            <p:cNvPr id="199" name="直接连接符 125"/>
            <p:cNvCxnSpPr>
              <a:cxnSpLocks noChangeShapeType="1"/>
            </p:cNvCxnSpPr>
            <p:nvPr/>
          </p:nvCxnSpPr>
          <p:spPr bwMode="auto">
            <a:xfrm>
              <a:off x="5394670" y="2500409"/>
              <a:ext cx="1573210" cy="0"/>
            </a:xfrm>
            <a:prstGeom prst="line">
              <a:avLst/>
            </a:prstGeom>
            <a:noFill/>
            <a:ln w="19050" algn="ctr">
              <a:solidFill>
                <a:schemeClr val="tx1">
                  <a:lumMod val="50000"/>
                  <a:lumOff val="50000"/>
                </a:schemeClr>
              </a:solidFill>
              <a:round/>
              <a:headEnd/>
              <a:tailEnd/>
            </a:ln>
          </p:spPr>
        </p:cxnSp>
        <p:cxnSp>
          <p:nvCxnSpPr>
            <p:cNvPr id="200" name="直接连接符 199"/>
            <p:cNvCxnSpPr/>
            <p:nvPr/>
          </p:nvCxnSpPr>
          <p:spPr bwMode="auto">
            <a:xfrm flipH="1">
              <a:off x="4796778" y="2563438"/>
              <a:ext cx="638696" cy="0"/>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01" name="Picture 16" descr="图片25"/>
            <p:cNvPicPr>
              <a:picLocks noChangeAspect="1" noChangeArrowheads="1"/>
            </p:cNvPicPr>
            <p:nvPr/>
          </p:nvPicPr>
          <p:blipFill>
            <a:blip r:embed="rId8" cstate="print">
              <a:grayscl/>
            </a:blip>
            <a:srcRect/>
            <a:stretch>
              <a:fillRect/>
            </a:stretch>
          </p:blipFill>
          <p:spPr bwMode="auto">
            <a:xfrm>
              <a:off x="5323281" y="2394628"/>
              <a:ext cx="458317" cy="240707"/>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202" name="直接连接符 201"/>
            <p:cNvCxnSpPr/>
            <p:nvPr/>
          </p:nvCxnSpPr>
          <p:spPr bwMode="auto">
            <a:xfrm flipH="1">
              <a:off x="7203190" y="2549992"/>
              <a:ext cx="591635" cy="0"/>
            </a:xfrm>
            <a:prstGeom prst="line">
              <a:avLst/>
            </a:prstGeom>
            <a:noFill/>
            <a:ln w="19050">
              <a:solidFill>
                <a:srgbClr val="FF99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3" name="Text Box 56"/>
            <p:cNvSpPr txBox="1">
              <a:spLocks noChangeArrowheads="1"/>
            </p:cNvSpPr>
            <p:nvPr/>
          </p:nvSpPr>
          <p:spPr bwMode="auto">
            <a:xfrm>
              <a:off x="8229830" y="2450772"/>
              <a:ext cx="751319" cy="236172"/>
            </a:xfrm>
            <a:prstGeom prst="rect">
              <a:avLst/>
            </a:prstGeom>
            <a:noFill/>
            <a:ln w="19050" algn="ctr">
              <a:noFill/>
              <a:miter lim="800000"/>
              <a:headEnd/>
              <a:tailEnd/>
            </a:ln>
          </p:spPr>
          <p:txBody>
            <a:bodyPr wrap="square">
              <a:spAutoFit/>
            </a:bodyPr>
            <a:lstStyle/>
            <a:p>
              <a:pPr algn="ctr" defTabSz="801688">
                <a:spcBef>
                  <a:spcPct val="50000"/>
                </a:spcBef>
              </a:pPr>
              <a:r>
                <a:rPr lang="en-US" altLang="zh-CN" sz="800" b="1" dirty="0" smtClean="0">
                  <a:latin typeface="微软雅黑" pitchFamily="34" charset="-122"/>
                  <a:ea typeface="微软雅黑" pitchFamily="34" charset="-122"/>
                </a:rPr>
                <a:t>FC Switch</a:t>
              </a:r>
              <a:endParaRPr lang="zh-CN" altLang="en-US" sz="800" b="1" dirty="0">
                <a:latin typeface="微软雅黑" pitchFamily="34" charset="-122"/>
                <a:ea typeface="微软雅黑" pitchFamily="34" charset="-122"/>
              </a:endParaRPr>
            </a:p>
          </p:txBody>
        </p:sp>
        <p:pic>
          <p:nvPicPr>
            <p:cNvPr id="204" name="Picture 16" descr="图片25"/>
            <p:cNvPicPr>
              <a:picLocks noChangeAspect="1" noChangeArrowheads="1"/>
            </p:cNvPicPr>
            <p:nvPr/>
          </p:nvPicPr>
          <p:blipFill>
            <a:blip r:embed="rId8" cstate="print">
              <a:grayscl/>
            </a:blip>
            <a:srcRect/>
            <a:stretch>
              <a:fillRect/>
            </a:stretch>
          </p:blipFill>
          <p:spPr bwMode="auto">
            <a:xfrm>
              <a:off x="6891917" y="2419828"/>
              <a:ext cx="458317" cy="24070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05" name="AutoShape 35"/>
            <p:cNvSpPr>
              <a:spLocks noChangeArrowheads="1"/>
            </p:cNvSpPr>
            <p:nvPr/>
          </p:nvSpPr>
          <p:spPr bwMode="auto">
            <a:xfrm>
              <a:off x="4057234" y="819113"/>
              <a:ext cx="1143460" cy="222339"/>
            </a:xfrm>
            <a:prstGeom prst="roundRect">
              <a:avLst>
                <a:gd name="adj" fmla="val 16667"/>
              </a:avLst>
            </a:prstGeom>
            <a:solidFill>
              <a:schemeClr val="bg1">
                <a:lumMod val="95000"/>
              </a:schemeClr>
            </a:solidFill>
            <a:ln w="12700" cap="rnd" algn="ctr">
              <a:noFill/>
              <a:prstDash val="sysDot"/>
              <a:round/>
              <a:headEnd/>
              <a:tailEnd/>
            </a:ln>
          </p:spPr>
          <p:txBody>
            <a:bodyPr wrap="none" anchor="ctr"/>
            <a:lstStyle/>
            <a:p>
              <a:pPr algn="ctr" defTabSz="784225">
                <a:defRPr/>
              </a:pPr>
              <a:r>
                <a:rPr lang="en-US" altLang="zh-CN" sz="1100" b="1" dirty="0" smtClean="0">
                  <a:solidFill>
                    <a:srgbClr val="C00000"/>
                  </a:solidFill>
                  <a:latin typeface="微软雅黑" pitchFamily="34" charset="-122"/>
                  <a:ea typeface="微软雅黑" pitchFamily="34" charset="-122"/>
                </a:rPr>
                <a:t>Data Center1</a:t>
              </a:r>
              <a:endParaRPr lang="zh-CN" altLang="en-US" sz="1100" b="1" dirty="0">
                <a:solidFill>
                  <a:srgbClr val="C00000"/>
                </a:solidFill>
                <a:latin typeface="微软雅黑" pitchFamily="34" charset="-122"/>
                <a:ea typeface="微软雅黑" pitchFamily="34" charset="-122"/>
              </a:endParaRPr>
            </a:p>
          </p:txBody>
        </p:sp>
        <p:sp>
          <p:nvSpPr>
            <p:cNvPr id="206" name="Text Box 118"/>
            <p:cNvSpPr txBox="1">
              <a:spLocks noChangeArrowheads="1"/>
            </p:cNvSpPr>
            <p:nvPr/>
          </p:nvSpPr>
          <p:spPr bwMode="auto">
            <a:xfrm>
              <a:off x="4335071" y="3206992"/>
              <a:ext cx="845047" cy="563589"/>
            </a:xfrm>
            <a:prstGeom prst="roundRect">
              <a:avLst/>
            </a:prstGeom>
            <a:noFill/>
            <a:ln w="28575" algn="ctr">
              <a:noFill/>
              <a:miter lim="800000"/>
              <a:headEnd/>
              <a:tailEnd/>
            </a:ln>
          </p:spPr>
          <p:txBody>
            <a:bodyPr wrap="square" lIns="79195" tIns="39598" rIns="79195" bIns="39598">
              <a:spAutoFit/>
            </a:bodyPr>
            <a:lstStyle/>
            <a:p>
              <a:pPr defTabSz="801688">
                <a:spcBef>
                  <a:spcPct val="50000"/>
                </a:spcBef>
              </a:pPr>
              <a:r>
                <a:rPr lang="en-US" altLang="zh-CN" sz="1000" b="1" dirty="0" smtClean="0">
                  <a:latin typeface="微软雅黑" pitchFamily="34" charset="-122"/>
                  <a:ea typeface="微软雅黑" pitchFamily="34" charset="-122"/>
                </a:rPr>
                <a:t>Storage</a:t>
              </a:r>
            </a:p>
            <a:p>
              <a:pPr defTabSz="801688">
                <a:spcBef>
                  <a:spcPct val="50000"/>
                </a:spcBef>
              </a:pPr>
              <a:r>
                <a:rPr lang="en-US" altLang="zh-CN" sz="1000" b="1" dirty="0" smtClean="0">
                  <a:latin typeface="微软雅黑" pitchFamily="34" charset="-122"/>
                  <a:ea typeface="微软雅黑" pitchFamily="34" charset="-122"/>
                </a:rPr>
                <a:t> </a:t>
              </a:r>
            </a:p>
          </p:txBody>
        </p:sp>
        <p:cxnSp>
          <p:nvCxnSpPr>
            <p:cNvPr id="207" name="直接连接符 206"/>
            <p:cNvCxnSpPr/>
            <p:nvPr/>
          </p:nvCxnSpPr>
          <p:spPr bwMode="auto">
            <a:xfrm flipV="1">
              <a:off x="4500495" y="2798747"/>
              <a:ext cx="3408622" cy="13446"/>
            </a:xfrm>
            <a:prstGeom prst="line">
              <a:avLst/>
            </a:prstGeom>
            <a:noFill/>
            <a:ln w="19050">
              <a:solidFill>
                <a:srgbClr val="BF3A3B"/>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8" name="云形 207"/>
            <p:cNvSpPr/>
            <p:nvPr/>
          </p:nvSpPr>
          <p:spPr bwMode="auto">
            <a:xfrm>
              <a:off x="7640192" y="2449145"/>
              <a:ext cx="679035" cy="443726"/>
            </a:xfrm>
            <a:prstGeom prst="cloud">
              <a:avLst/>
            </a:prstGeom>
            <a:solidFill>
              <a:schemeClr val="bg1">
                <a:lumMod val="85000"/>
              </a:schemeClr>
            </a:solidFill>
            <a:ln w="19050">
              <a:solidFill>
                <a:srgbClr val="FF9900"/>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400" b="0" i="0" u="none" strike="noStrike" cap="none" normalizeH="0" baseline="0" smtClean="0">
                <a:ln>
                  <a:noFill/>
                </a:ln>
                <a:solidFill>
                  <a:schemeClr val="tx1"/>
                </a:solidFill>
                <a:effectLst/>
                <a:latin typeface="Arial" charset="0"/>
                <a:ea typeface="宋体" charset="-122"/>
              </a:endParaRPr>
            </a:p>
          </p:txBody>
        </p:sp>
        <p:pic>
          <p:nvPicPr>
            <p:cNvPr id="209" name="Picture 461" descr="图片152"/>
            <p:cNvPicPr>
              <a:picLocks noChangeAspect="1" noChangeArrowheads="1"/>
            </p:cNvPicPr>
            <p:nvPr/>
          </p:nvPicPr>
          <p:blipFill>
            <a:blip r:embed="rId5" cstate="print">
              <a:grayscl/>
            </a:blip>
            <a:srcRect/>
            <a:stretch>
              <a:fillRect/>
            </a:stretch>
          </p:blipFill>
          <p:spPr bwMode="auto">
            <a:xfrm>
              <a:off x="7710225" y="2558957"/>
              <a:ext cx="557459" cy="258235"/>
            </a:xfrm>
            <a:prstGeom prst="rect">
              <a:avLst/>
            </a:prstGeom>
            <a:noFill/>
          </p:spPr>
        </p:pic>
        <p:sp>
          <p:nvSpPr>
            <p:cNvPr id="210" name="云形 209"/>
            <p:cNvSpPr/>
            <p:nvPr/>
          </p:nvSpPr>
          <p:spPr bwMode="auto">
            <a:xfrm>
              <a:off x="4305990" y="2502930"/>
              <a:ext cx="679035" cy="443726"/>
            </a:xfrm>
            <a:prstGeom prst="cloud">
              <a:avLst/>
            </a:prstGeom>
            <a:solidFill>
              <a:schemeClr val="bg1">
                <a:lumMod val="85000"/>
              </a:schemeClr>
            </a:solidFill>
            <a:ln w="19050">
              <a:solidFill>
                <a:srgbClr val="FF9900"/>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400" b="0" i="0" u="none" strike="noStrike" cap="none" normalizeH="0" baseline="0" smtClean="0">
                <a:ln>
                  <a:noFill/>
                </a:ln>
                <a:solidFill>
                  <a:schemeClr val="tx1"/>
                </a:solidFill>
                <a:effectLst/>
                <a:latin typeface="Arial" charset="0"/>
                <a:ea typeface="宋体" charset="-122"/>
              </a:endParaRPr>
            </a:p>
          </p:txBody>
        </p:sp>
        <p:pic>
          <p:nvPicPr>
            <p:cNvPr id="211" name="Picture 461" descr="图片152"/>
            <p:cNvPicPr>
              <a:picLocks noChangeAspect="1" noChangeArrowheads="1"/>
            </p:cNvPicPr>
            <p:nvPr/>
          </p:nvPicPr>
          <p:blipFill>
            <a:blip r:embed="rId5" cstate="print">
              <a:grayscl/>
            </a:blip>
            <a:srcRect/>
            <a:stretch>
              <a:fillRect/>
            </a:stretch>
          </p:blipFill>
          <p:spPr bwMode="auto">
            <a:xfrm>
              <a:off x="4376023" y="2565680"/>
              <a:ext cx="557459" cy="258235"/>
            </a:xfrm>
            <a:prstGeom prst="rect">
              <a:avLst/>
            </a:prstGeom>
            <a:noFill/>
          </p:spPr>
        </p:pic>
        <p:sp>
          <p:nvSpPr>
            <p:cNvPr id="212" name="Line 5"/>
            <p:cNvSpPr>
              <a:spLocks noChangeShapeType="1"/>
            </p:cNvSpPr>
            <p:nvPr/>
          </p:nvSpPr>
          <p:spPr bwMode="auto">
            <a:xfrm>
              <a:off x="5206070" y="4609474"/>
              <a:ext cx="254102" cy="0"/>
            </a:xfrm>
            <a:prstGeom prst="line">
              <a:avLst/>
            </a:prstGeom>
            <a:noFill/>
            <a:ln w="19050">
              <a:solidFill>
                <a:srgbClr val="BF3A3B"/>
              </a:solidFill>
              <a:round/>
              <a:headEnd/>
              <a:tailEnd/>
            </a:ln>
          </p:spPr>
          <p:txBody>
            <a:bodyPr/>
            <a:lstStyle/>
            <a:p>
              <a:pPr>
                <a:defRPr/>
              </a:pPr>
              <a:endParaRPr lang="zh-CN" altLang="en-US" sz="1200">
                <a:latin typeface="微软雅黑" pitchFamily="34" charset="-122"/>
                <a:ea typeface="微软雅黑" pitchFamily="34" charset="-122"/>
              </a:endParaRPr>
            </a:p>
          </p:txBody>
        </p:sp>
        <p:sp>
          <p:nvSpPr>
            <p:cNvPr id="213" name="Text Box 62"/>
            <p:cNvSpPr txBox="1">
              <a:spLocks noChangeArrowheads="1"/>
            </p:cNvSpPr>
            <p:nvPr/>
          </p:nvSpPr>
          <p:spPr bwMode="auto">
            <a:xfrm>
              <a:off x="5417151" y="4502181"/>
              <a:ext cx="1521160" cy="215444"/>
            </a:xfrm>
            <a:prstGeom prst="rect">
              <a:avLst/>
            </a:prstGeom>
            <a:noFill/>
            <a:ln w="19050" algn="ctr">
              <a:noFill/>
              <a:miter lim="800000"/>
              <a:headEnd/>
              <a:tailEnd/>
            </a:ln>
          </p:spPr>
          <p:txBody>
            <a:bodyPr wrap="square">
              <a:spAutoFit/>
            </a:bodyPr>
            <a:lstStyle/>
            <a:p>
              <a:pPr defTabSz="801688">
                <a:spcBef>
                  <a:spcPct val="50000"/>
                </a:spcBef>
              </a:pPr>
              <a:r>
                <a:rPr lang="en-US" altLang="zh-CN" sz="800" b="1" dirty="0" smtClean="0">
                  <a:solidFill>
                    <a:srgbClr val="000000"/>
                  </a:solidFill>
                  <a:latin typeface="微软雅黑" pitchFamily="34" charset="-122"/>
                  <a:ea typeface="微软雅黑" pitchFamily="34" charset="-122"/>
                </a:rPr>
                <a:t>Single-mode fiber</a:t>
              </a:r>
              <a:endParaRPr lang="zh-CN" altLang="en-US" sz="800" b="1" dirty="0">
                <a:solidFill>
                  <a:srgbClr val="000000"/>
                </a:solidFill>
                <a:latin typeface="微软雅黑" pitchFamily="34" charset="-122"/>
                <a:ea typeface="微软雅黑" pitchFamily="34" charset="-122"/>
              </a:endParaRPr>
            </a:p>
          </p:txBody>
        </p:sp>
        <p:sp>
          <p:nvSpPr>
            <p:cNvPr id="214" name="Text Box 118"/>
            <p:cNvSpPr txBox="1">
              <a:spLocks noChangeArrowheads="1"/>
            </p:cNvSpPr>
            <p:nvPr/>
          </p:nvSpPr>
          <p:spPr bwMode="auto">
            <a:xfrm>
              <a:off x="7662550" y="3206992"/>
              <a:ext cx="789993" cy="563589"/>
            </a:xfrm>
            <a:prstGeom prst="roundRect">
              <a:avLst/>
            </a:prstGeom>
            <a:noFill/>
            <a:ln w="28575" algn="ctr">
              <a:noFill/>
              <a:miter lim="800000"/>
              <a:headEnd/>
              <a:tailEnd/>
            </a:ln>
          </p:spPr>
          <p:txBody>
            <a:bodyPr wrap="square" lIns="79195" tIns="39598" rIns="79195" bIns="39598">
              <a:spAutoFit/>
            </a:bodyPr>
            <a:lstStyle/>
            <a:p>
              <a:pPr defTabSz="801688">
                <a:spcBef>
                  <a:spcPct val="50000"/>
                </a:spcBef>
              </a:pPr>
              <a:r>
                <a:rPr lang="en-US" altLang="zh-CN" sz="1000" b="1" dirty="0" smtClean="0">
                  <a:latin typeface="微软雅黑" pitchFamily="34" charset="-122"/>
                  <a:ea typeface="微软雅黑" pitchFamily="34" charset="-122"/>
                </a:rPr>
                <a:t>Storage</a:t>
              </a:r>
            </a:p>
            <a:p>
              <a:pPr defTabSz="801688">
                <a:spcBef>
                  <a:spcPct val="50000"/>
                </a:spcBef>
              </a:pPr>
              <a:r>
                <a:rPr lang="en-US" altLang="zh-CN" sz="1000" b="1" dirty="0" smtClean="0">
                  <a:latin typeface="微软雅黑" pitchFamily="34" charset="-122"/>
                  <a:ea typeface="微软雅黑" pitchFamily="34" charset="-122"/>
                </a:rPr>
                <a:t> </a:t>
              </a:r>
            </a:p>
          </p:txBody>
        </p:sp>
      </p:grpSp>
    </p:spTree>
  </p:cSld>
  <p:clrMapOvr>
    <a:masterClrMapping/>
  </p:clrMapOvr>
  <p:transition advClick="0" advTm="8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29470" y="317711"/>
            <a:ext cx="7632700" cy="745784"/>
          </a:xfrm>
          <a:prstGeom prst="rect">
            <a:avLst/>
          </a:prstGeom>
        </p:spPr>
        <p:txBody>
          <a:bodyPr/>
          <a:lstStyle/>
          <a:p>
            <a:pPr lvl="0" eaLnBrk="0" hangingPunct="0">
              <a:defRPr/>
            </a:pPr>
            <a:r>
              <a:rPr lang="zh-CN" altLang="en-US" sz="2000" b="1" kern="0" dirty="0" smtClean="0">
                <a:solidFill>
                  <a:srgbClr val="C00000"/>
                </a:solidFill>
                <a:latin typeface="微软雅黑" pitchFamily="34" charset="-122"/>
                <a:ea typeface="微软雅黑" pitchFamily="34" charset="-122"/>
              </a:rPr>
              <a:t>背景与挑战</a:t>
            </a:r>
            <a:endParaRPr lang="en-US" altLang="zh-CN" sz="2000" b="1" kern="0" dirty="0">
              <a:solidFill>
                <a:srgbClr val="C00000"/>
              </a:solidFill>
              <a:latin typeface="微软雅黑" pitchFamily="34" charset="-122"/>
              <a:ea typeface="微软雅黑" pitchFamily="34" charset="-122"/>
            </a:endParaRPr>
          </a:p>
        </p:txBody>
      </p:sp>
      <p:sp>
        <p:nvSpPr>
          <p:cNvPr id="9" name="Line 15"/>
          <p:cNvSpPr>
            <a:spLocks noChangeShapeType="1"/>
          </p:cNvSpPr>
          <p:nvPr/>
        </p:nvSpPr>
        <p:spPr bwMode="auto">
          <a:xfrm rot="5400000" flipV="1">
            <a:off x="106443" y="2850438"/>
            <a:ext cx="3637393" cy="9912"/>
          </a:xfrm>
          <a:prstGeom prst="line">
            <a:avLst/>
          </a:prstGeom>
          <a:noFill/>
          <a:ln w="9525">
            <a:solidFill>
              <a:schemeClr val="bg2"/>
            </a:solidFill>
            <a:prstDash val="dash"/>
            <a:round/>
            <a:headEnd/>
            <a:tailEnd/>
          </a:ln>
        </p:spPr>
        <p:txBody>
          <a:bodyPr anchor="ctr"/>
          <a:lstStyle/>
          <a:p>
            <a:endParaRPr lang="zh-CN" altLang="en-US" sz="1200"/>
          </a:p>
        </p:txBody>
      </p:sp>
      <p:sp>
        <p:nvSpPr>
          <p:cNvPr id="12" name="Freeform 74"/>
          <p:cNvSpPr>
            <a:spLocks/>
          </p:cNvSpPr>
          <p:nvPr/>
        </p:nvSpPr>
        <p:spPr bwMode="auto">
          <a:xfrm rot="5400000">
            <a:off x="3616705" y="3217659"/>
            <a:ext cx="742081" cy="1014788"/>
          </a:xfrm>
          <a:custGeom>
            <a:avLst/>
            <a:gdLst>
              <a:gd name="T0" fmla="*/ 2147483647 w 999"/>
              <a:gd name="T1" fmla="*/ 2147483647 h 811"/>
              <a:gd name="T2" fmla="*/ 2147483647 w 999"/>
              <a:gd name="T3" fmla="*/ 2147483647 h 811"/>
              <a:gd name="T4" fmla="*/ 2147483647 w 999"/>
              <a:gd name="T5" fmla="*/ 2147483647 h 811"/>
              <a:gd name="T6" fmla="*/ 2147483647 w 999"/>
              <a:gd name="T7" fmla="*/ 2147483647 h 811"/>
              <a:gd name="T8" fmla="*/ 2147483647 w 999"/>
              <a:gd name="T9" fmla="*/ 2147483647 h 811"/>
              <a:gd name="T10" fmla="*/ 2147483647 w 999"/>
              <a:gd name="T11" fmla="*/ 2147483647 h 811"/>
              <a:gd name="T12" fmla="*/ 2147483647 w 999"/>
              <a:gd name="T13" fmla="*/ 2147483647 h 811"/>
              <a:gd name="T14" fmla="*/ 2147483647 w 999"/>
              <a:gd name="T15" fmla="*/ 2147483647 h 811"/>
              <a:gd name="T16" fmla="*/ 2147483647 w 999"/>
              <a:gd name="T17" fmla="*/ 2147483647 h 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9"/>
              <a:gd name="T28" fmla="*/ 0 h 811"/>
              <a:gd name="T29" fmla="*/ 999 w 999"/>
              <a:gd name="T30" fmla="*/ 811 h 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9" h="811">
                <a:moveTo>
                  <a:pt x="520" y="806"/>
                </a:moveTo>
                <a:cubicBezTo>
                  <a:pt x="405" y="801"/>
                  <a:pt x="209" y="690"/>
                  <a:pt x="126" y="609"/>
                </a:cubicBezTo>
                <a:cubicBezTo>
                  <a:pt x="43" y="528"/>
                  <a:pt x="0" y="404"/>
                  <a:pt x="20" y="321"/>
                </a:cubicBezTo>
                <a:cubicBezTo>
                  <a:pt x="40" y="238"/>
                  <a:pt x="135" y="157"/>
                  <a:pt x="247" y="108"/>
                </a:cubicBezTo>
                <a:cubicBezTo>
                  <a:pt x="359" y="59"/>
                  <a:pt x="578" y="0"/>
                  <a:pt x="695" y="25"/>
                </a:cubicBezTo>
                <a:cubicBezTo>
                  <a:pt x="812" y="50"/>
                  <a:pt x="905" y="192"/>
                  <a:pt x="952" y="260"/>
                </a:cubicBezTo>
                <a:cubicBezTo>
                  <a:pt x="999" y="328"/>
                  <a:pt x="998" y="371"/>
                  <a:pt x="975" y="434"/>
                </a:cubicBezTo>
                <a:cubicBezTo>
                  <a:pt x="952" y="497"/>
                  <a:pt x="889" y="577"/>
                  <a:pt x="816" y="639"/>
                </a:cubicBezTo>
                <a:cubicBezTo>
                  <a:pt x="743" y="701"/>
                  <a:pt x="635" y="811"/>
                  <a:pt x="520" y="806"/>
                </a:cubicBezTo>
                <a:close/>
              </a:path>
            </a:pathLst>
          </a:custGeom>
          <a:solidFill>
            <a:srgbClr val="DDDDDD">
              <a:alpha val="25000"/>
            </a:srgbClr>
          </a:solidFill>
          <a:ln w="12700">
            <a:noFill/>
            <a:round/>
            <a:headEnd/>
            <a:tailEnd/>
          </a:ln>
        </p:spPr>
        <p:txBody>
          <a:bodyPr anchor="ctr"/>
          <a:lstStyle/>
          <a:p>
            <a:pPr algn="ctr" eaLnBrk="1" hangingPunct="1"/>
            <a:endParaRPr lang="zh-CN" altLang="en-US" sz="1200">
              <a:solidFill>
                <a:schemeClr val="tx1"/>
              </a:solidFill>
              <a:ea typeface="宋体" pitchFamily="2" charset="-122"/>
            </a:endParaRPr>
          </a:p>
        </p:txBody>
      </p:sp>
      <p:sp>
        <p:nvSpPr>
          <p:cNvPr id="13" name="Line 8"/>
          <p:cNvSpPr>
            <a:spLocks noChangeShapeType="1"/>
          </p:cNvSpPr>
          <p:nvPr/>
        </p:nvSpPr>
        <p:spPr bwMode="auto">
          <a:xfrm rot="5400000" flipH="1">
            <a:off x="-1429811" y="2805915"/>
            <a:ext cx="3786442" cy="12767"/>
          </a:xfrm>
          <a:prstGeom prst="line">
            <a:avLst/>
          </a:prstGeom>
          <a:noFill/>
          <a:ln w="76200">
            <a:solidFill>
              <a:schemeClr val="bg1">
                <a:lumMod val="85000"/>
              </a:schemeClr>
            </a:solidFill>
            <a:round/>
            <a:headEnd type="none" w="med" len="med"/>
            <a:tailEnd type="none" w="med" len="med"/>
          </a:ln>
        </p:spPr>
        <p:txBody>
          <a:bodyPr anchor="ctr"/>
          <a:lstStyle/>
          <a:p>
            <a:endParaRPr lang="zh-CN" altLang="en-US" sz="1200">
              <a:solidFill>
                <a:schemeClr val="tx1"/>
              </a:solidFill>
            </a:endParaRPr>
          </a:p>
        </p:txBody>
      </p:sp>
      <p:sp>
        <p:nvSpPr>
          <p:cNvPr id="14" name="Line 7"/>
          <p:cNvSpPr>
            <a:spLocks noChangeShapeType="1"/>
          </p:cNvSpPr>
          <p:nvPr/>
        </p:nvSpPr>
        <p:spPr bwMode="auto">
          <a:xfrm rot="5400000" flipV="1">
            <a:off x="4355870" y="565271"/>
            <a:ext cx="8310" cy="8237904"/>
          </a:xfrm>
          <a:prstGeom prst="line">
            <a:avLst/>
          </a:prstGeom>
          <a:noFill/>
          <a:ln w="76200">
            <a:solidFill>
              <a:schemeClr val="bg1">
                <a:lumMod val="75000"/>
              </a:schemeClr>
            </a:solidFill>
            <a:round/>
            <a:headEnd/>
            <a:tailEnd type="triangle" w="med" len="med"/>
          </a:ln>
        </p:spPr>
        <p:txBody>
          <a:bodyPr anchor="ctr"/>
          <a:lstStyle/>
          <a:p>
            <a:endParaRPr lang="zh-CN" altLang="en-US" sz="1200">
              <a:solidFill>
                <a:schemeClr val="tx1"/>
              </a:solidFill>
            </a:endParaRPr>
          </a:p>
        </p:txBody>
      </p:sp>
      <p:sp>
        <p:nvSpPr>
          <p:cNvPr id="20" name="Line 15"/>
          <p:cNvSpPr>
            <a:spLocks noChangeShapeType="1"/>
          </p:cNvSpPr>
          <p:nvPr/>
        </p:nvSpPr>
        <p:spPr bwMode="auto">
          <a:xfrm rot="5400000" flipV="1">
            <a:off x="4173517" y="2834016"/>
            <a:ext cx="3636484" cy="9912"/>
          </a:xfrm>
          <a:prstGeom prst="line">
            <a:avLst/>
          </a:prstGeom>
          <a:noFill/>
          <a:ln w="9525">
            <a:solidFill>
              <a:schemeClr val="bg2"/>
            </a:solidFill>
            <a:prstDash val="dash"/>
            <a:round/>
            <a:headEnd/>
            <a:tailEnd/>
          </a:ln>
        </p:spPr>
        <p:txBody>
          <a:bodyPr anchor="ctr"/>
          <a:lstStyle/>
          <a:p>
            <a:endParaRPr lang="zh-CN" altLang="en-US" sz="1200"/>
          </a:p>
        </p:txBody>
      </p:sp>
      <p:sp>
        <p:nvSpPr>
          <p:cNvPr id="23" name="Line 15"/>
          <p:cNvSpPr>
            <a:spLocks noChangeShapeType="1"/>
          </p:cNvSpPr>
          <p:nvPr/>
        </p:nvSpPr>
        <p:spPr bwMode="auto">
          <a:xfrm rot="5400000" flipV="1">
            <a:off x="-682099" y="2866686"/>
            <a:ext cx="3637393" cy="9912"/>
          </a:xfrm>
          <a:prstGeom prst="line">
            <a:avLst/>
          </a:prstGeom>
          <a:noFill/>
          <a:ln w="9525">
            <a:solidFill>
              <a:schemeClr val="bg2"/>
            </a:solidFill>
            <a:prstDash val="dash"/>
            <a:round/>
            <a:headEnd/>
            <a:tailEnd/>
          </a:ln>
        </p:spPr>
        <p:txBody>
          <a:bodyPr anchor="ctr"/>
          <a:lstStyle/>
          <a:p>
            <a:endParaRPr lang="zh-CN" altLang="en-US" sz="1200">
              <a:solidFill>
                <a:schemeClr val="tx1"/>
              </a:solidFill>
            </a:endParaRPr>
          </a:p>
        </p:txBody>
      </p:sp>
      <p:sp>
        <p:nvSpPr>
          <p:cNvPr id="24" name="Line 15"/>
          <p:cNvSpPr>
            <a:spLocks noChangeShapeType="1"/>
          </p:cNvSpPr>
          <p:nvPr/>
        </p:nvSpPr>
        <p:spPr bwMode="auto">
          <a:xfrm rot="5400000" flipV="1">
            <a:off x="863153" y="2833815"/>
            <a:ext cx="3637393" cy="9912"/>
          </a:xfrm>
          <a:prstGeom prst="line">
            <a:avLst/>
          </a:prstGeom>
          <a:noFill/>
          <a:ln w="9525">
            <a:solidFill>
              <a:schemeClr val="bg2"/>
            </a:solidFill>
            <a:prstDash val="dash"/>
            <a:round/>
            <a:headEnd/>
            <a:tailEnd/>
          </a:ln>
        </p:spPr>
        <p:txBody>
          <a:bodyPr anchor="ctr"/>
          <a:lstStyle/>
          <a:p>
            <a:endParaRPr lang="zh-CN" altLang="en-US" sz="1200"/>
          </a:p>
        </p:txBody>
      </p:sp>
      <p:sp>
        <p:nvSpPr>
          <p:cNvPr id="25" name="Line 15"/>
          <p:cNvSpPr>
            <a:spLocks noChangeShapeType="1"/>
          </p:cNvSpPr>
          <p:nvPr/>
        </p:nvSpPr>
        <p:spPr bwMode="auto">
          <a:xfrm rot="5400000" flipV="1">
            <a:off x="2480456" y="2867064"/>
            <a:ext cx="3637393" cy="9912"/>
          </a:xfrm>
          <a:prstGeom prst="line">
            <a:avLst/>
          </a:prstGeom>
          <a:noFill/>
          <a:ln w="9525">
            <a:solidFill>
              <a:schemeClr val="bg2"/>
            </a:solidFill>
            <a:prstDash val="dash"/>
            <a:round/>
            <a:headEnd/>
            <a:tailEnd/>
          </a:ln>
        </p:spPr>
        <p:txBody>
          <a:bodyPr anchor="ctr"/>
          <a:lstStyle/>
          <a:p>
            <a:endParaRPr lang="zh-CN" altLang="en-US" sz="1200"/>
          </a:p>
        </p:txBody>
      </p:sp>
      <p:sp>
        <p:nvSpPr>
          <p:cNvPr id="26" name="Line 15"/>
          <p:cNvSpPr>
            <a:spLocks noChangeShapeType="1"/>
          </p:cNvSpPr>
          <p:nvPr/>
        </p:nvSpPr>
        <p:spPr bwMode="auto">
          <a:xfrm rot="5400000" flipV="1">
            <a:off x="1693958" y="2850437"/>
            <a:ext cx="3637393" cy="9912"/>
          </a:xfrm>
          <a:prstGeom prst="line">
            <a:avLst/>
          </a:prstGeom>
          <a:noFill/>
          <a:ln w="9525">
            <a:solidFill>
              <a:schemeClr val="bg2"/>
            </a:solidFill>
            <a:prstDash val="dash"/>
            <a:round/>
            <a:headEnd/>
            <a:tailEnd/>
          </a:ln>
        </p:spPr>
        <p:txBody>
          <a:bodyPr anchor="ctr"/>
          <a:lstStyle/>
          <a:p>
            <a:endParaRPr lang="zh-CN" altLang="en-US" sz="1200"/>
          </a:p>
        </p:txBody>
      </p:sp>
      <p:sp>
        <p:nvSpPr>
          <p:cNvPr id="34" name="Text Box 9"/>
          <p:cNvSpPr txBox="1">
            <a:spLocks noChangeArrowheads="1"/>
          </p:cNvSpPr>
          <p:nvPr/>
        </p:nvSpPr>
        <p:spPr bwMode="auto">
          <a:xfrm>
            <a:off x="6554297" y="522104"/>
            <a:ext cx="2297366" cy="461665"/>
          </a:xfrm>
          <a:prstGeom prst="rect">
            <a:avLst/>
          </a:prstGeom>
          <a:noFill/>
          <a:ln w="12700" algn="ctr">
            <a:noFill/>
            <a:miter lim="800000"/>
            <a:headEnd/>
            <a:tailEnd/>
          </a:ln>
        </p:spPr>
        <p:txBody>
          <a:bodyPr wrap="square">
            <a:spAutoFit/>
          </a:bodyPr>
          <a:lstStyle/>
          <a:p>
            <a:r>
              <a:rPr lang="zh-CN" altLang="en-US" sz="1200" b="1" dirty="0" smtClean="0">
                <a:latin typeface="华文细黑" pitchFamily="2" charset="-122"/>
                <a:ea typeface="华文细黑" pitchFamily="2" charset="-122"/>
              </a:rPr>
              <a:t>容灾标准：</a:t>
            </a:r>
            <a:r>
              <a:rPr lang="en-US" altLang="zh-CN" sz="1200" dirty="0" smtClean="0">
                <a:latin typeface="华文细黑" pitchFamily="2" charset="-122"/>
                <a:ea typeface="华文细黑" pitchFamily="2" charset="-122"/>
              </a:rPr>
              <a:t> SHARE 78</a:t>
            </a:r>
            <a:r>
              <a:rPr lang="zh-CN" altLang="en-US" sz="1200" dirty="0" smtClean="0">
                <a:latin typeface="华文细黑" pitchFamily="2" charset="-122"/>
                <a:ea typeface="华文细黑" pitchFamily="2" charset="-122"/>
              </a:rPr>
              <a:t>国际标准</a:t>
            </a:r>
          </a:p>
          <a:p>
            <a:r>
              <a:rPr lang="en-US" altLang="zh-CN" sz="1200" dirty="0" smtClean="0"/>
              <a:t> </a:t>
            </a:r>
            <a:endParaRPr lang="en-US" altLang="zh-CN" sz="1200" b="1" dirty="0">
              <a:solidFill>
                <a:schemeClr val="tx1"/>
              </a:solidFill>
              <a:ea typeface="宋体" pitchFamily="2" charset="-122"/>
            </a:endParaRPr>
          </a:p>
        </p:txBody>
      </p:sp>
      <p:sp>
        <p:nvSpPr>
          <p:cNvPr id="35" name="Line 15"/>
          <p:cNvSpPr>
            <a:spLocks noChangeShapeType="1"/>
          </p:cNvSpPr>
          <p:nvPr/>
        </p:nvSpPr>
        <p:spPr bwMode="auto">
          <a:xfrm rot="5400000" flipV="1">
            <a:off x="3317988" y="2863096"/>
            <a:ext cx="3637393" cy="9912"/>
          </a:xfrm>
          <a:prstGeom prst="line">
            <a:avLst/>
          </a:prstGeom>
          <a:noFill/>
          <a:ln w="9525">
            <a:solidFill>
              <a:schemeClr val="bg2"/>
            </a:solidFill>
            <a:prstDash val="dash"/>
            <a:round/>
            <a:headEnd/>
            <a:tailEnd/>
          </a:ln>
        </p:spPr>
        <p:txBody>
          <a:bodyPr anchor="ctr"/>
          <a:lstStyle/>
          <a:p>
            <a:endParaRPr lang="zh-CN" altLang="en-US" sz="1200"/>
          </a:p>
        </p:txBody>
      </p:sp>
      <p:sp>
        <p:nvSpPr>
          <p:cNvPr id="309" name="TextBox 308"/>
          <p:cNvSpPr txBox="1"/>
          <p:nvPr/>
        </p:nvSpPr>
        <p:spPr>
          <a:xfrm>
            <a:off x="1000125" y="4688373"/>
            <a:ext cx="263214" cy="276999"/>
          </a:xfrm>
          <a:prstGeom prst="rect">
            <a:avLst/>
          </a:prstGeom>
          <a:noFill/>
        </p:spPr>
        <p:txBody>
          <a:bodyPr wrap="none" rtlCol="0">
            <a:spAutoFit/>
          </a:bodyPr>
          <a:lstStyle/>
          <a:p>
            <a:pPr algn="ctr"/>
            <a:r>
              <a:rPr lang="en-US" altLang="zh-CN" sz="1200" b="1" dirty="0" smtClean="0"/>
              <a:t>1</a:t>
            </a:r>
            <a:endParaRPr lang="zh-CN" altLang="en-US" sz="1200" b="1" dirty="0" smtClean="0"/>
          </a:p>
        </p:txBody>
      </p:sp>
      <p:sp>
        <p:nvSpPr>
          <p:cNvPr id="311" name="TextBox 310"/>
          <p:cNvSpPr txBox="1"/>
          <p:nvPr/>
        </p:nvSpPr>
        <p:spPr>
          <a:xfrm>
            <a:off x="1762132" y="4704311"/>
            <a:ext cx="263213" cy="276999"/>
          </a:xfrm>
          <a:prstGeom prst="rect">
            <a:avLst/>
          </a:prstGeom>
          <a:noFill/>
        </p:spPr>
        <p:txBody>
          <a:bodyPr wrap="none" rtlCol="0">
            <a:spAutoFit/>
          </a:bodyPr>
          <a:lstStyle/>
          <a:p>
            <a:pPr algn="ctr"/>
            <a:r>
              <a:rPr lang="en-US" altLang="zh-CN" sz="1200" b="1" dirty="0" smtClean="0"/>
              <a:t>2</a:t>
            </a:r>
            <a:endParaRPr lang="zh-CN" altLang="en-US" sz="1200" b="1" dirty="0" smtClean="0"/>
          </a:p>
        </p:txBody>
      </p:sp>
      <p:sp>
        <p:nvSpPr>
          <p:cNvPr id="312" name="TextBox 311"/>
          <p:cNvSpPr txBox="1"/>
          <p:nvPr/>
        </p:nvSpPr>
        <p:spPr>
          <a:xfrm>
            <a:off x="2593412" y="4693917"/>
            <a:ext cx="263213" cy="276999"/>
          </a:xfrm>
          <a:prstGeom prst="rect">
            <a:avLst/>
          </a:prstGeom>
          <a:noFill/>
        </p:spPr>
        <p:txBody>
          <a:bodyPr wrap="none" rtlCol="0">
            <a:spAutoFit/>
          </a:bodyPr>
          <a:lstStyle/>
          <a:p>
            <a:pPr algn="ctr"/>
            <a:r>
              <a:rPr lang="en-US" altLang="zh-CN" sz="1200" b="1" dirty="0" smtClean="0"/>
              <a:t>3</a:t>
            </a:r>
            <a:endParaRPr lang="zh-CN" altLang="en-US" sz="1200" b="1" dirty="0" smtClean="0"/>
          </a:p>
        </p:txBody>
      </p:sp>
      <p:sp>
        <p:nvSpPr>
          <p:cNvPr id="313" name="TextBox 312"/>
          <p:cNvSpPr txBox="1"/>
          <p:nvPr/>
        </p:nvSpPr>
        <p:spPr>
          <a:xfrm>
            <a:off x="3377576" y="4680059"/>
            <a:ext cx="263214" cy="276999"/>
          </a:xfrm>
          <a:prstGeom prst="rect">
            <a:avLst/>
          </a:prstGeom>
          <a:noFill/>
        </p:spPr>
        <p:txBody>
          <a:bodyPr wrap="none" rtlCol="0">
            <a:spAutoFit/>
          </a:bodyPr>
          <a:lstStyle/>
          <a:p>
            <a:pPr algn="ctr"/>
            <a:r>
              <a:rPr lang="en-US" altLang="zh-CN" sz="1200" b="1" dirty="0" smtClean="0"/>
              <a:t>4</a:t>
            </a:r>
          </a:p>
        </p:txBody>
      </p:sp>
      <p:sp>
        <p:nvSpPr>
          <p:cNvPr id="314" name="TextBox 313"/>
          <p:cNvSpPr txBox="1"/>
          <p:nvPr/>
        </p:nvSpPr>
        <p:spPr>
          <a:xfrm>
            <a:off x="4219933" y="4693224"/>
            <a:ext cx="263214" cy="276999"/>
          </a:xfrm>
          <a:prstGeom prst="rect">
            <a:avLst/>
          </a:prstGeom>
          <a:noFill/>
        </p:spPr>
        <p:txBody>
          <a:bodyPr wrap="none" rtlCol="0">
            <a:spAutoFit/>
          </a:bodyPr>
          <a:lstStyle/>
          <a:p>
            <a:pPr algn="ctr"/>
            <a:r>
              <a:rPr lang="en-US" altLang="zh-CN" sz="1200" b="1" dirty="0" smtClean="0"/>
              <a:t>5</a:t>
            </a:r>
            <a:endParaRPr lang="zh-CN" altLang="en-US" sz="1200" b="1" dirty="0" smtClean="0"/>
          </a:p>
        </p:txBody>
      </p:sp>
      <p:sp>
        <p:nvSpPr>
          <p:cNvPr id="315" name="TextBox 314"/>
          <p:cNvSpPr txBox="1"/>
          <p:nvPr/>
        </p:nvSpPr>
        <p:spPr>
          <a:xfrm>
            <a:off x="5062288" y="4695994"/>
            <a:ext cx="263213" cy="276999"/>
          </a:xfrm>
          <a:prstGeom prst="rect">
            <a:avLst/>
          </a:prstGeom>
          <a:noFill/>
        </p:spPr>
        <p:txBody>
          <a:bodyPr wrap="none" rtlCol="0">
            <a:spAutoFit/>
          </a:bodyPr>
          <a:lstStyle/>
          <a:p>
            <a:pPr algn="ctr"/>
            <a:r>
              <a:rPr lang="en-US" altLang="zh-CN" sz="1200" b="1" dirty="0" smtClean="0"/>
              <a:t>6</a:t>
            </a:r>
            <a:endParaRPr lang="zh-CN" altLang="en-US" sz="1200" b="1" dirty="0" smtClean="0"/>
          </a:p>
        </p:txBody>
      </p:sp>
      <p:sp>
        <p:nvSpPr>
          <p:cNvPr id="316" name="TextBox 315"/>
          <p:cNvSpPr txBox="1"/>
          <p:nvPr/>
        </p:nvSpPr>
        <p:spPr>
          <a:xfrm>
            <a:off x="5879705" y="4723701"/>
            <a:ext cx="263214" cy="276999"/>
          </a:xfrm>
          <a:prstGeom prst="rect">
            <a:avLst/>
          </a:prstGeom>
          <a:noFill/>
        </p:spPr>
        <p:txBody>
          <a:bodyPr wrap="none" rtlCol="0">
            <a:spAutoFit/>
          </a:bodyPr>
          <a:lstStyle/>
          <a:p>
            <a:pPr algn="ctr"/>
            <a:r>
              <a:rPr lang="en-US" altLang="zh-CN" sz="1200" b="1" dirty="0" smtClean="0"/>
              <a:t>7</a:t>
            </a:r>
            <a:endParaRPr lang="zh-CN" altLang="en-US" sz="1200" b="1" dirty="0" smtClean="0"/>
          </a:p>
        </p:txBody>
      </p:sp>
      <p:sp>
        <p:nvSpPr>
          <p:cNvPr id="317" name="TextBox 316"/>
          <p:cNvSpPr txBox="1"/>
          <p:nvPr/>
        </p:nvSpPr>
        <p:spPr>
          <a:xfrm>
            <a:off x="7500950" y="4391886"/>
            <a:ext cx="800219" cy="276999"/>
          </a:xfrm>
          <a:prstGeom prst="rect">
            <a:avLst/>
          </a:prstGeom>
          <a:noFill/>
        </p:spPr>
        <p:txBody>
          <a:bodyPr wrap="none" rtlCol="0">
            <a:spAutoFit/>
          </a:bodyPr>
          <a:lstStyle/>
          <a:p>
            <a:pPr algn="ctr"/>
            <a:r>
              <a:rPr lang="zh-CN" altLang="en-US" sz="1200" b="1" dirty="0" smtClean="0"/>
              <a:t>容灾等级</a:t>
            </a:r>
          </a:p>
        </p:txBody>
      </p:sp>
      <p:grpSp>
        <p:nvGrpSpPr>
          <p:cNvPr id="2" name="组合 135"/>
          <p:cNvGrpSpPr/>
          <p:nvPr/>
        </p:nvGrpSpPr>
        <p:grpSpPr>
          <a:xfrm>
            <a:off x="6173904" y="1862507"/>
            <a:ext cx="2349782" cy="2140743"/>
            <a:chOff x="6166974" y="1426088"/>
            <a:chExt cx="2349782" cy="2140743"/>
          </a:xfrm>
        </p:grpSpPr>
        <p:sp>
          <p:nvSpPr>
            <p:cNvPr id="16" name="Text Box 10"/>
            <p:cNvSpPr txBox="1">
              <a:spLocks noChangeArrowheads="1"/>
            </p:cNvSpPr>
            <p:nvPr/>
          </p:nvSpPr>
          <p:spPr bwMode="auto">
            <a:xfrm rot="5400000">
              <a:off x="7428449" y="1381235"/>
              <a:ext cx="176281" cy="276999"/>
            </a:xfrm>
            <a:prstGeom prst="rect">
              <a:avLst/>
            </a:prstGeom>
            <a:noFill/>
            <a:ln w="12700" algn="ctr">
              <a:noFill/>
              <a:miter lim="800000"/>
              <a:headEnd/>
              <a:tailEnd/>
            </a:ln>
          </p:spPr>
          <p:txBody>
            <a:bodyPr wrap="none">
              <a:spAutoFit/>
            </a:bodyPr>
            <a:lstStyle/>
            <a:p>
              <a:pPr algn="ctr" eaLnBrk="1" hangingPunct="1"/>
              <a:r>
                <a:rPr lang="zh-CN" altLang="en-US" sz="1200" b="1" dirty="0">
                  <a:solidFill>
                    <a:schemeClr val="tx1"/>
                  </a:solidFill>
                  <a:ea typeface="宋体" pitchFamily="2" charset="-122"/>
                </a:rPr>
                <a:t>天</a:t>
              </a:r>
            </a:p>
          </p:txBody>
        </p:sp>
        <p:sp>
          <p:nvSpPr>
            <p:cNvPr id="208" name="TextBox 207"/>
            <p:cNvSpPr txBox="1"/>
            <p:nvPr/>
          </p:nvSpPr>
          <p:spPr>
            <a:xfrm>
              <a:off x="6784240" y="3289832"/>
              <a:ext cx="1249707" cy="276999"/>
            </a:xfrm>
            <a:prstGeom prst="rect">
              <a:avLst/>
            </a:prstGeom>
            <a:noFill/>
          </p:spPr>
          <p:txBody>
            <a:bodyPr wrap="square" rtlCol="0">
              <a:spAutoFit/>
            </a:bodyPr>
            <a:lstStyle/>
            <a:p>
              <a:r>
                <a:rPr lang="zh-CN" altLang="en-US" sz="1200" b="1" dirty="0" smtClean="0">
                  <a:solidFill>
                    <a:srgbClr val="C00000"/>
                  </a:solidFill>
                  <a:latin typeface="微软雅黑" pitchFamily="34" charset="-122"/>
                  <a:ea typeface="微软雅黑" pitchFamily="34" charset="-122"/>
                </a:rPr>
                <a:t>双活数据中心</a:t>
              </a:r>
              <a:endParaRPr lang="zh-CN" altLang="en-US" sz="1200" b="1" dirty="0">
                <a:solidFill>
                  <a:srgbClr val="C00000"/>
                </a:solidFill>
                <a:latin typeface="微软雅黑" pitchFamily="34" charset="-122"/>
                <a:ea typeface="微软雅黑" pitchFamily="34" charset="-122"/>
              </a:endParaRPr>
            </a:p>
          </p:txBody>
        </p:sp>
        <p:sp>
          <p:nvSpPr>
            <p:cNvPr id="209" name="圆角矩形 208"/>
            <p:cNvSpPr/>
            <p:nvPr/>
          </p:nvSpPr>
          <p:spPr bwMode="auto">
            <a:xfrm>
              <a:off x="6166974" y="1576670"/>
              <a:ext cx="1044000" cy="1524922"/>
            </a:xfrm>
            <a:prstGeom prst="roundRect">
              <a:avLst>
                <a:gd name="adj" fmla="val 7521"/>
              </a:avLst>
            </a:prstGeom>
            <a:solidFill>
              <a:schemeClr val="bg1">
                <a:lumMod val="75000"/>
              </a:schemeClr>
            </a:solidFill>
            <a:ln>
              <a:noFill/>
              <a:prstDash val="dash"/>
              <a:headEnd type="none" w="med" len="med"/>
              <a:tailEnd type="none" w="med" len="med"/>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defTabSz="801688"/>
              <a:endParaRPr lang="zh-CN" altLang="en-US" smtClean="0">
                <a:solidFill>
                  <a:schemeClr val="bg1"/>
                </a:solidFill>
                <a:latin typeface="微软雅黑" pitchFamily="34" charset="-122"/>
                <a:ea typeface="微软雅黑" pitchFamily="34" charset="-122"/>
              </a:endParaRPr>
            </a:p>
          </p:txBody>
        </p:sp>
        <p:cxnSp>
          <p:nvCxnSpPr>
            <p:cNvPr id="210" name="直接连接符 209"/>
            <p:cNvCxnSpPr/>
            <p:nvPr/>
          </p:nvCxnSpPr>
          <p:spPr bwMode="auto">
            <a:xfrm>
              <a:off x="6304135" y="2218445"/>
              <a:ext cx="792000" cy="0"/>
            </a:xfrm>
            <a:prstGeom prst="line">
              <a:avLst/>
            </a:prstGeom>
            <a:noFill/>
            <a:ln w="28575" cap="flat" cmpd="sng" algn="ctr">
              <a:solidFill>
                <a:schemeClr val="tx1"/>
              </a:solidFill>
              <a:prstDash val="solid"/>
              <a:round/>
              <a:headEnd type="none" w="med" len="med"/>
              <a:tailEnd type="none" w="med" len="med"/>
            </a:ln>
            <a:effectLst/>
          </p:spPr>
        </p:cxnSp>
        <p:cxnSp>
          <p:nvCxnSpPr>
            <p:cNvPr id="211" name="直接连接符 210"/>
            <p:cNvCxnSpPr/>
            <p:nvPr/>
          </p:nvCxnSpPr>
          <p:spPr bwMode="auto">
            <a:xfrm>
              <a:off x="6917474" y="1880049"/>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12" name="直接连接符 211"/>
            <p:cNvCxnSpPr/>
            <p:nvPr/>
          </p:nvCxnSpPr>
          <p:spPr bwMode="auto">
            <a:xfrm>
              <a:off x="6449052" y="1886679"/>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13" name="直接连接符 212"/>
            <p:cNvCxnSpPr/>
            <p:nvPr/>
          </p:nvCxnSpPr>
          <p:spPr bwMode="auto">
            <a:xfrm>
              <a:off x="6675990" y="2213052"/>
              <a:ext cx="0" cy="351000"/>
            </a:xfrm>
            <a:prstGeom prst="line">
              <a:avLst/>
            </a:prstGeom>
            <a:noFill/>
            <a:ln w="9525" cap="flat" cmpd="sng" algn="ctr">
              <a:solidFill>
                <a:schemeClr val="tx1"/>
              </a:solidFill>
              <a:prstDash val="solid"/>
              <a:round/>
              <a:headEnd type="none" w="med" len="med"/>
              <a:tailEnd type="none" w="med" len="med"/>
            </a:ln>
            <a:effectLst/>
          </p:spPr>
        </p:cxnSp>
        <p:pic>
          <p:nvPicPr>
            <p:cNvPr id="214" name="图片 213"/>
            <p:cNvPicPr/>
            <p:nvPr/>
          </p:nvPicPr>
          <p:blipFill>
            <a:blip r:embed="rId14" cstate="print"/>
            <a:srcRect/>
            <a:stretch>
              <a:fillRect/>
            </a:stretch>
          </p:blipFill>
          <p:spPr bwMode="auto">
            <a:xfrm>
              <a:off x="6449052" y="2485860"/>
              <a:ext cx="468422" cy="588299"/>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15" name="圆角矩形 214"/>
            <p:cNvSpPr/>
            <p:nvPr/>
          </p:nvSpPr>
          <p:spPr bwMode="auto">
            <a:xfrm>
              <a:off x="7472756" y="1574384"/>
              <a:ext cx="1044000" cy="1524922"/>
            </a:xfrm>
            <a:prstGeom prst="roundRect">
              <a:avLst>
                <a:gd name="adj" fmla="val 7521"/>
              </a:avLst>
            </a:prstGeom>
            <a:solidFill>
              <a:schemeClr val="bg1">
                <a:lumMod val="75000"/>
              </a:schemeClr>
            </a:solidFill>
            <a:ln>
              <a:noFill/>
              <a:prstDash val="dash"/>
              <a:headEnd type="none" w="med" len="med"/>
              <a:tailEnd type="none" w="med" len="med"/>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defTabSz="801688" eaLnBrk="1" latinLnBrk="0" hangingPunct="1">
                <a:lnSpc>
                  <a:spcPct val="100000"/>
                </a:lnSpc>
                <a:buClrTx/>
                <a:buSzTx/>
                <a:buFontTx/>
                <a:buNone/>
                <a:tabLst/>
              </a:pPr>
              <a:endParaRPr lang="zh-CN" altLang="en-US" smtClean="0">
                <a:solidFill>
                  <a:schemeClr val="bg1"/>
                </a:solidFill>
                <a:latin typeface="微软雅黑" pitchFamily="34" charset="-122"/>
                <a:ea typeface="微软雅黑" pitchFamily="34" charset="-122"/>
              </a:endParaRPr>
            </a:p>
          </p:txBody>
        </p:sp>
        <p:cxnSp>
          <p:nvCxnSpPr>
            <p:cNvPr id="216" name="直接连接符 215"/>
            <p:cNvCxnSpPr/>
            <p:nvPr/>
          </p:nvCxnSpPr>
          <p:spPr bwMode="auto">
            <a:xfrm>
              <a:off x="7591629" y="2216159"/>
              <a:ext cx="792000" cy="0"/>
            </a:xfrm>
            <a:prstGeom prst="line">
              <a:avLst/>
            </a:prstGeom>
            <a:noFill/>
            <a:ln w="28575" cap="flat" cmpd="sng" algn="ctr">
              <a:solidFill>
                <a:schemeClr val="tx1"/>
              </a:solidFill>
              <a:prstDash val="solid"/>
              <a:round/>
              <a:headEnd type="none" w="med" len="med"/>
              <a:tailEnd type="none" w="med" len="med"/>
            </a:ln>
            <a:effectLst/>
          </p:spPr>
        </p:cxnSp>
        <p:cxnSp>
          <p:nvCxnSpPr>
            <p:cNvPr id="217" name="直接连接符 216"/>
            <p:cNvCxnSpPr/>
            <p:nvPr/>
          </p:nvCxnSpPr>
          <p:spPr bwMode="auto">
            <a:xfrm>
              <a:off x="8204968" y="1877763"/>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18" name="直接连接符 217"/>
            <p:cNvCxnSpPr/>
            <p:nvPr/>
          </p:nvCxnSpPr>
          <p:spPr bwMode="auto">
            <a:xfrm>
              <a:off x="7736546" y="1884393"/>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19" name="直接连接符 218"/>
            <p:cNvCxnSpPr/>
            <p:nvPr/>
          </p:nvCxnSpPr>
          <p:spPr bwMode="auto">
            <a:xfrm>
              <a:off x="7963484" y="2210766"/>
              <a:ext cx="0" cy="351000"/>
            </a:xfrm>
            <a:prstGeom prst="line">
              <a:avLst/>
            </a:prstGeom>
            <a:noFill/>
            <a:ln w="9525" cap="flat" cmpd="sng" algn="ctr">
              <a:solidFill>
                <a:schemeClr val="tx1"/>
              </a:solidFill>
              <a:prstDash val="solid"/>
              <a:round/>
              <a:headEnd type="none" w="med" len="med"/>
              <a:tailEnd type="none" w="med" len="med"/>
            </a:ln>
            <a:effectLst/>
          </p:spPr>
        </p:cxnSp>
        <p:pic>
          <p:nvPicPr>
            <p:cNvPr id="220" name="图片 219"/>
            <p:cNvPicPr/>
            <p:nvPr/>
          </p:nvPicPr>
          <p:blipFill>
            <a:blip r:embed="rId14" cstate="print"/>
            <a:srcRect/>
            <a:stretch>
              <a:fillRect/>
            </a:stretch>
          </p:blipFill>
          <p:spPr bwMode="auto">
            <a:xfrm>
              <a:off x="7736546" y="2483574"/>
              <a:ext cx="468422" cy="58829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21" name="图片 220"/>
            <p:cNvPicPr/>
            <p:nvPr/>
          </p:nvPicPr>
          <p:blipFill>
            <a:blip r:embed="rId15" cstate="print"/>
            <a:srcRect/>
            <a:stretch>
              <a:fillRect/>
            </a:stretch>
          </p:blipFill>
          <p:spPr bwMode="auto">
            <a:xfrm>
              <a:off x="6457803" y="2172324"/>
              <a:ext cx="447172" cy="17680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22" name="图片 221"/>
            <p:cNvPicPr/>
            <p:nvPr/>
          </p:nvPicPr>
          <p:blipFill>
            <a:blip r:embed="rId15" cstate="print"/>
            <a:srcRect/>
            <a:stretch>
              <a:fillRect/>
            </a:stretch>
          </p:blipFill>
          <p:spPr bwMode="auto">
            <a:xfrm>
              <a:off x="7736546" y="2162326"/>
              <a:ext cx="447172" cy="17680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23" name="任意多边形 222"/>
            <p:cNvSpPr/>
            <p:nvPr/>
          </p:nvSpPr>
          <p:spPr bwMode="auto">
            <a:xfrm rot="21540000">
              <a:off x="6643231" y="2513156"/>
              <a:ext cx="1380744" cy="188419"/>
            </a:xfrm>
            <a:custGeom>
              <a:avLst/>
              <a:gdLst>
                <a:gd name="connsiteX0" fmla="*/ 0 w 1380744"/>
                <a:gd name="connsiteY0" fmla="*/ 687324 h 751332"/>
                <a:gd name="connsiteX1" fmla="*/ 640080 w 1380744"/>
                <a:gd name="connsiteY1" fmla="*/ 10668 h 751332"/>
                <a:gd name="connsiteX2" fmla="*/ 1380744 w 1380744"/>
                <a:gd name="connsiteY2" fmla="*/ 751332 h 751332"/>
              </a:gdLst>
              <a:ahLst/>
              <a:cxnLst>
                <a:cxn ang="0">
                  <a:pos x="connsiteX0" y="connsiteY0"/>
                </a:cxn>
                <a:cxn ang="0">
                  <a:pos x="connsiteX1" y="connsiteY1"/>
                </a:cxn>
                <a:cxn ang="0">
                  <a:pos x="connsiteX2" y="connsiteY2"/>
                </a:cxn>
              </a:cxnLst>
              <a:rect l="l" t="t" r="r" b="b"/>
              <a:pathLst>
                <a:path w="1380744" h="751332">
                  <a:moveTo>
                    <a:pt x="0" y="687324"/>
                  </a:moveTo>
                  <a:cubicBezTo>
                    <a:pt x="204978" y="343662"/>
                    <a:pt x="409956" y="0"/>
                    <a:pt x="640080" y="10668"/>
                  </a:cubicBezTo>
                  <a:cubicBezTo>
                    <a:pt x="870204" y="21336"/>
                    <a:pt x="1125474" y="386334"/>
                    <a:pt x="1380744" y="751332"/>
                  </a:cubicBezTo>
                </a:path>
              </a:pathLst>
            </a:custGeom>
            <a:noFill/>
            <a:ln w="57150" cap="flat" cmpd="sng" algn="ctr">
              <a:solidFill>
                <a:srgbClr val="C00000"/>
              </a:solidFill>
              <a:prstDash val="solid"/>
              <a:round/>
              <a:headEnd type="triangle" w="med" len="med"/>
              <a:tailEnd type="triangle" w="med" len="me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algn="ctr"/>
              <a:endParaRPr lang="zh-CN" altLang="en-US">
                <a:latin typeface="微软雅黑" pitchFamily="34" charset="-122"/>
                <a:ea typeface="微软雅黑" pitchFamily="34" charset="-122"/>
              </a:endParaRPr>
            </a:p>
          </p:txBody>
        </p:sp>
        <p:sp>
          <p:nvSpPr>
            <p:cNvPr id="224" name="圆柱形 223"/>
            <p:cNvSpPr/>
            <p:nvPr/>
          </p:nvSpPr>
          <p:spPr bwMode="auto">
            <a:xfrm>
              <a:off x="7794284" y="2729290"/>
              <a:ext cx="338400" cy="216000"/>
            </a:xfrm>
            <a:prstGeom prst="can">
              <a:avLst/>
            </a:prstGeom>
            <a:solidFill>
              <a:srgbClr val="FF9933"/>
            </a:solidFill>
            <a:ln w="9525">
              <a:solidFill>
                <a:schemeClr val="bg1"/>
              </a:solidFill>
              <a:round/>
              <a:headEnd/>
              <a:tailEnd/>
            </a:ln>
            <a:effectLst/>
            <a:scene3d>
              <a:camera prst="orthographicFront"/>
              <a:lightRig rig="threePt" dir="t"/>
            </a:scene3d>
            <a:sp3d/>
          </p:spPr>
          <p:style>
            <a:lnRef idx="0">
              <a:scrgbClr r="0" g="0" b="0"/>
            </a:lnRef>
            <a:fillRef idx="1003">
              <a:schemeClr val="dk2"/>
            </a:fillRef>
            <a:effectRef idx="0">
              <a:scrgbClr r="0" g="0" b="0"/>
            </a:effectRef>
            <a:fontRef idx="major"/>
          </p:style>
          <p:txBody>
            <a:bodyPr wrap="none" anchor="ctr"/>
            <a:lstStyle/>
            <a:p>
              <a:pPr defTabSz="801688">
                <a:defRPr/>
              </a:pPr>
              <a:endParaRPr kumimoji="1" lang="zh-CN" altLang="en-US" sz="2400">
                <a:latin typeface="微软雅黑" pitchFamily="34" charset="-122"/>
                <a:ea typeface="微软雅黑" pitchFamily="34" charset="-122"/>
              </a:endParaRPr>
            </a:p>
          </p:txBody>
        </p:sp>
        <p:sp>
          <p:nvSpPr>
            <p:cNvPr id="225" name="圆柱形 224"/>
            <p:cNvSpPr/>
            <p:nvPr/>
          </p:nvSpPr>
          <p:spPr bwMode="auto">
            <a:xfrm>
              <a:off x="6510516" y="2729290"/>
              <a:ext cx="338400" cy="216000"/>
            </a:xfrm>
            <a:prstGeom prst="can">
              <a:avLst/>
            </a:prstGeom>
            <a:solidFill>
              <a:srgbClr val="FF9933"/>
            </a:solidFill>
            <a:ln w="9525">
              <a:solidFill>
                <a:schemeClr val="bg1"/>
              </a:solidFill>
              <a:round/>
              <a:headEnd/>
              <a:tailEnd/>
            </a:ln>
            <a:effectLst/>
            <a:scene3d>
              <a:camera prst="orthographicFront"/>
              <a:lightRig rig="threePt" dir="t"/>
            </a:scene3d>
            <a:sp3d/>
          </p:spPr>
          <p:style>
            <a:lnRef idx="0">
              <a:scrgbClr r="0" g="0" b="0"/>
            </a:lnRef>
            <a:fillRef idx="1003">
              <a:schemeClr val="dk2"/>
            </a:fillRef>
            <a:effectRef idx="0">
              <a:scrgbClr r="0" g="0" b="0"/>
            </a:effectRef>
            <a:fontRef idx="major"/>
          </p:style>
          <p:txBody>
            <a:bodyPr wrap="none" anchor="ctr"/>
            <a:lstStyle/>
            <a:p>
              <a:pPr defTabSz="801688">
                <a:defRPr/>
              </a:pPr>
              <a:endParaRPr kumimoji="1" lang="zh-CN" altLang="en-US" sz="2400">
                <a:latin typeface="微软雅黑" pitchFamily="34" charset="-122"/>
                <a:ea typeface="微软雅黑" pitchFamily="34" charset="-122"/>
              </a:endParaRPr>
            </a:p>
          </p:txBody>
        </p:sp>
        <p:sp>
          <p:nvSpPr>
            <p:cNvPr id="226" name="TextBox 225"/>
            <p:cNvSpPr txBox="1"/>
            <p:nvPr/>
          </p:nvSpPr>
          <p:spPr>
            <a:xfrm>
              <a:off x="6234564" y="3101592"/>
              <a:ext cx="993887"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    站点</a:t>
              </a:r>
              <a:r>
                <a:rPr lang="en-US" altLang="zh-CN" sz="1200" dirty="0" smtClean="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227" name="TextBox 226"/>
            <p:cNvSpPr txBox="1"/>
            <p:nvPr/>
          </p:nvSpPr>
          <p:spPr>
            <a:xfrm>
              <a:off x="7539260" y="3106837"/>
              <a:ext cx="931765"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    站点</a:t>
              </a:r>
              <a:r>
                <a:rPr lang="en-US" altLang="zh-CN" sz="1200" dirty="0" smtClean="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pic>
          <p:nvPicPr>
            <p:cNvPr id="228" name="PPTShape_5" descr="server"/>
            <p:cNvPicPr>
              <a:picLocks noChangeAspect="1" noChangeArrowheads="1"/>
            </p:cNvPicPr>
            <p:nvPr>
              <p:custDataLst>
                <p:tags r:id="rId8"/>
              </p:custDataLst>
            </p:nvPr>
          </p:nvPicPr>
          <p:blipFill>
            <a:blip r:embed="rId16" cstate="print"/>
            <a:srcRect/>
            <a:stretch>
              <a:fillRect/>
            </a:stretch>
          </p:blipFill>
          <p:spPr bwMode="gray">
            <a:xfrm>
              <a:off x="6263183" y="1813623"/>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29" name="PPTShape_5" descr="server"/>
            <p:cNvPicPr>
              <a:picLocks noChangeAspect="1" noChangeArrowheads="1"/>
            </p:cNvPicPr>
            <p:nvPr>
              <p:custDataLst>
                <p:tags r:id="rId9"/>
              </p:custDataLst>
            </p:nvPr>
          </p:nvPicPr>
          <p:blipFill>
            <a:blip r:embed="rId16" cstate="print"/>
            <a:srcRect/>
            <a:stretch>
              <a:fillRect/>
            </a:stretch>
          </p:blipFill>
          <p:spPr bwMode="gray">
            <a:xfrm>
              <a:off x="6719045" y="1819728"/>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30" name="PPTShape_5" descr="server"/>
            <p:cNvPicPr>
              <a:picLocks noChangeAspect="1" noChangeArrowheads="1"/>
            </p:cNvPicPr>
            <p:nvPr>
              <p:custDataLst>
                <p:tags r:id="rId10"/>
              </p:custDataLst>
            </p:nvPr>
          </p:nvPicPr>
          <p:blipFill>
            <a:blip r:embed="rId16" cstate="print"/>
            <a:srcRect/>
            <a:stretch>
              <a:fillRect/>
            </a:stretch>
          </p:blipFill>
          <p:spPr bwMode="gray">
            <a:xfrm>
              <a:off x="7548251" y="1806993"/>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31" name="PPTShape_5" descr="server"/>
            <p:cNvPicPr>
              <a:picLocks noChangeAspect="1" noChangeArrowheads="1"/>
            </p:cNvPicPr>
            <p:nvPr>
              <p:custDataLst>
                <p:tags r:id="rId11"/>
              </p:custDataLst>
            </p:nvPr>
          </p:nvPicPr>
          <p:blipFill>
            <a:blip r:embed="rId16" cstate="print"/>
            <a:srcRect/>
            <a:stretch>
              <a:fillRect/>
            </a:stretch>
          </p:blipFill>
          <p:spPr bwMode="gray">
            <a:xfrm>
              <a:off x="8004113" y="1813098"/>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45"/>
            <p:cNvGrpSpPr>
              <a:grpSpLocks/>
            </p:cNvGrpSpPr>
            <p:nvPr/>
          </p:nvGrpSpPr>
          <p:grpSpPr bwMode="auto">
            <a:xfrm>
              <a:off x="6377043" y="1455087"/>
              <a:ext cx="627750" cy="259001"/>
              <a:chOff x="609600" y="2286000"/>
              <a:chExt cx="533400" cy="457200"/>
            </a:xfrm>
          </p:grpSpPr>
          <p:sp>
            <p:nvSpPr>
              <p:cNvPr id="242" name="AutoShape 29"/>
              <p:cNvSpPr>
                <a:spLocks noChangeArrowheads="1"/>
              </p:cNvSpPr>
              <p:nvPr/>
            </p:nvSpPr>
            <p:spPr bwMode="auto">
              <a:xfrm>
                <a:off x="609600" y="2286000"/>
                <a:ext cx="533400" cy="4572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smtClean="0">
                  <a:ln>
                    <a:noFill/>
                  </a:ln>
                  <a:solidFill>
                    <a:srgbClr val="FFFFFF"/>
                  </a:solidFill>
                  <a:effectLst/>
                  <a:uLnTx/>
                  <a:uFillTx/>
                  <a:latin typeface="微软雅黑" pitchFamily="34" charset="-122"/>
                  <a:ea typeface="微软雅黑" pitchFamily="34" charset="-122"/>
                </a:endParaRPr>
              </a:p>
            </p:txBody>
          </p:sp>
          <p:pic>
            <p:nvPicPr>
              <p:cNvPr id="243" name="Picture 5" descr="oracle 10g.png"/>
              <p:cNvPicPr>
                <a:picLocks noChangeAspect="1"/>
              </p:cNvPicPr>
              <p:nvPr/>
            </p:nvPicPr>
            <p:blipFill>
              <a:blip r:embed="rId17" cstate="print"/>
              <a:srcRect/>
              <a:stretch>
                <a:fillRect/>
              </a:stretch>
            </p:blipFill>
            <p:spPr bwMode="auto">
              <a:xfrm>
                <a:off x="632245" y="2362629"/>
                <a:ext cx="457200" cy="304798"/>
              </a:xfrm>
              <a:prstGeom prst="rect">
                <a:avLst/>
              </a:prstGeom>
              <a:noFill/>
              <a:ln w="9525">
                <a:noFill/>
                <a:miter lim="800000"/>
                <a:headEnd/>
                <a:tailEnd/>
              </a:ln>
            </p:spPr>
          </p:pic>
        </p:grpSp>
        <p:grpSp>
          <p:nvGrpSpPr>
            <p:cNvPr id="4" name="组合 109"/>
            <p:cNvGrpSpPr/>
            <p:nvPr/>
          </p:nvGrpSpPr>
          <p:grpSpPr>
            <a:xfrm>
              <a:off x="6928666" y="1426088"/>
              <a:ext cx="678586" cy="288000"/>
              <a:chOff x="3376503" y="4464975"/>
              <a:chExt cx="512908" cy="288000"/>
            </a:xfrm>
          </p:grpSpPr>
          <p:sp>
            <p:nvSpPr>
              <p:cNvPr id="240" name="AutoShape 29"/>
              <p:cNvSpPr>
                <a:spLocks noChangeArrowheads="1"/>
              </p:cNvSpPr>
              <p:nvPr/>
            </p:nvSpPr>
            <p:spPr bwMode="auto">
              <a:xfrm>
                <a:off x="3376503" y="4464975"/>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241" name="Picture 2"/>
              <p:cNvPicPr>
                <a:picLocks noChangeAspect="1" noChangeArrowheads="1"/>
              </p:cNvPicPr>
              <p:nvPr/>
            </p:nvPicPr>
            <p:blipFill>
              <a:blip r:embed="rId18" cstate="print"/>
              <a:srcRect/>
              <a:stretch>
                <a:fillRect/>
              </a:stretch>
            </p:blipFill>
            <p:spPr bwMode="auto">
              <a:xfrm>
                <a:off x="3381481" y="4482743"/>
                <a:ext cx="469824" cy="226036"/>
              </a:xfrm>
              <a:prstGeom prst="rect">
                <a:avLst/>
              </a:prstGeom>
              <a:noFill/>
              <a:ln w="9525">
                <a:noFill/>
                <a:miter lim="800000"/>
                <a:headEnd/>
                <a:tailEnd/>
              </a:ln>
            </p:spPr>
          </p:pic>
        </p:grpSp>
        <p:grpSp>
          <p:nvGrpSpPr>
            <p:cNvPr id="5" name="组合 141"/>
            <p:cNvGrpSpPr/>
            <p:nvPr/>
          </p:nvGrpSpPr>
          <p:grpSpPr>
            <a:xfrm>
              <a:off x="7528103" y="1436019"/>
              <a:ext cx="678586" cy="288000"/>
              <a:chOff x="4958318" y="4482743"/>
              <a:chExt cx="522433" cy="288000"/>
            </a:xfrm>
          </p:grpSpPr>
          <p:sp>
            <p:nvSpPr>
              <p:cNvPr id="238" name="AutoShape 29"/>
              <p:cNvSpPr>
                <a:spLocks noChangeArrowheads="1"/>
              </p:cNvSpPr>
              <p:nvPr/>
            </p:nvSpPr>
            <p:spPr bwMode="auto">
              <a:xfrm>
                <a:off x="4967843" y="4482743"/>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239" name="Picture 7"/>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4958318" y="4539893"/>
                <a:ext cx="512908" cy="192000"/>
              </a:xfrm>
              <a:prstGeom prst="rect">
                <a:avLst/>
              </a:prstGeom>
              <a:noFill/>
              <a:ln w="9525">
                <a:noFill/>
                <a:miter lim="800000"/>
                <a:headEnd/>
                <a:tailEnd/>
              </a:ln>
            </p:spPr>
          </p:pic>
        </p:grpSp>
        <p:sp>
          <p:nvSpPr>
            <p:cNvPr id="235" name="圆角矩形 234"/>
            <p:cNvSpPr/>
            <p:nvPr/>
          </p:nvSpPr>
          <p:spPr bwMode="auto">
            <a:xfrm>
              <a:off x="6226498" y="1711827"/>
              <a:ext cx="2232000" cy="324000"/>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defTabSz="801688" eaLnBrk="1" latinLnBrk="0" hangingPunct="1">
                <a:lnSpc>
                  <a:spcPct val="100000"/>
                </a:lnSpc>
                <a:buClrTx/>
                <a:buSzTx/>
                <a:buFontTx/>
                <a:buNone/>
                <a:tabLst/>
              </a:pPr>
              <a:endParaRPr lang="zh-CN" altLang="en-US" smtClean="0">
                <a:solidFill>
                  <a:schemeClr val="bg1"/>
                </a:solidFill>
                <a:latin typeface="微软雅黑" pitchFamily="34" charset="-122"/>
                <a:ea typeface="微软雅黑" pitchFamily="34" charset="-122"/>
              </a:endParaRPr>
            </a:p>
          </p:txBody>
        </p:sp>
        <p:sp>
          <p:nvSpPr>
            <p:cNvPr id="236" name="圆角矩形 235"/>
            <p:cNvSpPr/>
            <p:nvPr/>
          </p:nvSpPr>
          <p:spPr bwMode="auto">
            <a:xfrm>
              <a:off x="6331566" y="2176042"/>
              <a:ext cx="1980000" cy="802242"/>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defTabSz="801688"/>
              <a:endParaRPr lang="zh-CN" altLang="en-US" smtClean="0">
                <a:solidFill>
                  <a:schemeClr val="bg1"/>
                </a:solidFill>
                <a:latin typeface="微软雅黑" pitchFamily="34" charset="-122"/>
                <a:ea typeface="微软雅黑" pitchFamily="34" charset="-122"/>
              </a:endParaRPr>
            </a:p>
          </p:txBody>
        </p:sp>
      </p:grpSp>
      <p:grpSp>
        <p:nvGrpSpPr>
          <p:cNvPr id="10" name="组合 148"/>
          <p:cNvGrpSpPr/>
          <p:nvPr/>
        </p:nvGrpSpPr>
        <p:grpSpPr>
          <a:xfrm>
            <a:off x="635000" y="1283221"/>
            <a:ext cx="2222500" cy="3341664"/>
            <a:chOff x="635000" y="1283221"/>
            <a:chExt cx="2222500" cy="3341664"/>
          </a:xfrm>
        </p:grpSpPr>
        <p:grpSp>
          <p:nvGrpSpPr>
            <p:cNvPr id="11" name="组合 131"/>
            <p:cNvGrpSpPr/>
            <p:nvPr/>
          </p:nvGrpSpPr>
          <p:grpSpPr>
            <a:xfrm>
              <a:off x="1311965" y="2681106"/>
              <a:ext cx="1170374" cy="1943779"/>
              <a:chOff x="1311965" y="2300106"/>
              <a:chExt cx="1170374" cy="1943779"/>
            </a:xfrm>
          </p:grpSpPr>
          <p:sp>
            <p:nvSpPr>
              <p:cNvPr id="284" name="TextBox 283"/>
              <p:cNvSpPr txBox="1"/>
              <p:nvPr/>
            </p:nvSpPr>
            <p:spPr>
              <a:xfrm>
                <a:off x="1386031" y="3966886"/>
                <a:ext cx="1096308" cy="276999"/>
              </a:xfrm>
              <a:prstGeom prst="rect">
                <a:avLst/>
              </a:prstGeom>
              <a:noFill/>
            </p:spPr>
            <p:txBody>
              <a:bodyPr wrap="square" rtlCol="0">
                <a:spAutoFit/>
              </a:bodyPr>
              <a:lstStyle/>
              <a:p>
                <a:r>
                  <a:rPr lang="zh-CN" altLang="en-US" sz="1200" b="1" dirty="0" smtClean="0">
                    <a:solidFill>
                      <a:srgbClr val="C00000"/>
                    </a:solidFill>
                    <a:latin typeface="微软雅黑" pitchFamily="34" charset="-122"/>
                    <a:ea typeface="微软雅黑" pitchFamily="34" charset="-122"/>
                  </a:rPr>
                  <a:t>单数据中心</a:t>
                </a:r>
                <a:endParaRPr lang="zh-CN" altLang="en-US" sz="1200" b="1" dirty="0">
                  <a:solidFill>
                    <a:srgbClr val="C00000"/>
                  </a:solidFill>
                  <a:latin typeface="微软雅黑" pitchFamily="34" charset="-122"/>
                  <a:ea typeface="微软雅黑" pitchFamily="34" charset="-122"/>
                </a:endParaRPr>
              </a:p>
            </p:txBody>
          </p:sp>
          <p:sp>
            <p:nvSpPr>
              <p:cNvPr id="285" name="圆角矩形 284"/>
              <p:cNvSpPr/>
              <p:nvPr/>
            </p:nvSpPr>
            <p:spPr bwMode="auto">
              <a:xfrm>
                <a:off x="1311965" y="2473054"/>
                <a:ext cx="1152000" cy="1524922"/>
              </a:xfrm>
              <a:prstGeom prst="roundRect">
                <a:avLst>
                  <a:gd name="adj" fmla="val 7521"/>
                </a:avLst>
              </a:prstGeom>
              <a:solidFill>
                <a:schemeClr val="bg1">
                  <a:lumMod val="75000"/>
                </a:schemeClr>
              </a:solidFill>
              <a:ln>
                <a:noFill/>
                <a:prstDash val="dash"/>
                <a:headEnd type="none" w="med" len="med"/>
                <a:tailEnd type="none" w="med" len="med"/>
              </a:ln>
              <a:effectLst>
                <a:outerShdw blurRad="76200" dir="18900000" sy="23000" kx="-1200000" algn="bl" rotWithShape="0">
                  <a:schemeClr val="tx1">
                    <a:alpha val="20000"/>
                  </a:scheme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微软雅黑" pitchFamily="34" charset="-122"/>
                  <a:ea typeface="微软雅黑" pitchFamily="34" charset="-122"/>
                </a:endParaRPr>
              </a:p>
            </p:txBody>
          </p:sp>
          <p:cxnSp>
            <p:nvCxnSpPr>
              <p:cNvPr id="286" name="直接连接符 285"/>
              <p:cNvCxnSpPr/>
              <p:nvPr/>
            </p:nvCxnSpPr>
            <p:spPr bwMode="auto">
              <a:xfrm>
                <a:off x="1449126" y="3114829"/>
                <a:ext cx="792000" cy="0"/>
              </a:xfrm>
              <a:prstGeom prst="line">
                <a:avLst/>
              </a:prstGeom>
              <a:noFill/>
              <a:ln w="28575" cap="flat" cmpd="sng" algn="ctr">
                <a:solidFill>
                  <a:schemeClr val="tx1"/>
                </a:solidFill>
                <a:prstDash val="solid"/>
                <a:round/>
                <a:headEnd type="none" w="med" len="med"/>
                <a:tailEnd type="none" w="med" len="med"/>
              </a:ln>
              <a:effectLst/>
            </p:spPr>
          </p:cxnSp>
          <p:cxnSp>
            <p:nvCxnSpPr>
              <p:cNvPr id="287" name="直接连接符 286"/>
              <p:cNvCxnSpPr/>
              <p:nvPr/>
            </p:nvCxnSpPr>
            <p:spPr bwMode="auto">
              <a:xfrm>
                <a:off x="2080753" y="2610891"/>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88" name="直接连接符 287"/>
              <p:cNvCxnSpPr/>
              <p:nvPr/>
            </p:nvCxnSpPr>
            <p:spPr bwMode="auto">
              <a:xfrm>
                <a:off x="1612331" y="2783064"/>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89" name="直接连接符 288"/>
              <p:cNvCxnSpPr/>
              <p:nvPr/>
            </p:nvCxnSpPr>
            <p:spPr bwMode="auto">
              <a:xfrm>
                <a:off x="1689369" y="3109436"/>
                <a:ext cx="0" cy="351000"/>
              </a:xfrm>
              <a:prstGeom prst="line">
                <a:avLst/>
              </a:prstGeom>
              <a:noFill/>
              <a:ln w="9525" cap="flat" cmpd="sng" algn="ctr">
                <a:solidFill>
                  <a:schemeClr val="tx1"/>
                </a:solidFill>
                <a:prstDash val="solid"/>
                <a:round/>
                <a:headEnd type="none" w="med" len="med"/>
                <a:tailEnd type="none" w="med" len="med"/>
              </a:ln>
              <a:effectLst/>
            </p:spPr>
          </p:cxnSp>
          <p:pic>
            <p:nvPicPr>
              <p:cNvPr id="290" name="图片 289"/>
              <p:cNvPicPr/>
              <p:nvPr/>
            </p:nvPicPr>
            <p:blipFill>
              <a:blip r:embed="rId14" cstate="print"/>
              <a:srcRect/>
              <a:stretch>
                <a:fillRect/>
              </a:stretch>
            </p:blipFill>
            <p:spPr bwMode="auto">
              <a:xfrm>
                <a:off x="1454936" y="3382245"/>
                <a:ext cx="468422" cy="58829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91" name="Picture 42" descr="single-tape"/>
              <p:cNvPicPr>
                <a:picLocks noChangeAspect="1" noChangeArrowheads="1"/>
              </p:cNvPicPr>
              <p:nvPr/>
            </p:nvPicPr>
            <p:blipFill>
              <a:blip r:embed="rId20" cstate="print"/>
              <a:srcRect/>
              <a:stretch>
                <a:fillRect/>
              </a:stretch>
            </p:blipFill>
            <p:spPr bwMode="auto">
              <a:xfrm>
                <a:off x="1976805" y="3629302"/>
                <a:ext cx="415911" cy="250013"/>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92" name="圆角矩形 291"/>
              <p:cNvSpPr/>
              <p:nvPr/>
            </p:nvSpPr>
            <p:spPr bwMode="auto">
              <a:xfrm>
                <a:off x="1423799" y="3536818"/>
                <a:ext cx="972000" cy="360000"/>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defTabSz="801688"/>
                <a:endParaRPr lang="zh-CN" altLang="en-US" smtClean="0">
                  <a:solidFill>
                    <a:schemeClr val="bg1"/>
                  </a:solidFill>
                  <a:latin typeface="微软雅黑" pitchFamily="34" charset="-122"/>
                  <a:ea typeface="微软雅黑" pitchFamily="34" charset="-122"/>
                </a:endParaRPr>
              </a:p>
            </p:txBody>
          </p:sp>
          <p:sp>
            <p:nvSpPr>
              <p:cNvPr id="293" name="圆柱形 292"/>
              <p:cNvSpPr/>
              <p:nvPr/>
            </p:nvSpPr>
            <p:spPr bwMode="auto">
              <a:xfrm>
                <a:off x="1507401" y="3663315"/>
                <a:ext cx="338400" cy="216000"/>
              </a:xfrm>
              <a:prstGeom prst="can">
                <a:avLst/>
              </a:prstGeom>
              <a:solidFill>
                <a:srgbClr val="FF9933"/>
              </a:solidFill>
              <a:ln w="9525">
                <a:solidFill>
                  <a:schemeClr val="bg1"/>
                </a:solidFill>
                <a:round/>
                <a:headEnd/>
                <a:tailEnd/>
              </a:ln>
              <a:effectLst/>
              <a:scene3d>
                <a:camera prst="orthographicFront"/>
                <a:lightRig rig="threePt" dir="t"/>
              </a:scene3d>
              <a:sp3d/>
            </p:spPr>
            <p:style>
              <a:lnRef idx="0">
                <a:scrgbClr r="0" g="0" b="0"/>
              </a:lnRef>
              <a:fillRef idx="1003">
                <a:schemeClr val="dk2"/>
              </a:fillRef>
              <a:effectRef idx="0">
                <a:scrgbClr r="0" g="0" b="0"/>
              </a:effectRef>
              <a:fontRef idx="major"/>
            </p:style>
            <p:txBody>
              <a:bodyPr wrap="none" anchor="ctr"/>
              <a:lstStyle/>
              <a:p>
                <a:pPr defTabSz="801688">
                  <a:defRPr/>
                </a:pPr>
                <a:endParaRPr kumimoji="1" lang="zh-CN" altLang="en-US" sz="2400">
                  <a:latin typeface="微软雅黑" pitchFamily="34" charset="-122"/>
                  <a:ea typeface="微软雅黑" pitchFamily="34" charset="-122"/>
                </a:endParaRPr>
              </a:p>
            </p:txBody>
          </p:sp>
          <p:sp>
            <p:nvSpPr>
              <p:cNvPr id="294" name="弧形 293"/>
              <p:cNvSpPr/>
              <p:nvPr/>
            </p:nvSpPr>
            <p:spPr bwMode="auto">
              <a:xfrm>
                <a:off x="1709305" y="3589936"/>
                <a:ext cx="360000" cy="632547"/>
              </a:xfrm>
              <a:prstGeom prst="arc">
                <a:avLst>
                  <a:gd name="adj1" fmla="val 11239583"/>
                  <a:gd name="adj2" fmla="val 21035912"/>
                </a:avLst>
              </a:prstGeom>
              <a:noFill/>
              <a:ln w="57150" cap="flat" cmpd="sng" algn="ctr">
                <a:solidFill>
                  <a:srgbClr val="C00000"/>
                </a:solidFill>
                <a:prstDash val="solid"/>
                <a:round/>
                <a:headEnd type="none" w="med" len="med"/>
                <a:tailEnd type="triangle" w="med" len="me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微软雅黑" pitchFamily="34" charset="-122"/>
                  <a:ea typeface="微软雅黑" pitchFamily="34" charset="-122"/>
                </a:endParaRPr>
              </a:p>
            </p:txBody>
          </p:sp>
          <p:pic>
            <p:nvPicPr>
              <p:cNvPr id="295" name="PPTShape_5" descr="server"/>
              <p:cNvPicPr>
                <a:picLocks noChangeAspect="1" noChangeArrowheads="1"/>
              </p:cNvPicPr>
              <p:nvPr>
                <p:custDataLst>
                  <p:tags r:id="rId6"/>
                </p:custDataLst>
              </p:nvPr>
            </p:nvPicPr>
            <p:blipFill>
              <a:blip r:embed="rId16" cstate="print"/>
              <a:srcRect/>
              <a:stretch>
                <a:fillRect/>
              </a:stretch>
            </p:blipFill>
            <p:spPr bwMode="gray">
              <a:xfrm>
                <a:off x="1408891" y="2721277"/>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96" name="PPTShape_5" descr="server"/>
              <p:cNvPicPr>
                <a:picLocks noChangeAspect="1" noChangeArrowheads="1"/>
              </p:cNvPicPr>
              <p:nvPr>
                <p:custDataLst>
                  <p:tags r:id="rId7"/>
                </p:custDataLst>
              </p:nvPr>
            </p:nvPicPr>
            <p:blipFill>
              <a:blip r:embed="rId16" cstate="print"/>
              <a:srcRect/>
              <a:stretch>
                <a:fillRect/>
              </a:stretch>
            </p:blipFill>
            <p:spPr bwMode="gray">
              <a:xfrm>
                <a:off x="1864753" y="2727382"/>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15" name="组合 196"/>
              <p:cNvGrpSpPr/>
              <p:nvPr/>
            </p:nvGrpSpPr>
            <p:grpSpPr>
              <a:xfrm>
                <a:off x="1327107" y="2300106"/>
                <a:ext cx="1098758" cy="297931"/>
                <a:chOff x="1485476" y="2833160"/>
                <a:chExt cx="1098758" cy="297931"/>
              </a:xfrm>
            </p:grpSpPr>
            <p:grpSp>
              <p:nvGrpSpPr>
                <p:cNvPr id="17" name="Group 45"/>
                <p:cNvGrpSpPr>
                  <a:grpSpLocks/>
                </p:cNvGrpSpPr>
                <p:nvPr/>
              </p:nvGrpSpPr>
              <p:grpSpPr bwMode="auto">
                <a:xfrm>
                  <a:off x="1485476" y="2862159"/>
                  <a:ext cx="499546" cy="259001"/>
                  <a:chOff x="609600" y="2286000"/>
                  <a:chExt cx="533400" cy="457200"/>
                </a:xfrm>
              </p:grpSpPr>
              <p:sp>
                <p:nvSpPr>
                  <p:cNvPr id="306" name="AutoShape 29"/>
                  <p:cNvSpPr>
                    <a:spLocks noChangeArrowheads="1"/>
                  </p:cNvSpPr>
                  <p:nvPr/>
                </p:nvSpPr>
                <p:spPr bwMode="auto">
                  <a:xfrm>
                    <a:off x="609600" y="2286000"/>
                    <a:ext cx="533400" cy="4572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smtClean="0">
                      <a:ln>
                        <a:noFill/>
                      </a:ln>
                      <a:solidFill>
                        <a:srgbClr val="FFFFFF"/>
                      </a:solidFill>
                      <a:effectLst/>
                      <a:uLnTx/>
                      <a:uFillTx/>
                      <a:latin typeface="微软雅黑" pitchFamily="34" charset="-122"/>
                      <a:ea typeface="微软雅黑" pitchFamily="34" charset="-122"/>
                    </a:endParaRPr>
                  </a:p>
                </p:txBody>
              </p:sp>
              <p:pic>
                <p:nvPicPr>
                  <p:cNvPr id="307" name="Picture 5" descr="oracle 10g.png"/>
                  <p:cNvPicPr>
                    <a:picLocks noChangeAspect="1"/>
                  </p:cNvPicPr>
                  <p:nvPr/>
                </p:nvPicPr>
                <p:blipFill>
                  <a:blip r:embed="rId17" cstate="print"/>
                  <a:srcRect/>
                  <a:stretch>
                    <a:fillRect/>
                  </a:stretch>
                </p:blipFill>
                <p:spPr bwMode="auto">
                  <a:xfrm>
                    <a:off x="632245" y="2362629"/>
                    <a:ext cx="457200" cy="304798"/>
                  </a:xfrm>
                  <a:prstGeom prst="rect">
                    <a:avLst/>
                  </a:prstGeom>
                  <a:noFill/>
                  <a:ln w="9525">
                    <a:noFill/>
                    <a:miter lim="800000"/>
                    <a:headEnd/>
                    <a:tailEnd/>
                  </a:ln>
                </p:spPr>
              </p:pic>
            </p:grpSp>
            <p:grpSp>
              <p:nvGrpSpPr>
                <p:cNvPr id="18" name="组合 109"/>
                <p:cNvGrpSpPr/>
                <p:nvPr/>
              </p:nvGrpSpPr>
              <p:grpSpPr>
                <a:xfrm>
                  <a:off x="1732600" y="2833160"/>
                  <a:ext cx="540000" cy="288000"/>
                  <a:chOff x="3376503" y="4464975"/>
                  <a:chExt cx="512908" cy="288000"/>
                </a:xfrm>
              </p:grpSpPr>
              <p:sp>
                <p:nvSpPr>
                  <p:cNvPr id="304" name="AutoShape 29"/>
                  <p:cNvSpPr>
                    <a:spLocks noChangeArrowheads="1"/>
                  </p:cNvSpPr>
                  <p:nvPr/>
                </p:nvSpPr>
                <p:spPr bwMode="auto">
                  <a:xfrm>
                    <a:off x="3376503" y="4464975"/>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305" name="Picture 2"/>
                  <p:cNvPicPr>
                    <a:picLocks noChangeAspect="1" noChangeArrowheads="1"/>
                  </p:cNvPicPr>
                  <p:nvPr/>
                </p:nvPicPr>
                <p:blipFill>
                  <a:blip r:embed="rId18" cstate="print"/>
                  <a:srcRect/>
                  <a:stretch>
                    <a:fillRect/>
                  </a:stretch>
                </p:blipFill>
                <p:spPr bwMode="auto">
                  <a:xfrm>
                    <a:off x="3381481" y="4482743"/>
                    <a:ext cx="469824" cy="226036"/>
                  </a:xfrm>
                  <a:prstGeom prst="rect">
                    <a:avLst/>
                  </a:prstGeom>
                  <a:noFill/>
                  <a:ln w="9525">
                    <a:noFill/>
                    <a:miter lim="800000"/>
                    <a:headEnd/>
                    <a:tailEnd/>
                  </a:ln>
                </p:spPr>
              </p:pic>
            </p:grpSp>
            <p:grpSp>
              <p:nvGrpSpPr>
                <p:cNvPr id="19" name="组合 141"/>
                <p:cNvGrpSpPr/>
                <p:nvPr/>
              </p:nvGrpSpPr>
              <p:grpSpPr>
                <a:xfrm>
                  <a:off x="2044234" y="2843091"/>
                  <a:ext cx="540000" cy="288000"/>
                  <a:chOff x="4958318" y="4482743"/>
                  <a:chExt cx="522433" cy="288000"/>
                </a:xfrm>
              </p:grpSpPr>
              <p:sp>
                <p:nvSpPr>
                  <p:cNvPr id="302" name="AutoShape 29"/>
                  <p:cNvSpPr>
                    <a:spLocks noChangeArrowheads="1"/>
                  </p:cNvSpPr>
                  <p:nvPr/>
                </p:nvSpPr>
                <p:spPr bwMode="auto">
                  <a:xfrm>
                    <a:off x="4967843" y="4482743"/>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303" name="Picture 7"/>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4958318" y="4539893"/>
                    <a:ext cx="512908" cy="192000"/>
                  </a:xfrm>
                  <a:prstGeom prst="rect">
                    <a:avLst/>
                  </a:prstGeom>
                  <a:noFill/>
                  <a:ln w="9525">
                    <a:noFill/>
                    <a:miter lim="800000"/>
                    <a:headEnd/>
                    <a:tailEnd/>
                  </a:ln>
                </p:spPr>
              </p:pic>
            </p:grpSp>
          </p:grpSp>
          <p:sp>
            <p:nvSpPr>
              <p:cNvPr id="298" name="圆角矩形 297"/>
              <p:cNvSpPr/>
              <p:nvPr/>
            </p:nvSpPr>
            <p:spPr bwMode="auto">
              <a:xfrm>
                <a:off x="1379657" y="2627236"/>
                <a:ext cx="972000" cy="324000"/>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defTabSz="801688" eaLnBrk="1" latinLnBrk="0" hangingPunct="1">
                  <a:lnSpc>
                    <a:spcPct val="100000"/>
                  </a:lnSpc>
                  <a:buClrTx/>
                  <a:buSzTx/>
                  <a:buFontTx/>
                  <a:buNone/>
                  <a:tabLst/>
                </a:pPr>
                <a:endParaRPr lang="zh-CN" altLang="en-US" smtClean="0">
                  <a:solidFill>
                    <a:schemeClr val="bg1"/>
                  </a:solidFill>
                  <a:latin typeface="微软雅黑" pitchFamily="34" charset="-122"/>
                  <a:ea typeface="微软雅黑" pitchFamily="34" charset="-122"/>
                </a:endParaRPr>
              </a:p>
            </p:txBody>
          </p:sp>
        </p:grpSp>
        <p:grpSp>
          <p:nvGrpSpPr>
            <p:cNvPr id="21" name="组合 138"/>
            <p:cNvGrpSpPr/>
            <p:nvPr/>
          </p:nvGrpSpPr>
          <p:grpSpPr>
            <a:xfrm>
              <a:off x="635000" y="1283221"/>
              <a:ext cx="2222500" cy="1281748"/>
              <a:chOff x="1142433" y="1290841"/>
              <a:chExt cx="1356927" cy="1281748"/>
            </a:xfrm>
          </p:grpSpPr>
          <p:sp>
            <p:nvSpPr>
              <p:cNvPr id="131" name="同侧圆角矩形 130"/>
              <p:cNvSpPr/>
              <p:nvPr/>
            </p:nvSpPr>
            <p:spPr bwMode="auto">
              <a:xfrm>
                <a:off x="1144949" y="1323044"/>
                <a:ext cx="1354411" cy="1249545"/>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kern="0" dirty="0" smtClean="0">
                  <a:solidFill>
                    <a:srgbClr val="5F5F5F"/>
                  </a:solidFill>
                  <a:latin typeface="微软雅黑" pitchFamily="34" charset="-122"/>
                  <a:ea typeface="微软雅黑" pitchFamily="34" charset="-122"/>
                  <a:cs typeface="Arial" pitchFamily="34" charset="0"/>
                </a:endParaRPr>
              </a:p>
            </p:txBody>
          </p:sp>
          <p:sp>
            <p:nvSpPr>
              <p:cNvPr id="283" name="TextBox 282"/>
              <p:cNvSpPr txBox="1"/>
              <p:nvPr/>
            </p:nvSpPr>
            <p:spPr>
              <a:xfrm>
                <a:off x="1226108" y="1578595"/>
                <a:ext cx="1212292" cy="923330"/>
              </a:xfrm>
              <a:prstGeom prst="rect">
                <a:avLst/>
              </a:prstGeom>
              <a:noFill/>
            </p:spPr>
            <p:txBody>
              <a:bodyPr wrap="square" rtlCol="0">
                <a:spAutoFit/>
              </a:bodyPr>
              <a:lstStyle/>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 数据丢失，不可挽回</a:t>
                </a:r>
                <a:endParaRPr lang="en-US" altLang="zh-CN" sz="1200" kern="0" dirty="0" smtClean="0">
                  <a:solidFill>
                    <a:schemeClr val="tx1">
                      <a:lumMod val="75000"/>
                      <a:lumOff val="25000"/>
                    </a:schemeClr>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 经济损失，名誉损失，甚至倒闭</a:t>
                </a:r>
              </a:p>
            </p:txBody>
          </p:sp>
          <p:sp>
            <p:nvSpPr>
              <p:cNvPr id="137" name="AutoShape 44"/>
              <p:cNvSpPr>
                <a:spLocks noChangeArrowheads="1"/>
              </p:cNvSpPr>
              <p:nvPr/>
            </p:nvSpPr>
            <p:spPr bwMode="auto">
              <a:xfrm>
                <a:off x="1142433" y="1313506"/>
                <a:ext cx="1353600" cy="263834"/>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algn="ctr" defTabSz="588012" eaLnBrk="0" hangingPunct="0">
                  <a:buSzPct val="60000"/>
                </a:pPr>
                <a:endParaRPr lang="zh-CN" altLang="en-US" sz="1400" b="1" dirty="0" smtClean="0">
                  <a:solidFill>
                    <a:prstClr val="white"/>
                  </a:solidFill>
                  <a:latin typeface="Arial" pitchFamily="34" charset="0"/>
                  <a:ea typeface="微软雅黑" pitchFamily="34" charset="-122"/>
                  <a:cs typeface="Arial" pitchFamily="34" charset="0"/>
                </a:endParaRPr>
              </a:p>
            </p:txBody>
          </p:sp>
          <p:sp>
            <p:nvSpPr>
              <p:cNvPr id="138" name="TextBox 137"/>
              <p:cNvSpPr txBox="1"/>
              <p:nvPr/>
            </p:nvSpPr>
            <p:spPr>
              <a:xfrm>
                <a:off x="1203248" y="1290841"/>
                <a:ext cx="1212292" cy="297517"/>
              </a:xfrm>
              <a:prstGeom prst="rect">
                <a:avLst/>
              </a:prstGeom>
              <a:noFill/>
            </p:spPr>
            <p:txBody>
              <a:bodyPr wrap="square" rtlCol="0">
                <a:spAutoFit/>
              </a:bodyPr>
              <a:lstStyle/>
              <a:p>
                <a:pPr algn="ctr">
                  <a:lnSpc>
                    <a:spcPts val="1600"/>
                  </a:lnSpc>
                  <a:spcAft>
                    <a:spcPts val="1200"/>
                  </a:spcAft>
                  <a:buClr>
                    <a:srgbClr val="C00000"/>
                  </a:buClr>
                </a:pPr>
                <a:r>
                  <a:rPr lang="zh-CN" altLang="en-US" sz="1400" b="1" dirty="0" smtClean="0">
                    <a:solidFill>
                      <a:schemeClr val="bg1"/>
                    </a:solidFill>
                    <a:latin typeface="微软雅黑" pitchFamily="34" charset="-122"/>
                    <a:ea typeface="微软雅黑" pitchFamily="34" charset="-122"/>
                  </a:rPr>
                  <a:t>客户痛点 </a:t>
                </a:r>
                <a:endParaRPr lang="en-US" altLang="zh-CN" sz="1200" dirty="0" smtClean="0">
                  <a:solidFill>
                    <a:schemeClr val="bg1"/>
                  </a:solidFill>
                  <a:latin typeface="微软雅黑" pitchFamily="34" charset="-122"/>
                  <a:ea typeface="微软雅黑" pitchFamily="34" charset="-122"/>
                </a:endParaRPr>
              </a:p>
            </p:txBody>
          </p:sp>
        </p:grpSp>
      </p:grpSp>
      <p:grpSp>
        <p:nvGrpSpPr>
          <p:cNvPr id="22" name="组合 149"/>
          <p:cNvGrpSpPr/>
          <p:nvPr/>
        </p:nvGrpSpPr>
        <p:grpSpPr>
          <a:xfrm>
            <a:off x="3035300" y="955561"/>
            <a:ext cx="2801620" cy="3437387"/>
            <a:chOff x="3035300" y="955561"/>
            <a:chExt cx="2801620" cy="3437387"/>
          </a:xfrm>
        </p:grpSpPr>
        <p:grpSp>
          <p:nvGrpSpPr>
            <p:cNvPr id="27" name="组合 133"/>
            <p:cNvGrpSpPr/>
            <p:nvPr/>
          </p:nvGrpSpPr>
          <p:grpSpPr>
            <a:xfrm>
              <a:off x="3166561" y="2317087"/>
              <a:ext cx="2514453" cy="2075861"/>
              <a:chOff x="3204661" y="1905607"/>
              <a:chExt cx="2514453" cy="2075861"/>
            </a:xfrm>
          </p:grpSpPr>
          <p:sp>
            <p:nvSpPr>
              <p:cNvPr id="6" name="Freeform 69"/>
              <p:cNvSpPr>
                <a:spLocks/>
              </p:cNvSpPr>
              <p:nvPr/>
            </p:nvSpPr>
            <p:spPr bwMode="auto">
              <a:xfrm rot="5400000">
                <a:off x="3859984" y="2281722"/>
                <a:ext cx="816544" cy="894665"/>
              </a:xfrm>
              <a:custGeom>
                <a:avLst/>
                <a:gdLst>
                  <a:gd name="T0" fmla="*/ 2147483647 w 1283"/>
                  <a:gd name="T1" fmla="*/ 2147483647 h 715"/>
                  <a:gd name="T2" fmla="*/ 2147483647 w 1283"/>
                  <a:gd name="T3" fmla="*/ 2147483647 h 715"/>
                  <a:gd name="T4" fmla="*/ 2147483647 w 1283"/>
                  <a:gd name="T5" fmla="*/ 2147483647 h 715"/>
                  <a:gd name="T6" fmla="*/ 2147483647 w 1283"/>
                  <a:gd name="T7" fmla="*/ 2147483647 h 715"/>
                  <a:gd name="T8" fmla="*/ 2147483647 w 1283"/>
                  <a:gd name="T9" fmla="*/ 2147483647 h 715"/>
                  <a:gd name="T10" fmla="*/ 2147483647 w 1283"/>
                  <a:gd name="T11" fmla="*/ 2147483647 h 715"/>
                  <a:gd name="T12" fmla="*/ 2147483647 w 1283"/>
                  <a:gd name="T13" fmla="*/ 2147483647 h 715"/>
                  <a:gd name="T14" fmla="*/ 2147483647 w 1283"/>
                  <a:gd name="T15" fmla="*/ 2147483647 h 715"/>
                  <a:gd name="T16" fmla="*/ 2147483647 w 1283"/>
                  <a:gd name="T17" fmla="*/ 2147483647 h 715"/>
                  <a:gd name="T18" fmla="*/ 2147483647 w 1283"/>
                  <a:gd name="T19" fmla="*/ 2147483647 h 715"/>
                  <a:gd name="T20" fmla="*/ 2147483647 w 1283"/>
                  <a:gd name="T21" fmla="*/ 2147483647 h 7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3"/>
                  <a:gd name="T34" fmla="*/ 0 h 715"/>
                  <a:gd name="T35" fmla="*/ 1283 w 1283"/>
                  <a:gd name="T36" fmla="*/ 715 h 7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3" h="715">
                    <a:moveTo>
                      <a:pt x="410" y="699"/>
                    </a:moveTo>
                    <a:cubicBezTo>
                      <a:pt x="472" y="715"/>
                      <a:pt x="393" y="694"/>
                      <a:pt x="494" y="684"/>
                    </a:cubicBezTo>
                    <a:cubicBezTo>
                      <a:pt x="595" y="674"/>
                      <a:pt x="903" y="681"/>
                      <a:pt x="1017" y="639"/>
                    </a:cubicBezTo>
                    <a:cubicBezTo>
                      <a:pt x="1131" y="597"/>
                      <a:pt x="1144" y="516"/>
                      <a:pt x="1176" y="434"/>
                    </a:cubicBezTo>
                    <a:cubicBezTo>
                      <a:pt x="1208" y="352"/>
                      <a:pt x="1283" y="205"/>
                      <a:pt x="1206" y="146"/>
                    </a:cubicBezTo>
                    <a:cubicBezTo>
                      <a:pt x="1129" y="87"/>
                      <a:pt x="832" y="102"/>
                      <a:pt x="713" y="78"/>
                    </a:cubicBezTo>
                    <a:cubicBezTo>
                      <a:pt x="594" y="54"/>
                      <a:pt x="568" y="4"/>
                      <a:pt x="494" y="2"/>
                    </a:cubicBezTo>
                    <a:cubicBezTo>
                      <a:pt x="420" y="0"/>
                      <a:pt x="344" y="16"/>
                      <a:pt x="266" y="63"/>
                    </a:cubicBezTo>
                    <a:cubicBezTo>
                      <a:pt x="188" y="110"/>
                      <a:pt x="48" y="196"/>
                      <a:pt x="24" y="283"/>
                    </a:cubicBezTo>
                    <a:cubicBezTo>
                      <a:pt x="0" y="370"/>
                      <a:pt x="54" y="519"/>
                      <a:pt x="122" y="586"/>
                    </a:cubicBezTo>
                    <a:cubicBezTo>
                      <a:pt x="190" y="653"/>
                      <a:pt x="348" y="683"/>
                      <a:pt x="410" y="699"/>
                    </a:cubicBezTo>
                    <a:close/>
                  </a:path>
                </a:pathLst>
              </a:custGeom>
              <a:solidFill>
                <a:srgbClr val="DDDDDD">
                  <a:alpha val="25000"/>
                </a:srgbClr>
              </a:solidFill>
              <a:ln w="12700">
                <a:noFill/>
                <a:round/>
                <a:headEnd/>
                <a:tailEnd/>
              </a:ln>
            </p:spPr>
            <p:txBody>
              <a:bodyPr anchor="ctr"/>
              <a:lstStyle/>
              <a:p>
                <a:pPr algn="ctr" eaLnBrk="1" hangingPunct="1"/>
                <a:endParaRPr lang="zh-CN" altLang="en-US" sz="1200">
                  <a:solidFill>
                    <a:schemeClr val="tx1"/>
                  </a:solidFill>
                  <a:ea typeface="宋体" pitchFamily="2" charset="-122"/>
                </a:endParaRPr>
              </a:p>
            </p:txBody>
          </p:sp>
          <p:sp>
            <p:nvSpPr>
              <p:cNvPr id="7" name="Freeform 70"/>
              <p:cNvSpPr>
                <a:spLocks/>
              </p:cNvSpPr>
              <p:nvPr/>
            </p:nvSpPr>
            <p:spPr bwMode="auto">
              <a:xfrm rot="5400000">
                <a:off x="4496557" y="2563633"/>
                <a:ext cx="596974" cy="792060"/>
              </a:xfrm>
              <a:custGeom>
                <a:avLst/>
                <a:gdLst>
                  <a:gd name="T0" fmla="*/ 2147483647 w 938"/>
                  <a:gd name="T1" fmla="*/ 2147483647 h 633"/>
                  <a:gd name="T2" fmla="*/ 2147483647 w 938"/>
                  <a:gd name="T3" fmla="*/ 2147483647 h 633"/>
                  <a:gd name="T4" fmla="*/ 2147483647 w 938"/>
                  <a:gd name="T5" fmla="*/ 2147483647 h 633"/>
                  <a:gd name="T6" fmla="*/ 2147483647 w 938"/>
                  <a:gd name="T7" fmla="*/ 2147483647 h 633"/>
                  <a:gd name="T8" fmla="*/ 2147483647 w 938"/>
                  <a:gd name="T9" fmla="*/ 2147483647 h 633"/>
                  <a:gd name="T10" fmla="*/ 2147483647 w 938"/>
                  <a:gd name="T11" fmla="*/ 2147483647 h 633"/>
                  <a:gd name="T12" fmla="*/ 2147483647 w 938"/>
                  <a:gd name="T13" fmla="*/ 2147483647 h 633"/>
                  <a:gd name="T14" fmla="*/ 2147483647 w 938"/>
                  <a:gd name="T15" fmla="*/ 2147483647 h 633"/>
                  <a:gd name="T16" fmla="*/ 2147483647 w 938"/>
                  <a:gd name="T17" fmla="*/ 2147483647 h 6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38"/>
                  <a:gd name="T28" fmla="*/ 0 h 633"/>
                  <a:gd name="T29" fmla="*/ 938 w 938"/>
                  <a:gd name="T30" fmla="*/ 633 h 6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38" h="633">
                    <a:moveTo>
                      <a:pt x="155" y="26"/>
                    </a:moveTo>
                    <a:cubicBezTo>
                      <a:pt x="240" y="0"/>
                      <a:pt x="454" y="6"/>
                      <a:pt x="579" y="49"/>
                    </a:cubicBezTo>
                    <a:cubicBezTo>
                      <a:pt x="704" y="92"/>
                      <a:pt x="872" y="212"/>
                      <a:pt x="905" y="284"/>
                    </a:cubicBezTo>
                    <a:cubicBezTo>
                      <a:pt x="938" y="356"/>
                      <a:pt x="842" y="423"/>
                      <a:pt x="776" y="481"/>
                    </a:cubicBezTo>
                    <a:cubicBezTo>
                      <a:pt x="710" y="539"/>
                      <a:pt x="602" y="633"/>
                      <a:pt x="511" y="632"/>
                    </a:cubicBezTo>
                    <a:cubicBezTo>
                      <a:pt x="420" y="631"/>
                      <a:pt x="312" y="511"/>
                      <a:pt x="231" y="473"/>
                    </a:cubicBezTo>
                    <a:cubicBezTo>
                      <a:pt x="150" y="435"/>
                      <a:pt x="52" y="449"/>
                      <a:pt x="26" y="405"/>
                    </a:cubicBezTo>
                    <a:cubicBezTo>
                      <a:pt x="0" y="361"/>
                      <a:pt x="47" y="267"/>
                      <a:pt x="72" y="208"/>
                    </a:cubicBezTo>
                    <a:cubicBezTo>
                      <a:pt x="97" y="149"/>
                      <a:pt x="70" y="52"/>
                      <a:pt x="155" y="26"/>
                    </a:cubicBezTo>
                    <a:close/>
                  </a:path>
                </a:pathLst>
              </a:custGeom>
              <a:solidFill>
                <a:srgbClr val="DDDDDD">
                  <a:alpha val="25000"/>
                </a:srgbClr>
              </a:solidFill>
              <a:ln w="12700">
                <a:noFill/>
                <a:round/>
                <a:headEnd/>
                <a:tailEnd/>
              </a:ln>
            </p:spPr>
            <p:txBody>
              <a:bodyPr anchor="ctr"/>
              <a:lstStyle/>
              <a:p>
                <a:pPr algn="ctr" eaLnBrk="1" hangingPunct="1"/>
                <a:endParaRPr lang="zh-CN" altLang="en-US" sz="1200">
                  <a:solidFill>
                    <a:schemeClr val="tx1"/>
                  </a:solidFill>
                  <a:ea typeface="宋体" pitchFamily="2" charset="-122"/>
                </a:endParaRPr>
              </a:p>
            </p:txBody>
          </p:sp>
          <p:sp>
            <p:nvSpPr>
              <p:cNvPr id="8" name="Freeform 71"/>
              <p:cNvSpPr>
                <a:spLocks/>
              </p:cNvSpPr>
              <p:nvPr/>
            </p:nvSpPr>
            <p:spPr bwMode="auto">
              <a:xfrm rot="5400000">
                <a:off x="5034693" y="2631645"/>
                <a:ext cx="586791" cy="782050"/>
              </a:xfrm>
              <a:custGeom>
                <a:avLst/>
                <a:gdLst>
                  <a:gd name="T0" fmla="*/ 2147483647 w 922"/>
                  <a:gd name="T1" fmla="*/ 2147483647 h 625"/>
                  <a:gd name="T2" fmla="*/ 2147483647 w 922"/>
                  <a:gd name="T3" fmla="*/ 2147483647 h 625"/>
                  <a:gd name="T4" fmla="*/ 2147483647 w 922"/>
                  <a:gd name="T5" fmla="*/ 2147483647 h 625"/>
                  <a:gd name="T6" fmla="*/ 2147483647 w 922"/>
                  <a:gd name="T7" fmla="*/ 2147483647 h 625"/>
                  <a:gd name="T8" fmla="*/ 2147483647 w 922"/>
                  <a:gd name="T9" fmla="*/ 2147483647 h 625"/>
                  <a:gd name="T10" fmla="*/ 2147483647 w 922"/>
                  <a:gd name="T11" fmla="*/ 2147483647 h 625"/>
                  <a:gd name="T12" fmla="*/ 2147483647 w 922"/>
                  <a:gd name="T13" fmla="*/ 2147483647 h 625"/>
                  <a:gd name="T14" fmla="*/ 2147483647 w 922"/>
                  <a:gd name="T15" fmla="*/ 2147483647 h 625"/>
                  <a:gd name="T16" fmla="*/ 0 60000 65536"/>
                  <a:gd name="T17" fmla="*/ 0 60000 65536"/>
                  <a:gd name="T18" fmla="*/ 0 60000 65536"/>
                  <a:gd name="T19" fmla="*/ 0 60000 65536"/>
                  <a:gd name="T20" fmla="*/ 0 60000 65536"/>
                  <a:gd name="T21" fmla="*/ 0 60000 65536"/>
                  <a:gd name="T22" fmla="*/ 0 60000 65536"/>
                  <a:gd name="T23" fmla="*/ 0 60000 65536"/>
                  <a:gd name="T24" fmla="*/ 0 w 922"/>
                  <a:gd name="T25" fmla="*/ 0 h 625"/>
                  <a:gd name="T26" fmla="*/ 922 w 922"/>
                  <a:gd name="T27" fmla="*/ 625 h 6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2" h="625">
                    <a:moveTo>
                      <a:pt x="33" y="228"/>
                    </a:moveTo>
                    <a:cubicBezTo>
                      <a:pt x="66" y="319"/>
                      <a:pt x="245" y="513"/>
                      <a:pt x="359" y="569"/>
                    </a:cubicBezTo>
                    <a:cubicBezTo>
                      <a:pt x="473" y="625"/>
                      <a:pt x="634" y="590"/>
                      <a:pt x="715" y="562"/>
                    </a:cubicBezTo>
                    <a:cubicBezTo>
                      <a:pt x="796" y="534"/>
                      <a:pt x="820" y="475"/>
                      <a:pt x="844" y="402"/>
                    </a:cubicBezTo>
                    <a:cubicBezTo>
                      <a:pt x="868" y="329"/>
                      <a:pt x="922" y="180"/>
                      <a:pt x="859" y="122"/>
                    </a:cubicBezTo>
                    <a:cubicBezTo>
                      <a:pt x="796" y="64"/>
                      <a:pt x="581" y="70"/>
                      <a:pt x="465" y="54"/>
                    </a:cubicBezTo>
                    <a:cubicBezTo>
                      <a:pt x="349" y="38"/>
                      <a:pt x="237" y="0"/>
                      <a:pt x="162" y="23"/>
                    </a:cubicBezTo>
                    <a:cubicBezTo>
                      <a:pt x="87" y="46"/>
                      <a:pt x="0" y="137"/>
                      <a:pt x="33" y="228"/>
                    </a:cubicBezTo>
                    <a:close/>
                  </a:path>
                </a:pathLst>
              </a:custGeom>
              <a:solidFill>
                <a:srgbClr val="DDDDDD">
                  <a:alpha val="25000"/>
                </a:srgbClr>
              </a:solidFill>
              <a:ln w="12700">
                <a:noFill/>
                <a:round/>
                <a:headEnd/>
                <a:tailEnd/>
              </a:ln>
            </p:spPr>
            <p:txBody>
              <a:bodyPr anchor="ctr"/>
              <a:lstStyle/>
              <a:p>
                <a:pPr algn="ctr" eaLnBrk="1" hangingPunct="1"/>
                <a:endParaRPr lang="zh-CN" altLang="en-US" sz="1200">
                  <a:solidFill>
                    <a:schemeClr val="tx1"/>
                  </a:solidFill>
                  <a:ea typeface="宋体" pitchFamily="2" charset="-122"/>
                </a:endParaRPr>
              </a:p>
            </p:txBody>
          </p:sp>
          <p:sp>
            <p:nvSpPr>
              <p:cNvPr id="246" name="TextBox 245"/>
              <p:cNvSpPr txBox="1"/>
              <p:nvPr/>
            </p:nvSpPr>
            <p:spPr>
              <a:xfrm>
                <a:off x="3819940" y="3704469"/>
                <a:ext cx="1249707" cy="276999"/>
              </a:xfrm>
              <a:prstGeom prst="rect">
                <a:avLst/>
              </a:prstGeom>
              <a:noFill/>
            </p:spPr>
            <p:txBody>
              <a:bodyPr wrap="square" rtlCol="0">
                <a:spAutoFit/>
              </a:bodyPr>
              <a:lstStyle/>
              <a:p>
                <a:r>
                  <a:rPr lang="zh-CN" altLang="en-US" sz="1200" b="1" dirty="0" smtClean="0">
                    <a:solidFill>
                      <a:srgbClr val="C00000"/>
                    </a:solidFill>
                    <a:latin typeface="微软雅黑" pitchFamily="34" charset="-122"/>
                    <a:ea typeface="微软雅黑" pitchFamily="34" charset="-122"/>
                  </a:rPr>
                  <a:t>主备数据中心</a:t>
                </a:r>
                <a:endParaRPr lang="zh-CN" altLang="en-US" sz="1200" b="1" dirty="0">
                  <a:solidFill>
                    <a:srgbClr val="C00000"/>
                  </a:solidFill>
                  <a:latin typeface="微软雅黑" pitchFamily="34" charset="-122"/>
                  <a:ea typeface="微软雅黑" pitchFamily="34" charset="-122"/>
                </a:endParaRPr>
              </a:p>
            </p:txBody>
          </p:sp>
          <p:sp>
            <p:nvSpPr>
              <p:cNvPr id="247" name="圆角矩形 246"/>
              <p:cNvSpPr/>
              <p:nvPr/>
            </p:nvSpPr>
            <p:spPr bwMode="auto">
              <a:xfrm>
                <a:off x="3225880" y="1969159"/>
                <a:ext cx="1044000" cy="1524922"/>
              </a:xfrm>
              <a:prstGeom prst="roundRect">
                <a:avLst>
                  <a:gd name="adj" fmla="val 7521"/>
                </a:avLst>
              </a:prstGeom>
              <a:solidFill>
                <a:schemeClr val="bg1">
                  <a:lumMod val="75000"/>
                </a:schemeClr>
              </a:solidFill>
              <a:ln>
                <a:noFill/>
                <a:prstDash val="dash"/>
                <a:headEnd type="none" w="med" len="med"/>
                <a:tailEnd type="none" w="med" len="med"/>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defTabSz="801688"/>
                <a:endParaRPr lang="zh-CN" altLang="en-US" smtClean="0">
                  <a:solidFill>
                    <a:schemeClr val="bg1"/>
                  </a:solidFill>
                  <a:latin typeface="微软雅黑" pitchFamily="34" charset="-122"/>
                  <a:ea typeface="微软雅黑" pitchFamily="34" charset="-122"/>
                </a:endParaRPr>
              </a:p>
            </p:txBody>
          </p:sp>
          <p:cxnSp>
            <p:nvCxnSpPr>
              <p:cNvPr id="248" name="直接连接符 247"/>
              <p:cNvCxnSpPr/>
              <p:nvPr/>
            </p:nvCxnSpPr>
            <p:spPr bwMode="auto">
              <a:xfrm>
                <a:off x="3363041" y="2610934"/>
                <a:ext cx="792000" cy="0"/>
              </a:xfrm>
              <a:prstGeom prst="line">
                <a:avLst/>
              </a:prstGeom>
              <a:noFill/>
              <a:ln w="28575" cap="flat" cmpd="sng" algn="ctr">
                <a:solidFill>
                  <a:schemeClr val="tx1"/>
                </a:solidFill>
                <a:prstDash val="solid"/>
                <a:round/>
                <a:headEnd type="none" w="med" len="med"/>
                <a:tailEnd type="none" w="med" len="med"/>
              </a:ln>
              <a:effectLst/>
            </p:spPr>
          </p:cxnSp>
          <p:cxnSp>
            <p:nvCxnSpPr>
              <p:cNvPr id="249" name="直接连接符 248"/>
              <p:cNvCxnSpPr/>
              <p:nvPr/>
            </p:nvCxnSpPr>
            <p:spPr bwMode="auto">
              <a:xfrm>
                <a:off x="3976380" y="2272539"/>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50" name="直接连接符 249"/>
              <p:cNvCxnSpPr/>
              <p:nvPr/>
            </p:nvCxnSpPr>
            <p:spPr bwMode="auto">
              <a:xfrm>
                <a:off x="3507958" y="2279169"/>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51" name="直接连接符 250"/>
              <p:cNvCxnSpPr/>
              <p:nvPr/>
            </p:nvCxnSpPr>
            <p:spPr bwMode="auto">
              <a:xfrm>
                <a:off x="3734896" y="2605541"/>
                <a:ext cx="0" cy="351000"/>
              </a:xfrm>
              <a:prstGeom prst="line">
                <a:avLst/>
              </a:prstGeom>
              <a:noFill/>
              <a:ln w="9525" cap="flat" cmpd="sng" algn="ctr">
                <a:solidFill>
                  <a:schemeClr val="tx1"/>
                </a:solidFill>
                <a:prstDash val="solid"/>
                <a:round/>
                <a:headEnd type="none" w="med" len="med"/>
                <a:tailEnd type="none" w="med" len="med"/>
              </a:ln>
              <a:effectLst/>
            </p:spPr>
          </p:cxnSp>
          <p:pic>
            <p:nvPicPr>
              <p:cNvPr id="252" name="图片 251"/>
              <p:cNvPicPr/>
              <p:nvPr/>
            </p:nvPicPr>
            <p:blipFill>
              <a:blip r:embed="rId14" cstate="print"/>
              <a:srcRect/>
              <a:stretch>
                <a:fillRect/>
              </a:stretch>
            </p:blipFill>
            <p:spPr bwMode="auto">
              <a:xfrm>
                <a:off x="3507958" y="2878350"/>
                <a:ext cx="468422" cy="5883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53" name="圆角矩形 252"/>
              <p:cNvSpPr/>
              <p:nvPr/>
            </p:nvSpPr>
            <p:spPr bwMode="auto">
              <a:xfrm>
                <a:off x="4559094" y="2144683"/>
                <a:ext cx="1044000" cy="1347111"/>
              </a:xfrm>
              <a:prstGeom prst="roundRect">
                <a:avLst>
                  <a:gd name="adj" fmla="val 7521"/>
                </a:avLst>
              </a:prstGeom>
              <a:solidFill>
                <a:schemeClr val="bg1">
                  <a:lumMod val="75000"/>
                </a:schemeClr>
              </a:solidFill>
              <a:ln>
                <a:noFill/>
                <a:prstDash val="dash"/>
                <a:headEnd type="none" w="med" len="med"/>
                <a:tailEnd type="none" w="med" len="med"/>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defTabSz="801688" eaLnBrk="1" latinLnBrk="0" hangingPunct="1">
                  <a:lnSpc>
                    <a:spcPct val="100000"/>
                  </a:lnSpc>
                  <a:buClrTx/>
                  <a:buSzTx/>
                  <a:buFontTx/>
                  <a:buNone/>
                  <a:tabLst/>
                </a:pPr>
                <a:endParaRPr lang="zh-CN" altLang="en-US" smtClean="0">
                  <a:solidFill>
                    <a:schemeClr val="bg1"/>
                  </a:solidFill>
                  <a:latin typeface="微软雅黑" pitchFamily="34" charset="-122"/>
                  <a:ea typeface="微软雅黑" pitchFamily="34" charset="-122"/>
                </a:endParaRPr>
              </a:p>
            </p:txBody>
          </p:sp>
          <p:cxnSp>
            <p:nvCxnSpPr>
              <p:cNvPr id="254" name="直接连接符 253"/>
              <p:cNvCxnSpPr/>
              <p:nvPr/>
            </p:nvCxnSpPr>
            <p:spPr bwMode="auto">
              <a:xfrm>
                <a:off x="4696255" y="2608648"/>
                <a:ext cx="792000" cy="0"/>
              </a:xfrm>
              <a:prstGeom prst="line">
                <a:avLst/>
              </a:prstGeom>
              <a:noFill/>
              <a:ln w="28575" cap="flat" cmpd="sng" algn="ctr">
                <a:solidFill>
                  <a:schemeClr val="tx1"/>
                </a:solidFill>
                <a:prstDash val="solid"/>
                <a:round/>
                <a:headEnd type="none" w="med" len="med"/>
                <a:tailEnd type="none" w="med" len="med"/>
              </a:ln>
              <a:effectLst/>
            </p:spPr>
          </p:cxnSp>
          <p:cxnSp>
            <p:nvCxnSpPr>
              <p:cNvPr id="255" name="直接连接符 254"/>
              <p:cNvCxnSpPr/>
              <p:nvPr/>
            </p:nvCxnSpPr>
            <p:spPr bwMode="auto">
              <a:xfrm>
                <a:off x="5309594" y="2270253"/>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56" name="直接连接符 255"/>
              <p:cNvCxnSpPr/>
              <p:nvPr/>
            </p:nvCxnSpPr>
            <p:spPr bwMode="auto">
              <a:xfrm>
                <a:off x="4841172" y="2276883"/>
                <a:ext cx="0" cy="324000"/>
              </a:xfrm>
              <a:prstGeom prst="line">
                <a:avLst/>
              </a:prstGeom>
              <a:noFill/>
              <a:ln w="9525" cap="flat" cmpd="sng" algn="ctr">
                <a:solidFill>
                  <a:schemeClr val="tx1"/>
                </a:solidFill>
                <a:prstDash val="solid"/>
                <a:round/>
                <a:headEnd type="none" w="med" len="med"/>
                <a:tailEnd type="none" w="med" len="med"/>
              </a:ln>
              <a:effectLst/>
            </p:spPr>
          </p:cxnSp>
          <p:cxnSp>
            <p:nvCxnSpPr>
              <p:cNvPr id="257" name="直接连接符 256"/>
              <p:cNvCxnSpPr/>
              <p:nvPr/>
            </p:nvCxnSpPr>
            <p:spPr bwMode="auto">
              <a:xfrm>
                <a:off x="5068110" y="2603255"/>
                <a:ext cx="0" cy="351000"/>
              </a:xfrm>
              <a:prstGeom prst="line">
                <a:avLst/>
              </a:prstGeom>
              <a:noFill/>
              <a:ln w="9525" cap="flat" cmpd="sng" algn="ctr">
                <a:solidFill>
                  <a:schemeClr val="tx1"/>
                </a:solidFill>
                <a:prstDash val="solid"/>
                <a:round/>
                <a:headEnd type="none" w="med" len="med"/>
                <a:tailEnd type="none" w="med" len="med"/>
              </a:ln>
              <a:effectLst/>
            </p:spPr>
          </p:cxnSp>
          <p:pic>
            <p:nvPicPr>
              <p:cNvPr id="258" name="图片 257"/>
              <p:cNvPicPr/>
              <p:nvPr/>
            </p:nvPicPr>
            <p:blipFill>
              <a:blip r:embed="rId14" cstate="print"/>
              <a:srcRect/>
              <a:stretch>
                <a:fillRect/>
              </a:stretch>
            </p:blipFill>
            <p:spPr bwMode="auto">
              <a:xfrm>
                <a:off x="4841172" y="2876064"/>
                <a:ext cx="468422" cy="5883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59" name="圆角矩形 258"/>
              <p:cNvSpPr/>
              <p:nvPr/>
            </p:nvSpPr>
            <p:spPr bwMode="auto">
              <a:xfrm>
                <a:off x="3381328" y="2925058"/>
                <a:ext cx="773713" cy="432000"/>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微软雅黑" pitchFamily="34" charset="-122"/>
                  <a:ea typeface="微软雅黑" pitchFamily="34" charset="-122"/>
                </a:endParaRPr>
              </a:p>
            </p:txBody>
          </p:sp>
          <p:sp>
            <p:nvSpPr>
              <p:cNvPr id="260" name="TextBox 259"/>
              <p:cNvSpPr txBox="1"/>
              <p:nvPr/>
            </p:nvSpPr>
            <p:spPr>
              <a:xfrm>
                <a:off x="3495269" y="3488836"/>
                <a:ext cx="672974"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站点</a:t>
                </a:r>
                <a:r>
                  <a:rPr lang="en-US" altLang="zh-CN" sz="1200" dirty="0" smtClean="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261" name="TextBox 260"/>
              <p:cNvSpPr txBox="1"/>
              <p:nvPr/>
            </p:nvSpPr>
            <p:spPr>
              <a:xfrm>
                <a:off x="4827900" y="3494081"/>
                <a:ext cx="672974"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站点</a:t>
                </a:r>
                <a:r>
                  <a:rPr lang="en-US" altLang="zh-CN" sz="1200" dirty="0" smtClean="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262" name="圆柱形 261"/>
              <p:cNvSpPr/>
              <p:nvPr/>
            </p:nvSpPr>
            <p:spPr bwMode="auto">
              <a:xfrm>
                <a:off x="3565696" y="3125415"/>
                <a:ext cx="338400" cy="216000"/>
              </a:xfrm>
              <a:prstGeom prst="can">
                <a:avLst/>
              </a:prstGeom>
              <a:solidFill>
                <a:srgbClr val="FF9933"/>
              </a:solidFill>
              <a:ln w="9525">
                <a:solidFill>
                  <a:schemeClr val="bg1"/>
                </a:solidFill>
                <a:round/>
                <a:headEnd/>
                <a:tailEnd/>
              </a:ln>
              <a:effectLst/>
              <a:scene3d>
                <a:camera prst="orthographicFront"/>
                <a:lightRig rig="threePt" dir="t"/>
              </a:scene3d>
              <a:sp3d/>
            </p:spPr>
            <p:style>
              <a:lnRef idx="0">
                <a:scrgbClr r="0" g="0" b="0"/>
              </a:lnRef>
              <a:fillRef idx="1003">
                <a:schemeClr val="dk2"/>
              </a:fillRef>
              <a:effectRef idx="0">
                <a:scrgbClr r="0" g="0" b="0"/>
              </a:effectRef>
              <a:fontRef idx="major"/>
            </p:style>
            <p:txBody>
              <a:bodyPr wrap="none" anchor="ctr"/>
              <a:lstStyle/>
              <a:p>
                <a:pPr defTabSz="801688">
                  <a:defRPr/>
                </a:pPr>
                <a:endParaRPr kumimoji="1" lang="zh-CN" altLang="en-US" sz="2400">
                  <a:solidFill>
                    <a:schemeClr val="tx1"/>
                  </a:solidFill>
                  <a:latin typeface="微软雅黑" pitchFamily="34" charset="-122"/>
                  <a:ea typeface="微软雅黑" pitchFamily="34" charset="-122"/>
                </a:endParaRPr>
              </a:p>
            </p:txBody>
          </p:sp>
          <p:sp>
            <p:nvSpPr>
              <p:cNvPr id="263" name="圆柱形 262"/>
              <p:cNvSpPr/>
              <p:nvPr/>
            </p:nvSpPr>
            <p:spPr bwMode="auto">
              <a:xfrm>
                <a:off x="4898910" y="3125415"/>
                <a:ext cx="338400" cy="216000"/>
              </a:xfrm>
              <a:prstGeom prst="can">
                <a:avLst/>
              </a:prstGeom>
              <a:solidFill>
                <a:srgbClr val="FF9933"/>
              </a:solidFill>
              <a:ln w="9525">
                <a:solidFill>
                  <a:schemeClr val="bg1"/>
                </a:solidFill>
                <a:round/>
                <a:headEnd/>
                <a:tailEnd/>
              </a:ln>
              <a:effectLst/>
              <a:scene3d>
                <a:camera prst="orthographicFront"/>
                <a:lightRig rig="threePt" dir="t"/>
              </a:scene3d>
              <a:sp3d/>
            </p:spPr>
            <p:style>
              <a:lnRef idx="0">
                <a:scrgbClr r="0" g="0" b="0"/>
              </a:lnRef>
              <a:fillRef idx="1003">
                <a:schemeClr val="dk2"/>
              </a:fillRef>
              <a:effectRef idx="0">
                <a:scrgbClr r="0" g="0" b="0"/>
              </a:effectRef>
              <a:fontRef idx="major"/>
            </p:style>
            <p:txBody>
              <a:bodyPr wrap="none" anchor="ctr"/>
              <a:lstStyle/>
              <a:p>
                <a:pPr defTabSz="801688">
                  <a:defRPr/>
                </a:pPr>
                <a:endParaRPr kumimoji="1" lang="zh-CN" altLang="en-US" sz="2400">
                  <a:latin typeface="微软雅黑" pitchFamily="34" charset="-122"/>
                  <a:ea typeface="微软雅黑" pitchFamily="34" charset="-122"/>
                </a:endParaRPr>
              </a:p>
            </p:txBody>
          </p:sp>
          <p:sp>
            <p:nvSpPr>
              <p:cNvPr id="264" name="弧形 263"/>
              <p:cNvSpPr/>
              <p:nvPr/>
            </p:nvSpPr>
            <p:spPr bwMode="auto">
              <a:xfrm>
                <a:off x="3878944" y="2972653"/>
                <a:ext cx="1080000" cy="723972"/>
              </a:xfrm>
              <a:prstGeom prst="arc">
                <a:avLst>
                  <a:gd name="adj1" fmla="val 11239583"/>
                  <a:gd name="adj2" fmla="val 21035912"/>
                </a:avLst>
              </a:prstGeom>
              <a:noFill/>
              <a:ln w="57150" cap="flat" cmpd="sng" algn="ctr">
                <a:solidFill>
                  <a:srgbClr val="C00000"/>
                </a:solidFill>
                <a:prstDash val="solid"/>
                <a:round/>
                <a:headEnd type="none" w="med" len="med"/>
                <a:tailEnd type="triangle" w="med" len="me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微软雅黑" pitchFamily="34" charset="-122"/>
                  <a:ea typeface="微软雅黑" pitchFamily="34" charset="-122"/>
                </a:endParaRPr>
              </a:p>
            </p:txBody>
          </p:sp>
          <p:pic>
            <p:nvPicPr>
              <p:cNvPr id="265" name="PPTShape_5" descr="server"/>
              <p:cNvPicPr>
                <a:picLocks noChangeAspect="1" noChangeArrowheads="1"/>
              </p:cNvPicPr>
              <p:nvPr>
                <p:custDataLst>
                  <p:tags r:id="rId2"/>
                </p:custDataLst>
              </p:nvPr>
            </p:nvPicPr>
            <p:blipFill>
              <a:blip r:embed="rId16" cstate="print"/>
              <a:srcRect/>
              <a:stretch>
                <a:fillRect/>
              </a:stretch>
            </p:blipFill>
            <p:spPr bwMode="gray">
              <a:xfrm>
                <a:off x="3304518" y="2264277"/>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66" name="PPTShape_5" descr="server"/>
              <p:cNvPicPr>
                <a:picLocks noChangeAspect="1" noChangeArrowheads="1"/>
              </p:cNvPicPr>
              <p:nvPr>
                <p:custDataLst>
                  <p:tags r:id="rId3"/>
                </p:custDataLst>
              </p:nvPr>
            </p:nvPicPr>
            <p:blipFill>
              <a:blip r:embed="rId16" cstate="print"/>
              <a:srcRect/>
              <a:stretch>
                <a:fillRect/>
              </a:stretch>
            </p:blipFill>
            <p:spPr bwMode="gray">
              <a:xfrm>
                <a:off x="3760380" y="2270382"/>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28" name="组合 153"/>
              <p:cNvGrpSpPr/>
              <p:nvPr/>
            </p:nvGrpSpPr>
            <p:grpSpPr>
              <a:xfrm>
                <a:off x="3204661" y="1905607"/>
                <a:ext cx="1098758" cy="297931"/>
                <a:chOff x="836108" y="976924"/>
                <a:chExt cx="1098758" cy="297931"/>
              </a:xfrm>
            </p:grpSpPr>
            <p:grpSp>
              <p:nvGrpSpPr>
                <p:cNvPr id="29" name="Group 45"/>
                <p:cNvGrpSpPr>
                  <a:grpSpLocks/>
                </p:cNvGrpSpPr>
                <p:nvPr/>
              </p:nvGrpSpPr>
              <p:grpSpPr bwMode="auto">
                <a:xfrm>
                  <a:off x="836108" y="1005923"/>
                  <a:ext cx="499546" cy="259001"/>
                  <a:chOff x="609600" y="2286000"/>
                  <a:chExt cx="533400" cy="457200"/>
                </a:xfrm>
              </p:grpSpPr>
              <p:sp>
                <p:nvSpPr>
                  <p:cNvPr id="279" name="AutoShape 29"/>
                  <p:cNvSpPr>
                    <a:spLocks noChangeArrowheads="1"/>
                  </p:cNvSpPr>
                  <p:nvPr/>
                </p:nvSpPr>
                <p:spPr bwMode="auto">
                  <a:xfrm>
                    <a:off x="609600" y="2286000"/>
                    <a:ext cx="533400" cy="4572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smtClean="0">
                      <a:ln>
                        <a:noFill/>
                      </a:ln>
                      <a:solidFill>
                        <a:srgbClr val="FFFFFF"/>
                      </a:solidFill>
                      <a:effectLst/>
                      <a:uLnTx/>
                      <a:uFillTx/>
                      <a:latin typeface="微软雅黑" pitchFamily="34" charset="-122"/>
                      <a:ea typeface="微软雅黑" pitchFamily="34" charset="-122"/>
                    </a:endParaRPr>
                  </a:p>
                </p:txBody>
              </p:sp>
              <p:pic>
                <p:nvPicPr>
                  <p:cNvPr id="280" name="Picture 5" descr="oracle 10g.png"/>
                  <p:cNvPicPr>
                    <a:picLocks noChangeAspect="1"/>
                  </p:cNvPicPr>
                  <p:nvPr/>
                </p:nvPicPr>
                <p:blipFill>
                  <a:blip r:embed="rId17" cstate="print"/>
                  <a:srcRect/>
                  <a:stretch>
                    <a:fillRect/>
                  </a:stretch>
                </p:blipFill>
                <p:spPr bwMode="auto">
                  <a:xfrm>
                    <a:off x="632245" y="2362629"/>
                    <a:ext cx="457200" cy="304798"/>
                  </a:xfrm>
                  <a:prstGeom prst="rect">
                    <a:avLst/>
                  </a:prstGeom>
                  <a:noFill/>
                  <a:ln w="9525">
                    <a:noFill/>
                    <a:miter lim="800000"/>
                    <a:headEnd/>
                    <a:tailEnd/>
                  </a:ln>
                </p:spPr>
              </p:pic>
            </p:grpSp>
            <p:grpSp>
              <p:nvGrpSpPr>
                <p:cNvPr id="30" name="组合 109"/>
                <p:cNvGrpSpPr/>
                <p:nvPr/>
              </p:nvGrpSpPr>
              <p:grpSpPr>
                <a:xfrm>
                  <a:off x="1083232" y="976924"/>
                  <a:ext cx="540000" cy="288000"/>
                  <a:chOff x="3376503" y="4464975"/>
                  <a:chExt cx="512908" cy="288000"/>
                </a:xfrm>
              </p:grpSpPr>
              <p:sp>
                <p:nvSpPr>
                  <p:cNvPr id="277" name="AutoShape 29"/>
                  <p:cNvSpPr>
                    <a:spLocks noChangeArrowheads="1"/>
                  </p:cNvSpPr>
                  <p:nvPr/>
                </p:nvSpPr>
                <p:spPr bwMode="auto">
                  <a:xfrm>
                    <a:off x="3376503" y="4464975"/>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278" name="Picture 2"/>
                  <p:cNvPicPr>
                    <a:picLocks noChangeAspect="1" noChangeArrowheads="1"/>
                  </p:cNvPicPr>
                  <p:nvPr/>
                </p:nvPicPr>
                <p:blipFill>
                  <a:blip r:embed="rId18" cstate="print"/>
                  <a:srcRect/>
                  <a:stretch>
                    <a:fillRect/>
                  </a:stretch>
                </p:blipFill>
                <p:spPr bwMode="auto">
                  <a:xfrm>
                    <a:off x="3381481" y="4482743"/>
                    <a:ext cx="469824" cy="226036"/>
                  </a:xfrm>
                  <a:prstGeom prst="rect">
                    <a:avLst/>
                  </a:prstGeom>
                  <a:noFill/>
                  <a:ln w="9525">
                    <a:noFill/>
                    <a:miter lim="800000"/>
                    <a:headEnd/>
                    <a:tailEnd/>
                  </a:ln>
                </p:spPr>
              </p:pic>
            </p:grpSp>
            <p:grpSp>
              <p:nvGrpSpPr>
                <p:cNvPr id="31" name="组合 141"/>
                <p:cNvGrpSpPr/>
                <p:nvPr/>
              </p:nvGrpSpPr>
              <p:grpSpPr>
                <a:xfrm>
                  <a:off x="1394866" y="986855"/>
                  <a:ext cx="540000" cy="288000"/>
                  <a:chOff x="4958318" y="4482743"/>
                  <a:chExt cx="522433" cy="288000"/>
                </a:xfrm>
              </p:grpSpPr>
              <p:sp>
                <p:nvSpPr>
                  <p:cNvPr id="275" name="AutoShape 29"/>
                  <p:cNvSpPr>
                    <a:spLocks noChangeArrowheads="1"/>
                  </p:cNvSpPr>
                  <p:nvPr/>
                </p:nvSpPr>
                <p:spPr bwMode="auto">
                  <a:xfrm>
                    <a:off x="4967843" y="4482743"/>
                    <a:ext cx="512908" cy="288000"/>
                  </a:xfrm>
                  <a:prstGeom prst="roundRect">
                    <a:avLst>
                      <a:gd name="adj" fmla="val 8495"/>
                    </a:avLst>
                  </a:prstGeom>
                  <a:solidFill>
                    <a:srgbClr val="FFFFFF"/>
                  </a:solidFill>
                  <a:ln>
                    <a:noFill/>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a:endParaRPr lang="en-US" altLang="zh-CN" sz="1100" b="1">
                      <a:solidFill>
                        <a:srgbClr val="FFFFFF"/>
                      </a:solidFill>
                      <a:latin typeface="微软雅黑" pitchFamily="34" charset="-122"/>
                      <a:ea typeface="微软雅黑" pitchFamily="34" charset="-122"/>
                    </a:endParaRPr>
                  </a:p>
                </p:txBody>
              </p:sp>
              <p:pic>
                <p:nvPicPr>
                  <p:cNvPr id="276" name="Picture 7"/>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4958318" y="4539893"/>
                    <a:ext cx="512908" cy="192000"/>
                  </a:xfrm>
                  <a:prstGeom prst="rect">
                    <a:avLst/>
                  </a:prstGeom>
                  <a:noFill/>
                  <a:ln w="9525">
                    <a:noFill/>
                    <a:miter lim="800000"/>
                    <a:headEnd/>
                    <a:tailEnd/>
                  </a:ln>
                </p:spPr>
              </p:pic>
            </p:grpSp>
          </p:grpSp>
          <p:sp>
            <p:nvSpPr>
              <p:cNvPr id="268" name="圆角矩形 267"/>
              <p:cNvSpPr/>
              <p:nvPr/>
            </p:nvSpPr>
            <p:spPr bwMode="auto">
              <a:xfrm>
                <a:off x="3268365" y="2159571"/>
                <a:ext cx="972000" cy="324000"/>
              </a:xfrm>
              <a:prstGeom prst="roundRect">
                <a:avLst>
                  <a:gd name="adj" fmla="val 7521"/>
                </a:avLst>
              </a:prstGeom>
              <a:noFill/>
              <a:ln w="12700">
                <a:solidFill>
                  <a:srgbClr val="FF9933"/>
                </a:solidFill>
                <a:prstDash val="dash"/>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9200" tIns="39600" rIns="79200" bIns="39600" numCol="1" rtlCol="0" anchor="t" anchorCtr="0" compatLnSpc="1">
                <a:prstTxWarp prst="textNoShape">
                  <a:avLst/>
                </a:prstTxWarp>
                <a:noAutofit/>
              </a:bodyPr>
              <a:lstStyle/>
              <a:p>
                <a:pPr defTabSz="801688"/>
                <a:endParaRPr lang="zh-CN" altLang="en-US" smtClean="0">
                  <a:solidFill>
                    <a:schemeClr val="bg1"/>
                  </a:solidFill>
                  <a:latin typeface="微软雅黑" pitchFamily="34" charset="-122"/>
                  <a:ea typeface="微软雅黑" pitchFamily="34" charset="-122"/>
                </a:endParaRPr>
              </a:p>
            </p:txBody>
          </p:sp>
          <p:pic>
            <p:nvPicPr>
              <p:cNvPr id="269" name="PPTShape_5" descr="server"/>
              <p:cNvPicPr>
                <a:picLocks noChangeAspect="1" noChangeArrowheads="1"/>
              </p:cNvPicPr>
              <p:nvPr>
                <p:custDataLst>
                  <p:tags r:id="rId4"/>
                </p:custDataLst>
              </p:nvPr>
            </p:nvPicPr>
            <p:blipFill>
              <a:blip r:embed="rId16" cstate="print"/>
              <a:srcRect/>
              <a:stretch>
                <a:fillRect/>
              </a:stretch>
            </p:blipFill>
            <p:spPr bwMode="gray">
              <a:xfrm>
                <a:off x="4637732" y="2265444"/>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70" name="PPTShape_5" descr="server"/>
              <p:cNvPicPr>
                <a:picLocks noChangeAspect="1" noChangeArrowheads="1"/>
              </p:cNvPicPr>
              <p:nvPr>
                <p:custDataLst>
                  <p:tags r:id="rId5"/>
                </p:custDataLst>
              </p:nvPr>
            </p:nvPicPr>
            <p:blipFill>
              <a:blip r:embed="rId16" cstate="print"/>
              <a:srcRect/>
              <a:stretch>
                <a:fillRect/>
              </a:stretch>
            </p:blipFill>
            <p:spPr bwMode="gray">
              <a:xfrm>
                <a:off x="5093594" y="2271549"/>
                <a:ext cx="432000" cy="149142"/>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232" name="组合 139"/>
            <p:cNvGrpSpPr/>
            <p:nvPr/>
          </p:nvGrpSpPr>
          <p:grpSpPr>
            <a:xfrm>
              <a:off x="3035300" y="955561"/>
              <a:ext cx="2801620" cy="1223760"/>
              <a:chOff x="1142433" y="1290841"/>
              <a:chExt cx="1356927" cy="1223760"/>
            </a:xfrm>
          </p:grpSpPr>
          <p:sp>
            <p:nvSpPr>
              <p:cNvPr id="141" name="同侧圆角矩形 140"/>
              <p:cNvSpPr/>
              <p:nvPr/>
            </p:nvSpPr>
            <p:spPr bwMode="auto">
              <a:xfrm>
                <a:off x="1144949" y="1323045"/>
                <a:ext cx="1354411" cy="1191556"/>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kern="0" dirty="0" smtClean="0">
                  <a:solidFill>
                    <a:srgbClr val="5F5F5F"/>
                  </a:solidFill>
                  <a:latin typeface="微软雅黑" pitchFamily="34" charset="-122"/>
                  <a:ea typeface="微软雅黑" pitchFamily="34" charset="-122"/>
                  <a:cs typeface="Arial" pitchFamily="34" charset="0"/>
                </a:endParaRPr>
              </a:p>
            </p:txBody>
          </p:sp>
          <p:sp>
            <p:nvSpPr>
              <p:cNvPr id="142" name="TextBox 141"/>
              <p:cNvSpPr txBox="1"/>
              <p:nvPr/>
            </p:nvSpPr>
            <p:spPr>
              <a:xfrm>
                <a:off x="1226108" y="1588021"/>
                <a:ext cx="1212292" cy="923330"/>
              </a:xfrm>
              <a:prstGeom prst="rect">
                <a:avLst/>
              </a:prstGeom>
              <a:noFill/>
            </p:spPr>
            <p:txBody>
              <a:bodyPr wrap="square" rtlCol="0">
                <a:spAutoFit/>
              </a:bodyPr>
              <a:lstStyle/>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 资源利用率低，</a:t>
                </a:r>
                <a:r>
                  <a:rPr lang="en-US" altLang="zh-CN" sz="1200" kern="0" dirty="0" smtClean="0">
                    <a:solidFill>
                      <a:schemeClr val="tx1">
                        <a:lumMod val="75000"/>
                        <a:lumOff val="25000"/>
                      </a:schemeClr>
                    </a:solidFill>
                    <a:latin typeface="微软雅黑" pitchFamily="34" charset="-122"/>
                    <a:ea typeface="微软雅黑" pitchFamily="34" charset="-122"/>
                    <a:cs typeface="Arial" pitchFamily="34" charset="0"/>
                  </a:rPr>
                  <a:t>TCO</a:t>
                </a: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低</a:t>
                </a:r>
                <a:endParaRPr lang="en-US" altLang="zh-CN" sz="1200" kern="0" dirty="0" smtClean="0">
                  <a:solidFill>
                    <a:schemeClr val="tx1">
                      <a:lumMod val="75000"/>
                      <a:lumOff val="25000"/>
                    </a:schemeClr>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手动切换，业务中断时间长</a:t>
                </a:r>
                <a:endParaRPr lang="en-US" altLang="zh-CN" sz="1200" kern="0" dirty="0" smtClean="0">
                  <a:solidFill>
                    <a:schemeClr val="tx1">
                      <a:lumMod val="75000"/>
                      <a:lumOff val="25000"/>
                    </a:schemeClr>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zh-CN" altLang="en-US" sz="1200" kern="0" dirty="0" smtClean="0">
                    <a:solidFill>
                      <a:schemeClr val="tx1">
                        <a:lumMod val="75000"/>
                        <a:lumOff val="25000"/>
                      </a:schemeClr>
                    </a:solidFill>
                    <a:latin typeface="微软雅黑" pitchFamily="34" charset="-122"/>
                    <a:ea typeface="微软雅黑" pitchFamily="34" charset="-122"/>
                    <a:cs typeface="Arial" pitchFamily="34" charset="0"/>
                  </a:rPr>
                  <a:t>数据恢复时间长</a:t>
                </a:r>
              </a:p>
            </p:txBody>
          </p:sp>
          <p:sp>
            <p:nvSpPr>
              <p:cNvPr id="143" name="AutoShape 44"/>
              <p:cNvSpPr>
                <a:spLocks noChangeArrowheads="1"/>
              </p:cNvSpPr>
              <p:nvPr/>
            </p:nvSpPr>
            <p:spPr bwMode="auto">
              <a:xfrm>
                <a:off x="1142433" y="1313506"/>
                <a:ext cx="1353600" cy="263834"/>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algn="ctr" defTabSz="588012" eaLnBrk="0" hangingPunct="0">
                  <a:buSzPct val="60000"/>
                </a:pPr>
                <a:endParaRPr lang="zh-CN" altLang="en-US" sz="1400" b="1" dirty="0" smtClean="0">
                  <a:solidFill>
                    <a:prstClr val="white"/>
                  </a:solidFill>
                  <a:latin typeface="Arial" pitchFamily="34" charset="0"/>
                  <a:ea typeface="微软雅黑" pitchFamily="34" charset="-122"/>
                  <a:cs typeface="Arial" pitchFamily="34" charset="0"/>
                </a:endParaRPr>
              </a:p>
            </p:txBody>
          </p:sp>
          <p:sp>
            <p:nvSpPr>
              <p:cNvPr id="144" name="TextBox 143"/>
              <p:cNvSpPr txBox="1"/>
              <p:nvPr/>
            </p:nvSpPr>
            <p:spPr>
              <a:xfrm>
                <a:off x="1203248" y="1290841"/>
                <a:ext cx="1212292" cy="297517"/>
              </a:xfrm>
              <a:prstGeom prst="rect">
                <a:avLst/>
              </a:prstGeom>
              <a:noFill/>
            </p:spPr>
            <p:txBody>
              <a:bodyPr wrap="square" rtlCol="0">
                <a:spAutoFit/>
              </a:bodyPr>
              <a:lstStyle/>
              <a:p>
                <a:pPr algn="ctr">
                  <a:lnSpc>
                    <a:spcPts val="1600"/>
                  </a:lnSpc>
                  <a:spcAft>
                    <a:spcPts val="1200"/>
                  </a:spcAft>
                  <a:buClr>
                    <a:srgbClr val="C00000"/>
                  </a:buClr>
                </a:pPr>
                <a:r>
                  <a:rPr lang="zh-CN" altLang="en-US" sz="1400" b="1" dirty="0" smtClean="0">
                    <a:solidFill>
                      <a:schemeClr val="bg1"/>
                    </a:solidFill>
                    <a:latin typeface="微软雅黑" pitchFamily="34" charset="-122"/>
                    <a:ea typeface="微软雅黑" pitchFamily="34" charset="-122"/>
                  </a:rPr>
                  <a:t>客户痛点 </a:t>
                </a:r>
                <a:endParaRPr lang="en-US" altLang="zh-CN" sz="1200" dirty="0" smtClean="0">
                  <a:solidFill>
                    <a:schemeClr val="bg1"/>
                  </a:solidFill>
                  <a:latin typeface="微软雅黑" pitchFamily="34" charset="-122"/>
                  <a:ea typeface="微软雅黑" pitchFamily="34" charset="-122"/>
                </a:endParaRPr>
              </a:p>
            </p:txBody>
          </p:sp>
        </p:grpSp>
      </p:grpSp>
      <p:sp>
        <p:nvSpPr>
          <p:cNvPr id="146" name="弧形 145"/>
          <p:cNvSpPr/>
          <p:nvPr/>
        </p:nvSpPr>
        <p:spPr bwMode="auto">
          <a:xfrm rot="20468910" flipV="1">
            <a:off x="5305136" y="3300276"/>
            <a:ext cx="940284" cy="738257"/>
          </a:xfrm>
          <a:prstGeom prst="arc">
            <a:avLst>
              <a:gd name="adj1" fmla="val 12075319"/>
              <a:gd name="adj2" fmla="val 21035912"/>
            </a:avLst>
          </a:prstGeom>
          <a:noFill/>
          <a:ln w="76200" cap="flat" cmpd="sng" algn="ctr">
            <a:solidFill>
              <a:schemeClr val="accent6">
                <a:lumMod val="60000"/>
                <a:lumOff val="40000"/>
              </a:schemeClr>
            </a:solidFill>
            <a:prstDash val="solid"/>
            <a:round/>
            <a:headEnd type="none" w="med" len="med"/>
            <a:tailEnd type="triangle" w="med" len="med"/>
          </a:ln>
          <a:effectLst>
            <a:glow rad="63500">
              <a:schemeClr val="accent3">
                <a:satMod val="175000"/>
                <a:alpha val="40000"/>
              </a:schemeClr>
            </a:glow>
            <a:outerShdw blurRad="50800" dist="38100" dir="2700000" algn="tl" rotWithShape="0">
              <a:prstClr val="black">
                <a:alpha val="40000"/>
              </a:prstClr>
            </a:outerShdw>
          </a:effectLst>
        </p:spPr>
        <p:txBody>
          <a:bodyPr vert="horz" wrap="square" lIns="79200" tIns="39600" rIns="79200" bIns="39600" numCol="1" rtlCol="0" anchor="t" anchorCtr="0" compatLnSpc="1">
            <a:prstTxWarp prst="textNoShape">
              <a:avLst/>
            </a:prstTxWarp>
            <a:spAutoFit/>
          </a:bodyPr>
          <a:lstStyle/>
          <a:p>
            <a:pPr marL="0" marR="0" indent="0" defTabSz="801688" eaLnBrk="1" latinLnBrk="0" hangingPunct="1">
              <a:lnSpc>
                <a:spcPct val="100000"/>
              </a:lnSpc>
              <a:buClrTx/>
              <a:buSzTx/>
              <a:buFontTx/>
              <a:buNone/>
              <a:tabLst/>
            </a:pPr>
            <a:endParaRPr lang="zh-CN" altLang="en-US" sz="1400" smtClean="0">
              <a:solidFill>
                <a:schemeClr val="bg1"/>
              </a:solidFill>
              <a:latin typeface="微软雅黑" pitchFamily="34" charset="-122"/>
              <a:ea typeface="微软雅黑" pitchFamily="34" charset="-122"/>
            </a:endParaRPr>
          </a:p>
        </p:txBody>
      </p:sp>
      <p:sp>
        <p:nvSpPr>
          <p:cNvPr id="148" name="弧形 147"/>
          <p:cNvSpPr/>
          <p:nvPr/>
        </p:nvSpPr>
        <p:spPr bwMode="auto">
          <a:xfrm rot="20468910" flipV="1">
            <a:off x="2424778" y="3627935"/>
            <a:ext cx="940284" cy="738257"/>
          </a:xfrm>
          <a:prstGeom prst="arc">
            <a:avLst>
              <a:gd name="adj1" fmla="val 12075319"/>
              <a:gd name="adj2" fmla="val 21035912"/>
            </a:avLst>
          </a:prstGeom>
          <a:noFill/>
          <a:ln w="76200" cap="flat" cmpd="sng" algn="ctr">
            <a:solidFill>
              <a:schemeClr val="accent6">
                <a:lumMod val="60000"/>
                <a:lumOff val="40000"/>
              </a:schemeClr>
            </a:solidFill>
            <a:prstDash val="solid"/>
            <a:round/>
            <a:headEnd type="none" w="med" len="med"/>
            <a:tailEnd type="triangle" w="med" len="med"/>
          </a:ln>
          <a:effectLst>
            <a:glow rad="63500">
              <a:schemeClr val="accent3">
                <a:satMod val="175000"/>
                <a:alpha val="40000"/>
              </a:schemeClr>
            </a:glow>
            <a:outerShdw blurRad="50800" dist="38100" dir="2700000" algn="tl" rotWithShape="0">
              <a:prstClr val="black">
                <a:alpha val="40000"/>
              </a:prstClr>
            </a:outerShdw>
          </a:effectLst>
        </p:spPr>
        <p:txBody>
          <a:bodyPr vert="horz" wrap="square" lIns="79200" tIns="39600" rIns="79200" bIns="39600" numCol="1" rtlCol="0" anchor="t" anchorCtr="0" compatLnSpc="1">
            <a:prstTxWarp prst="textNoShape">
              <a:avLst/>
            </a:prstTxWarp>
            <a:spAutoFit/>
          </a:bodyPr>
          <a:lstStyle/>
          <a:p>
            <a:pPr defTabSz="801688"/>
            <a:endParaRPr lang="zh-CN" altLang="en-US" sz="1400" smtClean="0">
              <a:solidFill>
                <a:schemeClr val="bg1"/>
              </a:solidFill>
              <a:latin typeface="微软雅黑" pitchFamily="34" charset="-122"/>
              <a:ea typeface="微软雅黑" pitchFamily="34" charset="-122"/>
            </a:endParaRPr>
          </a:p>
        </p:txBody>
      </p:sp>
    </p:spTree>
    <p:custDataLst>
      <p:tags r:id="rId1"/>
    </p:custDataLst>
  </p:cSld>
  <p:clrMapOvr>
    <a:masterClrMapping/>
  </p:clrMapOvr>
  <p:transition advClick="0" advTm="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wipe(left)">
                                      <p:cBhvr>
                                        <p:cTn id="12" dur="1000"/>
                                        <p:tgtEl>
                                          <p:spTgt spid="148"/>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1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
                                        </p:tgtEl>
                                        <p:attrNameLst>
                                          <p:attrName>style.visibility</p:attrName>
                                        </p:attrNameLst>
                                      </p:cBhvr>
                                      <p:to>
                                        <p:strVal val="visible"/>
                                      </p:to>
                                    </p:set>
                                    <p:animEffect transition="in" filter="wipe(left)">
                                      <p:cBhvr>
                                        <p:cTn id="21" dur="1000"/>
                                        <p:tgtEl>
                                          <p:spTgt spid="146"/>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 descr="C:\Users\c90006854\AppData\Local\Microsoft\Windows\Temporary Internet Files\Content.Outlook\GRO0N5LF\双活远望号副本.png"/>
          <p:cNvPicPr>
            <a:picLocks noChangeAspect="1" noChangeArrowheads="1"/>
          </p:cNvPicPr>
          <p:nvPr/>
        </p:nvPicPr>
        <p:blipFill>
          <a:blip r:embed="rId3" cstate="print"/>
          <a:stretch>
            <a:fillRect/>
          </a:stretch>
        </p:blipFill>
        <p:spPr bwMode="auto">
          <a:xfrm>
            <a:off x="3187951" y="915295"/>
            <a:ext cx="5630586" cy="3527165"/>
          </a:xfrm>
          <a:prstGeom prst="rect">
            <a:avLst/>
          </a:prstGeom>
          <a:noFill/>
        </p:spPr>
      </p:pic>
      <p:sp>
        <p:nvSpPr>
          <p:cNvPr id="48" name="Title 2"/>
          <p:cNvSpPr txBox="1">
            <a:spLocks/>
          </p:cNvSpPr>
          <p:nvPr/>
        </p:nvSpPr>
        <p:spPr>
          <a:xfrm>
            <a:off x="254894" y="309024"/>
            <a:ext cx="7632700" cy="745784"/>
          </a:xfrm>
          <a:prstGeom prst="rect">
            <a:avLst/>
          </a:prstGeom>
        </p:spPr>
        <p:txBody>
          <a:bodyPr/>
          <a:lstStyle/>
          <a:p>
            <a:pPr lvl="0" eaLnBrk="0" hangingPunct="0">
              <a:defRPr/>
            </a:pPr>
            <a:r>
              <a:rPr lang="zh-CN" altLang="en-US" sz="2000" b="1" kern="0" dirty="0" smtClean="0">
                <a:solidFill>
                  <a:srgbClr val="C00000"/>
                </a:solidFill>
                <a:latin typeface="微软雅黑" pitchFamily="34" charset="-122"/>
                <a:ea typeface="微软雅黑" pitchFamily="34" charset="-122"/>
              </a:rPr>
              <a:t>双活数据中心方案架构</a:t>
            </a:r>
          </a:p>
        </p:txBody>
      </p:sp>
      <p:sp>
        <p:nvSpPr>
          <p:cNvPr id="115" name="Title 2"/>
          <p:cNvSpPr txBox="1">
            <a:spLocks/>
          </p:cNvSpPr>
          <p:nvPr/>
        </p:nvSpPr>
        <p:spPr bwMode="auto">
          <a:xfrm>
            <a:off x="9588115" y="3041751"/>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118" name="직사각형 14"/>
          <p:cNvSpPr/>
          <p:nvPr/>
        </p:nvSpPr>
        <p:spPr>
          <a:xfrm>
            <a:off x="9526974" y="3525736"/>
            <a:ext cx="2817425" cy="523220"/>
          </a:xfrm>
          <a:prstGeom prst="rect">
            <a:avLst/>
          </a:prstGeom>
        </p:spPr>
        <p:txBody>
          <a:bodyPr wrap="square">
            <a:spAutoFit/>
          </a:bodyPr>
          <a:lstStyle/>
          <a:p>
            <a:pPr latinLnBrk="0">
              <a:buSzPct val="80000"/>
            </a:pPr>
            <a:r>
              <a:rPr lang="zh-CN" altLang="en-US" sz="1400" dirty="0" smtClean="0">
                <a:latin typeface="+mn-lt"/>
                <a:ea typeface="微软雅黑" pitchFamily="34" charset="-122"/>
              </a:rPr>
              <a:t>该页颜色由以下两色构成，主色调公司红。</a:t>
            </a:r>
          </a:p>
        </p:txBody>
      </p:sp>
      <p:sp>
        <p:nvSpPr>
          <p:cNvPr id="32" name="同侧圆角矩形 31"/>
          <p:cNvSpPr/>
          <p:nvPr/>
        </p:nvSpPr>
        <p:spPr bwMode="auto">
          <a:xfrm rot="5400000">
            <a:off x="-106417" y="1471245"/>
            <a:ext cx="3497053" cy="2705100"/>
          </a:xfrm>
          <a:prstGeom prst="round2SameRect">
            <a:avLst>
              <a:gd name="adj1" fmla="val 0"/>
              <a:gd name="adj2" fmla="val 0"/>
            </a:avLst>
          </a:prstGeom>
          <a:solidFill>
            <a:schemeClr val="bg1">
              <a:lumMod val="95000"/>
            </a:schemeClr>
          </a:solidFill>
          <a:ln w="9525" algn="ctr">
            <a:solidFill>
              <a:schemeClr val="bg1">
                <a:lumMod val="95000"/>
              </a:schemeClr>
            </a:solid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28" name="矩形 27"/>
          <p:cNvSpPr/>
          <p:nvPr/>
        </p:nvSpPr>
        <p:spPr>
          <a:xfrm>
            <a:off x="312421" y="1664510"/>
            <a:ext cx="2667000" cy="1938992"/>
          </a:xfrm>
          <a:prstGeom prst="rect">
            <a:avLst/>
          </a:prstGeom>
          <a:noFill/>
          <a:effectLst>
            <a:softEdge rad="31750"/>
          </a:effectLst>
        </p:spPr>
        <p:txBody>
          <a:bodyPr wrap="square">
            <a:spAutoFit/>
          </a:bodyPr>
          <a:lstStyle/>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dirty="0" smtClean="0">
                <a:latin typeface="微软雅黑" pitchFamily="34" charset="-122"/>
                <a:ea typeface="微软雅黑" pitchFamily="34" charset="-122"/>
              </a:rPr>
              <a:t>业务双活访问，资源充分利用</a:t>
            </a:r>
            <a:endParaRPr lang="en-US" altLang="zh-CN" sz="1200" dirty="0" smtClean="0">
              <a:latin typeface="微软雅黑" pitchFamily="34" charset="-122"/>
              <a:ea typeface="微软雅黑" pitchFamily="34" charset="-122"/>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dirty="0" smtClean="0">
                <a:latin typeface="微软雅黑" pitchFamily="34" charset="-122"/>
                <a:ea typeface="微软雅黑" pitchFamily="34" charset="-122"/>
              </a:rPr>
              <a:t>业务不中断，数据零丢失</a:t>
            </a:r>
            <a:endParaRPr lang="en-US" altLang="zh-CN" sz="1200" dirty="0" smtClean="0">
              <a:latin typeface="微软雅黑" pitchFamily="34" charset="-122"/>
              <a:ea typeface="微软雅黑" pitchFamily="34" charset="-122"/>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kern="0" dirty="0" smtClean="0">
                <a:latin typeface="微软雅黑" pitchFamily="34" charset="-122"/>
                <a:ea typeface="微软雅黑" pitchFamily="34" charset="-122"/>
                <a:cs typeface="Arial" pitchFamily="34" charset="0"/>
              </a:rPr>
              <a:t>易扩展，可平滑升级为两地三中心方案</a:t>
            </a:r>
            <a:endParaRPr lang="en-US" altLang="zh-CN" sz="1200" kern="0" dirty="0" smtClean="0">
              <a:latin typeface="微软雅黑" pitchFamily="34" charset="-122"/>
              <a:ea typeface="微软雅黑" pitchFamily="34" charset="-122"/>
              <a:cs typeface="Arial" pitchFamily="34" charset="0"/>
            </a:endParaRPr>
          </a:p>
          <a:p>
            <a:pPr marL="114300" lvl="1" indent="-114300" defTabSz="685617" eaLnBrk="0" hangingPunct="0">
              <a:lnSpc>
                <a:spcPct val="200000"/>
              </a:lnSpc>
              <a:buClr>
                <a:srgbClr val="000000">
                  <a:lumMod val="75000"/>
                  <a:lumOff val="25000"/>
                </a:srgbClr>
              </a:buClr>
              <a:buSzPct val="80000"/>
              <a:buFont typeface="Arial" pitchFamily="34" charset="0"/>
              <a:buChar char="•"/>
              <a:defRPr/>
            </a:pPr>
            <a:r>
              <a:rPr lang="zh-CN" altLang="en-US" sz="1200" dirty="0" smtClean="0">
                <a:latin typeface="微软雅黑" pitchFamily="34" charset="-122"/>
                <a:ea typeface="微软雅黑" pitchFamily="34" charset="-122"/>
              </a:rPr>
              <a:t>存储统一管理，管理与维护成本低</a:t>
            </a:r>
            <a:endParaRPr lang="en-US" altLang="zh-CN" sz="1200" dirty="0" smtClean="0">
              <a:latin typeface="微软雅黑" pitchFamily="34" charset="-122"/>
              <a:ea typeface="微软雅黑" pitchFamily="34" charset="-122"/>
            </a:endParaRPr>
          </a:p>
        </p:txBody>
      </p:sp>
      <p:sp>
        <p:nvSpPr>
          <p:cNvPr id="9" name="AutoShape 44"/>
          <p:cNvSpPr>
            <a:spLocks noChangeArrowheads="1"/>
          </p:cNvSpPr>
          <p:nvPr/>
        </p:nvSpPr>
        <p:spPr bwMode="auto">
          <a:xfrm>
            <a:off x="304800" y="1100146"/>
            <a:ext cx="2689860" cy="433754"/>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algn="ctr" defTabSz="588012" eaLnBrk="0" hangingPunct="0">
              <a:buSzPct val="60000"/>
            </a:pPr>
            <a:r>
              <a:rPr lang="zh-CN" altLang="en-US" sz="1400" b="1" dirty="0" smtClean="0">
                <a:solidFill>
                  <a:prstClr val="white"/>
                </a:solidFill>
                <a:latin typeface="Arial" pitchFamily="34" charset="0"/>
                <a:ea typeface="微软雅黑" pitchFamily="34" charset="-122"/>
                <a:cs typeface="Arial" pitchFamily="34" charset="0"/>
              </a:rPr>
              <a:t>方案特点</a:t>
            </a:r>
          </a:p>
        </p:txBody>
      </p:sp>
    </p:spTree>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54894" y="309024"/>
            <a:ext cx="7632700" cy="745784"/>
          </a:xfrm>
          <a:prstGeom prst="rect">
            <a:avLst/>
          </a:prstGeom>
        </p:spPr>
        <p:txBody>
          <a:bodyPr/>
          <a:lstStyle/>
          <a:p>
            <a:pPr lvl="0" eaLnBrk="0" hangingPunct="0">
              <a:defRPr/>
            </a:pPr>
            <a:r>
              <a:rPr lang="zh-CN" altLang="en-US" sz="2000" b="1" kern="0" dirty="0" smtClean="0">
                <a:solidFill>
                  <a:srgbClr val="C00000"/>
                </a:solidFill>
                <a:latin typeface="微软雅黑" pitchFamily="34" charset="-122"/>
                <a:ea typeface="微软雅黑" pitchFamily="34" charset="-122"/>
              </a:rPr>
              <a:t>方案关键技术</a:t>
            </a:r>
          </a:p>
        </p:txBody>
      </p:sp>
      <p:sp>
        <p:nvSpPr>
          <p:cNvPr id="115" name="Title 2"/>
          <p:cNvSpPr txBox="1">
            <a:spLocks/>
          </p:cNvSpPr>
          <p:nvPr/>
        </p:nvSpPr>
        <p:spPr bwMode="auto">
          <a:xfrm>
            <a:off x="9588115" y="3041751"/>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118" name="직사각형 14"/>
          <p:cNvSpPr/>
          <p:nvPr/>
        </p:nvSpPr>
        <p:spPr>
          <a:xfrm>
            <a:off x="9526974" y="3525736"/>
            <a:ext cx="2817425" cy="523220"/>
          </a:xfrm>
          <a:prstGeom prst="rect">
            <a:avLst/>
          </a:prstGeom>
        </p:spPr>
        <p:txBody>
          <a:bodyPr wrap="square">
            <a:spAutoFit/>
          </a:bodyPr>
          <a:lstStyle/>
          <a:p>
            <a:pPr latinLnBrk="0">
              <a:buSzPct val="80000"/>
            </a:pPr>
            <a:r>
              <a:rPr lang="zh-CN" altLang="en-US" sz="1400" dirty="0" smtClean="0">
                <a:latin typeface="+mn-lt"/>
                <a:ea typeface="微软雅黑" pitchFamily="34" charset="-122"/>
              </a:rPr>
              <a:t>该页颜色由以下两色构成，主色调公司红。</a:t>
            </a:r>
          </a:p>
        </p:txBody>
      </p:sp>
      <p:sp>
        <p:nvSpPr>
          <p:cNvPr id="7" name="椭圆​​ 2"/>
          <p:cNvSpPr/>
          <p:nvPr/>
        </p:nvSpPr>
        <p:spPr>
          <a:xfrm>
            <a:off x="2530272" y="1067869"/>
            <a:ext cx="3947196" cy="2960396"/>
          </a:xfrm>
          <a:prstGeom prst="ellipse">
            <a:avLst/>
          </a:prstGeom>
          <a:noFill/>
          <a:ln w="317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9"/>
          <p:cNvSpPr/>
          <p:nvPr/>
        </p:nvSpPr>
        <p:spPr>
          <a:xfrm>
            <a:off x="3898424" y="689826"/>
            <a:ext cx="1080120" cy="810090"/>
          </a:xfrm>
          <a:prstGeom prst="ellipse">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solidFill>
                <a:srgbClr val="0070C0"/>
              </a:solidFill>
              <a:latin typeface="微软雅黑" pitchFamily="34" charset="-122"/>
              <a:ea typeface="微软雅黑" pitchFamily="34" charset="-122"/>
              <a:cs typeface="Arial Unicode MS" pitchFamily="34" charset="-122"/>
            </a:endParaRPr>
          </a:p>
        </p:txBody>
      </p:sp>
      <p:sp>
        <p:nvSpPr>
          <p:cNvPr id="10" name="椭圆​​ 13"/>
          <p:cNvSpPr/>
          <p:nvPr/>
        </p:nvSpPr>
        <p:spPr>
          <a:xfrm>
            <a:off x="1954208" y="1661934"/>
            <a:ext cx="1078608" cy="810090"/>
          </a:xfrm>
          <a:prstGeom prst="ellipse">
            <a:avLst/>
          </a:prstGeom>
          <a:solidFill>
            <a:srgbClr val="C00000"/>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solidFill>
                <a:srgbClr val="0070C0"/>
              </a:solidFill>
              <a:latin typeface="微软雅黑" pitchFamily="34" charset="-122"/>
              <a:ea typeface="微软雅黑" pitchFamily="34" charset="-122"/>
              <a:cs typeface="Arial Unicode MS" pitchFamily="34" charset="-122"/>
            </a:endParaRPr>
          </a:p>
        </p:txBody>
      </p:sp>
      <p:sp>
        <p:nvSpPr>
          <p:cNvPr id="11" name="椭圆​​ 18"/>
          <p:cNvSpPr/>
          <p:nvPr/>
        </p:nvSpPr>
        <p:spPr>
          <a:xfrm>
            <a:off x="2098224" y="3066090"/>
            <a:ext cx="1080120" cy="864097"/>
          </a:xfrm>
          <a:prstGeom prst="ellipse">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solidFill>
                <a:srgbClr val="0070C0"/>
              </a:solidFill>
              <a:latin typeface="微软雅黑" pitchFamily="34" charset="-122"/>
              <a:ea typeface="微软雅黑" pitchFamily="34" charset="-122"/>
              <a:cs typeface="Arial Unicode MS" pitchFamily="34" charset="-122"/>
            </a:endParaRPr>
          </a:p>
        </p:txBody>
      </p:sp>
      <p:sp>
        <p:nvSpPr>
          <p:cNvPr id="12" name="椭圆​​ 3"/>
          <p:cNvSpPr/>
          <p:nvPr/>
        </p:nvSpPr>
        <p:spPr>
          <a:xfrm>
            <a:off x="3322360" y="1823953"/>
            <a:ext cx="2175390" cy="1631543"/>
          </a:xfrm>
          <a:prstGeom prst="ellipse">
            <a:avLst/>
          </a:prstGeom>
          <a:solidFill>
            <a:srgbClr val="C000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latin typeface="微软雅黑" pitchFamily="34" charset="-122"/>
              <a:ea typeface="微软雅黑" pitchFamily="34" charset="-122"/>
            </a:endParaRPr>
          </a:p>
        </p:txBody>
      </p:sp>
      <p:sp>
        <p:nvSpPr>
          <p:cNvPr id="13" name="流程图: 摘录 12"/>
          <p:cNvSpPr/>
          <p:nvPr/>
        </p:nvSpPr>
        <p:spPr>
          <a:xfrm>
            <a:off x="4080042" y="1499916"/>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9"/>
          <p:cNvSpPr/>
          <p:nvPr/>
        </p:nvSpPr>
        <p:spPr>
          <a:xfrm>
            <a:off x="4016891" y="3830304"/>
            <a:ext cx="1080120" cy="810090"/>
          </a:xfrm>
          <a:prstGeom prst="ellipse">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latin typeface="微软雅黑" pitchFamily="34" charset="-122"/>
              <a:ea typeface="微软雅黑" pitchFamily="34" charset="-122"/>
              <a:cs typeface="Arial Unicode MS" pitchFamily="34" charset="-122"/>
            </a:endParaRPr>
          </a:p>
        </p:txBody>
      </p:sp>
      <p:sp>
        <p:nvSpPr>
          <p:cNvPr id="18" name="椭圆​​ 9"/>
          <p:cNvSpPr/>
          <p:nvPr/>
        </p:nvSpPr>
        <p:spPr>
          <a:xfrm>
            <a:off x="5770632" y="2958078"/>
            <a:ext cx="1080120" cy="810090"/>
          </a:xfrm>
          <a:prstGeom prst="ellipse">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latin typeface="微软雅黑" pitchFamily="34" charset="-122"/>
              <a:ea typeface="微软雅黑" pitchFamily="34" charset="-122"/>
              <a:cs typeface="Arial Unicode MS" pitchFamily="34" charset="-122"/>
            </a:endParaRPr>
          </a:p>
        </p:txBody>
      </p:sp>
      <p:sp>
        <p:nvSpPr>
          <p:cNvPr id="21" name="TextBox 20"/>
          <p:cNvSpPr txBox="1"/>
          <p:nvPr/>
        </p:nvSpPr>
        <p:spPr>
          <a:xfrm>
            <a:off x="2108097" y="1909752"/>
            <a:ext cx="646331" cy="461665"/>
          </a:xfrm>
          <a:prstGeom prst="rect">
            <a:avLst/>
          </a:prstGeom>
          <a:noFill/>
        </p:spPr>
        <p:txBody>
          <a:bodyPr wrap="none" rtlCol="0">
            <a:spAutoFit/>
          </a:bodyPr>
          <a:lstStyle/>
          <a:p>
            <a:pPr algn="ctr"/>
            <a:r>
              <a:rPr lang="zh-CN" altLang="en-US" sz="1200" b="1" dirty="0" smtClean="0">
                <a:solidFill>
                  <a:schemeClr val="bg1"/>
                </a:solidFill>
                <a:latin typeface="微软雅黑" pitchFamily="34" charset="-122"/>
                <a:ea typeface="微软雅黑" pitchFamily="34" charset="-122"/>
              </a:rPr>
              <a:t>镜像卷</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技术</a:t>
            </a:r>
            <a:endParaRPr lang="zh-CN" altLang="en-US" sz="1200" b="1" dirty="0">
              <a:solidFill>
                <a:schemeClr val="bg1"/>
              </a:solidFill>
              <a:latin typeface="微软雅黑" pitchFamily="34" charset="-122"/>
              <a:ea typeface="微软雅黑" pitchFamily="34" charset="-122"/>
            </a:endParaRPr>
          </a:p>
        </p:txBody>
      </p:sp>
      <p:sp>
        <p:nvSpPr>
          <p:cNvPr id="22" name="TextBox 21"/>
          <p:cNvSpPr txBox="1"/>
          <p:nvPr/>
        </p:nvSpPr>
        <p:spPr>
          <a:xfrm>
            <a:off x="3970433" y="905850"/>
            <a:ext cx="954107" cy="461665"/>
          </a:xfrm>
          <a:prstGeom prst="rect">
            <a:avLst/>
          </a:prstGeom>
          <a:noFill/>
        </p:spPr>
        <p:txBody>
          <a:bodyPr wrap="none" rtlCol="0">
            <a:spAutoFit/>
          </a:bodyPr>
          <a:lstStyle/>
          <a:p>
            <a:r>
              <a:rPr lang="zh-CN" altLang="en-US" sz="1200" b="1" dirty="0" smtClean="0">
                <a:solidFill>
                  <a:schemeClr val="bg1"/>
                </a:solidFill>
                <a:latin typeface="微软雅黑" pitchFamily="34" charset="-122"/>
                <a:ea typeface="微软雅黑" pitchFamily="34" charset="-122"/>
              </a:rPr>
              <a:t>基于应用的</a:t>
            </a:r>
            <a:endParaRPr lang="en-US" altLang="zh-CN" sz="1200" b="1" dirty="0" smtClean="0">
              <a:solidFill>
                <a:schemeClr val="bg1"/>
              </a:solidFill>
              <a:latin typeface="微软雅黑" pitchFamily="34" charset="-122"/>
              <a:ea typeface="微软雅黑" pitchFamily="34" charset="-122"/>
            </a:endParaRPr>
          </a:p>
          <a:p>
            <a:r>
              <a:rPr lang="en-US" altLang="zh-CN" sz="1200" b="1" dirty="0" smtClean="0">
                <a:solidFill>
                  <a:schemeClr val="bg1"/>
                </a:solidFill>
                <a:latin typeface="微软雅黑" pitchFamily="34" charset="-122"/>
                <a:ea typeface="微软雅黑" pitchFamily="34" charset="-122"/>
              </a:rPr>
              <a:t>  </a:t>
            </a:r>
            <a:r>
              <a:rPr lang="zh-CN" altLang="en-US" sz="1200" b="1" dirty="0" smtClean="0">
                <a:solidFill>
                  <a:schemeClr val="bg1"/>
                </a:solidFill>
                <a:latin typeface="微软雅黑" pitchFamily="34" charset="-122"/>
                <a:ea typeface="微软雅黑" pitchFamily="34" charset="-122"/>
              </a:rPr>
              <a:t>快照技术</a:t>
            </a:r>
            <a:endParaRPr lang="zh-CN" altLang="en-US" sz="1200" b="1" dirty="0">
              <a:solidFill>
                <a:schemeClr val="bg1"/>
              </a:solidFill>
              <a:latin typeface="微软雅黑" pitchFamily="34" charset="-122"/>
              <a:ea typeface="微软雅黑" pitchFamily="34" charset="-122"/>
            </a:endParaRPr>
          </a:p>
        </p:txBody>
      </p:sp>
      <p:sp>
        <p:nvSpPr>
          <p:cNvPr id="23" name="TextBox 22"/>
          <p:cNvSpPr txBox="1"/>
          <p:nvPr/>
        </p:nvSpPr>
        <p:spPr>
          <a:xfrm>
            <a:off x="4016891" y="4108609"/>
            <a:ext cx="1107996" cy="276999"/>
          </a:xfrm>
          <a:prstGeom prst="rect">
            <a:avLst/>
          </a:prstGeom>
          <a:noFill/>
        </p:spPr>
        <p:txBody>
          <a:bodyPr wrap="none" rtlCol="0">
            <a:spAutoFit/>
          </a:bodyPr>
          <a:lstStyle/>
          <a:p>
            <a:r>
              <a:rPr lang="zh-CN" altLang="en-US" sz="1200" b="1" dirty="0" smtClean="0">
                <a:solidFill>
                  <a:schemeClr val="bg1"/>
                </a:solidFill>
                <a:latin typeface="微软雅黑" pitchFamily="34" charset="-122"/>
                <a:ea typeface="微软雅黑" pitchFamily="34" charset="-122"/>
              </a:rPr>
              <a:t>异构存储技术</a:t>
            </a:r>
            <a:endParaRPr lang="zh-CN" altLang="en-US" sz="1200" b="1" dirty="0">
              <a:solidFill>
                <a:schemeClr val="bg1"/>
              </a:solidFill>
              <a:latin typeface="微软雅黑" pitchFamily="34" charset="-122"/>
              <a:ea typeface="微软雅黑" pitchFamily="34" charset="-122"/>
            </a:endParaRPr>
          </a:p>
        </p:txBody>
      </p:sp>
      <p:sp>
        <p:nvSpPr>
          <p:cNvPr id="24" name="TextBox 23"/>
          <p:cNvSpPr txBox="1"/>
          <p:nvPr/>
        </p:nvSpPr>
        <p:spPr>
          <a:xfrm>
            <a:off x="5770632" y="3228108"/>
            <a:ext cx="1132040" cy="461665"/>
          </a:xfrm>
          <a:prstGeom prst="rect">
            <a:avLst/>
          </a:prstGeom>
          <a:noFill/>
        </p:spPr>
        <p:txBody>
          <a:bodyPr wrap="none" rtlCol="0">
            <a:spAutoFit/>
          </a:bodyPr>
          <a:lstStyle/>
          <a:p>
            <a:pPr algn="ctr"/>
            <a:r>
              <a:rPr lang="en-US" altLang="zh-CN" sz="1200" b="1" dirty="0" smtClean="0">
                <a:solidFill>
                  <a:schemeClr val="bg1"/>
                </a:solidFill>
                <a:latin typeface="微软雅黑" pitchFamily="34" charset="-122"/>
                <a:ea typeface="微软雅黑" pitchFamily="34" charset="-122"/>
              </a:rPr>
              <a:t>IO</a:t>
            </a:r>
            <a:r>
              <a:rPr lang="zh-CN" altLang="en-US" sz="1200" b="1" dirty="0" smtClean="0">
                <a:solidFill>
                  <a:schemeClr val="bg1"/>
                </a:solidFill>
                <a:latin typeface="微软雅黑" pitchFamily="34" charset="-122"/>
                <a:ea typeface="微软雅黑" pitchFamily="34" charset="-122"/>
              </a:rPr>
              <a:t>级远程复制</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技术</a:t>
            </a:r>
            <a:endParaRPr lang="zh-CN" altLang="en-US" sz="1200" b="1" dirty="0">
              <a:solidFill>
                <a:schemeClr val="bg1"/>
              </a:solidFill>
              <a:latin typeface="微软雅黑" pitchFamily="34" charset="-122"/>
              <a:ea typeface="微软雅黑" pitchFamily="34" charset="-122"/>
            </a:endParaRPr>
          </a:p>
        </p:txBody>
      </p:sp>
      <p:sp>
        <p:nvSpPr>
          <p:cNvPr id="26" name="TextBox 25"/>
          <p:cNvSpPr txBox="1"/>
          <p:nvPr/>
        </p:nvSpPr>
        <p:spPr>
          <a:xfrm>
            <a:off x="2257050" y="3336120"/>
            <a:ext cx="800219" cy="276999"/>
          </a:xfrm>
          <a:prstGeom prst="rect">
            <a:avLst/>
          </a:prstGeom>
          <a:noFill/>
        </p:spPr>
        <p:txBody>
          <a:bodyPr wrap="none" rtlCol="0">
            <a:spAutoFit/>
          </a:bodyPr>
          <a:lstStyle/>
          <a:p>
            <a:pPr algn="ctr"/>
            <a:r>
              <a:rPr lang="zh-CN" altLang="en-US" sz="1200" b="1" dirty="0" smtClean="0">
                <a:solidFill>
                  <a:schemeClr val="bg1"/>
                </a:solidFill>
                <a:latin typeface="微软雅黑" pitchFamily="34" charset="-122"/>
                <a:ea typeface="微软雅黑" pitchFamily="34" charset="-122"/>
              </a:rPr>
              <a:t>网络优化</a:t>
            </a:r>
            <a:endParaRPr lang="zh-CN" altLang="en-US" sz="1200" b="1" dirty="0">
              <a:solidFill>
                <a:schemeClr val="bg1"/>
              </a:solidFill>
              <a:latin typeface="微软雅黑" pitchFamily="34" charset="-122"/>
              <a:ea typeface="微软雅黑" pitchFamily="34" charset="-122"/>
            </a:endParaRPr>
          </a:p>
        </p:txBody>
      </p:sp>
      <p:sp>
        <p:nvSpPr>
          <p:cNvPr id="29" name="TextBox 28"/>
          <p:cNvSpPr txBox="1"/>
          <p:nvPr/>
        </p:nvSpPr>
        <p:spPr>
          <a:xfrm>
            <a:off x="3706748" y="2115172"/>
            <a:ext cx="1326425" cy="1015663"/>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华为双活数据中心解决方案</a:t>
            </a:r>
            <a:endParaRPr lang="zh-CN" altLang="en-US" sz="2000" b="1" dirty="0">
              <a:solidFill>
                <a:schemeClr val="bg1"/>
              </a:solidFill>
              <a:latin typeface="微软雅黑" pitchFamily="34" charset="-122"/>
              <a:ea typeface="微软雅黑" pitchFamily="34" charset="-122"/>
            </a:endParaRPr>
          </a:p>
        </p:txBody>
      </p:sp>
      <p:sp>
        <p:nvSpPr>
          <p:cNvPr id="30" name="流程图: 摘录 29"/>
          <p:cNvSpPr/>
          <p:nvPr/>
        </p:nvSpPr>
        <p:spPr>
          <a:xfrm rot="17713337">
            <a:off x="2914182" y="2048556"/>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流程图: 摘录 30"/>
          <p:cNvSpPr/>
          <p:nvPr/>
        </p:nvSpPr>
        <p:spPr>
          <a:xfrm rot="13976114">
            <a:off x="2952282" y="2962956"/>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流程图: 摘录 31"/>
          <p:cNvSpPr/>
          <p:nvPr/>
        </p:nvSpPr>
        <p:spPr>
          <a:xfrm rot="3119152">
            <a:off x="5139222" y="1957114"/>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流程图: 摘录 32"/>
          <p:cNvSpPr/>
          <p:nvPr/>
        </p:nvSpPr>
        <p:spPr>
          <a:xfrm rot="7323988">
            <a:off x="5230662" y="2886755"/>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流程图: 摘录 33"/>
          <p:cNvSpPr/>
          <p:nvPr/>
        </p:nvSpPr>
        <p:spPr>
          <a:xfrm rot="10528683">
            <a:off x="4163861" y="3488736"/>
            <a:ext cx="682478" cy="296109"/>
          </a:xfrm>
          <a:prstGeom prst="flowChartExtra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10"/>
          <p:cNvSpPr/>
          <p:nvPr/>
        </p:nvSpPr>
        <p:spPr>
          <a:xfrm>
            <a:off x="5780182" y="1574274"/>
            <a:ext cx="1080120" cy="810091"/>
          </a:xfrm>
          <a:prstGeom prst="ellipse">
            <a:avLst/>
          </a:prstGeom>
          <a:solidFill>
            <a:srgbClr val="C00000"/>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zh-CN" altLang="en-US" sz="1600" b="1" dirty="0">
              <a:solidFill>
                <a:srgbClr val="0070C0"/>
              </a:solidFill>
              <a:latin typeface="微软雅黑" pitchFamily="34" charset="-122"/>
              <a:ea typeface="微软雅黑" pitchFamily="34" charset="-122"/>
              <a:cs typeface="Arial Unicode MS" pitchFamily="34" charset="-122"/>
            </a:endParaRPr>
          </a:p>
        </p:txBody>
      </p:sp>
      <p:sp>
        <p:nvSpPr>
          <p:cNvPr id="28" name="TextBox 27"/>
          <p:cNvSpPr txBox="1"/>
          <p:nvPr/>
        </p:nvSpPr>
        <p:spPr>
          <a:xfrm>
            <a:off x="5757484" y="1868485"/>
            <a:ext cx="1055097" cy="276999"/>
          </a:xfrm>
          <a:prstGeom prst="rect">
            <a:avLst/>
          </a:prstGeom>
          <a:noFill/>
        </p:spPr>
        <p:txBody>
          <a:bodyPr wrap="none" rtlCol="0">
            <a:spAutoFit/>
          </a:bodyPr>
          <a:lstStyle/>
          <a:p>
            <a:pPr algn="ctr"/>
            <a:r>
              <a:rPr lang="en-US" altLang="zh-CN" sz="1200" b="1" dirty="0" smtClean="0">
                <a:solidFill>
                  <a:schemeClr val="bg1"/>
                </a:solidFill>
                <a:latin typeface="微软雅黑" pitchFamily="34" charset="-122"/>
                <a:ea typeface="微软雅黑" pitchFamily="34" charset="-122"/>
              </a:rPr>
              <a:t>VIS</a:t>
            </a:r>
            <a:r>
              <a:rPr lang="zh-CN" altLang="en-US" sz="1200" b="1" dirty="0" smtClean="0">
                <a:solidFill>
                  <a:schemeClr val="bg1"/>
                </a:solidFill>
                <a:latin typeface="微软雅黑" pitchFamily="34" charset="-122"/>
                <a:ea typeface="微软雅黑" pitchFamily="34" charset="-122"/>
              </a:rPr>
              <a:t>集群技术</a:t>
            </a:r>
            <a:endParaRPr lang="zh-CN" altLang="en-US" sz="1200" b="1" dirty="0">
              <a:solidFill>
                <a:schemeClr val="bg1"/>
              </a:solidFill>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54894" y="309024"/>
            <a:ext cx="7632700" cy="745784"/>
          </a:xfrm>
          <a:prstGeom prst="rect">
            <a:avLst/>
          </a:prstGeom>
        </p:spPr>
        <p:txBody>
          <a:bodyPr/>
          <a:lstStyle/>
          <a:p>
            <a:pPr lvl="0" eaLnBrk="0" hangingPunct="0">
              <a:defRPr/>
            </a:pPr>
            <a:r>
              <a:rPr lang="en-US" altLang="zh-CN" sz="2000" b="1" kern="0" dirty="0" smtClean="0">
                <a:solidFill>
                  <a:srgbClr val="C00000"/>
                </a:solidFill>
                <a:latin typeface="微软雅黑" pitchFamily="34" charset="-122"/>
                <a:ea typeface="微软雅黑" pitchFamily="34" charset="-122"/>
              </a:rPr>
              <a:t>VIS</a:t>
            </a:r>
            <a:r>
              <a:rPr lang="zh-CN" altLang="en-US" sz="2000" b="1" kern="0" dirty="0" smtClean="0">
                <a:solidFill>
                  <a:srgbClr val="C00000"/>
                </a:solidFill>
                <a:latin typeface="微软雅黑" pitchFamily="34" charset="-122"/>
                <a:ea typeface="微软雅黑" pitchFamily="34" charset="-122"/>
              </a:rPr>
              <a:t>集群技术</a:t>
            </a:r>
          </a:p>
        </p:txBody>
      </p:sp>
      <p:sp>
        <p:nvSpPr>
          <p:cNvPr id="115" name="Title 2"/>
          <p:cNvSpPr txBox="1">
            <a:spLocks/>
          </p:cNvSpPr>
          <p:nvPr/>
        </p:nvSpPr>
        <p:spPr bwMode="auto">
          <a:xfrm>
            <a:off x="9588115" y="3041751"/>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118" name="직사각형 14"/>
          <p:cNvSpPr/>
          <p:nvPr/>
        </p:nvSpPr>
        <p:spPr>
          <a:xfrm>
            <a:off x="9526974" y="3525736"/>
            <a:ext cx="2817425" cy="523220"/>
          </a:xfrm>
          <a:prstGeom prst="rect">
            <a:avLst/>
          </a:prstGeom>
        </p:spPr>
        <p:txBody>
          <a:bodyPr wrap="square">
            <a:spAutoFit/>
          </a:bodyPr>
          <a:lstStyle/>
          <a:p>
            <a:pPr latinLnBrk="0">
              <a:buSzPct val="80000"/>
            </a:pPr>
            <a:r>
              <a:rPr lang="zh-CN" altLang="en-US" sz="1400" dirty="0" smtClean="0">
                <a:latin typeface="+mn-lt"/>
                <a:ea typeface="微软雅黑" pitchFamily="34" charset="-122"/>
              </a:rPr>
              <a:t>该页颜色由以下两色构成，主色调公司红。</a:t>
            </a:r>
          </a:p>
        </p:txBody>
      </p:sp>
      <p:sp>
        <p:nvSpPr>
          <p:cNvPr id="68" name="同侧圆角矩形 67"/>
          <p:cNvSpPr/>
          <p:nvPr/>
        </p:nvSpPr>
        <p:spPr bwMode="auto">
          <a:xfrm rot="5400000">
            <a:off x="255009" y="1041776"/>
            <a:ext cx="3772220" cy="3288867"/>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69" name="Rectangle 2"/>
          <p:cNvSpPr txBox="1">
            <a:spLocks noChangeArrowheads="1"/>
          </p:cNvSpPr>
          <p:nvPr/>
        </p:nvSpPr>
        <p:spPr bwMode="auto">
          <a:xfrm>
            <a:off x="613053" y="991088"/>
            <a:ext cx="3095347" cy="3379115"/>
          </a:xfrm>
          <a:prstGeom prst="rect">
            <a:avLst/>
          </a:prstGeom>
          <a:noFill/>
          <a:ln w="2857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0097" tIns="30044" rIns="60097" bIns="30044" numCol="1" anchor="t" anchorCtr="0" compatLnSpc="1">
            <a:prstTxWarp prst="textNoShape">
              <a:avLst/>
            </a:prstTxWarp>
          </a:bodyPr>
          <a:lstStyle/>
          <a:p>
            <a:pPr marL="114300" lvl="1" indent="-114300" defTabSz="685617" eaLnBrk="0" hangingPunct="0">
              <a:lnSpc>
                <a:spcPct val="200000"/>
              </a:lnSpc>
              <a:buClr>
                <a:srgbClr val="C00000"/>
              </a:buClr>
              <a:buSzPct val="80000"/>
              <a:buFont typeface="Wingdings" pitchFamily="2" charset="2"/>
              <a:buChar char="n"/>
              <a:defRPr/>
            </a:pPr>
            <a:r>
              <a:rPr lang="zh-CN" altLang="en-US" sz="1400" b="1" kern="0" dirty="0" smtClean="0">
                <a:solidFill>
                  <a:srgbClr val="C00000"/>
                </a:solidFill>
                <a:latin typeface="微软雅黑" pitchFamily="34" charset="-122"/>
                <a:ea typeface="微软雅黑" pitchFamily="34" charset="-122"/>
                <a:cs typeface="Arial" pitchFamily="34" charset="0"/>
              </a:rPr>
              <a:t> 跨站点</a:t>
            </a:r>
            <a:r>
              <a:rPr lang="en-US" altLang="zh-CN" sz="1400" b="1" kern="0" dirty="0" smtClean="0">
                <a:solidFill>
                  <a:srgbClr val="C00000"/>
                </a:solidFill>
                <a:latin typeface="微软雅黑" pitchFamily="34" charset="-122"/>
                <a:ea typeface="微软雅黑" pitchFamily="34" charset="-122"/>
                <a:cs typeface="Arial" pitchFamily="34" charset="0"/>
              </a:rPr>
              <a:t>VIS</a:t>
            </a:r>
            <a:r>
              <a:rPr lang="zh-CN" altLang="en-US" sz="1400" b="1" kern="0" dirty="0" smtClean="0">
                <a:solidFill>
                  <a:srgbClr val="C00000"/>
                </a:solidFill>
                <a:latin typeface="微软雅黑" pitchFamily="34" charset="-122"/>
                <a:ea typeface="微软雅黑" pitchFamily="34" charset="-122"/>
                <a:cs typeface="Arial" pitchFamily="34" charset="0"/>
              </a:rPr>
              <a:t>集群</a:t>
            </a:r>
            <a:endParaRPr lang="en-US" altLang="zh-CN" sz="14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200000"/>
              </a:lnSpc>
              <a:buClr>
                <a:schemeClr val="bg1">
                  <a:lumMod val="50000"/>
                </a:scheme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负载均衡</a:t>
            </a:r>
            <a:endParaRPr lang="en-US" altLang="zh-CN" sz="1300" kern="0" dirty="0" smtClean="0">
              <a:latin typeface="微软雅黑" pitchFamily="34" charset="-122"/>
              <a:ea typeface="微软雅黑" pitchFamily="34" charset="-122"/>
              <a:cs typeface="Arial" pitchFamily="34" charset="0"/>
            </a:endParaRPr>
          </a:p>
          <a:p>
            <a:pPr marL="114300" lvl="1" indent="-114300" defTabSz="685617" eaLnBrk="0" hangingPunct="0">
              <a:lnSpc>
                <a:spcPct val="200000"/>
              </a:lnSpc>
              <a:buClr>
                <a:schemeClr val="bg1">
                  <a:lumMod val="50000"/>
                </a:scheme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故障自动切换</a:t>
            </a:r>
            <a:endParaRPr lang="en-US" altLang="zh-CN" sz="1300" kern="0" dirty="0" smtClean="0">
              <a:latin typeface="微软雅黑" pitchFamily="34" charset="-122"/>
              <a:ea typeface="微软雅黑" pitchFamily="34" charset="-122"/>
              <a:cs typeface="Arial" pitchFamily="34" charset="0"/>
            </a:endParaRPr>
          </a:p>
          <a:p>
            <a:pPr marL="114300" lvl="1" indent="-114300" defTabSz="685617" eaLnBrk="0" hangingPunct="0">
              <a:lnSpc>
                <a:spcPct val="200000"/>
              </a:lnSpc>
              <a:buClr>
                <a:schemeClr val="tx1">
                  <a:lumMod val="75000"/>
                  <a:lumOff val="25000"/>
                </a:schemeClr>
              </a:buClr>
              <a:buSzPct val="80000"/>
              <a:defRPr/>
            </a:pPr>
            <a:endParaRPr lang="en-US" altLang="zh-CN" sz="12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200000"/>
              </a:lnSpc>
              <a:buClr>
                <a:srgbClr val="C00000"/>
              </a:buClr>
              <a:buSzPct val="80000"/>
              <a:buFont typeface="Wingdings" pitchFamily="2" charset="2"/>
              <a:buChar char="n"/>
              <a:defRPr/>
            </a:pPr>
            <a:r>
              <a:rPr lang="zh-CN" altLang="en-US" sz="1400" b="1" kern="0" dirty="0" smtClean="0">
                <a:solidFill>
                  <a:srgbClr val="C00000"/>
                </a:solidFill>
                <a:latin typeface="微软雅黑" pitchFamily="34" charset="-122"/>
                <a:ea typeface="微软雅黑" pitchFamily="34" charset="-122"/>
                <a:cs typeface="Arial" pitchFamily="34" charset="0"/>
              </a:rPr>
              <a:t> 共享卷技术</a:t>
            </a:r>
            <a:endParaRPr lang="en-US" altLang="zh-CN" sz="14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200000"/>
              </a:lnSpc>
              <a:buClr>
                <a:schemeClr val="bg1">
                  <a:lumMod val="50000"/>
                </a:scheme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双活访问</a:t>
            </a:r>
            <a:endParaRPr lang="en-US" altLang="zh-CN" sz="1300" kern="0" dirty="0" smtClean="0">
              <a:latin typeface="微软雅黑" pitchFamily="34" charset="-122"/>
              <a:ea typeface="微软雅黑" pitchFamily="34" charset="-122"/>
              <a:cs typeface="Arial" pitchFamily="34" charset="0"/>
            </a:endParaRPr>
          </a:p>
          <a:p>
            <a:pPr marL="114300" lvl="1" indent="-114300" defTabSz="685617" eaLnBrk="0" hangingPunct="0">
              <a:lnSpc>
                <a:spcPct val="200000"/>
              </a:lnSpc>
              <a:buClr>
                <a:schemeClr val="bg1">
                  <a:lumMod val="50000"/>
                </a:scheme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故障切换对主机透明</a:t>
            </a:r>
          </a:p>
        </p:txBody>
      </p:sp>
      <p:sp>
        <p:nvSpPr>
          <p:cNvPr id="34" name="同侧圆角矩形 33"/>
          <p:cNvSpPr/>
          <p:nvPr/>
        </p:nvSpPr>
        <p:spPr bwMode="auto">
          <a:xfrm rot="5400000">
            <a:off x="4564400" y="312443"/>
            <a:ext cx="3497582" cy="4808177"/>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36" name="Rectangle 689"/>
          <p:cNvSpPr>
            <a:spLocks noChangeArrowheads="1"/>
          </p:cNvSpPr>
          <p:nvPr/>
        </p:nvSpPr>
        <p:spPr bwMode="auto">
          <a:xfrm>
            <a:off x="6687123" y="1997785"/>
            <a:ext cx="1819585" cy="2368475"/>
          </a:xfrm>
          <a:prstGeom prst="roundRect">
            <a:avLst>
              <a:gd name="adj" fmla="val 3314"/>
            </a:avLst>
          </a:prstGeom>
          <a:noFill/>
          <a:ln w="12700" algn="ctr">
            <a:solidFill>
              <a:schemeClr val="bg1">
                <a:lumMod val="65000"/>
              </a:schemeClr>
            </a:solidFill>
            <a:prstDash val="dash"/>
            <a:miter lim="800000"/>
            <a:headEnd/>
            <a:tailEnd/>
          </a:ln>
          <a:effectLst/>
        </p:spPr>
        <p:txBody>
          <a:bodyPr wrap="none" lIns="0" tIns="0" rIns="0" bIns="0" anchor="ctr"/>
          <a:lstStyle/>
          <a:p>
            <a:pPr fontAlgn="auto">
              <a:spcBef>
                <a:spcPts val="0"/>
              </a:spcBef>
              <a:spcAft>
                <a:spcPts val="0"/>
              </a:spcAft>
              <a:defRPr/>
            </a:pPr>
            <a:endParaRPr lang="zh-CN" altLang="en-US" kern="0" dirty="0" smtClean="0">
              <a:solidFill>
                <a:prstClr val="black"/>
              </a:solidFill>
              <a:latin typeface="微软雅黑" pitchFamily="34" charset="-122"/>
              <a:ea typeface="微软雅黑" pitchFamily="34" charset="-122"/>
            </a:endParaRPr>
          </a:p>
        </p:txBody>
      </p:sp>
      <p:sp>
        <p:nvSpPr>
          <p:cNvPr id="37" name="Rectangle 689"/>
          <p:cNvSpPr>
            <a:spLocks noChangeArrowheads="1"/>
          </p:cNvSpPr>
          <p:nvPr/>
        </p:nvSpPr>
        <p:spPr bwMode="auto">
          <a:xfrm>
            <a:off x="4128926" y="1995730"/>
            <a:ext cx="1819585" cy="2368475"/>
          </a:xfrm>
          <a:prstGeom prst="roundRect">
            <a:avLst>
              <a:gd name="adj" fmla="val 3314"/>
            </a:avLst>
          </a:prstGeom>
          <a:noFill/>
          <a:ln w="12700" algn="ctr">
            <a:solidFill>
              <a:schemeClr val="bg1">
                <a:lumMod val="65000"/>
              </a:schemeClr>
            </a:solidFill>
            <a:prstDash val="dash"/>
            <a:miter lim="800000"/>
            <a:headEnd/>
            <a:tailEnd/>
          </a:ln>
          <a:effectLst/>
        </p:spPr>
        <p:txBody>
          <a:bodyPr wrap="none" lIns="0" tIns="0" rIns="0" bIns="0" anchor="ctr"/>
          <a:lstStyle/>
          <a:p>
            <a:pPr fontAlgn="auto">
              <a:spcBef>
                <a:spcPts val="0"/>
              </a:spcBef>
              <a:spcAft>
                <a:spcPts val="0"/>
              </a:spcAft>
              <a:defRPr/>
            </a:pPr>
            <a:endParaRPr lang="zh-CN" altLang="en-US" kern="0" dirty="0" smtClean="0">
              <a:solidFill>
                <a:prstClr val="black"/>
              </a:solidFill>
              <a:latin typeface="微软雅黑" pitchFamily="34" charset="-122"/>
              <a:ea typeface="微软雅黑" pitchFamily="34" charset="-122"/>
            </a:endParaRPr>
          </a:p>
        </p:txBody>
      </p:sp>
      <p:sp>
        <p:nvSpPr>
          <p:cNvPr id="38" name="椭圆 37"/>
          <p:cNvSpPr/>
          <p:nvPr/>
        </p:nvSpPr>
        <p:spPr bwMode="auto">
          <a:xfrm>
            <a:off x="4000500" y="2163665"/>
            <a:ext cx="4602480" cy="1010085"/>
          </a:xfrm>
          <a:prstGeom prst="ellipse">
            <a:avLst/>
          </a:prstGeom>
          <a:solidFill>
            <a:schemeClr val="bg1">
              <a:lumMod val="85000"/>
            </a:schemeClr>
          </a:solidFill>
          <a:ln w="9525" cap="flat" cmpd="sng" algn="ctr">
            <a:solidFill>
              <a:schemeClr val="accent1">
                <a:lumMod val="75000"/>
              </a:schemeClr>
            </a:solidFill>
            <a:prstDash val="lg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39" name="AutoShape 38"/>
          <p:cNvSpPr>
            <a:spLocks noChangeArrowheads="1"/>
          </p:cNvSpPr>
          <p:nvPr/>
        </p:nvSpPr>
        <p:spPr bwMode="gray">
          <a:xfrm>
            <a:off x="4298844" y="3175324"/>
            <a:ext cx="1529254" cy="830108"/>
          </a:xfrm>
          <a:prstGeom prst="can">
            <a:avLst>
              <a:gd name="adj" fmla="val 29197"/>
            </a:avLst>
          </a:prstGeom>
          <a:solidFill>
            <a:schemeClr val="bg1">
              <a:lumMod val="65000"/>
            </a:schemeClr>
          </a:solidFill>
          <a:ln w="1905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kern="0">
              <a:solidFill>
                <a:srgbClr val="FFFFFF"/>
              </a:solidFill>
              <a:latin typeface="微软雅黑" pitchFamily="34" charset="-122"/>
              <a:ea typeface="微软雅黑" pitchFamily="34" charset="-122"/>
            </a:endParaRPr>
          </a:p>
        </p:txBody>
      </p:sp>
      <p:sp>
        <p:nvSpPr>
          <p:cNvPr id="40" name="左右箭头 39"/>
          <p:cNvSpPr/>
          <p:nvPr/>
        </p:nvSpPr>
        <p:spPr bwMode="auto">
          <a:xfrm>
            <a:off x="5863443" y="2525600"/>
            <a:ext cx="891953" cy="104492"/>
          </a:xfrm>
          <a:prstGeom prst="leftRightArrow">
            <a:avLst/>
          </a:prstGeom>
          <a:solidFill>
            <a:srgbClr val="FF9900"/>
          </a:solidFill>
          <a:ln w="9525" cap="flat" cmpd="sng" algn="ctr">
            <a:solidFill>
              <a:schemeClr val="bg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41" name="云形 40"/>
          <p:cNvSpPr/>
          <p:nvPr/>
        </p:nvSpPr>
        <p:spPr>
          <a:xfrm>
            <a:off x="6005974" y="2459017"/>
            <a:ext cx="654833" cy="285320"/>
          </a:xfrm>
          <a:prstGeom prst="cloud">
            <a:avLst/>
          </a:prstGeom>
          <a:solidFill>
            <a:srgbClr val="E5F8FF"/>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42" name="矩形 41"/>
          <p:cNvSpPr/>
          <p:nvPr/>
        </p:nvSpPr>
        <p:spPr>
          <a:xfrm>
            <a:off x="6010162" y="2405298"/>
            <a:ext cx="589715" cy="327556"/>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800" b="1" kern="0" noProof="0" dirty="0" smtClean="0">
                <a:solidFill>
                  <a:srgbClr val="C00000"/>
                </a:solidFill>
                <a:latin typeface="微软雅黑" pitchFamily="34" charset="-122"/>
                <a:ea typeface="微软雅黑" pitchFamily="34" charset="-122"/>
              </a:rPr>
              <a:t>VIS </a:t>
            </a: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800" b="1" kern="0" noProof="0" dirty="0" smtClean="0">
                <a:solidFill>
                  <a:srgbClr val="C00000"/>
                </a:solidFill>
                <a:latin typeface="微软雅黑" pitchFamily="34" charset="-122"/>
                <a:ea typeface="微软雅黑" pitchFamily="34" charset="-122"/>
              </a:rPr>
              <a:t>私有网络</a:t>
            </a:r>
            <a:endParaRPr kumimoji="0" lang="zh-CN" altLang="en-US" sz="8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endParaRPr>
          </a:p>
        </p:txBody>
      </p:sp>
      <p:sp>
        <p:nvSpPr>
          <p:cNvPr id="43" name="矩形 42"/>
          <p:cNvSpPr/>
          <p:nvPr/>
        </p:nvSpPr>
        <p:spPr>
          <a:xfrm>
            <a:off x="5613830" y="2901364"/>
            <a:ext cx="1397096" cy="2680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rgbClr val="BE0606"/>
                </a:solidFill>
                <a:effectLst/>
                <a:uLnTx/>
                <a:uFillTx/>
                <a:latin typeface="微软雅黑" pitchFamily="34" charset="-122"/>
                <a:ea typeface="微软雅黑" pitchFamily="34" charset="-122"/>
              </a:rPr>
              <a:t>VIS</a:t>
            </a:r>
            <a:r>
              <a:rPr kumimoji="0" lang="zh-CN" altLang="en-US" sz="1200" b="1" i="0" u="none" strike="noStrike" kern="0" cap="none" spc="0" normalizeH="0" baseline="0" noProof="0" dirty="0" smtClean="0">
                <a:ln>
                  <a:noFill/>
                </a:ln>
                <a:solidFill>
                  <a:srgbClr val="BE0606"/>
                </a:solidFill>
                <a:effectLst/>
                <a:uLnTx/>
                <a:uFillTx/>
                <a:latin typeface="微软雅黑" pitchFamily="34" charset="-122"/>
                <a:ea typeface="微软雅黑" pitchFamily="34" charset="-122"/>
              </a:rPr>
              <a:t>集群</a:t>
            </a:r>
          </a:p>
        </p:txBody>
      </p:sp>
      <p:sp>
        <p:nvSpPr>
          <p:cNvPr id="44" name="AutoShape 38"/>
          <p:cNvSpPr>
            <a:spLocks noChangeArrowheads="1"/>
          </p:cNvSpPr>
          <p:nvPr/>
        </p:nvSpPr>
        <p:spPr bwMode="gray">
          <a:xfrm>
            <a:off x="6793548" y="3136888"/>
            <a:ext cx="1529254" cy="830108"/>
          </a:xfrm>
          <a:prstGeom prst="can">
            <a:avLst>
              <a:gd name="adj" fmla="val 29197"/>
            </a:avLst>
          </a:prstGeom>
          <a:solidFill>
            <a:schemeClr val="bg1">
              <a:lumMod val="65000"/>
            </a:schemeClr>
          </a:solidFill>
          <a:ln w="1905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fontAlgn="auto">
              <a:spcBef>
                <a:spcPts val="0"/>
              </a:spcBef>
              <a:spcAft>
                <a:spcPts val="0"/>
              </a:spcAft>
              <a:defRPr/>
            </a:pPr>
            <a:endParaRPr lang="zh-CN" altLang="en-US" kern="0">
              <a:solidFill>
                <a:srgbClr val="FFFFFF"/>
              </a:solidFill>
              <a:latin typeface="微软雅黑" pitchFamily="34" charset="-122"/>
              <a:ea typeface="微软雅黑" pitchFamily="34" charset="-122"/>
            </a:endParaRPr>
          </a:p>
        </p:txBody>
      </p:sp>
      <p:sp>
        <p:nvSpPr>
          <p:cNvPr id="45" name="TextBox 44"/>
          <p:cNvSpPr txBox="1"/>
          <p:nvPr/>
        </p:nvSpPr>
        <p:spPr>
          <a:xfrm>
            <a:off x="4181771" y="4094386"/>
            <a:ext cx="824838" cy="253111"/>
          </a:xfrm>
          <a:prstGeom prst="rect">
            <a:avLst/>
          </a:prstGeom>
          <a:noFill/>
        </p:spPr>
        <p:txBody>
          <a:bodyPr wrap="none" rtlCol="0">
            <a:spAutoFit/>
          </a:bodyPr>
          <a:lstStyle/>
          <a:p>
            <a:r>
              <a:rPr lang="zh-CN" altLang="en-US" sz="1100" dirty="0" smtClean="0">
                <a:solidFill>
                  <a:srgbClr val="C00000"/>
                </a:solidFill>
                <a:latin typeface="微软雅黑" pitchFamily="34" charset="-122"/>
                <a:ea typeface="微软雅黑" pitchFamily="34" charset="-122"/>
              </a:rPr>
              <a:t>数据中心</a:t>
            </a:r>
            <a:r>
              <a:rPr lang="en-US" altLang="zh-CN" sz="1100" dirty="0" smtClean="0">
                <a:solidFill>
                  <a:srgbClr val="C00000"/>
                </a:solidFill>
                <a:latin typeface="微软雅黑" pitchFamily="34" charset="-122"/>
                <a:ea typeface="微软雅黑" pitchFamily="34" charset="-122"/>
              </a:rPr>
              <a:t>1</a:t>
            </a:r>
            <a:endParaRPr lang="zh-CN" altLang="en-US" sz="1100" dirty="0">
              <a:solidFill>
                <a:srgbClr val="C00000"/>
              </a:solidFill>
              <a:latin typeface="微软雅黑" pitchFamily="34" charset="-122"/>
              <a:ea typeface="微软雅黑" pitchFamily="34" charset="-122"/>
            </a:endParaRPr>
          </a:p>
        </p:txBody>
      </p:sp>
      <p:sp>
        <p:nvSpPr>
          <p:cNvPr id="46" name="TextBox 45"/>
          <p:cNvSpPr txBox="1"/>
          <p:nvPr/>
        </p:nvSpPr>
        <p:spPr>
          <a:xfrm>
            <a:off x="7669286" y="4078002"/>
            <a:ext cx="824838" cy="253111"/>
          </a:xfrm>
          <a:prstGeom prst="rect">
            <a:avLst/>
          </a:prstGeom>
          <a:noFill/>
        </p:spPr>
        <p:txBody>
          <a:bodyPr wrap="none" rtlCol="0">
            <a:spAutoFit/>
          </a:bodyPr>
          <a:lstStyle/>
          <a:p>
            <a:r>
              <a:rPr lang="zh-CN" altLang="en-US" sz="1100" dirty="0" smtClean="0">
                <a:solidFill>
                  <a:srgbClr val="C00000"/>
                </a:solidFill>
                <a:latin typeface="微软雅黑" pitchFamily="34" charset="-122"/>
                <a:ea typeface="微软雅黑" pitchFamily="34" charset="-122"/>
              </a:rPr>
              <a:t>数据中心</a:t>
            </a:r>
            <a:r>
              <a:rPr lang="en-US" altLang="zh-CN" sz="1100" dirty="0" smtClean="0">
                <a:solidFill>
                  <a:srgbClr val="C00000"/>
                </a:solidFill>
                <a:latin typeface="微软雅黑" pitchFamily="34" charset="-122"/>
                <a:ea typeface="微软雅黑" pitchFamily="34" charset="-122"/>
              </a:rPr>
              <a:t>2</a:t>
            </a:r>
            <a:endParaRPr lang="zh-CN" altLang="en-US" sz="1100" dirty="0">
              <a:solidFill>
                <a:srgbClr val="C00000"/>
              </a:solidFill>
              <a:latin typeface="微软雅黑" pitchFamily="34" charset="-122"/>
              <a:ea typeface="微软雅黑" pitchFamily="34" charset="-122"/>
            </a:endParaRPr>
          </a:p>
        </p:txBody>
      </p:sp>
      <p:pic>
        <p:nvPicPr>
          <p:cNvPr id="47" name="Picture 16" descr="图片25"/>
          <p:cNvPicPr>
            <a:picLocks noChangeAspect="1" noChangeArrowheads="1"/>
          </p:cNvPicPr>
          <p:nvPr/>
        </p:nvPicPr>
        <p:blipFill>
          <a:blip r:embed="rId2" cstate="print">
            <a:grayscl/>
          </a:blip>
          <a:srcRect/>
          <a:stretch>
            <a:fillRect/>
          </a:stretch>
        </p:blipFill>
        <p:spPr bwMode="auto">
          <a:xfrm>
            <a:off x="4206434" y="2518234"/>
            <a:ext cx="785942" cy="40962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9" name="Picture 16" descr="图片25"/>
          <p:cNvPicPr>
            <a:picLocks noChangeAspect="1" noChangeArrowheads="1"/>
          </p:cNvPicPr>
          <p:nvPr/>
        </p:nvPicPr>
        <p:blipFill>
          <a:blip r:embed="rId2" cstate="print">
            <a:grayscl/>
          </a:blip>
          <a:srcRect/>
          <a:stretch>
            <a:fillRect/>
          </a:stretch>
        </p:blipFill>
        <p:spPr bwMode="auto">
          <a:xfrm>
            <a:off x="4961622" y="2437137"/>
            <a:ext cx="785942" cy="40962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0" name="Picture 16" descr="图片25"/>
          <p:cNvPicPr>
            <a:picLocks noChangeAspect="1" noChangeArrowheads="1"/>
          </p:cNvPicPr>
          <p:nvPr/>
        </p:nvPicPr>
        <p:blipFill>
          <a:blip r:embed="rId2" cstate="print">
            <a:grayscl/>
          </a:blip>
          <a:srcRect/>
          <a:stretch>
            <a:fillRect/>
          </a:stretch>
        </p:blipFill>
        <p:spPr bwMode="auto">
          <a:xfrm>
            <a:off x="6879797" y="2363413"/>
            <a:ext cx="785942" cy="40962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1" name="Picture 16" descr="图片25"/>
          <p:cNvPicPr>
            <a:picLocks noChangeAspect="1" noChangeArrowheads="1"/>
          </p:cNvPicPr>
          <p:nvPr/>
        </p:nvPicPr>
        <p:blipFill>
          <a:blip r:embed="rId2" cstate="print">
            <a:grayscl/>
          </a:blip>
          <a:srcRect/>
          <a:stretch>
            <a:fillRect/>
          </a:stretch>
        </p:blipFill>
        <p:spPr bwMode="auto">
          <a:xfrm>
            <a:off x="7544362" y="2518234"/>
            <a:ext cx="785942" cy="40962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2" name="Picture 43" descr="图片223"/>
          <p:cNvPicPr>
            <a:picLocks noChangeArrowheads="1"/>
          </p:cNvPicPr>
          <p:nvPr/>
        </p:nvPicPr>
        <p:blipFill>
          <a:blip r:embed="rId3" cstate="print">
            <a:grayscl/>
          </a:blip>
          <a:srcRect/>
          <a:stretch>
            <a:fillRect/>
          </a:stretch>
        </p:blipFill>
        <p:spPr bwMode="auto">
          <a:xfrm>
            <a:off x="4486401" y="3431904"/>
            <a:ext cx="604149" cy="545562"/>
          </a:xfrm>
          <a:prstGeom prst="rect">
            <a:avLst/>
          </a:prstGeom>
          <a:noFill/>
        </p:spPr>
      </p:pic>
      <p:pic>
        <p:nvPicPr>
          <p:cNvPr id="53" name="Picture 43" descr="图片223"/>
          <p:cNvPicPr>
            <a:picLocks noChangeArrowheads="1"/>
          </p:cNvPicPr>
          <p:nvPr/>
        </p:nvPicPr>
        <p:blipFill>
          <a:blip r:embed="rId3" cstate="print">
            <a:grayscl/>
          </a:blip>
          <a:srcRect/>
          <a:stretch>
            <a:fillRect/>
          </a:stretch>
        </p:blipFill>
        <p:spPr bwMode="auto">
          <a:xfrm>
            <a:off x="4992376" y="3424532"/>
            <a:ext cx="604149" cy="545562"/>
          </a:xfrm>
          <a:prstGeom prst="rect">
            <a:avLst/>
          </a:prstGeom>
          <a:noFill/>
        </p:spPr>
      </p:pic>
      <p:pic>
        <p:nvPicPr>
          <p:cNvPr id="54" name="Picture 43" descr="图片223"/>
          <p:cNvPicPr>
            <a:picLocks noChangeArrowheads="1"/>
          </p:cNvPicPr>
          <p:nvPr/>
        </p:nvPicPr>
        <p:blipFill>
          <a:blip r:embed="rId3" cstate="print">
            <a:grayscl/>
          </a:blip>
          <a:srcRect/>
          <a:stretch>
            <a:fillRect/>
          </a:stretch>
        </p:blipFill>
        <p:spPr bwMode="auto">
          <a:xfrm>
            <a:off x="6986071" y="3402415"/>
            <a:ext cx="604149" cy="545562"/>
          </a:xfrm>
          <a:prstGeom prst="rect">
            <a:avLst/>
          </a:prstGeom>
          <a:noFill/>
        </p:spPr>
      </p:pic>
      <p:pic>
        <p:nvPicPr>
          <p:cNvPr id="55" name="Picture 43" descr="图片223"/>
          <p:cNvPicPr>
            <a:picLocks noChangeArrowheads="1"/>
          </p:cNvPicPr>
          <p:nvPr/>
        </p:nvPicPr>
        <p:blipFill>
          <a:blip r:embed="rId3" cstate="print">
            <a:grayscl/>
          </a:blip>
          <a:srcRect/>
          <a:stretch>
            <a:fillRect/>
          </a:stretch>
        </p:blipFill>
        <p:spPr bwMode="auto">
          <a:xfrm>
            <a:off x="7492046" y="3395042"/>
            <a:ext cx="604149" cy="545562"/>
          </a:xfrm>
          <a:prstGeom prst="rect">
            <a:avLst/>
          </a:prstGeom>
          <a:noFill/>
        </p:spPr>
      </p:pic>
      <p:cxnSp>
        <p:nvCxnSpPr>
          <p:cNvPr id="56" name="直接箭头连接符 55"/>
          <p:cNvCxnSpPr/>
          <p:nvPr/>
        </p:nvCxnSpPr>
        <p:spPr bwMode="auto">
          <a:xfrm>
            <a:off x="4574078" y="1434695"/>
            <a:ext cx="0" cy="1253898"/>
          </a:xfrm>
          <a:prstGeom prst="straightConnector1">
            <a:avLst/>
          </a:prstGeom>
          <a:noFill/>
          <a:ln w="63500" cap="flat" cmpd="sng" algn="ctr">
            <a:solidFill>
              <a:schemeClr val="accent1">
                <a:lumMod val="75000"/>
              </a:schemeClr>
            </a:solidFill>
            <a:prstDash val="solid"/>
            <a:round/>
            <a:headEnd type="none" w="med" len="med"/>
            <a:tailEnd type="triangle"/>
          </a:ln>
          <a:effectLst/>
        </p:spPr>
      </p:cxnSp>
      <p:cxnSp>
        <p:nvCxnSpPr>
          <p:cNvPr id="57" name="直接箭头连接符 56"/>
          <p:cNvCxnSpPr/>
          <p:nvPr/>
        </p:nvCxnSpPr>
        <p:spPr bwMode="auto">
          <a:xfrm>
            <a:off x="5299467" y="1329180"/>
            <a:ext cx="0" cy="1184237"/>
          </a:xfrm>
          <a:prstGeom prst="straightConnector1">
            <a:avLst/>
          </a:prstGeom>
          <a:noFill/>
          <a:ln w="63500" cap="flat" cmpd="sng" algn="ctr">
            <a:solidFill>
              <a:schemeClr val="accent1">
                <a:lumMod val="75000"/>
              </a:schemeClr>
            </a:solidFill>
            <a:prstDash val="solid"/>
            <a:round/>
            <a:headEnd type="none" w="med" len="med"/>
            <a:tailEnd type="triangle"/>
          </a:ln>
          <a:effectLst/>
        </p:spPr>
      </p:cxnSp>
      <p:cxnSp>
        <p:nvCxnSpPr>
          <p:cNvPr id="58" name="直接箭头连接符 57"/>
          <p:cNvCxnSpPr/>
          <p:nvPr/>
        </p:nvCxnSpPr>
        <p:spPr bwMode="auto">
          <a:xfrm>
            <a:off x="7281833" y="1347659"/>
            <a:ext cx="0" cy="1114576"/>
          </a:xfrm>
          <a:prstGeom prst="straightConnector1">
            <a:avLst/>
          </a:prstGeom>
          <a:noFill/>
          <a:ln w="63500" cap="flat" cmpd="sng" algn="ctr">
            <a:solidFill>
              <a:schemeClr val="accent1">
                <a:lumMod val="75000"/>
              </a:schemeClr>
            </a:solidFill>
            <a:prstDash val="solid"/>
            <a:round/>
            <a:headEnd type="none" w="med" len="med"/>
            <a:tailEnd type="triangle"/>
          </a:ln>
          <a:effectLst/>
        </p:spPr>
      </p:cxnSp>
      <p:cxnSp>
        <p:nvCxnSpPr>
          <p:cNvPr id="59" name="直接箭头连接符 58"/>
          <p:cNvCxnSpPr/>
          <p:nvPr/>
        </p:nvCxnSpPr>
        <p:spPr bwMode="auto">
          <a:xfrm>
            <a:off x="7952062" y="1364532"/>
            <a:ext cx="0" cy="1253898"/>
          </a:xfrm>
          <a:prstGeom prst="straightConnector1">
            <a:avLst/>
          </a:prstGeom>
          <a:noFill/>
          <a:ln w="63500" cap="flat" cmpd="sng" algn="ctr">
            <a:solidFill>
              <a:schemeClr val="accent1">
                <a:lumMod val="75000"/>
              </a:schemeClr>
            </a:solidFill>
            <a:prstDash val="solid"/>
            <a:round/>
            <a:headEnd type="none" w="med" len="med"/>
            <a:tailEnd type="triangle"/>
          </a:ln>
          <a:effectLst/>
        </p:spPr>
      </p:cxnSp>
      <p:sp>
        <p:nvSpPr>
          <p:cNvPr id="60" name="矩形 59"/>
          <p:cNvSpPr/>
          <p:nvPr/>
        </p:nvSpPr>
        <p:spPr bwMode="auto">
          <a:xfrm>
            <a:off x="4291370" y="1097280"/>
            <a:ext cx="4067308" cy="315598"/>
          </a:xfrm>
          <a:prstGeom prst="rect">
            <a:avLst/>
          </a:prstGeom>
          <a:solidFill>
            <a:schemeClr val="bg1">
              <a:lumMod val="50000"/>
            </a:schemeClr>
          </a:solidFill>
          <a:ln w="9525" cap="flat" cmpd="sng" algn="ctr">
            <a:noFill/>
            <a:prstDash val="solid"/>
            <a:round/>
            <a:headEnd type="none" w="med" len="med"/>
            <a:tailEnd type="none" w="med" len="med"/>
          </a:ln>
          <a:effectLst>
            <a:outerShdw blurRad="76200" dist="12700" dir="8100000" sy="-23000" kx="800400" algn="br" rotWithShape="0">
              <a:prstClr val="black">
                <a:alpha val="20000"/>
              </a:prstClr>
            </a:outerShdw>
          </a:effectLst>
          <a:scene3d>
            <a:camera prst="orthographicFront">
              <a:rot lat="0" lon="0" rev="0"/>
            </a:camera>
            <a:lightRig rig="contrasting" dir="t">
              <a:rot lat="0" lon="0" rev="1500000"/>
            </a:lightRig>
          </a:scene3d>
          <a:sp3d prstMaterial="metal">
            <a:bevelT w="88900" h="88900"/>
          </a:sp3d>
        </p:spPr>
        <p:txBody>
          <a:bodyPr vert="horz" wrap="square" lIns="79200" tIns="39600" rIns="79200" bIns="39600" numCol="1" rtlCol="0" anchor="t" anchorCtr="0" compatLnSpc="1">
            <a:prstTxWarp prst="textNoShape">
              <a:avLst/>
            </a:prstTxWarp>
            <a:spAutoFit/>
          </a:bodyPr>
          <a:lstStyle/>
          <a:p>
            <a:pPr algn="ctr" defTabSz="801688"/>
            <a:r>
              <a:rPr lang="zh-CN" altLang="en-US" sz="1600" dirty="0" smtClean="0">
                <a:solidFill>
                  <a:schemeClr val="bg1"/>
                </a:solidFill>
                <a:latin typeface="微软雅黑" pitchFamily="34" charset="-122"/>
                <a:ea typeface="微软雅黑" pitchFamily="34" charset="-122"/>
              </a:rPr>
              <a:t>应用系统（主机层）</a:t>
            </a:r>
          </a:p>
        </p:txBody>
      </p:sp>
    </p:spTree>
  </p:cSld>
  <p:clrMapOvr>
    <a:masterClrMapping/>
  </p:clrMapOvr>
  <p:transition advClick="0" advTm="8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54894" y="309024"/>
            <a:ext cx="7632700" cy="745784"/>
          </a:xfrm>
          <a:prstGeom prst="rect">
            <a:avLst/>
          </a:prstGeom>
        </p:spPr>
        <p:txBody>
          <a:bodyPr/>
          <a:lstStyle/>
          <a:p>
            <a:pPr lvl="0" eaLnBrk="0" hangingPunct="0">
              <a:defRPr/>
            </a:pPr>
            <a:r>
              <a:rPr lang="en-US" altLang="zh-CN" sz="2000" b="1" kern="0" dirty="0" smtClean="0">
                <a:solidFill>
                  <a:srgbClr val="C00000"/>
                </a:solidFill>
                <a:latin typeface="微软雅黑" pitchFamily="34" charset="-122"/>
                <a:ea typeface="微软雅黑" pitchFamily="34" charset="-122"/>
              </a:rPr>
              <a:t>VIS</a:t>
            </a:r>
            <a:r>
              <a:rPr lang="zh-CN" altLang="en-US" sz="2000" b="1" kern="0" dirty="0" smtClean="0">
                <a:solidFill>
                  <a:srgbClr val="C00000"/>
                </a:solidFill>
                <a:latin typeface="微软雅黑" pitchFamily="34" charset="-122"/>
                <a:ea typeface="微软雅黑" pitchFamily="34" charset="-122"/>
              </a:rPr>
              <a:t>镜像卷技术</a:t>
            </a:r>
          </a:p>
        </p:txBody>
      </p:sp>
      <p:sp>
        <p:nvSpPr>
          <p:cNvPr id="115" name="Title 2"/>
          <p:cNvSpPr txBox="1">
            <a:spLocks/>
          </p:cNvSpPr>
          <p:nvPr/>
        </p:nvSpPr>
        <p:spPr bwMode="auto">
          <a:xfrm>
            <a:off x="9588115" y="3041751"/>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118" name="직사각형 14"/>
          <p:cNvSpPr/>
          <p:nvPr/>
        </p:nvSpPr>
        <p:spPr>
          <a:xfrm>
            <a:off x="9526974" y="3525736"/>
            <a:ext cx="2817425" cy="523220"/>
          </a:xfrm>
          <a:prstGeom prst="rect">
            <a:avLst/>
          </a:prstGeom>
        </p:spPr>
        <p:txBody>
          <a:bodyPr wrap="square">
            <a:spAutoFit/>
          </a:bodyPr>
          <a:lstStyle/>
          <a:p>
            <a:pPr latinLnBrk="0">
              <a:buSzPct val="80000"/>
            </a:pPr>
            <a:r>
              <a:rPr lang="zh-CN" altLang="en-US" sz="1400" dirty="0" smtClean="0">
                <a:latin typeface="+mn-lt"/>
                <a:ea typeface="微软雅黑" pitchFamily="34" charset="-122"/>
              </a:rPr>
              <a:t>该页颜色由以下两色构成，主色调公司红。</a:t>
            </a:r>
          </a:p>
        </p:txBody>
      </p:sp>
      <p:sp>
        <p:nvSpPr>
          <p:cNvPr id="68" name="同侧圆角矩形 67"/>
          <p:cNvSpPr/>
          <p:nvPr/>
        </p:nvSpPr>
        <p:spPr bwMode="auto">
          <a:xfrm rot="5400000">
            <a:off x="255009" y="1041776"/>
            <a:ext cx="3772220" cy="3288867"/>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69" name="Rectangle 2"/>
          <p:cNvSpPr txBox="1">
            <a:spLocks noChangeArrowheads="1"/>
          </p:cNvSpPr>
          <p:nvPr/>
        </p:nvSpPr>
        <p:spPr bwMode="auto">
          <a:xfrm>
            <a:off x="613053" y="977250"/>
            <a:ext cx="3163817" cy="3379115"/>
          </a:xfrm>
          <a:prstGeom prst="rect">
            <a:avLst/>
          </a:prstGeom>
          <a:noFill/>
          <a:ln w="2857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0097" tIns="30044" rIns="60097" bIns="30044" numCol="1" anchor="t" anchorCtr="0" compatLnSpc="1">
            <a:prstTxWarp prst="textNoShape">
              <a:avLst/>
            </a:prstTxWarp>
          </a:bodyPr>
          <a:lstStyle/>
          <a:p>
            <a:pPr marL="114300" lvl="1" indent="-114300" defTabSz="685617" eaLnBrk="0" hangingPunct="0">
              <a:lnSpc>
                <a:spcPct val="150000"/>
              </a:lnSpc>
              <a:buClr>
                <a:srgbClr val="C00000"/>
              </a:buClr>
              <a:buSzPct val="80000"/>
              <a:buFont typeface="Wingdings" pitchFamily="2" charset="2"/>
              <a:buChar char="n"/>
              <a:defRPr/>
            </a:pPr>
            <a:r>
              <a:rPr lang="zh-CN" altLang="en-US" sz="1400" b="1" kern="0" dirty="0" smtClean="0">
                <a:solidFill>
                  <a:srgbClr val="C00000"/>
                </a:solidFill>
                <a:latin typeface="微软雅黑" pitchFamily="34" charset="-122"/>
                <a:ea typeface="微软雅黑" pitchFamily="34" charset="-122"/>
                <a:cs typeface="Arial" pitchFamily="34" charset="0"/>
              </a:rPr>
              <a:t> 写</a:t>
            </a:r>
            <a:r>
              <a:rPr lang="en-US" altLang="zh-CN" sz="1400" b="1" kern="0" dirty="0" smtClean="0">
                <a:solidFill>
                  <a:srgbClr val="C00000"/>
                </a:solidFill>
                <a:latin typeface="微软雅黑" pitchFamily="34" charset="-122"/>
                <a:ea typeface="微软雅黑" pitchFamily="34" charset="-122"/>
                <a:cs typeface="Arial" pitchFamily="34" charset="0"/>
              </a:rPr>
              <a:t>IO</a:t>
            </a:r>
            <a:r>
              <a:rPr lang="zh-CN" altLang="en-US" sz="1400" b="1" kern="0" dirty="0" smtClean="0">
                <a:solidFill>
                  <a:srgbClr val="C00000"/>
                </a:solidFill>
                <a:latin typeface="微软雅黑" pitchFamily="34" charset="-122"/>
                <a:ea typeface="微软雅黑" pitchFamily="34" charset="-122"/>
                <a:cs typeface="Arial" pitchFamily="34" charset="0"/>
              </a:rPr>
              <a:t>流程</a:t>
            </a:r>
            <a:endParaRPr lang="en-US" altLang="zh-CN" sz="14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写请求到镜像卷</a:t>
            </a: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镜像卷将请求复制为两份下发到两中心的镜像数据盘</a:t>
            </a: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镜像数据盘返回写操作完成</a:t>
            </a: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镜像卷返回写</a:t>
            </a:r>
            <a:r>
              <a:rPr lang="en-US" altLang="zh-CN" sz="1300" kern="0" dirty="0" smtClean="0">
                <a:latin typeface="微软雅黑" pitchFamily="34" charset="-122"/>
                <a:ea typeface="微软雅黑" pitchFamily="34" charset="-122"/>
                <a:cs typeface="Arial" pitchFamily="34" charset="0"/>
              </a:rPr>
              <a:t>I/O</a:t>
            </a:r>
            <a:r>
              <a:rPr lang="zh-CN" altLang="en-US" sz="1300" kern="0" dirty="0" smtClean="0">
                <a:latin typeface="微软雅黑" pitchFamily="34" charset="-122"/>
                <a:ea typeface="微软雅黑" pitchFamily="34" charset="-122"/>
                <a:cs typeface="Arial" pitchFamily="34" charset="0"/>
              </a:rPr>
              <a:t>操作完成</a:t>
            </a:r>
            <a:endParaRPr lang="en-US" altLang="zh-CN" sz="1300" kern="0" dirty="0" smtClean="0">
              <a:latin typeface="微软雅黑" pitchFamily="34" charset="-122"/>
              <a:ea typeface="微软雅黑" pitchFamily="34" charset="-122"/>
              <a:cs typeface="Arial" pitchFamily="34" charset="0"/>
            </a:endParaRPr>
          </a:p>
          <a:p>
            <a:pPr marL="114300" lvl="1" indent="-114300" defTabSz="685617" eaLnBrk="0" hangingPunct="0">
              <a:lnSpc>
                <a:spcPct val="150000"/>
              </a:lnSpc>
              <a:buClr>
                <a:schemeClr val="tx1">
                  <a:lumMod val="75000"/>
                  <a:lumOff val="25000"/>
                </a:schemeClr>
              </a:buClr>
              <a:buSzPct val="80000"/>
              <a:defRPr/>
            </a:pPr>
            <a:endParaRPr lang="en-US" altLang="zh-CN" sz="12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rgbClr val="C00000"/>
              </a:buClr>
              <a:buSzPct val="80000"/>
              <a:buFont typeface="Wingdings" pitchFamily="2" charset="2"/>
              <a:buChar char="n"/>
              <a:defRPr/>
            </a:pPr>
            <a:r>
              <a:rPr lang="zh-CN" altLang="en-US" sz="1400" b="1" kern="0" dirty="0" smtClean="0">
                <a:solidFill>
                  <a:srgbClr val="C00000"/>
                </a:solidFill>
                <a:latin typeface="微软雅黑" pitchFamily="34" charset="-122"/>
                <a:ea typeface="微软雅黑" pitchFamily="34" charset="-122"/>
                <a:cs typeface="Arial" pitchFamily="34" charset="0"/>
              </a:rPr>
              <a:t> 读模式</a:t>
            </a:r>
            <a:endParaRPr lang="en-US" altLang="zh-CN" sz="1400" b="1" kern="0" dirty="0" smtClean="0">
              <a:solidFill>
                <a:srgbClr val="C00000"/>
              </a:solidFill>
              <a:latin typeface="微软雅黑" pitchFamily="34" charset="-122"/>
              <a:ea typeface="微软雅黑" pitchFamily="34" charset="-122"/>
              <a:cs typeface="Arial" pitchFamily="34" charset="0"/>
            </a:endParaRPr>
          </a:p>
          <a:p>
            <a:pPr marL="114300" lvl="1" indent="-114300" defTabSz="685617" eaLnBrk="0" hangingPunct="0">
              <a:lnSpc>
                <a:spcPct val="150000"/>
              </a:lnSpc>
              <a:buClr>
                <a:schemeClr val="tx1">
                  <a:lumMod val="75000"/>
                  <a:lumOff val="25000"/>
                </a:schemeClr>
              </a:buClr>
              <a:buSzPct val="80000"/>
              <a:buFont typeface="Arial" pitchFamily="34" charset="0"/>
              <a:buChar char="•"/>
              <a:defRPr/>
            </a:pPr>
            <a:r>
              <a:rPr lang="en-US" altLang="zh-CN" sz="1300" b="1" kern="0" dirty="0" smtClean="0">
                <a:solidFill>
                  <a:srgbClr val="C00000"/>
                </a:solidFill>
                <a:latin typeface="微软雅黑" pitchFamily="34" charset="-122"/>
                <a:ea typeface="微软雅黑" pitchFamily="34" charset="-122"/>
                <a:cs typeface="Arial" pitchFamily="34" charset="0"/>
              </a:rPr>
              <a:t>Site Read</a:t>
            </a:r>
            <a:r>
              <a:rPr lang="zh-CN" altLang="en-US" sz="1300" b="1" kern="0" dirty="0" smtClean="0">
                <a:solidFill>
                  <a:srgbClr val="C00000"/>
                </a:solidFill>
                <a:latin typeface="微软雅黑" pitchFamily="34" charset="-122"/>
                <a:ea typeface="微软雅黑" pitchFamily="34" charset="-122"/>
                <a:cs typeface="Arial" pitchFamily="34" charset="0"/>
              </a:rPr>
              <a:t>模式</a:t>
            </a: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轮询模式</a:t>
            </a:r>
          </a:p>
          <a:p>
            <a:pPr marL="114300" lvl="1" indent="-114300" defTabSz="685617" eaLnBrk="0" hangingPunct="0">
              <a:lnSpc>
                <a:spcPct val="150000"/>
              </a:lnSpc>
              <a:buClr>
                <a:srgbClr val="000000">
                  <a:lumMod val="75000"/>
                  <a:lumOff val="25000"/>
                </a:srgbClr>
              </a:buClr>
              <a:buSzPct val="80000"/>
              <a:buFont typeface="Arial" pitchFamily="34" charset="0"/>
              <a:buChar char="•"/>
              <a:defRPr/>
            </a:pPr>
            <a:r>
              <a:rPr lang="zh-CN" altLang="en-US" sz="1300" kern="0" dirty="0" smtClean="0">
                <a:latin typeface="微软雅黑" pitchFamily="34" charset="-122"/>
                <a:ea typeface="微软雅黑" pitchFamily="34" charset="-122"/>
                <a:cs typeface="Arial" pitchFamily="34" charset="0"/>
              </a:rPr>
              <a:t>优先模式</a:t>
            </a:r>
          </a:p>
        </p:txBody>
      </p:sp>
      <p:sp>
        <p:nvSpPr>
          <p:cNvPr id="164" name="Rectangle 689"/>
          <p:cNvSpPr>
            <a:spLocks noChangeArrowheads="1"/>
          </p:cNvSpPr>
          <p:nvPr/>
        </p:nvSpPr>
        <p:spPr bwMode="auto">
          <a:xfrm>
            <a:off x="3989025" y="618704"/>
            <a:ext cx="3606210" cy="756000"/>
          </a:xfrm>
          <a:prstGeom prst="roundRect">
            <a:avLst>
              <a:gd name="adj" fmla="val 3314"/>
            </a:avLst>
          </a:prstGeom>
          <a:solidFill>
            <a:srgbClr val="F9F9F9"/>
          </a:solidFill>
          <a:ln w="6350" algn="ctr">
            <a:solidFill>
              <a:schemeClr val="bg1">
                <a:lumMod val="50000"/>
              </a:schemeClr>
            </a:solidFill>
            <a:prstDash val="sysDash"/>
            <a:miter lim="800000"/>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1100" kern="0" dirty="0" smtClean="0">
              <a:solidFill>
                <a:prstClr val="black"/>
              </a:solidFill>
              <a:latin typeface="微软雅黑" pitchFamily="34" charset="-122"/>
              <a:ea typeface="微软雅黑" pitchFamily="34" charset="-122"/>
            </a:endParaRPr>
          </a:p>
        </p:txBody>
      </p:sp>
      <p:sp>
        <p:nvSpPr>
          <p:cNvPr id="165" name="Rectangle 689"/>
          <p:cNvSpPr>
            <a:spLocks noChangeArrowheads="1"/>
          </p:cNvSpPr>
          <p:nvPr/>
        </p:nvSpPr>
        <p:spPr bwMode="auto">
          <a:xfrm>
            <a:off x="5882460" y="3628163"/>
            <a:ext cx="1692000" cy="972000"/>
          </a:xfrm>
          <a:prstGeom prst="roundRect">
            <a:avLst>
              <a:gd name="adj" fmla="val 3314"/>
            </a:avLst>
          </a:prstGeom>
          <a:solidFill>
            <a:srgbClr val="F9F9F9"/>
          </a:solidFill>
          <a:ln w="6350" algn="ctr">
            <a:solidFill>
              <a:schemeClr val="bg1">
                <a:lumMod val="50000"/>
              </a:schemeClr>
            </a:solidFill>
            <a:prstDash val="sysDash"/>
            <a:miter lim="800000"/>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1100" kern="0" dirty="0" smtClean="0">
              <a:solidFill>
                <a:prstClr val="black"/>
              </a:solidFill>
              <a:latin typeface="微软雅黑" pitchFamily="34" charset="-122"/>
              <a:ea typeface="微软雅黑" pitchFamily="34" charset="-122"/>
            </a:endParaRPr>
          </a:p>
        </p:txBody>
      </p:sp>
      <p:sp>
        <p:nvSpPr>
          <p:cNvPr id="166" name="Rectangle 689"/>
          <p:cNvSpPr>
            <a:spLocks noChangeArrowheads="1"/>
          </p:cNvSpPr>
          <p:nvPr/>
        </p:nvSpPr>
        <p:spPr bwMode="auto">
          <a:xfrm>
            <a:off x="3979500" y="1537336"/>
            <a:ext cx="3606210" cy="1905000"/>
          </a:xfrm>
          <a:prstGeom prst="roundRect">
            <a:avLst>
              <a:gd name="adj" fmla="val 3314"/>
            </a:avLst>
          </a:prstGeom>
          <a:solidFill>
            <a:srgbClr val="F9F9F9"/>
          </a:solidFill>
          <a:ln w="6350" algn="ctr">
            <a:solidFill>
              <a:schemeClr val="bg1">
                <a:lumMod val="50000"/>
              </a:schemeClr>
            </a:solidFill>
            <a:prstDash val="sysDash"/>
            <a:miter lim="800000"/>
            <a:headEnd/>
            <a:tailEnd/>
          </a:ln>
          <a:effectLst/>
        </p:spPr>
        <p:txBody>
          <a:bodyPr wrap="none" lIns="0" tIns="0" rIns="0" bIns="0" anchor="ctr"/>
          <a:lstStyle/>
          <a:p>
            <a:pPr fontAlgn="auto">
              <a:spcBef>
                <a:spcPts val="0"/>
              </a:spcBef>
              <a:spcAft>
                <a:spcPts val="0"/>
              </a:spcAft>
              <a:defRPr/>
            </a:pPr>
            <a:endParaRPr lang="zh-CN" altLang="en-US" sz="1100" kern="0" dirty="0" smtClean="0">
              <a:solidFill>
                <a:prstClr val="black"/>
              </a:solidFill>
              <a:latin typeface="微软雅黑" pitchFamily="34" charset="-122"/>
              <a:ea typeface="微软雅黑" pitchFamily="34" charset="-122"/>
            </a:endParaRPr>
          </a:p>
        </p:txBody>
      </p:sp>
      <p:sp>
        <p:nvSpPr>
          <p:cNvPr id="167" name="Rectangle 689"/>
          <p:cNvSpPr>
            <a:spLocks noChangeArrowheads="1"/>
          </p:cNvSpPr>
          <p:nvPr/>
        </p:nvSpPr>
        <p:spPr bwMode="auto">
          <a:xfrm>
            <a:off x="3987987" y="3625537"/>
            <a:ext cx="1692000" cy="972000"/>
          </a:xfrm>
          <a:prstGeom prst="roundRect">
            <a:avLst>
              <a:gd name="adj" fmla="val 3314"/>
            </a:avLst>
          </a:prstGeom>
          <a:solidFill>
            <a:srgbClr val="F9F9F9"/>
          </a:solidFill>
          <a:ln w="6350" algn="ctr">
            <a:solidFill>
              <a:schemeClr val="bg1">
                <a:lumMod val="50000"/>
              </a:schemeClr>
            </a:solidFill>
            <a:prstDash val="sysDash"/>
            <a:miter lim="800000"/>
            <a:headEnd/>
            <a:tailEnd/>
          </a:ln>
          <a:effectLst/>
        </p:spPr>
        <p:txBody>
          <a:bodyPr wrap="none" lIns="0" tIns="0" rIns="0" bIns="0" anchor="ctr"/>
          <a:lstStyle/>
          <a:p>
            <a:pPr fontAlgn="auto">
              <a:spcBef>
                <a:spcPts val="0"/>
              </a:spcBef>
              <a:spcAft>
                <a:spcPts val="0"/>
              </a:spcAft>
              <a:defRPr/>
            </a:pPr>
            <a:endParaRPr lang="zh-CN" altLang="en-US" sz="1100" kern="0" dirty="0" smtClean="0">
              <a:solidFill>
                <a:prstClr val="black"/>
              </a:solidFill>
              <a:latin typeface="微软雅黑" pitchFamily="34" charset="-122"/>
              <a:ea typeface="微软雅黑" pitchFamily="34" charset="-122"/>
            </a:endParaRPr>
          </a:p>
        </p:txBody>
      </p:sp>
      <p:sp>
        <p:nvSpPr>
          <p:cNvPr id="168" name="AutoShape 38"/>
          <p:cNvSpPr>
            <a:spLocks noChangeArrowheads="1"/>
          </p:cNvSpPr>
          <p:nvPr/>
        </p:nvSpPr>
        <p:spPr bwMode="gray">
          <a:xfrm>
            <a:off x="4193000" y="2504424"/>
            <a:ext cx="3204000" cy="756000"/>
          </a:xfrm>
          <a:prstGeom prst="can">
            <a:avLst>
              <a:gd name="adj" fmla="val 29197"/>
            </a:avLst>
          </a:prstGeom>
          <a:solidFill>
            <a:schemeClr val="bg1">
              <a:lumMod val="75000"/>
            </a:schemeClr>
          </a:solidFill>
          <a:ln w="1905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69" name="流程图: 磁盘 168"/>
          <p:cNvSpPr/>
          <p:nvPr/>
        </p:nvSpPr>
        <p:spPr>
          <a:xfrm>
            <a:off x="4977366" y="2760768"/>
            <a:ext cx="576000" cy="396000"/>
          </a:xfrm>
          <a:prstGeom prst="flowChartMagneticDisk">
            <a:avLst/>
          </a:prstGeom>
          <a:solidFill>
            <a:srgbClr val="C00000"/>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170" name="流程图: 磁盘 169"/>
          <p:cNvSpPr/>
          <p:nvPr/>
        </p:nvSpPr>
        <p:spPr>
          <a:xfrm>
            <a:off x="4475529" y="2884593"/>
            <a:ext cx="360000" cy="180000"/>
          </a:xfrm>
          <a:prstGeom prst="flowChartMagneticDisk">
            <a:avLst/>
          </a:prstGeom>
          <a:solidFill>
            <a:schemeClr val="accent2">
              <a:lumMod val="75000"/>
            </a:schemeClr>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sp>
        <p:nvSpPr>
          <p:cNvPr id="171" name="流程图: 磁盘 170"/>
          <p:cNvSpPr/>
          <p:nvPr/>
        </p:nvSpPr>
        <p:spPr>
          <a:xfrm>
            <a:off x="5914563" y="2768131"/>
            <a:ext cx="576000" cy="396000"/>
          </a:xfrm>
          <a:prstGeom prst="flowChartMagneticDisk">
            <a:avLst/>
          </a:prstGeom>
          <a:solidFill>
            <a:srgbClr val="C00000"/>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sp>
        <p:nvSpPr>
          <p:cNvPr id="172" name="AutoShape 38"/>
          <p:cNvSpPr>
            <a:spLocks noChangeArrowheads="1"/>
          </p:cNvSpPr>
          <p:nvPr/>
        </p:nvSpPr>
        <p:spPr bwMode="gray">
          <a:xfrm>
            <a:off x="5332041" y="1653382"/>
            <a:ext cx="864000" cy="468000"/>
          </a:xfrm>
          <a:prstGeom prst="can">
            <a:avLst>
              <a:gd name="adj" fmla="val 29197"/>
            </a:avLst>
          </a:prstGeom>
          <a:solidFill>
            <a:schemeClr val="bg1">
              <a:lumMod val="50000"/>
            </a:schemeClr>
          </a:solidFill>
          <a:ln w="1270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zh-CN" altLang="en-US" sz="1000" kern="0" dirty="0" smtClean="0">
                <a:solidFill>
                  <a:schemeClr val="bg1"/>
                </a:solidFill>
                <a:latin typeface="微软雅黑" pitchFamily="34" charset="-122"/>
                <a:ea typeface="微软雅黑" pitchFamily="34" charset="-122"/>
              </a:rPr>
              <a:t>镜像卷</a:t>
            </a:r>
            <a:endParaRPr lang="zh-CN" altLang="en-US" sz="1000" kern="0" dirty="0">
              <a:solidFill>
                <a:schemeClr val="bg1"/>
              </a:solidFill>
              <a:latin typeface="微软雅黑" pitchFamily="34" charset="-122"/>
              <a:ea typeface="微软雅黑" pitchFamily="34" charset="-122"/>
            </a:endParaRPr>
          </a:p>
        </p:txBody>
      </p:sp>
      <p:sp>
        <p:nvSpPr>
          <p:cNvPr id="173" name="流程图: 磁盘 172"/>
          <p:cNvSpPr/>
          <p:nvPr/>
        </p:nvSpPr>
        <p:spPr>
          <a:xfrm>
            <a:off x="6671310" y="2918418"/>
            <a:ext cx="360000" cy="180000"/>
          </a:xfrm>
          <a:prstGeom prst="flowChartMagneticDisk">
            <a:avLst/>
          </a:prstGeom>
          <a:solidFill>
            <a:schemeClr val="accent2">
              <a:lumMod val="75000"/>
            </a:schemeClr>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sz="1100" kern="0" smtClean="0">
              <a:solidFill>
                <a:prstClr val="white"/>
              </a:solidFill>
              <a:latin typeface="Calibri"/>
              <a:ea typeface="宋体"/>
            </a:endParaRPr>
          </a:p>
        </p:txBody>
      </p:sp>
      <p:sp>
        <p:nvSpPr>
          <p:cNvPr id="174" name="AutoShape 38"/>
          <p:cNvSpPr>
            <a:spLocks noChangeArrowheads="1"/>
          </p:cNvSpPr>
          <p:nvPr/>
        </p:nvSpPr>
        <p:spPr bwMode="gray">
          <a:xfrm>
            <a:off x="5332041" y="727710"/>
            <a:ext cx="864000" cy="468000"/>
          </a:xfrm>
          <a:prstGeom prst="can">
            <a:avLst>
              <a:gd name="adj" fmla="val 29197"/>
            </a:avLst>
          </a:prstGeom>
          <a:solidFill>
            <a:schemeClr val="bg1">
              <a:lumMod val="50000"/>
            </a:schemeClr>
          </a:solidFill>
          <a:ln w="1270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n-cs"/>
              </a:rPr>
              <a:t>主机盘</a:t>
            </a:r>
            <a:endParaRPr kumimoji="0" lang="zh-CN" alt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75" name="流程图: 磁盘 174"/>
          <p:cNvSpPr/>
          <p:nvPr/>
        </p:nvSpPr>
        <p:spPr>
          <a:xfrm>
            <a:off x="4977366" y="3861088"/>
            <a:ext cx="576000" cy="396000"/>
          </a:xfrm>
          <a:prstGeom prst="flowChartMagneticDisk">
            <a:avLst/>
          </a:prstGeom>
          <a:solidFill>
            <a:srgbClr val="C00000"/>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sp>
        <p:nvSpPr>
          <p:cNvPr id="176" name="流程图: 磁盘 175"/>
          <p:cNvSpPr/>
          <p:nvPr/>
        </p:nvSpPr>
        <p:spPr>
          <a:xfrm>
            <a:off x="5914563" y="3868451"/>
            <a:ext cx="576000" cy="396000"/>
          </a:xfrm>
          <a:prstGeom prst="flowChartMagneticDisk">
            <a:avLst/>
          </a:prstGeom>
          <a:solidFill>
            <a:srgbClr val="C00000"/>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sp>
        <p:nvSpPr>
          <p:cNvPr id="177" name="流程图: 磁盘 176"/>
          <p:cNvSpPr/>
          <p:nvPr/>
        </p:nvSpPr>
        <p:spPr>
          <a:xfrm>
            <a:off x="4475529" y="4018068"/>
            <a:ext cx="360000" cy="180000"/>
          </a:xfrm>
          <a:prstGeom prst="flowChartMagneticDisk">
            <a:avLst/>
          </a:prstGeom>
          <a:solidFill>
            <a:schemeClr val="accent2">
              <a:lumMod val="75000"/>
            </a:schemeClr>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sz="1100" kern="0" smtClean="0">
              <a:solidFill>
                <a:prstClr val="white"/>
              </a:solidFill>
              <a:latin typeface="Calibri"/>
              <a:ea typeface="宋体"/>
            </a:endParaRPr>
          </a:p>
        </p:txBody>
      </p:sp>
      <p:sp>
        <p:nvSpPr>
          <p:cNvPr id="178" name="流程图: 磁盘 177"/>
          <p:cNvSpPr/>
          <p:nvPr/>
        </p:nvSpPr>
        <p:spPr>
          <a:xfrm>
            <a:off x="6671310" y="4051893"/>
            <a:ext cx="360000" cy="180000"/>
          </a:xfrm>
          <a:prstGeom prst="flowChartMagneticDisk">
            <a:avLst/>
          </a:prstGeom>
          <a:solidFill>
            <a:schemeClr val="accent2">
              <a:lumMod val="75000"/>
            </a:schemeClr>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cxnSp>
        <p:nvCxnSpPr>
          <p:cNvPr id="179" name="直接连接符 178"/>
          <p:cNvCxnSpPr>
            <a:stCxn id="169" idx="3"/>
            <a:endCxn id="175" idx="1"/>
          </p:cNvCxnSpPr>
          <p:nvPr/>
        </p:nvCxnSpPr>
        <p:spPr bwMode="auto">
          <a:xfrm>
            <a:off x="5265366" y="3156768"/>
            <a:ext cx="0" cy="704320"/>
          </a:xfrm>
          <a:prstGeom prst="line">
            <a:avLst/>
          </a:prstGeom>
          <a:noFill/>
          <a:ln w="9525" cap="flat" cmpd="sng" algn="ctr">
            <a:solidFill>
              <a:schemeClr val="tx1"/>
            </a:solidFill>
            <a:prstDash val="solid"/>
            <a:round/>
            <a:headEnd type="none" w="med" len="med"/>
            <a:tailEnd type="none" w="med" len="med"/>
          </a:ln>
          <a:effectLst/>
        </p:spPr>
      </p:cxnSp>
      <p:cxnSp>
        <p:nvCxnSpPr>
          <p:cNvPr id="180" name="直接连接符 179"/>
          <p:cNvCxnSpPr>
            <a:stCxn id="171" idx="3"/>
            <a:endCxn id="176" idx="1"/>
          </p:cNvCxnSpPr>
          <p:nvPr/>
        </p:nvCxnSpPr>
        <p:spPr bwMode="auto">
          <a:xfrm>
            <a:off x="6202563" y="3164131"/>
            <a:ext cx="0" cy="704320"/>
          </a:xfrm>
          <a:prstGeom prst="line">
            <a:avLst/>
          </a:prstGeom>
          <a:noFill/>
          <a:ln w="9525" cap="flat" cmpd="sng" algn="ctr">
            <a:solidFill>
              <a:schemeClr val="tx1"/>
            </a:solidFill>
            <a:prstDash val="solid"/>
            <a:round/>
            <a:headEnd type="none" w="med" len="med"/>
            <a:tailEnd type="none" w="med" len="med"/>
          </a:ln>
          <a:effectLst/>
        </p:spPr>
      </p:cxnSp>
      <p:cxnSp>
        <p:nvCxnSpPr>
          <p:cNvPr id="181" name="直接连接符 180"/>
          <p:cNvCxnSpPr>
            <a:stCxn id="173" idx="3"/>
            <a:endCxn id="178" idx="1"/>
          </p:cNvCxnSpPr>
          <p:nvPr/>
        </p:nvCxnSpPr>
        <p:spPr bwMode="auto">
          <a:xfrm>
            <a:off x="6851310" y="3098418"/>
            <a:ext cx="0" cy="953475"/>
          </a:xfrm>
          <a:prstGeom prst="line">
            <a:avLst/>
          </a:prstGeom>
          <a:noFill/>
          <a:ln w="9525" cap="flat" cmpd="sng" algn="ctr">
            <a:solidFill>
              <a:schemeClr val="tx1"/>
            </a:solidFill>
            <a:prstDash val="solid"/>
            <a:round/>
            <a:headEnd type="none" w="med" len="med"/>
            <a:tailEnd type="none" w="med" len="med"/>
          </a:ln>
          <a:effectLst/>
        </p:spPr>
      </p:cxnSp>
      <p:cxnSp>
        <p:nvCxnSpPr>
          <p:cNvPr id="182" name="直接连接符 181"/>
          <p:cNvCxnSpPr>
            <a:stCxn id="170" idx="3"/>
            <a:endCxn id="177" idx="1"/>
          </p:cNvCxnSpPr>
          <p:nvPr/>
        </p:nvCxnSpPr>
        <p:spPr bwMode="auto">
          <a:xfrm>
            <a:off x="4655529" y="3064593"/>
            <a:ext cx="0" cy="953475"/>
          </a:xfrm>
          <a:prstGeom prst="line">
            <a:avLst/>
          </a:prstGeom>
          <a:noFill/>
          <a:ln w="9525" cap="flat" cmpd="sng" algn="ctr">
            <a:solidFill>
              <a:schemeClr val="tx1"/>
            </a:solidFill>
            <a:prstDash val="solid"/>
            <a:round/>
            <a:headEnd type="none" w="med" len="med"/>
            <a:tailEnd type="none" w="med" len="med"/>
          </a:ln>
          <a:effectLst/>
        </p:spPr>
      </p:cxnSp>
      <p:cxnSp>
        <p:nvCxnSpPr>
          <p:cNvPr id="183" name="直接箭头连接符 182"/>
          <p:cNvCxnSpPr/>
          <p:nvPr/>
        </p:nvCxnSpPr>
        <p:spPr bwMode="auto">
          <a:xfrm flipH="1">
            <a:off x="5400966" y="2235606"/>
            <a:ext cx="221324" cy="468000"/>
          </a:xfrm>
          <a:prstGeom prst="straightConnector1">
            <a:avLst/>
          </a:prstGeom>
          <a:noFill/>
          <a:ln w="38100" cap="flat" cmpd="sng" algn="ctr">
            <a:solidFill>
              <a:srgbClr val="FF9900"/>
            </a:solidFill>
            <a:prstDash val="solid"/>
            <a:round/>
            <a:headEnd type="none" w="med" len="med"/>
            <a:tailEnd type="triangle"/>
          </a:ln>
          <a:effectLst/>
        </p:spPr>
      </p:cxnSp>
      <p:cxnSp>
        <p:nvCxnSpPr>
          <p:cNvPr id="184" name="直接箭头连接符 183"/>
          <p:cNvCxnSpPr/>
          <p:nvPr/>
        </p:nvCxnSpPr>
        <p:spPr bwMode="auto">
          <a:xfrm>
            <a:off x="5895513" y="2235607"/>
            <a:ext cx="281478" cy="480483"/>
          </a:xfrm>
          <a:prstGeom prst="straightConnector1">
            <a:avLst/>
          </a:prstGeom>
          <a:noFill/>
          <a:ln w="38100" cap="flat" cmpd="sng" algn="ctr">
            <a:solidFill>
              <a:srgbClr val="FF9900"/>
            </a:solidFill>
            <a:prstDash val="solid"/>
            <a:round/>
            <a:headEnd type="none" w="med" len="med"/>
            <a:tailEnd type="triangle"/>
          </a:ln>
          <a:effectLst/>
        </p:spPr>
      </p:cxnSp>
      <p:cxnSp>
        <p:nvCxnSpPr>
          <p:cNvPr id="185" name="直接箭头连接符 184"/>
          <p:cNvCxnSpPr/>
          <p:nvPr/>
        </p:nvCxnSpPr>
        <p:spPr bwMode="auto">
          <a:xfrm flipV="1">
            <a:off x="5227266" y="2235606"/>
            <a:ext cx="216000" cy="468000"/>
          </a:xfrm>
          <a:prstGeom prst="straightConnector1">
            <a:avLst/>
          </a:prstGeom>
          <a:noFill/>
          <a:ln w="38100" cap="flat" cmpd="sng" algn="ctr">
            <a:solidFill>
              <a:srgbClr val="FF9900"/>
            </a:solidFill>
            <a:prstDash val="solid"/>
            <a:round/>
            <a:headEnd type="none" w="med" len="med"/>
            <a:tailEnd type="triangle"/>
          </a:ln>
          <a:effectLst/>
        </p:spPr>
      </p:cxnSp>
      <p:cxnSp>
        <p:nvCxnSpPr>
          <p:cNvPr id="186" name="直接箭头连接符 185"/>
          <p:cNvCxnSpPr/>
          <p:nvPr/>
        </p:nvCxnSpPr>
        <p:spPr bwMode="auto">
          <a:xfrm flipH="1" flipV="1">
            <a:off x="6094563" y="2235606"/>
            <a:ext cx="288000" cy="468000"/>
          </a:xfrm>
          <a:prstGeom prst="straightConnector1">
            <a:avLst/>
          </a:prstGeom>
          <a:noFill/>
          <a:ln w="38100" cap="flat" cmpd="sng" algn="ctr">
            <a:solidFill>
              <a:srgbClr val="FF9900"/>
            </a:solidFill>
            <a:prstDash val="solid"/>
            <a:round/>
            <a:headEnd type="none" w="med" len="med"/>
            <a:tailEnd type="triangle"/>
          </a:ln>
          <a:effectLst/>
        </p:spPr>
      </p:cxnSp>
      <p:sp>
        <p:nvSpPr>
          <p:cNvPr id="187" name="TextBox 186"/>
          <p:cNvSpPr txBox="1"/>
          <p:nvPr/>
        </p:nvSpPr>
        <p:spPr>
          <a:xfrm rot="3525914">
            <a:off x="5911035" y="2365924"/>
            <a:ext cx="279990" cy="276999"/>
          </a:xfrm>
          <a:prstGeom prst="rect">
            <a:avLst/>
          </a:prstGeom>
          <a:noFill/>
        </p:spPr>
        <p:txBody>
          <a:bodyPr wrap="square" rtlCol="0">
            <a:spAutoFit/>
          </a:bodyPr>
          <a:lstStyle/>
          <a:p>
            <a:r>
              <a:rPr lang="en-US" altLang="zh-CN" sz="1200" b="1" dirty="0" smtClean="0">
                <a:solidFill>
                  <a:srgbClr val="C00000"/>
                </a:solidFill>
              </a:rPr>
              <a:t>2</a:t>
            </a:r>
            <a:endParaRPr lang="zh-CN" altLang="en-US" sz="1200" b="1" dirty="0">
              <a:solidFill>
                <a:srgbClr val="C00000"/>
              </a:solidFill>
            </a:endParaRPr>
          </a:p>
        </p:txBody>
      </p:sp>
      <p:sp>
        <p:nvSpPr>
          <p:cNvPr id="188" name="TextBox 187"/>
          <p:cNvSpPr txBox="1"/>
          <p:nvPr/>
        </p:nvSpPr>
        <p:spPr>
          <a:xfrm rot="18105264">
            <a:off x="5373755" y="2342190"/>
            <a:ext cx="279990" cy="276999"/>
          </a:xfrm>
          <a:prstGeom prst="rect">
            <a:avLst/>
          </a:prstGeom>
          <a:noFill/>
        </p:spPr>
        <p:txBody>
          <a:bodyPr wrap="square" rtlCol="0">
            <a:spAutoFit/>
          </a:bodyPr>
          <a:lstStyle/>
          <a:p>
            <a:r>
              <a:rPr lang="en-US" altLang="zh-CN" sz="1200" b="1" dirty="0" smtClean="0">
                <a:solidFill>
                  <a:srgbClr val="C00000"/>
                </a:solidFill>
              </a:rPr>
              <a:t>2</a:t>
            </a:r>
            <a:endParaRPr lang="zh-CN" altLang="en-US" sz="1200" b="1" dirty="0">
              <a:solidFill>
                <a:srgbClr val="C00000"/>
              </a:solidFill>
            </a:endParaRPr>
          </a:p>
        </p:txBody>
      </p:sp>
      <p:sp>
        <p:nvSpPr>
          <p:cNvPr id="189" name="TextBox 188"/>
          <p:cNvSpPr txBox="1"/>
          <p:nvPr/>
        </p:nvSpPr>
        <p:spPr>
          <a:xfrm rot="18105264">
            <a:off x="5192047" y="2297134"/>
            <a:ext cx="279990" cy="276999"/>
          </a:xfrm>
          <a:prstGeom prst="rect">
            <a:avLst/>
          </a:prstGeom>
          <a:noFill/>
        </p:spPr>
        <p:txBody>
          <a:bodyPr wrap="square" rtlCol="0">
            <a:spAutoFit/>
          </a:bodyPr>
          <a:lstStyle/>
          <a:p>
            <a:r>
              <a:rPr lang="en-US" altLang="zh-CN" sz="1200" b="1" dirty="0" smtClean="0">
                <a:solidFill>
                  <a:srgbClr val="C00000"/>
                </a:solidFill>
              </a:rPr>
              <a:t>3</a:t>
            </a:r>
            <a:endParaRPr lang="zh-CN" altLang="en-US" sz="1200" b="1" dirty="0">
              <a:solidFill>
                <a:srgbClr val="C00000"/>
              </a:solidFill>
            </a:endParaRPr>
          </a:p>
        </p:txBody>
      </p:sp>
      <p:sp>
        <p:nvSpPr>
          <p:cNvPr id="190" name="TextBox 189"/>
          <p:cNvSpPr txBox="1"/>
          <p:nvPr/>
        </p:nvSpPr>
        <p:spPr>
          <a:xfrm rot="3343978">
            <a:off x="6089125" y="2294564"/>
            <a:ext cx="279990" cy="276999"/>
          </a:xfrm>
          <a:prstGeom prst="rect">
            <a:avLst/>
          </a:prstGeom>
          <a:noFill/>
        </p:spPr>
        <p:txBody>
          <a:bodyPr wrap="square" rtlCol="0">
            <a:spAutoFit/>
          </a:bodyPr>
          <a:lstStyle/>
          <a:p>
            <a:r>
              <a:rPr lang="en-US" altLang="zh-CN" sz="1200" b="1" dirty="0" smtClean="0">
                <a:solidFill>
                  <a:srgbClr val="C00000"/>
                </a:solidFill>
              </a:rPr>
              <a:t>3</a:t>
            </a:r>
            <a:endParaRPr lang="zh-CN" altLang="en-US" sz="1200" b="1" dirty="0">
              <a:solidFill>
                <a:srgbClr val="C00000"/>
              </a:solidFill>
            </a:endParaRPr>
          </a:p>
        </p:txBody>
      </p:sp>
      <p:cxnSp>
        <p:nvCxnSpPr>
          <p:cNvPr id="191" name="直接箭头连接符 190"/>
          <p:cNvCxnSpPr/>
          <p:nvPr/>
        </p:nvCxnSpPr>
        <p:spPr bwMode="auto">
          <a:xfrm flipH="1">
            <a:off x="5639091" y="1235481"/>
            <a:ext cx="0" cy="432000"/>
          </a:xfrm>
          <a:prstGeom prst="straightConnector1">
            <a:avLst/>
          </a:prstGeom>
          <a:noFill/>
          <a:ln w="38100" cap="flat" cmpd="sng" algn="ctr">
            <a:solidFill>
              <a:srgbClr val="FF9900"/>
            </a:solidFill>
            <a:prstDash val="solid"/>
            <a:round/>
            <a:headEnd type="none" w="med" len="med"/>
            <a:tailEnd type="triangle"/>
          </a:ln>
          <a:effectLst/>
        </p:spPr>
      </p:cxnSp>
      <p:sp>
        <p:nvSpPr>
          <p:cNvPr id="192" name="TextBox 191"/>
          <p:cNvSpPr txBox="1"/>
          <p:nvPr/>
        </p:nvSpPr>
        <p:spPr>
          <a:xfrm>
            <a:off x="5402330" y="1269526"/>
            <a:ext cx="279990" cy="276999"/>
          </a:xfrm>
          <a:prstGeom prst="rect">
            <a:avLst/>
          </a:prstGeom>
          <a:noFill/>
        </p:spPr>
        <p:txBody>
          <a:bodyPr wrap="square" rtlCol="0">
            <a:spAutoFit/>
          </a:bodyPr>
          <a:lstStyle/>
          <a:p>
            <a:r>
              <a:rPr lang="en-US" altLang="zh-CN" sz="1200" b="1" dirty="0" smtClean="0">
                <a:solidFill>
                  <a:srgbClr val="C00000"/>
                </a:solidFill>
              </a:rPr>
              <a:t>1</a:t>
            </a:r>
            <a:endParaRPr lang="zh-CN" altLang="en-US" sz="1200" b="1" dirty="0">
              <a:solidFill>
                <a:srgbClr val="C00000"/>
              </a:solidFill>
            </a:endParaRPr>
          </a:p>
        </p:txBody>
      </p:sp>
      <p:cxnSp>
        <p:nvCxnSpPr>
          <p:cNvPr id="193" name="直接箭头连接符 192"/>
          <p:cNvCxnSpPr/>
          <p:nvPr/>
        </p:nvCxnSpPr>
        <p:spPr bwMode="auto">
          <a:xfrm flipH="1">
            <a:off x="5867691" y="1225956"/>
            <a:ext cx="0" cy="432000"/>
          </a:xfrm>
          <a:prstGeom prst="straightConnector1">
            <a:avLst/>
          </a:prstGeom>
          <a:noFill/>
          <a:ln w="38100" cap="flat" cmpd="sng" algn="ctr">
            <a:solidFill>
              <a:srgbClr val="FF9900"/>
            </a:solidFill>
            <a:prstDash val="solid"/>
            <a:round/>
            <a:headEnd type="triangle" w="med" len="med"/>
            <a:tailEnd type="none"/>
          </a:ln>
          <a:effectLst/>
        </p:spPr>
      </p:cxnSp>
      <p:sp>
        <p:nvSpPr>
          <p:cNvPr id="194" name="TextBox 193"/>
          <p:cNvSpPr txBox="1"/>
          <p:nvPr/>
        </p:nvSpPr>
        <p:spPr>
          <a:xfrm>
            <a:off x="5830955" y="1269526"/>
            <a:ext cx="279990" cy="276999"/>
          </a:xfrm>
          <a:prstGeom prst="rect">
            <a:avLst/>
          </a:prstGeom>
          <a:noFill/>
        </p:spPr>
        <p:txBody>
          <a:bodyPr wrap="square" rtlCol="0">
            <a:spAutoFit/>
          </a:bodyPr>
          <a:lstStyle/>
          <a:p>
            <a:r>
              <a:rPr lang="en-US" altLang="zh-CN" sz="1200" b="1" dirty="0" smtClean="0">
                <a:solidFill>
                  <a:srgbClr val="C00000"/>
                </a:solidFill>
              </a:rPr>
              <a:t>4</a:t>
            </a:r>
            <a:endParaRPr lang="zh-CN" altLang="en-US" sz="1200" b="1" dirty="0">
              <a:solidFill>
                <a:srgbClr val="C00000"/>
              </a:solidFill>
            </a:endParaRPr>
          </a:p>
        </p:txBody>
      </p:sp>
      <p:sp>
        <p:nvSpPr>
          <p:cNvPr id="195" name="流程图: 磁盘 194"/>
          <p:cNvSpPr/>
          <p:nvPr/>
        </p:nvSpPr>
        <p:spPr>
          <a:xfrm>
            <a:off x="7797210" y="4327057"/>
            <a:ext cx="360000" cy="180000"/>
          </a:xfrm>
          <a:prstGeom prst="flowChartMagneticDisk">
            <a:avLst/>
          </a:prstGeom>
          <a:solidFill>
            <a:schemeClr val="accent2">
              <a:lumMod val="75000"/>
            </a:schemeClr>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sz="1100" kern="0" smtClean="0">
              <a:solidFill>
                <a:prstClr val="white"/>
              </a:solidFill>
              <a:latin typeface="Calibri"/>
              <a:ea typeface="宋体"/>
            </a:endParaRPr>
          </a:p>
        </p:txBody>
      </p:sp>
      <p:sp>
        <p:nvSpPr>
          <p:cNvPr id="197" name="流程图: 磁盘 196"/>
          <p:cNvSpPr/>
          <p:nvPr/>
        </p:nvSpPr>
        <p:spPr>
          <a:xfrm>
            <a:off x="7795260" y="4126143"/>
            <a:ext cx="360000" cy="180000"/>
          </a:xfrm>
          <a:prstGeom prst="flowChartMagneticDisk">
            <a:avLst/>
          </a:prstGeom>
          <a:solidFill>
            <a:srgbClr val="C00000"/>
          </a:solidFill>
          <a:ln w="9525"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sz="1100" kern="0" smtClean="0">
              <a:solidFill>
                <a:prstClr val="white"/>
              </a:solidFill>
              <a:latin typeface="Calibri"/>
              <a:ea typeface="宋体"/>
            </a:endParaRPr>
          </a:p>
        </p:txBody>
      </p:sp>
      <p:sp>
        <p:nvSpPr>
          <p:cNvPr id="198" name="AutoShape 38"/>
          <p:cNvSpPr>
            <a:spLocks noChangeArrowheads="1"/>
          </p:cNvSpPr>
          <p:nvPr/>
        </p:nvSpPr>
        <p:spPr bwMode="gray">
          <a:xfrm>
            <a:off x="7801410" y="3892061"/>
            <a:ext cx="360000" cy="180000"/>
          </a:xfrm>
          <a:prstGeom prst="can">
            <a:avLst>
              <a:gd name="adj" fmla="val 29197"/>
            </a:avLst>
          </a:prstGeom>
          <a:solidFill>
            <a:schemeClr val="bg1">
              <a:lumMod val="50000"/>
            </a:schemeClr>
          </a:solidFill>
          <a:ln w="12700" cap="flat" cmpd="sng" algn="ctr">
            <a:solidFill>
              <a:schemeClr val="bg1"/>
            </a:solidFill>
            <a:prstDash val="solid"/>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endParaRPr lang="zh-CN" altLang="en-US" sz="1000" kern="0" dirty="0">
              <a:solidFill>
                <a:schemeClr val="bg1"/>
              </a:solidFill>
              <a:latin typeface="微软雅黑" pitchFamily="34" charset="-122"/>
              <a:ea typeface="微软雅黑" pitchFamily="34" charset="-122"/>
            </a:endParaRPr>
          </a:p>
        </p:txBody>
      </p:sp>
      <p:sp>
        <p:nvSpPr>
          <p:cNvPr id="199" name="任意多边形 198"/>
          <p:cNvSpPr/>
          <p:nvPr/>
        </p:nvSpPr>
        <p:spPr bwMode="auto">
          <a:xfrm>
            <a:off x="5264422" y="3133727"/>
            <a:ext cx="942975" cy="72000"/>
          </a:xfrm>
          <a:custGeom>
            <a:avLst/>
            <a:gdLst>
              <a:gd name="connsiteX0" fmla="*/ 0 w 942975"/>
              <a:gd name="connsiteY0" fmla="*/ 0 h 184150"/>
              <a:gd name="connsiteX1" fmla="*/ 476250 w 942975"/>
              <a:gd name="connsiteY1" fmla="*/ 180975 h 184150"/>
              <a:gd name="connsiteX2" fmla="*/ 942975 w 942975"/>
              <a:gd name="connsiteY2" fmla="*/ 19050 h 184150"/>
            </a:gdLst>
            <a:ahLst/>
            <a:cxnLst>
              <a:cxn ang="0">
                <a:pos x="connsiteX0" y="connsiteY0"/>
              </a:cxn>
              <a:cxn ang="0">
                <a:pos x="connsiteX1" y="connsiteY1"/>
              </a:cxn>
              <a:cxn ang="0">
                <a:pos x="connsiteX2" y="connsiteY2"/>
              </a:cxn>
            </a:cxnLst>
            <a:rect l="l" t="t" r="r" b="b"/>
            <a:pathLst>
              <a:path w="942975" h="184150">
                <a:moveTo>
                  <a:pt x="0" y="0"/>
                </a:moveTo>
                <a:cubicBezTo>
                  <a:pt x="159544" y="88900"/>
                  <a:pt x="319088" y="177800"/>
                  <a:pt x="476250" y="180975"/>
                </a:cubicBezTo>
                <a:cubicBezTo>
                  <a:pt x="633412" y="184150"/>
                  <a:pt x="788193" y="101600"/>
                  <a:pt x="942975" y="19050"/>
                </a:cubicBezTo>
              </a:path>
            </a:pathLst>
          </a:custGeom>
          <a:noFill/>
          <a:ln w="9525" cap="flat" cmpd="sng" algn="ctr">
            <a:solidFill>
              <a:schemeClr val="tx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ysClr val="windowText" lastClr="000000"/>
              </a:solidFill>
              <a:effectLst/>
              <a:latin typeface="微软雅黑" pitchFamily="34" charset="-122"/>
              <a:ea typeface="微软雅黑" pitchFamily="34" charset="-122"/>
            </a:endParaRPr>
          </a:p>
        </p:txBody>
      </p:sp>
      <p:sp>
        <p:nvSpPr>
          <p:cNvPr id="200" name="任意多边形 199"/>
          <p:cNvSpPr/>
          <p:nvPr/>
        </p:nvSpPr>
        <p:spPr bwMode="auto">
          <a:xfrm>
            <a:off x="4661535" y="3080384"/>
            <a:ext cx="2209800" cy="324000"/>
          </a:xfrm>
          <a:custGeom>
            <a:avLst/>
            <a:gdLst>
              <a:gd name="connsiteX0" fmla="*/ 0 w 2209800"/>
              <a:gd name="connsiteY0" fmla="*/ 0 h 511175"/>
              <a:gd name="connsiteX1" fmla="*/ 1085850 w 2209800"/>
              <a:gd name="connsiteY1" fmla="*/ 504825 h 511175"/>
              <a:gd name="connsiteX2" fmla="*/ 2209800 w 2209800"/>
              <a:gd name="connsiteY2" fmla="*/ 38100 h 511175"/>
            </a:gdLst>
            <a:ahLst/>
            <a:cxnLst>
              <a:cxn ang="0">
                <a:pos x="connsiteX0" y="connsiteY0"/>
              </a:cxn>
              <a:cxn ang="0">
                <a:pos x="connsiteX1" y="connsiteY1"/>
              </a:cxn>
              <a:cxn ang="0">
                <a:pos x="connsiteX2" y="connsiteY2"/>
              </a:cxn>
            </a:cxnLst>
            <a:rect l="l" t="t" r="r" b="b"/>
            <a:pathLst>
              <a:path w="2209800" h="511175">
                <a:moveTo>
                  <a:pt x="0" y="0"/>
                </a:moveTo>
                <a:cubicBezTo>
                  <a:pt x="358775" y="249237"/>
                  <a:pt x="717550" y="498475"/>
                  <a:pt x="1085850" y="504825"/>
                </a:cubicBezTo>
                <a:cubicBezTo>
                  <a:pt x="1454150" y="511175"/>
                  <a:pt x="1831975" y="274637"/>
                  <a:pt x="2209800" y="38100"/>
                </a:cubicBezTo>
              </a:path>
            </a:pathLst>
          </a:custGeom>
          <a:noFill/>
          <a:ln w="9525" cap="flat" cmpd="sng" algn="ctr">
            <a:solidFill>
              <a:schemeClr val="tx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201" name="TextBox 200"/>
          <p:cNvSpPr txBox="1"/>
          <p:nvPr/>
        </p:nvSpPr>
        <p:spPr>
          <a:xfrm>
            <a:off x="5553366" y="3192478"/>
            <a:ext cx="571500" cy="246221"/>
          </a:xfrm>
          <a:prstGeom prst="rect">
            <a:avLst/>
          </a:prstGeom>
          <a:noFill/>
        </p:spPr>
        <p:txBody>
          <a:bodyPr wrap="square" rtlCol="0">
            <a:spAutoFit/>
          </a:bodyPr>
          <a:lstStyle/>
          <a:p>
            <a:r>
              <a:rPr lang="zh-CN" altLang="en-US" sz="1000" b="1" dirty="0" smtClean="0">
                <a:solidFill>
                  <a:srgbClr val="C00000"/>
                </a:solidFill>
                <a:latin typeface="微软雅黑" pitchFamily="34" charset="-122"/>
                <a:ea typeface="微软雅黑" pitchFamily="34" charset="-122"/>
              </a:rPr>
              <a:t>镜像</a:t>
            </a:r>
            <a:endParaRPr lang="zh-CN" altLang="en-US" sz="1000" b="1" dirty="0">
              <a:solidFill>
                <a:srgbClr val="C00000"/>
              </a:solidFill>
              <a:latin typeface="微软雅黑" pitchFamily="34" charset="-122"/>
              <a:ea typeface="微软雅黑" pitchFamily="34" charset="-122"/>
            </a:endParaRPr>
          </a:p>
        </p:txBody>
      </p:sp>
      <p:sp>
        <p:nvSpPr>
          <p:cNvPr id="202" name="TextBox 201"/>
          <p:cNvSpPr txBox="1"/>
          <p:nvPr/>
        </p:nvSpPr>
        <p:spPr>
          <a:xfrm>
            <a:off x="8157210" y="3860493"/>
            <a:ext cx="685800" cy="246221"/>
          </a:xfrm>
          <a:prstGeom prst="rect">
            <a:avLst/>
          </a:prstGeom>
          <a:noFill/>
        </p:spPr>
        <p:txBody>
          <a:bodyPr wrap="square" rtlCol="0">
            <a:spAutoFit/>
          </a:bodyPr>
          <a:lstStyle/>
          <a:p>
            <a:r>
              <a:rPr lang="zh-CN" altLang="en-US" sz="1000" dirty="0" smtClean="0">
                <a:solidFill>
                  <a:schemeClr val="tx1"/>
                </a:solidFill>
                <a:latin typeface="微软雅黑" pitchFamily="34" charset="-122"/>
                <a:ea typeface="微软雅黑" pitchFamily="34" charset="-122"/>
              </a:rPr>
              <a:t>镜像卷</a:t>
            </a:r>
            <a:endParaRPr lang="zh-CN" altLang="en-US" sz="1000" dirty="0">
              <a:solidFill>
                <a:schemeClr val="tx1"/>
              </a:solidFill>
              <a:latin typeface="微软雅黑" pitchFamily="34" charset="-122"/>
              <a:ea typeface="微软雅黑" pitchFamily="34" charset="-122"/>
            </a:endParaRPr>
          </a:p>
        </p:txBody>
      </p:sp>
      <p:sp>
        <p:nvSpPr>
          <p:cNvPr id="204" name="TextBox 203"/>
          <p:cNvSpPr txBox="1"/>
          <p:nvPr/>
        </p:nvSpPr>
        <p:spPr>
          <a:xfrm>
            <a:off x="8176260" y="4094808"/>
            <a:ext cx="990600" cy="246221"/>
          </a:xfrm>
          <a:prstGeom prst="rect">
            <a:avLst/>
          </a:prstGeom>
          <a:noFill/>
        </p:spPr>
        <p:txBody>
          <a:bodyPr wrap="square" rtlCol="0">
            <a:spAutoFit/>
          </a:bodyPr>
          <a:lstStyle/>
          <a:p>
            <a:r>
              <a:rPr lang="zh-CN" altLang="en-US" sz="1000" dirty="0" smtClean="0">
                <a:solidFill>
                  <a:schemeClr val="tx1"/>
                </a:solidFill>
                <a:latin typeface="微软雅黑" pitchFamily="34" charset="-122"/>
                <a:ea typeface="微软雅黑" pitchFamily="34" charset="-122"/>
              </a:rPr>
              <a:t>镜像数据盘</a:t>
            </a:r>
            <a:endParaRPr lang="zh-CN" altLang="en-US" sz="1000" dirty="0">
              <a:solidFill>
                <a:schemeClr val="tx1"/>
              </a:solidFill>
              <a:latin typeface="微软雅黑" pitchFamily="34" charset="-122"/>
              <a:ea typeface="微软雅黑" pitchFamily="34" charset="-122"/>
            </a:endParaRPr>
          </a:p>
        </p:txBody>
      </p:sp>
      <p:sp>
        <p:nvSpPr>
          <p:cNvPr id="205" name="TextBox 204"/>
          <p:cNvSpPr txBox="1"/>
          <p:nvPr/>
        </p:nvSpPr>
        <p:spPr>
          <a:xfrm>
            <a:off x="8185784" y="4313883"/>
            <a:ext cx="981075" cy="246221"/>
          </a:xfrm>
          <a:prstGeom prst="rect">
            <a:avLst/>
          </a:prstGeom>
          <a:noFill/>
        </p:spPr>
        <p:txBody>
          <a:bodyPr wrap="square" rtlCol="0">
            <a:spAutoFit/>
          </a:bodyPr>
          <a:lstStyle/>
          <a:p>
            <a:r>
              <a:rPr lang="zh-CN" altLang="en-US" sz="1000" dirty="0" smtClean="0">
                <a:solidFill>
                  <a:schemeClr val="tx1"/>
                </a:solidFill>
                <a:latin typeface="微软雅黑" pitchFamily="34" charset="-122"/>
                <a:ea typeface="微软雅黑" pitchFamily="34" charset="-122"/>
              </a:rPr>
              <a:t>差异位图盘</a:t>
            </a:r>
            <a:endParaRPr lang="zh-CN" altLang="en-US" sz="1000" dirty="0">
              <a:solidFill>
                <a:schemeClr val="tx1"/>
              </a:solidFill>
              <a:latin typeface="微软雅黑" pitchFamily="34" charset="-122"/>
              <a:ea typeface="微软雅黑" pitchFamily="34" charset="-122"/>
            </a:endParaRPr>
          </a:p>
        </p:txBody>
      </p:sp>
      <p:sp>
        <p:nvSpPr>
          <p:cNvPr id="206" name="TextBox 205"/>
          <p:cNvSpPr txBox="1"/>
          <p:nvPr/>
        </p:nvSpPr>
        <p:spPr>
          <a:xfrm>
            <a:off x="3876975" y="4298568"/>
            <a:ext cx="1388391" cy="246221"/>
          </a:xfrm>
          <a:prstGeom prst="rect">
            <a:avLst/>
          </a:prstGeom>
          <a:noFill/>
        </p:spPr>
        <p:txBody>
          <a:bodyPr wrap="square" rtlCol="0">
            <a:spAutoFit/>
          </a:bodyPr>
          <a:lstStyle/>
          <a:p>
            <a:pPr algn="ctr"/>
            <a:r>
              <a:rPr lang="zh-CN" altLang="en-US" sz="1000" dirty="0" smtClean="0">
                <a:latin typeface="微软雅黑" pitchFamily="34" charset="-122"/>
                <a:ea typeface="微软雅黑" pitchFamily="34" charset="-122"/>
              </a:rPr>
              <a:t>数据中心</a:t>
            </a:r>
            <a:r>
              <a:rPr lang="en-US" altLang="zh-CN" sz="1000" dirty="0" smtClean="0">
                <a:latin typeface="微软雅黑" pitchFamily="34" charset="-122"/>
                <a:ea typeface="微软雅黑" pitchFamily="34" charset="-122"/>
              </a:rPr>
              <a:t>1 </a:t>
            </a:r>
            <a:r>
              <a:rPr lang="zh-CN" altLang="en-US" sz="1000" dirty="0" smtClean="0">
                <a:latin typeface="微软雅黑" pitchFamily="34" charset="-122"/>
                <a:ea typeface="微软雅黑" pitchFamily="34" charset="-122"/>
              </a:rPr>
              <a:t>阵列</a:t>
            </a:r>
            <a:endParaRPr lang="zh-CN" altLang="en-US" sz="1000" dirty="0">
              <a:latin typeface="微软雅黑" pitchFamily="34" charset="-122"/>
              <a:ea typeface="微软雅黑" pitchFamily="34" charset="-122"/>
            </a:endParaRPr>
          </a:p>
        </p:txBody>
      </p:sp>
      <p:sp>
        <p:nvSpPr>
          <p:cNvPr id="207" name="TextBox 206"/>
          <p:cNvSpPr txBox="1"/>
          <p:nvPr/>
        </p:nvSpPr>
        <p:spPr>
          <a:xfrm>
            <a:off x="6851310" y="1537336"/>
            <a:ext cx="789825" cy="246221"/>
          </a:xfrm>
          <a:prstGeom prst="rect">
            <a:avLst/>
          </a:prstGeom>
          <a:noFill/>
        </p:spPr>
        <p:txBody>
          <a:bodyPr wrap="square" rtlCol="0">
            <a:spAutoFit/>
          </a:bodyPr>
          <a:lstStyle/>
          <a:p>
            <a:pPr algn="ctr"/>
            <a:r>
              <a:rPr lang="en-US" altLang="zh-CN" sz="1000" dirty="0" smtClean="0">
                <a:latin typeface="微软雅黑" pitchFamily="34" charset="-122"/>
                <a:ea typeface="微软雅黑" pitchFamily="34" charset="-122"/>
              </a:rPr>
              <a:t>VIS</a:t>
            </a:r>
            <a:r>
              <a:rPr lang="zh-CN" altLang="en-US" sz="1000" dirty="0" smtClean="0">
                <a:latin typeface="微软雅黑" pitchFamily="34" charset="-122"/>
                <a:ea typeface="微软雅黑" pitchFamily="34" charset="-122"/>
              </a:rPr>
              <a:t>集群</a:t>
            </a:r>
            <a:endParaRPr lang="zh-CN" altLang="en-US" sz="1000" dirty="0">
              <a:latin typeface="微软雅黑" pitchFamily="34" charset="-122"/>
              <a:ea typeface="微软雅黑" pitchFamily="34" charset="-122"/>
            </a:endParaRPr>
          </a:p>
        </p:txBody>
      </p:sp>
      <p:sp>
        <p:nvSpPr>
          <p:cNvPr id="208" name="TextBox 207"/>
          <p:cNvSpPr txBox="1"/>
          <p:nvPr/>
        </p:nvSpPr>
        <p:spPr>
          <a:xfrm>
            <a:off x="7109460" y="622936"/>
            <a:ext cx="518115" cy="246221"/>
          </a:xfrm>
          <a:prstGeom prst="rect">
            <a:avLst/>
          </a:prstGeom>
          <a:noFill/>
        </p:spPr>
        <p:txBody>
          <a:bodyPr wrap="square" rtlCol="0">
            <a:spAutoFit/>
          </a:bodyPr>
          <a:lstStyle/>
          <a:p>
            <a:pPr algn="ctr"/>
            <a:r>
              <a:rPr lang="zh-CN" altLang="en-US" sz="1000" dirty="0" smtClean="0">
                <a:latin typeface="微软雅黑" pitchFamily="34" charset="-122"/>
                <a:ea typeface="微软雅黑" pitchFamily="34" charset="-122"/>
              </a:rPr>
              <a:t>主机</a:t>
            </a:r>
            <a:endParaRPr lang="zh-CN" altLang="en-US" sz="1000" dirty="0">
              <a:latin typeface="微软雅黑" pitchFamily="34" charset="-122"/>
              <a:ea typeface="微软雅黑" pitchFamily="34" charset="-122"/>
            </a:endParaRPr>
          </a:p>
        </p:txBody>
      </p:sp>
      <p:sp>
        <p:nvSpPr>
          <p:cNvPr id="209" name="TextBox 208"/>
          <p:cNvSpPr txBox="1"/>
          <p:nvPr/>
        </p:nvSpPr>
        <p:spPr>
          <a:xfrm>
            <a:off x="6324900" y="4317618"/>
            <a:ext cx="1388391" cy="246221"/>
          </a:xfrm>
          <a:prstGeom prst="rect">
            <a:avLst/>
          </a:prstGeom>
          <a:noFill/>
        </p:spPr>
        <p:txBody>
          <a:bodyPr wrap="square" rtlCol="0">
            <a:spAutoFit/>
          </a:bodyPr>
          <a:lstStyle/>
          <a:p>
            <a:pPr algn="ctr"/>
            <a:r>
              <a:rPr lang="zh-CN" altLang="en-US" sz="1000" dirty="0" smtClean="0">
                <a:latin typeface="微软雅黑" pitchFamily="34" charset="-122"/>
                <a:ea typeface="微软雅黑" pitchFamily="34" charset="-122"/>
              </a:rPr>
              <a:t>数据中心</a:t>
            </a:r>
            <a:r>
              <a:rPr lang="en-US" altLang="zh-CN" sz="1000" dirty="0" smtClean="0">
                <a:latin typeface="微软雅黑" pitchFamily="34" charset="-122"/>
                <a:ea typeface="微软雅黑" pitchFamily="34" charset="-122"/>
              </a:rPr>
              <a:t>2 </a:t>
            </a:r>
            <a:r>
              <a:rPr lang="zh-CN" altLang="en-US" sz="1000" dirty="0" smtClean="0">
                <a:latin typeface="微软雅黑" pitchFamily="34" charset="-122"/>
                <a:ea typeface="微软雅黑" pitchFamily="34" charset="-122"/>
              </a:rPr>
              <a:t>阵列</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F\PM\解决方案\培训工作\对外培训\双活准备\楼宇.png"/>
          <p:cNvPicPr>
            <a:picLocks noChangeAspect="1" noChangeArrowheads="1"/>
          </p:cNvPicPr>
          <p:nvPr/>
        </p:nvPicPr>
        <p:blipFill>
          <a:blip r:embed="rId4" cstate="print"/>
          <a:stretch>
            <a:fillRect/>
          </a:stretch>
        </p:blipFill>
        <p:spPr bwMode="auto">
          <a:xfrm>
            <a:off x="208265" y="684410"/>
            <a:ext cx="1831732" cy="2224678"/>
          </a:xfrm>
          <a:prstGeom prst="rect">
            <a:avLst/>
          </a:prstGeom>
          <a:noFill/>
        </p:spPr>
      </p:pic>
      <p:sp>
        <p:nvSpPr>
          <p:cNvPr id="48" name="Title 2"/>
          <p:cNvSpPr txBox="1">
            <a:spLocks/>
          </p:cNvSpPr>
          <p:nvPr/>
        </p:nvSpPr>
        <p:spPr>
          <a:xfrm>
            <a:off x="254894" y="309024"/>
            <a:ext cx="7632700" cy="745784"/>
          </a:xfrm>
          <a:prstGeom prst="rect">
            <a:avLst/>
          </a:prstGeom>
        </p:spPr>
        <p:txBody>
          <a:bodyPr/>
          <a:lstStyle/>
          <a:p>
            <a:pPr eaLnBrk="0" hangingPunct="0">
              <a:defRPr/>
            </a:pPr>
            <a:r>
              <a:rPr lang="zh-CN" altLang="en-US" sz="2000" b="1" kern="0" dirty="0" smtClean="0">
                <a:solidFill>
                  <a:srgbClr val="C00000"/>
                </a:solidFill>
                <a:latin typeface="微软雅黑" pitchFamily="34" charset="-122"/>
                <a:ea typeface="微软雅黑" pitchFamily="34" charset="-122"/>
              </a:rPr>
              <a:t>跨数据中心网络设计</a:t>
            </a:r>
          </a:p>
        </p:txBody>
      </p:sp>
      <p:sp>
        <p:nvSpPr>
          <p:cNvPr id="115" name="Title 2"/>
          <p:cNvSpPr txBox="1">
            <a:spLocks/>
          </p:cNvSpPr>
          <p:nvPr/>
        </p:nvSpPr>
        <p:spPr bwMode="auto">
          <a:xfrm>
            <a:off x="9595735" y="3041751"/>
            <a:ext cx="1791085" cy="5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smtClean="0">
                <a:ln>
                  <a:noFill/>
                </a:ln>
                <a:solidFill>
                  <a:srgbClr val="990000"/>
                </a:solidFill>
                <a:effectLst/>
                <a:uLnTx/>
                <a:uFillTx/>
                <a:latin typeface="+mn-lt"/>
                <a:ea typeface="微软雅黑" pitchFamily="34" charset="-122"/>
                <a:cs typeface="+mj-cs"/>
              </a:rPr>
              <a:t>色彩构成</a:t>
            </a:r>
            <a:endParaRPr kumimoji="0" lang="en-US" sz="2000" b="1" i="0" u="none" strike="noStrike" kern="0" cap="none" spc="0" normalizeH="0" baseline="0" noProof="0" dirty="0">
              <a:ln>
                <a:noFill/>
              </a:ln>
              <a:solidFill>
                <a:srgbClr val="990000"/>
              </a:solidFill>
              <a:effectLst/>
              <a:uLnTx/>
              <a:uFillTx/>
              <a:latin typeface="+mn-lt"/>
              <a:ea typeface="微软雅黑" pitchFamily="34" charset="-122"/>
              <a:cs typeface="+mj-cs"/>
            </a:endParaRPr>
          </a:p>
        </p:txBody>
      </p:sp>
      <p:sp>
        <p:nvSpPr>
          <p:cNvPr id="118" name="직사각형 14"/>
          <p:cNvSpPr/>
          <p:nvPr/>
        </p:nvSpPr>
        <p:spPr>
          <a:xfrm>
            <a:off x="9526974" y="3525736"/>
            <a:ext cx="2817425" cy="523220"/>
          </a:xfrm>
          <a:prstGeom prst="rect">
            <a:avLst/>
          </a:prstGeom>
        </p:spPr>
        <p:txBody>
          <a:bodyPr wrap="square">
            <a:spAutoFit/>
          </a:bodyPr>
          <a:lstStyle/>
          <a:p>
            <a:pPr latinLnBrk="0">
              <a:buSzPct val="80000"/>
            </a:pPr>
            <a:r>
              <a:rPr lang="zh-CN" altLang="en-US" sz="1400" dirty="0" smtClean="0">
                <a:latin typeface="+mn-lt"/>
                <a:ea typeface="微软雅黑" pitchFamily="34" charset="-122"/>
              </a:rPr>
              <a:t>该页颜色由以下两色构成，主色调公司红。</a:t>
            </a:r>
          </a:p>
        </p:txBody>
      </p:sp>
      <p:sp>
        <p:nvSpPr>
          <p:cNvPr id="100" name="Text Box 130"/>
          <p:cNvSpPr txBox="1">
            <a:spLocks noChangeArrowheads="1"/>
          </p:cNvSpPr>
          <p:nvPr/>
        </p:nvSpPr>
        <p:spPr bwMode="auto">
          <a:xfrm>
            <a:off x="1490399" y="1935928"/>
            <a:ext cx="647700" cy="311150"/>
          </a:xfrm>
          <a:prstGeom prst="rect">
            <a:avLst/>
          </a:prstGeom>
          <a:noFill/>
          <a:ln w="9525">
            <a:noFill/>
            <a:miter lim="800000"/>
            <a:headEnd/>
            <a:tailEnd/>
          </a:ln>
        </p:spPr>
        <p:txBody>
          <a:bodyPr lIns="50428" tIns="25216" rIns="50428" bIns="25216"/>
          <a:lstStyle/>
          <a:p>
            <a:r>
              <a:rPr kumimoji="1" lang="zh-CN" altLang="en-US" sz="1200" b="1" dirty="0" smtClean="0">
                <a:latin typeface="Times New Roman" pitchFamily="18" charset="0"/>
                <a:cs typeface="Arial" pitchFamily="34" charset="0"/>
              </a:rPr>
              <a:t>交换机</a:t>
            </a:r>
            <a:endParaRPr kumimoji="1" lang="en-US" altLang="zh-CN" sz="1200" b="1" dirty="0" smtClean="0">
              <a:latin typeface="Times New Roman" pitchFamily="18" charset="0"/>
              <a:cs typeface="Arial" pitchFamily="34" charset="0"/>
            </a:endParaRPr>
          </a:p>
        </p:txBody>
      </p:sp>
      <p:sp>
        <p:nvSpPr>
          <p:cNvPr id="157" name="Freeform 3"/>
          <p:cNvSpPr>
            <a:spLocks/>
          </p:cNvSpPr>
          <p:nvPr/>
        </p:nvSpPr>
        <p:spPr bwMode="ltGray">
          <a:xfrm>
            <a:off x="2258004" y="592895"/>
            <a:ext cx="4068000" cy="2088000"/>
          </a:xfrm>
          <a:custGeom>
            <a:avLst/>
            <a:gdLst/>
            <a:ahLst/>
            <a:cxnLst>
              <a:cxn ang="0">
                <a:pos x="8082" y="658"/>
              </a:cxn>
              <a:cxn ang="0">
                <a:pos x="8958" y="282"/>
              </a:cxn>
              <a:cxn ang="0">
                <a:pos x="9975" y="54"/>
              </a:cxn>
              <a:cxn ang="0">
                <a:pos x="12081" y="148"/>
              </a:cxn>
              <a:cxn ang="0">
                <a:pos x="13702" y="911"/>
              </a:cxn>
              <a:cxn ang="0">
                <a:pos x="14427" y="2073"/>
              </a:cxn>
              <a:cxn ang="0">
                <a:pos x="14452" y="2388"/>
              </a:cxn>
              <a:cxn ang="0">
                <a:pos x="14594" y="2503"/>
              </a:cxn>
              <a:cxn ang="0">
                <a:pos x="14986" y="2562"/>
              </a:cxn>
              <a:cxn ang="0">
                <a:pos x="15877" y="3134"/>
              </a:cxn>
              <a:cxn ang="0">
                <a:pos x="16302" y="4134"/>
              </a:cxn>
              <a:cxn ang="0">
                <a:pos x="16173" y="5243"/>
              </a:cxn>
              <a:cxn ang="0">
                <a:pos x="15741" y="6005"/>
              </a:cxn>
              <a:cxn ang="0">
                <a:pos x="15105" y="6560"/>
              </a:cxn>
              <a:cxn ang="0">
                <a:pos x="14823" y="6966"/>
              </a:cxn>
              <a:cxn ang="0">
                <a:pos x="15196" y="7568"/>
              </a:cxn>
              <a:cxn ang="0">
                <a:pos x="15314" y="8268"/>
              </a:cxn>
              <a:cxn ang="0">
                <a:pos x="15057" y="9164"/>
              </a:cxn>
              <a:cxn ang="0">
                <a:pos x="14230" y="9993"/>
              </a:cxn>
              <a:cxn ang="0">
                <a:pos x="13068" y="10352"/>
              </a:cxn>
              <a:cxn ang="0">
                <a:pos x="12342" y="10295"/>
              </a:cxn>
              <a:cxn ang="0">
                <a:pos x="12080" y="10220"/>
              </a:cxn>
              <a:cxn ang="0">
                <a:pos x="11836" y="10119"/>
              </a:cxn>
              <a:cxn ang="0">
                <a:pos x="11768" y="10319"/>
              </a:cxn>
              <a:cxn ang="0">
                <a:pos x="11678" y="10797"/>
              </a:cxn>
              <a:cxn ang="0">
                <a:pos x="11146" y="11520"/>
              </a:cxn>
              <a:cxn ang="0">
                <a:pos x="10300" y="11906"/>
              </a:cxn>
              <a:cxn ang="0">
                <a:pos x="9439" y="11884"/>
              </a:cxn>
              <a:cxn ang="0">
                <a:pos x="8937" y="11675"/>
              </a:cxn>
              <a:cxn ang="0">
                <a:pos x="8547" y="11344"/>
              </a:cxn>
              <a:cxn ang="0">
                <a:pos x="8109" y="11234"/>
              </a:cxn>
              <a:cxn ang="0">
                <a:pos x="7295" y="11546"/>
              </a:cxn>
              <a:cxn ang="0">
                <a:pos x="6366" y="11690"/>
              </a:cxn>
              <a:cxn ang="0">
                <a:pos x="5057" y="11579"/>
              </a:cxn>
              <a:cxn ang="0">
                <a:pos x="3708" y="10961"/>
              </a:cxn>
              <a:cxn ang="0">
                <a:pos x="3026" y="9980"/>
              </a:cxn>
              <a:cxn ang="0">
                <a:pos x="3007" y="9418"/>
              </a:cxn>
              <a:cxn ang="0">
                <a:pos x="2672" y="9508"/>
              </a:cxn>
              <a:cxn ang="0">
                <a:pos x="2239" y="9567"/>
              </a:cxn>
              <a:cxn ang="0">
                <a:pos x="1791" y="9544"/>
              </a:cxn>
              <a:cxn ang="0">
                <a:pos x="786" y="9132"/>
              </a:cxn>
              <a:cxn ang="0">
                <a:pos x="132" y="8292"/>
              </a:cxn>
              <a:cxn ang="0">
                <a:pos x="42" y="7224"/>
              </a:cxn>
              <a:cxn ang="0">
                <a:pos x="378" y="6477"/>
              </a:cxn>
              <a:cxn ang="0">
                <a:pos x="981" y="5917"/>
              </a:cxn>
              <a:cxn ang="0">
                <a:pos x="1659" y="5574"/>
              </a:cxn>
              <a:cxn ang="0">
                <a:pos x="1397" y="5049"/>
              </a:cxn>
              <a:cxn ang="0">
                <a:pos x="1294" y="4466"/>
              </a:cxn>
              <a:cxn ang="0">
                <a:pos x="1401" y="3739"/>
              </a:cxn>
              <a:cxn ang="0">
                <a:pos x="2105" y="2704"/>
              </a:cxn>
              <a:cxn ang="0">
                <a:pos x="3256" y="2128"/>
              </a:cxn>
              <a:cxn ang="0">
                <a:pos x="4299" y="2100"/>
              </a:cxn>
              <a:cxn ang="0">
                <a:pos x="4528" y="2151"/>
              </a:cxn>
              <a:cxn ang="0">
                <a:pos x="4745" y="2220"/>
              </a:cxn>
              <a:cxn ang="0">
                <a:pos x="4881" y="2258"/>
              </a:cxn>
              <a:cxn ang="0">
                <a:pos x="5103" y="1683"/>
              </a:cxn>
              <a:cxn ang="0">
                <a:pos x="5718" y="1034"/>
              </a:cxn>
              <a:cxn ang="0">
                <a:pos x="6527" y="774"/>
              </a:cxn>
              <a:cxn ang="0">
                <a:pos x="6951" y="830"/>
              </a:cxn>
              <a:cxn ang="0">
                <a:pos x="7191" y="929"/>
              </a:cxn>
              <a:cxn ang="0">
                <a:pos x="7403" y="1072"/>
              </a:cxn>
            </a:cxnLst>
            <a:rect l="0" t="0" r="r" b="b"/>
            <a:pathLst>
              <a:path w="16320" h="11943">
                <a:moveTo>
                  <a:pt x="7438" y="1101"/>
                </a:moveTo>
                <a:lnTo>
                  <a:pt x="7496" y="1053"/>
                </a:lnTo>
                <a:lnTo>
                  <a:pt x="7554" y="1006"/>
                </a:lnTo>
                <a:lnTo>
                  <a:pt x="7615" y="960"/>
                </a:lnTo>
                <a:lnTo>
                  <a:pt x="7678" y="914"/>
                </a:lnTo>
                <a:lnTo>
                  <a:pt x="7741" y="869"/>
                </a:lnTo>
                <a:lnTo>
                  <a:pt x="7806" y="825"/>
                </a:lnTo>
                <a:lnTo>
                  <a:pt x="7873" y="782"/>
                </a:lnTo>
                <a:lnTo>
                  <a:pt x="7942" y="740"/>
                </a:lnTo>
                <a:lnTo>
                  <a:pt x="8011" y="698"/>
                </a:lnTo>
                <a:lnTo>
                  <a:pt x="8082" y="658"/>
                </a:lnTo>
                <a:lnTo>
                  <a:pt x="8156" y="618"/>
                </a:lnTo>
                <a:lnTo>
                  <a:pt x="8229" y="580"/>
                </a:lnTo>
                <a:lnTo>
                  <a:pt x="8305" y="542"/>
                </a:lnTo>
                <a:lnTo>
                  <a:pt x="8382" y="506"/>
                </a:lnTo>
                <a:lnTo>
                  <a:pt x="8461" y="470"/>
                </a:lnTo>
                <a:lnTo>
                  <a:pt x="8540" y="436"/>
                </a:lnTo>
                <a:lnTo>
                  <a:pt x="8621" y="403"/>
                </a:lnTo>
                <a:lnTo>
                  <a:pt x="8704" y="371"/>
                </a:lnTo>
                <a:lnTo>
                  <a:pt x="8786" y="340"/>
                </a:lnTo>
                <a:lnTo>
                  <a:pt x="8871" y="310"/>
                </a:lnTo>
                <a:lnTo>
                  <a:pt x="8958" y="282"/>
                </a:lnTo>
                <a:lnTo>
                  <a:pt x="9044" y="255"/>
                </a:lnTo>
                <a:lnTo>
                  <a:pt x="9132" y="228"/>
                </a:lnTo>
                <a:lnTo>
                  <a:pt x="9222" y="204"/>
                </a:lnTo>
                <a:lnTo>
                  <a:pt x="9313" y="180"/>
                </a:lnTo>
                <a:lnTo>
                  <a:pt x="9403" y="158"/>
                </a:lnTo>
                <a:lnTo>
                  <a:pt x="9496" y="137"/>
                </a:lnTo>
                <a:lnTo>
                  <a:pt x="9590" y="118"/>
                </a:lnTo>
                <a:lnTo>
                  <a:pt x="9685" y="99"/>
                </a:lnTo>
                <a:lnTo>
                  <a:pt x="9780" y="83"/>
                </a:lnTo>
                <a:lnTo>
                  <a:pt x="9877" y="68"/>
                </a:lnTo>
                <a:lnTo>
                  <a:pt x="9975" y="54"/>
                </a:lnTo>
                <a:lnTo>
                  <a:pt x="10176" y="31"/>
                </a:lnTo>
                <a:lnTo>
                  <a:pt x="10375" y="13"/>
                </a:lnTo>
                <a:lnTo>
                  <a:pt x="10574" y="4"/>
                </a:lnTo>
                <a:lnTo>
                  <a:pt x="10771" y="0"/>
                </a:lnTo>
                <a:lnTo>
                  <a:pt x="10967" y="3"/>
                </a:lnTo>
                <a:lnTo>
                  <a:pt x="11160" y="12"/>
                </a:lnTo>
                <a:lnTo>
                  <a:pt x="11351" y="27"/>
                </a:lnTo>
                <a:lnTo>
                  <a:pt x="11538" y="48"/>
                </a:lnTo>
                <a:lnTo>
                  <a:pt x="11723" y="76"/>
                </a:lnTo>
                <a:lnTo>
                  <a:pt x="11903" y="109"/>
                </a:lnTo>
                <a:lnTo>
                  <a:pt x="12081" y="148"/>
                </a:lnTo>
                <a:lnTo>
                  <a:pt x="12254" y="192"/>
                </a:lnTo>
                <a:lnTo>
                  <a:pt x="12424" y="241"/>
                </a:lnTo>
                <a:lnTo>
                  <a:pt x="12588" y="296"/>
                </a:lnTo>
                <a:lnTo>
                  <a:pt x="12747" y="356"/>
                </a:lnTo>
                <a:lnTo>
                  <a:pt x="12902" y="421"/>
                </a:lnTo>
                <a:lnTo>
                  <a:pt x="13051" y="492"/>
                </a:lnTo>
                <a:lnTo>
                  <a:pt x="13194" y="566"/>
                </a:lnTo>
                <a:lnTo>
                  <a:pt x="13330" y="645"/>
                </a:lnTo>
                <a:lnTo>
                  <a:pt x="13461" y="729"/>
                </a:lnTo>
                <a:lnTo>
                  <a:pt x="13584" y="818"/>
                </a:lnTo>
                <a:lnTo>
                  <a:pt x="13702" y="911"/>
                </a:lnTo>
                <a:lnTo>
                  <a:pt x="13811" y="1008"/>
                </a:lnTo>
                <a:lnTo>
                  <a:pt x="13913" y="1108"/>
                </a:lnTo>
                <a:lnTo>
                  <a:pt x="14008" y="1214"/>
                </a:lnTo>
                <a:lnTo>
                  <a:pt x="14093" y="1322"/>
                </a:lnTo>
                <a:lnTo>
                  <a:pt x="14171" y="1434"/>
                </a:lnTo>
                <a:lnTo>
                  <a:pt x="14239" y="1550"/>
                </a:lnTo>
                <a:lnTo>
                  <a:pt x="14299" y="1669"/>
                </a:lnTo>
                <a:lnTo>
                  <a:pt x="14349" y="1791"/>
                </a:lnTo>
                <a:lnTo>
                  <a:pt x="14390" y="1916"/>
                </a:lnTo>
                <a:lnTo>
                  <a:pt x="14421" y="2044"/>
                </a:lnTo>
                <a:lnTo>
                  <a:pt x="14427" y="2073"/>
                </a:lnTo>
                <a:lnTo>
                  <a:pt x="14431" y="2102"/>
                </a:lnTo>
                <a:lnTo>
                  <a:pt x="14436" y="2131"/>
                </a:lnTo>
                <a:lnTo>
                  <a:pt x="14440" y="2159"/>
                </a:lnTo>
                <a:lnTo>
                  <a:pt x="14443" y="2188"/>
                </a:lnTo>
                <a:lnTo>
                  <a:pt x="14446" y="2217"/>
                </a:lnTo>
                <a:lnTo>
                  <a:pt x="14448" y="2245"/>
                </a:lnTo>
                <a:lnTo>
                  <a:pt x="14450" y="2274"/>
                </a:lnTo>
                <a:lnTo>
                  <a:pt x="14451" y="2303"/>
                </a:lnTo>
                <a:lnTo>
                  <a:pt x="14452" y="2331"/>
                </a:lnTo>
                <a:lnTo>
                  <a:pt x="14452" y="2360"/>
                </a:lnTo>
                <a:lnTo>
                  <a:pt x="14452" y="2388"/>
                </a:lnTo>
                <a:lnTo>
                  <a:pt x="14451" y="2417"/>
                </a:lnTo>
                <a:lnTo>
                  <a:pt x="14450" y="2445"/>
                </a:lnTo>
                <a:lnTo>
                  <a:pt x="14448" y="2474"/>
                </a:lnTo>
                <a:lnTo>
                  <a:pt x="14446" y="2502"/>
                </a:lnTo>
                <a:lnTo>
                  <a:pt x="14467" y="2502"/>
                </a:lnTo>
                <a:lnTo>
                  <a:pt x="14488" y="2501"/>
                </a:lnTo>
                <a:lnTo>
                  <a:pt x="14510" y="2501"/>
                </a:lnTo>
                <a:lnTo>
                  <a:pt x="14530" y="2501"/>
                </a:lnTo>
                <a:lnTo>
                  <a:pt x="14551" y="2502"/>
                </a:lnTo>
                <a:lnTo>
                  <a:pt x="14573" y="2502"/>
                </a:lnTo>
                <a:lnTo>
                  <a:pt x="14594" y="2503"/>
                </a:lnTo>
                <a:lnTo>
                  <a:pt x="14615" y="2504"/>
                </a:lnTo>
                <a:lnTo>
                  <a:pt x="14636" y="2505"/>
                </a:lnTo>
                <a:lnTo>
                  <a:pt x="14657" y="2507"/>
                </a:lnTo>
                <a:lnTo>
                  <a:pt x="14679" y="2508"/>
                </a:lnTo>
                <a:lnTo>
                  <a:pt x="14699" y="2510"/>
                </a:lnTo>
                <a:lnTo>
                  <a:pt x="14721" y="2512"/>
                </a:lnTo>
                <a:lnTo>
                  <a:pt x="14742" y="2515"/>
                </a:lnTo>
                <a:lnTo>
                  <a:pt x="14762" y="2517"/>
                </a:lnTo>
                <a:lnTo>
                  <a:pt x="14784" y="2520"/>
                </a:lnTo>
                <a:lnTo>
                  <a:pt x="14886" y="2538"/>
                </a:lnTo>
                <a:lnTo>
                  <a:pt x="14986" y="2562"/>
                </a:lnTo>
                <a:lnTo>
                  <a:pt x="15083" y="2591"/>
                </a:lnTo>
                <a:lnTo>
                  <a:pt x="15178" y="2624"/>
                </a:lnTo>
                <a:lnTo>
                  <a:pt x="15268" y="2663"/>
                </a:lnTo>
                <a:lnTo>
                  <a:pt x="15356" y="2706"/>
                </a:lnTo>
                <a:lnTo>
                  <a:pt x="15441" y="2755"/>
                </a:lnTo>
                <a:lnTo>
                  <a:pt x="15522" y="2808"/>
                </a:lnTo>
                <a:lnTo>
                  <a:pt x="15601" y="2865"/>
                </a:lnTo>
                <a:lnTo>
                  <a:pt x="15675" y="2927"/>
                </a:lnTo>
                <a:lnTo>
                  <a:pt x="15747" y="2991"/>
                </a:lnTo>
                <a:lnTo>
                  <a:pt x="15814" y="3061"/>
                </a:lnTo>
                <a:lnTo>
                  <a:pt x="15877" y="3134"/>
                </a:lnTo>
                <a:lnTo>
                  <a:pt x="15938" y="3210"/>
                </a:lnTo>
                <a:lnTo>
                  <a:pt x="15994" y="3290"/>
                </a:lnTo>
                <a:lnTo>
                  <a:pt x="16045" y="3373"/>
                </a:lnTo>
                <a:lnTo>
                  <a:pt x="16093" y="3459"/>
                </a:lnTo>
                <a:lnTo>
                  <a:pt x="16136" y="3548"/>
                </a:lnTo>
                <a:lnTo>
                  <a:pt x="16175" y="3641"/>
                </a:lnTo>
                <a:lnTo>
                  <a:pt x="16210" y="3735"/>
                </a:lnTo>
                <a:lnTo>
                  <a:pt x="16239" y="3831"/>
                </a:lnTo>
                <a:lnTo>
                  <a:pt x="16265" y="3931"/>
                </a:lnTo>
                <a:lnTo>
                  <a:pt x="16286" y="4031"/>
                </a:lnTo>
                <a:lnTo>
                  <a:pt x="16302" y="4134"/>
                </a:lnTo>
                <a:lnTo>
                  <a:pt x="16313" y="4239"/>
                </a:lnTo>
                <a:lnTo>
                  <a:pt x="16319" y="4345"/>
                </a:lnTo>
                <a:lnTo>
                  <a:pt x="16320" y="4453"/>
                </a:lnTo>
                <a:lnTo>
                  <a:pt x="16316" y="4562"/>
                </a:lnTo>
                <a:lnTo>
                  <a:pt x="16307" y="4672"/>
                </a:lnTo>
                <a:lnTo>
                  <a:pt x="16291" y="4783"/>
                </a:lnTo>
                <a:lnTo>
                  <a:pt x="16271" y="4895"/>
                </a:lnTo>
                <a:lnTo>
                  <a:pt x="16246" y="5007"/>
                </a:lnTo>
                <a:lnTo>
                  <a:pt x="16224" y="5087"/>
                </a:lnTo>
                <a:lnTo>
                  <a:pt x="16200" y="5165"/>
                </a:lnTo>
                <a:lnTo>
                  <a:pt x="16173" y="5243"/>
                </a:lnTo>
                <a:lnTo>
                  <a:pt x="16145" y="5319"/>
                </a:lnTo>
                <a:lnTo>
                  <a:pt x="16113" y="5394"/>
                </a:lnTo>
                <a:lnTo>
                  <a:pt x="16080" y="5468"/>
                </a:lnTo>
                <a:lnTo>
                  <a:pt x="16045" y="5540"/>
                </a:lnTo>
                <a:lnTo>
                  <a:pt x="16007" y="5611"/>
                </a:lnTo>
                <a:lnTo>
                  <a:pt x="15967" y="5680"/>
                </a:lnTo>
                <a:lnTo>
                  <a:pt x="15925" y="5749"/>
                </a:lnTo>
                <a:lnTo>
                  <a:pt x="15882" y="5815"/>
                </a:lnTo>
                <a:lnTo>
                  <a:pt x="15837" y="5880"/>
                </a:lnTo>
                <a:lnTo>
                  <a:pt x="15790" y="5943"/>
                </a:lnTo>
                <a:lnTo>
                  <a:pt x="15741" y="6005"/>
                </a:lnTo>
                <a:lnTo>
                  <a:pt x="15690" y="6064"/>
                </a:lnTo>
                <a:lnTo>
                  <a:pt x="15638" y="6123"/>
                </a:lnTo>
                <a:lnTo>
                  <a:pt x="15584" y="6179"/>
                </a:lnTo>
                <a:lnTo>
                  <a:pt x="15528" y="6233"/>
                </a:lnTo>
                <a:lnTo>
                  <a:pt x="15472" y="6287"/>
                </a:lnTo>
                <a:lnTo>
                  <a:pt x="15414" y="6337"/>
                </a:lnTo>
                <a:lnTo>
                  <a:pt x="15354" y="6386"/>
                </a:lnTo>
                <a:lnTo>
                  <a:pt x="15294" y="6432"/>
                </a:lnTo>
                <a:lnTo>
                  <a:pt x="15232" y="6477"/>
                </a:lnTo>
                <a:lnTo>
                  <a:pt x="15169" y="6520"/>
                </a:lnTo>
                <a:lnTo>
                  <a:pt x="15105" y="6560"/>
                </a:lnTo>
                <a:lnTo>
                  <a:pt x="15040" y="6599"/>
                </a:lnTo>
                <a:lnTo>
                  <a:pt x="14975" y="6635"/>
                </a:lnTo>
                <a:lnTo>
                  <a:pt x="14907" y="6669"/>
                </a:lnTo>
                <a:lnTo>
                  <a:pt x="14840" y="6700"/>
                </a:lnTo>
                <a:lnTo>
                  <a:pt x="14771" y="6730"/>
                </a:lnTo>
                <a:lnTo>
                  <a:pt x="14702" y="6757"/>
                </a:lnTo>
                <a:lnTo>
                  <a:pt x="14632" y="6781"/>
                </a:lnTo>
                <a:lnTo>
                  <a:pt x="14682" y="6825"/>
                </a:lnTo>
                <a:lnTo>
                  <a:pt x="14731" y="6871"/>
                </a:lnTo>
                <a:lnTo>
                  <a:pt x="14778" y="6918"/>
                </a:lnTo>
                <a:lnTo>
                  <a:pt x="14823" y="6966"/>
                </a:lnTo>
                <a:lnTo>
                  <a:pt x="14867" y="7015"/>
                </a:lnTo>
                <a:lnTo>
                  <a:pt x="14907" y="7065"/>
                </a:lnTo>
                <a:lnTo>
                  <a:pt x="14947" y="7117"/>
                </a:lnTo>
                <a:lnTo>
                  <a:pt x="14985" y="7171"/>
                </a:lnTo>
                <a:lnTo>
                  <a:pt x="15022" y="7224"/>
                </a:lnTo>
                <a:lnTo>
                  <a:pt x="15055" y="7279"/>
                </a:lnTo>
                <a:lnTo>
                  <a:pt x="15088" y="7336"/>
                </a:lnTo>
                <a:lnTo>
                  <a:pt x="15117" y="7392"/>
                </a:lnTo>
                <a:lnTo>
                  <a:pt x="15146" y="7450"/>
                </a:lnTo>
                <a:lnTo>
                  <a:pt x="15171" y="7509"/>
                </a:lnTo>
                <a:lnTo>
                  <a:pt x="15196" y="7568"/>
                </a:lnTo>
                <a:lnTo>
                  <a:pt x="15217" y="7629"/>
                </a:lnTo>
                <a:lnTo>
                  <a:pt x="15237" y="7690"/>
                </a:lnTo>
                <a:lnTo>
                  <a:pt x="15255" y="7752"/>
                </a:lnTo>
                <a:lnTo>
                  <a:pt x="15270" y="7814"/>
                </a:lnTo>
                <a:lnTo>
                  <a:pt x="15284" y="7878"/>
                </a:lnTo>
                <a:lnTo>
                  <a:pt x="15294" y="7941"/>
                </a:lnTo>
                <a:lnTo>
                  <a:pt x="15303" y="8006"/>
                </a:lnTo>
                <a:lnTo>
                  <a:pt x="15309" y="8070"/>
                </a:lnTo>
                <a:lnTo>
                  <a:pt x="15313" y="8136"/>
                </a:lnTo>
                <a:lnTo>
                  <a:pt x="15314" y="8201"/>
                </a:lnTo>
                <a:lnTo>
                  <a:pt x="15314" y="8268"/>
                </a:lnTo>
                <a:lnTo>
                  <a:pt x="15311" y="8333"/>
                </a:lnTo>
                <a:lnTo>
                  <a:pt x="15305" y="8401"/>
                </a:lnTo>
                <a:lnTo>
                  <a:pt x="15297" y="8468"/>
                </a:lnTo>
                <a:lnTo>
                  <a:pt x="15286" y="8534"/>
                </a:lnTo>
                <a:lnTo>
                  <a:pt x="15272" y="8602"/>
                </a:lnTo>
                <a:lnTo>
                  <a:pt x="15257" y="8669"/>
                </a:lnTo>
                <a:lnTo>
                  <a:pt x="15228" y="8773"/>
                </a:lnTo>
                <a:lnTo>
                  <a:pt x="15193" y="8874"/>
                </a:lnTo>
                <a:lnTo>
                  <a:pt x="15153" y="8974"/>
                </a:lnTo>
                <a:lnTo>
                  <a:pt x="15107" y="9070"/>
                </a:lnTo>
                <a:lnTo>
                  <a:pt x="15057" y="9164"/>
                </a:lnTo>
                <a:lnTo>
                  <a:pt x="15002" y="9255"/>
                </a:lnTo>
                <a:lnTo>
                  <a:pt x="14942" y="9343"/>
                </a:lnTo>
                <a:lnTo>
                  <a:pt x="14879" y="9429"/>
                </a:lnTo>
                <a:lnTo>
                  <a:pt x="14810" y="9511"/>
                </a:lnTo>
                <a:lnTo>
                  <a:pt x="14738" y="9590"/>
                </a:lnTo>
                <a:lnTo>
                  <a:pt x="14661" y="9666"/>
                </a:lnTo>
                <a:lnTo>
                  <a:pt x="14582" y="9739"/>
                </a:lnTo>
                <a:lnTo>
                  <a:pt x="14499" y="9807"/>
                </a:lnTo>
                <a:lnTo>
                  <a:pt x="14413" y="9873"/>
                </a:lnTo>
                <a:lnTo>
                  <a:pt x="14323" y="9934"/>
                </a:lnTo>
                <a:lnTo>
                  <a:pt x="14230" y="9993"/>
                </a:lnTo>
                <a:lnTo>
                  <a:pt x="14135" y="10047"/>
                </a:lnTo>
                <a:lnTo>
                  <a:pt x="14037" y="10097"/>
                </a:lnTo>
                <a:lnTo>
                  <a:pt x="13936" y="10143"/>
                </a:lnTo>
                <a:lnTo>
                  <a:pt x="13834" y="10185"/>
                </a:lnTo>
                <a:lnTo>
                  <a:pt x="13729" y="10222"/>
                </a:lnTo>
                <a:lnTo>
                  <a:pt x="13623" y="10256"/>
                </a:lnTo>
                <a:lnTo>
                  <a:pt x="13514" y="10285"/>
                </a:lnTo>
                <a:lnTo>
                  <a:pt x="13405" y="10308"/>
                </a:lnTo>
                <a:lnTo>
                  <a:pt x="13294" y="10328"/>
                </a:lnTo>
                <a:lnTo>
                  <a:pt x="13181" y="10342"/>
                </a:lnTo>
                <a:lnTo>
                  <a:pt x="13068" y="10352"/>
                </a:lnTo>
                <a:lnTo>
                  <a:pt x="12954" y="10358"/>
                </a:lnTo>
                <a:lnTo>
                  <a:pt x="12839" y="10357"/>
                </a:lnTo>
                <a:lnTo>
                  <a:pt x="12723" y="10351"/>
                </a:lnTo>
                <a:lnTo>
                  <a:pt x="12608" y="10341"/>
                </a:lnTo>
                <a:lnTo>
                  <a:pt x="12492" y="10325"/>
                </a:lnTo>
                <a:lnTo>
                  <a:pt x="12466" y="10321"/>
                </a:lnTo>
                <a:lnTo>
                  <a:pt x="12442" y="10316"/>
                </a:lnTo>
                <a:lnTo>
                  <a:pt x="12416" y="10311"/>
                </a:lnTo>
                <a:lnTo>
                  <a:pt x="12392" y="10306"/>
                </a:lnTo>
                <a:lnTo>
                  <a:pt x="12366" y="10301"/>
                </a:lnTo>
                <a:lnTo>
                  <a:pt x="12342" y="10295"/>
                </a:lnTo>
                <a:lnTo>
                  <a:pt x="12318" y="10290"/>
                </a:lnTo>
                <a:lnTo>
                  <a:pt x="12293" y="10284"/>
                </a:lnTo>
                <a:lnTo>
                  <a:pt x="12269" y="10278"/>
                </a:lnTo>
                <a:lnTo>
                  <a:pt x="12245" y="10272"/>
                </a:lnTo>
                <a:lnTo>
                  <a:pt x="12221" y="10264"/>
                </a:lnTo>
                <a:lnTo>
                  <a:pt x="12197" y="10258"/>
                </a:lnTo>
                <a:lnTo>
                  <a:pt x="12174" y="10251"/>
                </a:lnTo>
                <a:lnTo>
                  <a:pt x="12150" y="10244"/>
                </a:lnTo>
                <a:lnTo>
                  <a:pt x="12127" y="10236"/>
                </a:lnTo>
                <a:lnTo>
                  <a:pt x="12103" y="10228"/>
                </a:lnTo>
                <a:lnTo>
                  <a:pt x="12080" y="10220"/>
                </a:lnTo>
                <a:lnTo>
                  <a:pt x="12057" y="10212"/>
                </a:lnTo>
                <a:lnTo>
                  <a:pt x="12034" y="10204"/>
                </a:lnTo>
                <a:lnTo>
                  <a:pt x="12012" y="10196"/>
                </a:lnTo>
                <a:lnTo>
                  <a:pt x="11989" y="10186"/>
                </a:lnTo>
                <a:lnTo>
                  <a:pt x="11967" y="10177"/>
                </a:lnTo>
                <a:lnTo>
                  <a:pt x="11944" y="10168"/>
                </a:lnTo>
                <a:lnTo>
                  <a:pt x="11923" y="10159"/>
                </a:lnTo>
                <a:lnTo>
                  <a:pt x="11900" y="10150"/>
                </a:lnTo>
                <a:lnTo>
                  <a:pt x="11879" y="10139"/>
                </a:lnTo>
                <a:lnTo>
                  <a:pt x="11858" y="10129"/>
                </a:lnTo>
                <a:lnTo>
                  <a:pt x="11836" y="10119"/>
                </a:lnTo>
                <a:lnTo>
                  <a:pt x="11815" y="10109"/>
                </a:lnTo>
                <a:lnTo>
                  <a:pt x="11793" y="10098"/>
                </a:lnTo>
                <a:lnTo>
                  <a:pt x="11773" y="10087"/>
                </a:lnTo>
                <a:lnTo>
                  <a:pt x="11751" y="10076"/>
                </a:lnTo>
                <a:lnTo>
                  <a:pt x="11757" y="10111"/>
                </a:lnTo>
                <a:lnTo>
                  <a:pt x="11761" y="10144"/>
                </a:lnTo>
                <a:lnTo>
                  <a:pt x="11764" y="10179"/>
                </a:lnTo>
                <a:lnTo>
                  <a:pt x="11766" y="10213"/>
                </a:lnTo>
                <a:lnTo>
                  <a:pt x="11768" y="10248"/>
                </a:lnTo>
                <a:lnTo>
                  <a:pt x="11769" y="10283"/>
                </a:lnTo>
                <a:lnTo>
                  <a:pt x="11768" y="10319"/>
                </a:lnTo>
                <a:lnTo>
                  <a:pt x="11767" y="10353"/>
                </a:lnTo>
                <a:lnTo>
                  <a:pt x="11765" y="10388"/>
                </a:lnTo>
                <a:lnTo>
                  <a:pt x="11763" y="10424"/>
                </a:lnTo>
                <a:lnTo>
                  <a:pt x="11759" y="10459"/>
                </a:lnTo>
                <a:lnTo>
                  <a:pt x="11753" y="10495"/>
                </a:lnTo>
                <a:lnTo>
                  <a:pt x="11748" y="10531"/>
                </a:lnTo>
                <a:lnTo>
                  <a:pt x="11742" y="10567"/>
                </a:lnTo>
                <a:lnTo>
                  <a:pt x="11734" y="10602"/>
                </a:lnTo>
                <a:lnTo>
                  <a:pt x="11726" y="10637"/>
                </a:lnTo>
                <a:lnTo>
                  <a:pt x="11705" y="10718"/>
                </a:lnTo>
                <a:lnTo>
                  <a:pt x="11678" y="10797"/>
                </a:lnTo>
                <a:lnTo>
                  <a:pt x="11647" y="10874"/>
                </a:lnTo>
                <a:lnTo>
                  <a:pt x="11613" y="10949"/>
                </a:lnTo>
                <a:lnTo>
                  <a:pt x="11574" y="11021"/>
                </a:lnTo>
                <a:lnTo>
                  <a:pt x="11532" y="11092"/>
                </a:lnTo>
                <a:lnTo>
                  <a:pt x="11486" y="11161"/>
                </a:lnTo>
                <a:lnTo>
                  <a:pt x="11437" y="11226"/>
                </a:lnTo>
                <a:lnTo>
                  <a:pt x="11385" y="11291"/>
                </a:lnTo>
                <a:lnTo>
                  <a:pt x="11329" y="11352"/>
                </a:lnTo>
                <a:lnTo>
                  <a:pt x="11271" y="11411"/>
                </a:lnTo>
                <a:lnTo>
                  <a:pt x="11210" y="11467"/>
                </a:lnTo>
                <a:lnTo>
                  <a:pt x="11146" y="11520"/>
                </a:lnTo>
                <a:lnTo>
                  <a:pt x="11079" y="11570"/>
                </a:lnTo>
                <a:lnTo>
                  <a:pt x="11010" y="11619"/>
                </a:lnTo>
                <a:lnTo>
                  <a:pt x="10938" y="11664"/>
                </a:lnTo>
                <a:lnTo>
                  <a:pt x="10865" y="11705"/>
                </a:lnTo>
                <a:lnTo>
                  <a:pt x="10789" y="11744"/>
                </a:lnTo>
                <a:lnTo>
                  <a:pt x="10711" y="11779"/>
                </a:lnTo>
                <a:lnTo>
                  <a:pt x="10632" y="11811"/>
                </a:lnTo>
                <a:lnTo>
                  <a:pt x="10551" y="11841"/>
                </a:lnTo>
                <a:lnTo>
                  <a:pt x="10468" y="11866"/>
                </a:lnTo>
                <a:lnTo>
                  <a:pt x="10385" y="11888"/>
                </a:lnTo>
                <a:lnTo>
                  <a:pt x="10300" y="11906"/>
                </a:lnTo>
                <a:lnTo>
                  <a:pt x="10214" y="11922"/>
                </a:lnTo>
                <a:lnTo>
                  <a:pt x="10127" y="11932"/>
                </a:lnTo>
                <a:lnTo>
                  <a:pt x="10039" y="11939"/>
                </a:lnTo>
                <a:lnTo>
                  <a:pt x="9950" y="11943"/>
                </a:lnTo>
                <a:lnTo>
                  <a:pt x="9861" y="11942"/>
                </a:lnTo>
                <a:lnTo>
                  <a:pt x="9772" y="11938"/>
                </a:lnTo>
                <a:lnTo>
                  <a:pt x="9682" y="11929"/>
                </a:lnTo>
                <a:lnTo>
                  <a:pt x="9592" y="11917"/>
                </a:lnTo>
                <a:lnTo>
                  <a:pt x="9540" y="11906"/>
                </a:lnTo>
                <a:lnTo>
                  <a:pt x="9489" y="11896"/>
                </a:lnTo>
                <a:lnTo>
                  <a:pt x="9439" y="11884"/>
                </a:lnTo>
                <a:lnTo>
                  <a:pt x="9389" y="11871"/>
                </a:lnTo>
                <a:lnTo>
                  <a:pt x="9340" y="11856"/>
                </a:lnTo>
                <a:lnTo>
                  <a:pt x="9292" y="11841"/>
                </a:lnTo>
                <a:lnTo>
                  <a:pt x="9245" y="11824"/>
                </a:lnTo>
                <a:lnTo>
                  <a:pt x="9198" y="11806"/>
                </a:lnTo>
                <a:lnTo>
                  <a:pt x="9152" y="11787"/>
                </a:lnTo>
                <a:lnTo>
                  <a:pt x="9108" y="11766"/>
                </a:lnTo>
                <a:lnTo>
                  <a:pt x="9064" y="11746"/>
                </a:lnTo>
                <a:lnTo>
                  <a:pt x="9021" y="11723"/>
                </a:lnTo>
                <a:lnTo>
                  <a:pt x="8978" y="11699"/>
                </a:lnTo>
                <a:lnTo>
                  <a:pt x="8937" y="11675"/>
                </a:lnTo>
                <a:lnTo>
                  <a:pt x="8896" y="11649"/>
                </a:lnTo>
                <a:lnTo>
                  <a:pt x="8857" y="11623"/>
                </a:lnTo>
                <a:lnTo>
                  <a:pt x="8819" y="11595"/>
                </a:lnTo>
                <a:lnTo>
                  <a:pt x="8781" y="11567"/>
                </a:lnTo>
                <a:lnTo>
                  <a:pt x="8744" y="11538"/>
                </a:lnTo>
                <a:lnTo>
                  <a:pt x="8709" y="11508"/>
                </a:lnTo>
                <a:lnTo>
                  <a:pt x="8674" y="11477"/>
                </a:lnTo>
                <a:lnTo>
                  <a:pt x="8640" y="11444"/>
                </a:lnTo>
                <a:lnTo>
                  <a:pt x="8608" y="11413"/>
                </a:lnTo>
                <a:lnTo>
                  <a:pt x="8577" y="11379"/>
                </a:lnTo>
                <a:lnTo>
                  <a:pt x="8547" y="11344"/>
                </a:lnTo>
                <a:lnTo>
                  <a:pt x="8517" y="11309"/>
                </a:lnTo>
                <a:lnTo>
                  <a:pt x="8489" y="11273"/>
                </a:lnTo>
                <a:lnTo>
                  <a:pt x="8462" y="11237"/>
                </a:lnTo>
                <a:lnTo>
                  <a:pt x="8436" y="11201"/>
                </a:lnTo>
                <a:lnTo>
                  <a:pt x="8412" y="11163"/>
                </a:lnTo>
                <a:lnTo>
                  <a:pt x="8388" y="11124"/>
                </a:lnTo>
                <a:lnTo>
                  <a:pt x="8366" y="11085"/>
                </a:lnTo>
                <a:lnTo>
                  <a:pt x="8304" y="11124"/>
                </a:lnTo>
                <a:lnTo>
                  <a:pt x="8241" y="11162"/>
                </a:lnTo>
                <a:lnTo>
                  <a:pt x="8175" y="11199"/>
                </a:lnTo>
                <a:lnTo>
                  <a:pt x="8109" y="11234"/>
                </a:lnTo>
                <a:lnTo>
                  <a:pt x="8041" y="11269"/>
                </a:lnTo>
                <a:lnTo>
                  <a:pt x="7971" y="11302"/>
                </a:lnTo>
                <a:lnTo>
                  <a:pt x="7901" y="11335"/>
                </a:lnTo>
                <a:lnTo>
                  <a:pt x="7830" y="11366"/>
                </a:lnTo>
                <a:lnTo>
                  <a:pt x="7756" y="11395"/>
                </a:lnTo>
                <a:lnTo>
                  <a:pt x="7683" y="11424"/>
                </a:lnTo>
                <a:lnTo>
                  <a:pt x="7607" y="11451"/>
                </a:lnTo>
                <a:lnTo>
                  <a:pt x="7531" y="11476"/>
                </a:lnTo>
                <a:lnTo>
                  <a:pt x="7453" y="11501"/>
                </a:lnTo>
                <a:lnTo>
                  <a:pt x="7375" y="11524"/>
                </a:lnTo>
                <a:lnTo>
                  <a:pt x="7295" y="11546"/>
                </a:lnTo>
                <a:lnTo>
                  <a:pt x="7214" y="11566"/>
                </a:lnTo>
                <a:lnTo>
                  <a:pt x="7133" y="11586"/>
                </a:lnTo>
                <a:lnTo>
                  <a:pt x="7050" y="11603"/>
                </a:lnTo>
                <a:lnTo>
                  <a:pt x="6968" y="11620"/>
                </a:lnTo>
                <a:lnTo>
                  <a:pt x="6884" y="11634"/>
                </a:lnTo>
                <a:lnTo>
                  <a:pt x="6799" y="11647"/>
                </a:lnTo>
                <a:lnTo>
                  <a:pt x="6714" y="11659"/>
                </a:lnTo>
                <a:lnTo>
                  <a:pt x="6628" y="11669"/>
                </a:lnTo>
                <a:lnTo>
                  <a:pt x="6541" y="11678"/>
                </a:lnTo>
                <a:lnTo>
                  <a:pt x="6454" y="11684"/>
                </a:lnTo>
                <a:lnTo>
                  <a:pt x="6366" y="11690"/>
                </a:lnTo>
                <a:lnTo>
                  <a:pt x="6277" y="11694"/>
                </a:lnTo>
                <a:lnTo>
                  <a:pt x="6188" y="11696"/>
                </a:lnTo>
                <a:lnTo>
                  <a:pt x="6099" y="11696"/>
                </a:lnTo>
                <a:lnTo>
                  <a:pt x="6009" y="11695"/>
                </a:lnTo>
                <a:lnTo>
                  <a:pt x="5919" y="11693"/>
                </a:lnTo>
                <a:lnTo>
                  <a:pt x="5828" y="11688"/>
                </a:lnTo>
                <a:lnTo>
                  <a:pt x="5668" y="11677"/>
                </a:lnTo>
                <a:lnTo>
                  <a:pt x="5510" y="11660"/>
                </a:lnTo>
                <a:lnTo>
                  <a:pt x="5356" y="11637"/>
                </a:lnTo>
                <a:lnTo>
                  <a:pt x="5205" y="11610"/>
                </a:lnTo>
                <a:lnTo>
                  <a:pt x="5057" y="11579"/>
                </a:lnTo>
                <a:lnTo>
                  <a:pt x="4912" y="11543"/>
                </a:lnTo>
                <a:lnTo>
                  <a:pt x="4773" y="11502"/>
                </a:lnTo>
                <a:lnTo>
                  <a:pt x="4636" y="11457"/>
                </a:lnTo>
                <a:lnTo>
                  <a:pt x="4503" y="11408"/>
                </a:lnTo>
                <a:lnTo>
                  <a:pt x="4376" y="11355"/>
                </a:lnTo>
                <a:lnTo>
                  <a:pt x="4252" y="11298"/>
                </a:lnTo>
                <a:lnTo>
                  <a:pt x="4133" y="11237"/>
                </a:lnTo>
                <a:lnTo>
                  <a:pt x="4020" y="11174"/>
                </a:lnTo>
                <a:lnTo>
                  <a:pt x="3911" y="11106"/>
                </a:lnTo>
                <a:lnTo>
                  <a:pt x="3807" y="11036"/>
                </a:lnTo>
                <a:lnTo>
                  <a:pt x="3708" y="10961"/>
                </a:lnTo>
                <a:lnTo>
                  <a:pt x="3615" y="10884"/>
                </a:lnTo>
                <a:lnTo>
                  <a:pt x="3528" y="10804"/>
                </a:lnTo>
                <a:lnTo>
                  <a:pt x="3447" y="10722"/>
                </a:lnTo>
                <a:lnTo>
                  <a:pt x="3371" y="10637"/>
                </a:lnTo>
                <a:lnTo>
                  <a:pt x="3302" y="10549"/>
                </a:lnTo>
                <a:lnTo>
                  <a:pt x="3239" y="10459"/>
                </a:lnTo>
                <a:lnTo>
                  <a:pt x="3182" y="10368"/>
                </a:lnTo>
                <a:lnTo>
                  <a:pt x="3133" y="10274"/>
                </a:lnTo>
                <a:lnTo>
                  <a:pt x="3091" y="10177"/>
                </a:lnTo>
                <a:lnTo>
                  <a:pt x="3055" y="10079"/>
                </a:lnTo>
                <a:lnTo>
                  <a:pt x="3026" y="9980"/>
                </a:lnTo>
                <a:lnTo>
                  <a:pt x="3006" y="9879"/>
                </a:lnTo>
                <a:lnTo>
                  <a:pt x="2993" y="9777"/>
                </a:lnTo>
                <a:lnTo>
                  <a:pt x="2987" y="9673"/>
                </a:lnTo>
                <a:lnTo>
                  <a:pt x="2990" y="9568"/>
                </a:lnTo>
                <a:lnTo>
                  <a:pt x="3000" y="9462"/>
                </a:lnTo>
                <a:lnTo>
                  <a:pt x="3001" y="9455"/>
                </a:lnTo>
                <a:lnTo>
                  <a:pt x="3003" y="9448"/>
                </a:lnTo>
                <a:lnTo>
                  <a:pt x="3004" y="9441"/>
                </a:lnTo>
                <a:lnTo>
                  <a:pt x="3005" y="9433"/>
                </a:lnTo>
                <a:lnTo>
                  <a:pt x="3006" y="9425"/>
                </a:lnTo>
                <a:lnTo>
                  <a:pt x="3007" y="9418"/>
                </a:lnTo>
                <a:lnTo>
                  <a:pt x="3009" y="9411"/>
                </a:lnTo>
                <a:lnTo>
                  <a:pt x="3010" y="9404"/>
                </a:lnTo>
                <a:lnTo>
                  <a:pt x="2973" y="9417"/>
                </a:lnTo>
                <a:lnTo>
                  <a:pt x="2937" y="9430"/>
                </a:lnTo>
                <a:lnTo>
                  <a:pt x="2900" y="9444"/>
                </a:lnTo>
                <a:lnTo>
                  <a:pt x="2862" y="9456"/>
                </a:lnTo>
                <a:lnTo>
                  <a:pt x="2824" y="9467"/>
                </a:lnTo>
                <a:lnTo>
                  <a:pt x="2787" y="9479"/>
                </a:lnTo>
                <a:lnTo>
                  <a:pt x="2749" y="9489"/>
                </a:lnTo>
                <a:lnTo>
                  <a:pt x="2711" y="9499"/>
                </a:lnTo>
                <a:lnTo>
                  <a:pt x="2672" y="9508"/>
                </a:lnTo>
                <a:lnTo>
                  <a:pt x="2634" y="9517"/>
                </a:lnTo>
                <a:lnTo>
                  <a:pt x="2595" y="9525"/>
                </a:lnTo>
                <a:lnTo>
                  <a:pt x="2556" y="9532"/>
                </a:lnTo>
                <a:lnTo>
                  <a:pt x="2517" y="9538"/>
                </a:lnTo>
                <a:lnTo>
                  <a:pt x="2478" y="9544"/>
                </a:lnTo>
                <a:lnTo>
                  <a:pt x="2438" y="9549"/>
                </a:lnTo>
                <a:lnTo>
                  <a:pt x="2399" y="9554"/>
                </a:lnTo>
                <a:lnTo>
                  <a:pt x="2359" y="9559"/>
                </a:lnTo>
                <a:lnTo>
                  <a:pt x="2318" y="9562"/>
                </a:lnTo>
                <a:lnTo>
                  <a:pt x="2279" y="9565"/>
                </a:lnTo>
                <a:lnTo>
                  <a:pt x="2239" y="9567"/>
                </a:lnTo>
                <a:lnTo>
                  <a:pt x="2198" y="9568"/>
                </a:lnTo>
                <a:lnTo>
                  <a:pt x="2158" y="9569"/>
                </a:lnTo>
                <a:lnTo>
                  <a:pt x="2118" y="9569"/>
                </a:lnTo>
                <a:lnTo>
                  <a:pt x="2077" y="9568"/>
                </a:lnTo>
                <a:lnTo>
                  <a:pt x="2036" y="9567"/>
                </a:lnTo>
                <a:lnTo>
                  <a:pt x="1995" y="9565"/>
                </a:lnTo>
                <a:lnTo>
                  <a:pt x="1955" y="9562"/>
                </a:lnTo>
                <a:lnTo>
                  <a:pt x="1914" y="9559"/>
                </a:lnTo>
                <a:lnTo>
                  <a:pt x="1873" y="9554"/>
                </a:lnTo>
                <a:lnTo>
                  <a:pt x="1832" y="9549"/>
                </a:lnTo>
                <a:lnTo>
                  <a:pt x="1791" y="9544"/>
                </a:lnTo>
                <a:lnTo>
                  <a:pt x="1750" y="9537"/>
                </a:lnTo>
                <a:lnTo>
                  <a:pt x="1641" y="9517"/>
                </a:lnTo>
                <a:lnTo>
                  <a:pt x="1534" y="9491"/>
                </a:lnTo>
                <a:lnTo>
                  <a:pt x="1431" y="9461"/>
                </a:lnTo>
                <a:lnTo>
                  <a:pt x="1329" y="9426"/>
                </a:lnTo>
                <a:lnTo>
                  <a:pt x="1231" y="9387"/>
                </a:lnTo>
                <a:lnTo>
                  <a:pt x="1135" y="9344"/>
                </a:lnTo>
                <a:lnTo>
                  <a:pt x="1043" y="9297"/>
                </a:lnTo>
                <a:lnTo>
                  <a:pt x="955" y="9246"/>
                </a:lnTo>
                <a:lnTo>
                  <a:pt x="868" y="9191"/>
                </a:lnTo>
                <a:lnTo>
                  <a:pt x="786" y="9132"/>
                </a:lnTo>
                <a:lnTo>
                  <a:pt x="707" y="9071"/>
                </a:lnTo>
                <a:lnTo>
                  <a:pt x="631" y="9005"/>
                </a:lnTo>
                <a:lnTo>
                  <a:pt x="560" y="8937"/>
                </a:lnTo>
                <a:lnTo>
                  <a:pt x="492" y="8866"/>
                </a:lnTo>
                <a:lnTo>
                  <a:pt x="428" y="8791"/>
                </a:lnTo>
                <a:lnTo>
                  <a:pt x="368" y="8714"/>
                </a:lnTo>
                <a:lnTo>
                  <a:pt x="312" y="8635"/>
                </a:lnTo>
                <a:lnTo>
                  <a:pt x="260" y="8553"/>
                </a:lnTo>
                <a:lnTo>
                  <a:pt x="213" y="8468"/>
                </a:lnTo>
                <a:lnTo>
                  <a:pt x="170" y="8382"/>
                </a:lnTo>
                <a:lnTo>
                  <a:pt x="132" y="8292"/>
                </a:lnTo>
                <a:lnTo>
                  <a:pt x="98" y="8202"/>
                </a:lnTo>
                <a:lnTo>
                  <a:pt x="69" y="8110"/>
                </a:lnTo>
                <a:lnTo>
                  <a:pt x="45" y="8016"/>
                </a:lnTo>
                <a:lnTo>
                  <a:pt x="27" y="7921"/>
                </a:lnTo>
                <a:lnTo>
                  <a:pt x="12" y="7823"/>
                </a:lnTo>
                <a:lnTo>
                  <a:pt x="3" y="7726"/>
                </a:lnTo>
                <a:lnTo>
                  <a:pt x="0" y="7627"/>
                </a:lnTo>
                <a:lnTo>
                  <a:pt x="2" y="7527"/>
                </a:lnTo>
                <a:lnTo>
                  <a:pt x="9" y="7427"/>
                </a:lnTo>
                <a:lnTo>
                  <a:pt x="22" y="7325"/>
                </a:lnTo>
                <a:lnTo>
                  <a:pt x="42" y="7224"/>
                </a:lnTo>
                <a:lnTo>
                  <a:pt x="59" y="7149"/>
                </a:lnTo>
                <a:lnTo>
                  <a:pt x="80" y="7076"/>
                </a:lnTo>
                <a:lnTo>
                  <a:pt x="102" y="7005"/>
                </a:lnTo>
                <a:lnTo>
                  <a:pt x="128" y="6934"/>
                </a:lnTo>
                <a:lnTo>
                  <a:pt x="156" y="6864"/>
                </a:lnTo>
                <a:lnTo>
                  <a:pt x="187" y="6797"/>
                </a:lnTo>
                <a:lnTo>
                  <a:pt x="220" y="6730"/>
                </a:lnTo>
                <a:lnTo>
                  <a:pt x="256" y="6665"/>
                </a:lnTo>
                <a:lnTo>
                  <a:pt x="295" y="6601"/>
                </a:lnTo>
                <a:lnTo>
                  <a:pt x="336" y="6539"/>
                </a:lnTo>
                <a:lnTo>
                  <a:pt x="378" y="6477"/>
                </a:lnTo>
                <a:lnTo>
                  <a:pt x="423" y="6418"/>
                </a:lnTo>
                <a:lnTo>
                  <a:pt x="470" y="6359"/>
                </a:lnTo>
                <a:lnTo>
                  <a:pt x="519" y="6304"/>
                </a:lnTo>
                <a:lnTo>
                  <a:pt x="571" y="6249"/>
                </a:lnTo>
                <a:lnTo>
                  <a:pt x="624" y="6197"/>
                </a:lnTo>
                <a:lnTo>
                  <a:pt x="679" y="6145"/>
                </a:lnTo>
                <a:lnTo>
                  <a:pt x="736" y="6096"/>
                </a:lnTo>
                <a:lnTo>
                  <a:pt x="795" y="6048"/>
                </a:lnTo>
                <a:lnTo>
                  <a:pt x="856" y="6003"/>
                </a:lnTo>
                <a:lnTo>
                  <a:pt x="917" y="5959"/>
                </a:lnTo>
                <a:lnTo>
                  <a:pt x="981" y="5917"/>
                </a:lnTo>
                <a:lnTo>
                  <a:pt x="1047" y="5878"/>
                </a:lnTo>
                <a:lnTo>
                  <a:pt x="1113" y="5840"/>
                </a:lnTo>
                <a:lnTo>
                  <a:pt x="1181" y="5804"/>
                </a:lnTo>
                <a:lnTo>
                  <a:pt x="1250" y="5770"/>
                </a:lnTo>
                <a:lnTo>
                  <a:pt x="1321" y="5740"/>
                </a:lnTo>
                <a:lnTo>
                  <a:pt x="1392" y="5711"/>
                </a:lnTo>
                <a:lnTo>
                  <a:pt x="1465" y="5683"/>
                </a:lnTo>
                <a:lnTo>
                  <a:pt x="1539" y="5659"/>
                </a:lnTo>
                <a:lnTo>
                  <a:pt x="1614" y="5637"/>
                </a:lnTo>
                <a:lnTo>
                  <a:pt x="1690" y="5618"/>
                </a:lnTo>
                <a:lnTo>
                  <a:pt x="1659" y="5574"/>
                </a:lnTo>
                <a:lnTo>
                  <a:pt x="1629" y="5529"/>
                </a:lnTo>
                <a:lnTo>
                  <a:pt x="1600" y="5484"/>
                </a:lnTo>
                <a:lnTo>
                  <a:pt x="1573" y="5437"/>
                </a:lnTo>
                <a:lnTo>
                  <a:pt x="1546" y="5391"/>
                </a:lnTo>
                <a:lnTo>
                  <a:pt x="1522" y="5344"/>
                </a:lnTo>
                <a:lnTo>
                  <a:pt x="1498" y="5296"/>
                </a:lnTo>
                <a:lnTo>
                  <a:pt x="1475" y="5248"/>
                </a:lnTo>
                <a:lnTo>
                  <a:pt x="1454" y="5199"/>
                </a:lnTo>
                <a:lnTo>
                  <a:pt x="1434" y="5150"/>
                </a:lnTo>
                <a:lnTo>
                  <a:pt x="1415" y="5099"/>
                </a:lnTo>
                <a:lnTo>
                  <a:pt x="1397" y="5049"/>
                </a:lnTo>
                <a:lnTo>
                  <a:pt x="1381" y="4998"/>
                </a:lnTo>
                <a:lnTo>
                  <a:pt x="1367" y="4947"/>
                </a:lnTo>
                <a:lnTo>
                  <a:pt x="1353" y="4895"/>
                </a:lnTo>
                <a:lnTo>
                  <a:pt x="1340" y="4842"/>
                </a:lnTo>
                <a:lnTo>
                  <a:pt x="1330" y="4790"/>
                </a:lnTo>
                <a:lnTo>
                  <a:pt x="1320" y="4737"/>
                </a:lnTo>
                <a:lnTo>
                  <a:pt x="1312" y="4683"/>
                </a:lnTo>
                <a:lnTo>
                  <a:pt x="1306" y="4629"/>
                </a:lnTo>
                <a:lnTo>
                  <a:pt x="1301" y="4575"/>
                </a:lnTo>
                <a:lnTo>
                  <a:pt x="1296" y="4521"/>
                </a:lnTo>
                <a:lnTo>
                  <a:pt x="1294" y="4466"/>
                </a:lnTo>
                <a:lnTo>
                  <a:pt x="1293" y="4411"/>
                </a:lnTo>
                <a:lnTo>
                  <a:pt x="1293" y="4356"/>
                </a:lnTo>
                <a:lnTo>
                  <a:pt x="1295" y="4300"/>
                </a:lnTo>
                <a:lnTo>
                  <a:pt x="1299" y="4244"/>
                </a:lnTo>
                <a:lnTo>
                  <a:pt x="1305" y="4189"/>
                </a:lnTo>
                <a:lnTo>
                  <a:pt x="1312" y="4132"/>
                </a:lnTo>
                <a:lnTo>
                  <a:pt x="1320" y="4076"/>
                </a:lnTo>
                <a:lnTo>
                  <a:pt x="1329" y="4020"/>
                </a:lnTo>
                <a:lnTo>
                  <a:pt x="1340" y="3963"/>
                </a:lnTo>
                <a:lnTo>
                  <a:pt x="1369" y="3850"/>
                </a:lnTo>
                <a:lnTo>
                  <a:pt x="1401" y="3739"/>
                </a:lnTo>
                <a:lnTo>
                  <a:pt x="1441" y="3630"/>
                </a:lnTo>
                <a:lnTo>
                  <a:pt x="1486" y="3524"/>
                </a:lnTo>
                <a:lnTo>
                  <a:pt x="1536" y="3420"/>
                </a:lnTo>
                <a:lnTo>
                  <a:pt x="1591" y="3320"/>
                </a:lnTo>
                <a:lnTo>
                  <a:pt x="1650" y="3223"/>
                </a:lnTo>
                <a:lnTo>
                  <a:pt x="1716" y="3127"/>
                </a:lnTo>
                <a:lnTo>
                  <a:pt x="1785" y="3036"/>
                </a:lnTo>
                <a:lnTo>
                  <a:pt x="1858" y="2948"/>
                </a:lnTo>
                <a:lnTo>
                  <a:pt x="1937" y="2863"/>
                </a:lnTo>
                <a:lnTo>
                  <a:pt x="2019" y="2782"/>
                </a:lnTo>
                <a:lnTo>
                  <a:pt x="2105" y="2704"/>
                </a:lnTo>
                <a:lnTo>
                  <a:pt x="2195" y="2631"/>
                </a:lnTo>
                <a:lnTo>
                  <a:pt x="2288" y="2561"/>
                </a:lnTo>
                <a:lnTo>
                  <a:pt x="2385" y="2494"/>
                </a:lnTo>
                <a:lnTo>
                  <a:pt x="2484" y="2433"/>
                </a:lnTo>
                <a:lnTo>
                  <a:pt x="2587" y="2376"/>
                </a:lnTo>
                <a:lnTo>
                  <a:pt x="2693" y="2322"/>
                </a:lnTo>
                <a:lnTo>
                  <a:pt x="2801" y="2274"/>
                </a:lnTo>
                <a:lnTo>
                  <a:pt x="2911" y="2230"/>
                </a:lnTo>
                <a:lnTo>
                  <a:pt x="3024" y="2191"/>
                </a:lnTo>
                <a:lnTo>
                  <a:pt x="3139" y="2157"/>
                </a:lnTo>
                <a:lnTo>
                  <a:pt x="3256" y="2128"/>
                </a:lnTo>
                <a:lnTo>
                  <a:pt x="3374" y="2104"/>
                </a:lnTo>
                <a:lnTo>
                  <a:pt x="3495" y="2085"/>
                </a:lnTo>
                <a:lnTo>
                  <a:pt x="3616" y="2071"/>
                </a:lnTo>
                <a:lnTo>
                  <a:pt x="3738" y="2064"/>
                </a:lnTo>
                <a:lnTo>
                  <a:pt x="3862" y="2061"/>
                </a:lnTo>
                <a:lnTo>
                  <a:pt x="3985" y="2065"/>
                </a:lnTo>
                <a:lnTo>
                  <a:pt x="4111" y="2074"/>
                </a:lnTo>
                <a:lnTo>
                  <a:pt x="4235" y="2090"/>
                </a:lnTo>
                <a:lnTo>
                  <a:pt x="4256" y="2094"/>
                </a:lnTo>
                <a:lnTo>
                  <a:pt x="4278" y="2097"/>
                </a:lnTo>
                <a:lnTo>
                  <a:pt x="4299" y="2100"/>
                </a:lnTo>
                <a:lnTo>
                  <a:pt x="4321" y="2104"/>
                </a:lnTo>
                <a:lnTo>
                  <a:pt x="4342" y="2108"/>
                </a:lnTo>
                <a:lnTo>
                  <a:pt x="4363" y="2112"/>
                </a:lnTo>
                <a:lnTo>
                  <a:pt x="4384" y="2116"/>
                </a:lnTo>
                <a:lnTo>
                  <a:pt x="4404" y="2120"/>
                </a:lnTo>
                <a:lnTo>
                  <a:pt x="4425" y="2126"/>
                </a:lnTo>
                <a:lnTo>
                  <a:pt x="4446" y="2131"/>
                </a:lnTo>
                <a:lnTo>
                  <a:pt x="4467" y="2135"/>
                </a:lnTo>
                <a:lnTo>
                  <a:pt x="4487" y="2140"/>
                </a:lnTo>
                <a:lnTo>
                  <a:pt x="4507" y="2145"/>
                </a:lnTo>
                <a:lnTo>
                  <a:pt x="4528" y="2151"/>
                </a:lnTo>
                <a:lnTo>
                  <a:pt x="4548" y="2156"/>
                </a:lnTo>
                <a:lnTo>
                  <a:pt x="4568" y="2162"/>
                </a:lnTo>
                <a:lnTo>
                  <a:pt x="4588" y="2168"/>
                </a:lnTo>
                <a:lnTo>
                  <a:pt x="4608" y="2174"/>
                </a:lnTo>
                <a:lnTo>
                  <a:pt x="4628" y="2180"/>
                </a:lnTo>
                <a:lnTo>
                  <a:pt x="4648" y="2186"/>
                </a:lnTo>
                <a:lnTo>
                  <a:pt x="4668" y="2193"/>
                </a:lnTo>
                <a:lnTo>
                  <a:pt x="4687" y="2199"/>
                </a:lnTo>
                <a:lnTo>
                  <a:pt x="4706" y="2207"/>
                </a:lnTo>
                <a:lnTo>
                  <a:pt x="4726" y="2213"/>
                </a:lnTo>
                <a:lnTo>
                  <a:pt x="4745" y="2220"/>
                </a:lnTo>
                <a:lnTo>
                  <a:pt x="4764" y="2227"/>
                </a:lnTo>
                <a:lnTo>
                  <a:pt x="4784" y="2234"/>
                </a:lnTo>
                <a:lnTo>
                  <a:pt x="4802" y="2242"/>
                </a:lnTo>
                <a:lnTo>
                  <a:pt x="4822" y="2250"/>
                </a:lnTo>
                <a:lnTo>
                  <a:pt x="4840" y="2258"/>
                </a:lnTo>
                <a:lnTo>
                  <a:pt x="4859" y="2265"/>
                </a:lnTo>
                <a:lnTo>
                  <a:pt x="4878" y="2273"/>
                </a:lnTo>
                <a:lnTo>
                  <a:pt x="4879" y="2269"/>
                </a:lnTo>
                <a:lnTo>
                  <a:pt x="4880" y="2266"/>
                </a:lnTo>
                <a:lnTo>
                  <a:pt x="4880" y="2262"/>
                </a:lnTo>
                <a:lnTo>
                  <a:pt x="4881" y="2258"/>
                </a:lnTo>
                <a:lnTo>
                  <a:pt x="4882" y="2254"/>
                </a:lnTo>
                <a:lnTo>
                  <a:pt x="4883" y="2250"/>
                </a:lnTo>
                <a:lnTo>
                  <a:pt x="4884" y="2245"/>
                </a:lnTo>
                <a:lnTo>
                  <a:pt x="4884" y="2242"/>
                </a:lnTo>
                <a:lnTo>
                  <a:pt x="4905" y="2156"/>
                </a:lnTo>
                <a:lnTo>
                  <a:pt x="4930" y="2073"/>
                </a:lnTo>
                <a:lnTo>
                  <a:pt x="4958" y="1991"/>
                </a:lnTo>
                <a:lnTo>
                  <a:pt x="4990" y="1912"/>
                </a:lnTo>
                <a:lnTo>
                  <a:pt x="5025" y="1834"/>
                </a:lnTo>
                <a:lnTo>
                  <a:pt x="5062" y="1757"/>
                </a:lnTo>
                <a:lnTo>
                  <a:pt x="5103" y="1683"/>
                </a:lnTo>
                <a:lnTo>
                  <a:pt x="5147" y="1611"/>
                </a:lnTo>
                <a:lnTo>
                  <a:pt x="5193" y="1542"/>
                </a:lnTo>
                <a:lnTo>
                  <a:pt x="5243" y="1474"/>
                </a:lnTo>
                <a:lnTo>
                  <a:pt x="5294" y="1410"/>
                </a:lnTo>
                <a:lnTo>
                  <a:pt x="5349" y="1348"/>
                </a:lnTo>
                <a:lnTo>
                  <a:pt x="5405" y="1288"/>
                </a:lnTo>
                <a:lnTo>
                  <a:pt x="5464" y="1231"/>
                </a:lnTo>
                <a:lnTo>
                  <a:pt x="5524" y="1177"/>
                </a:lnTo>
                <a:lnTo>
                  <a:pt x="5588" y="1127"/>
                </a:lnTo>
                <a:lnTo>
                  <a:pt x="5652" y="1079"/>
                </a:lnTo>
                <a:lnTo>
                  <a:pt x="5718" y="1034"/>
                </a:lnTo>
                <a:lnTo>
                  <a:pt x="5785" y="992"/>
                </a:lnTo>
                <a:lnTo>
                  <a:pt x="5856" y="954"/>
                </a:lnTo>
                <a:lnTo>
                  <a:pt x="5926" y="919"/>
                </a:lnTo>
                <a:lnTo>
                  <a:pt x="5998" y="887"/>
                </a:lnTo>
                <a:lnTo>
                  <a:pt x="6071" y="859"/>
                </a:lnTo>
                <a:lnTo>
                  <a:pt x="6146" y="836"/>
                </a:lnTo>
                <a:lnTo>
                  <a:pt x="6220" y="815"/>
                </a:lnTo>
                <a:lnTo>
                  <a:pt x="6296" y="799"/>
                </a:lnTo>
                <a:lnTo>
                  <a:pt x="6373" y="787"/>
                </a:lnTo>
                <a:lnTo>
                  <a:pt x="6449" y="779"/>
                </a:lnTo>
                <a:lnTo>
                  <a:pt x="6527" y="774"/>
                </a:lnTo>
                <a:lnTo>
                  <a:pt x="6605" y="774"/>
                </a:lnTo>
                <a:lnTo>
                  <a:pt x="6682" y="779"/>
                </a:lnTo>
                <a:lnTo>
                  <a:pt x="6761" y="788"/>
                </a:lnTo>
                <a:lnTo>
                  <a:pt x="6785" y="792"/>
                </a:lnTo>
                <a:lnTo>
                  <a:pt x="6810" y="796"/>
                </a:lnTo>
                <a:lnTo>
                  <a:pt x="6833" y="801"/>
                </a:lnTo>
                <a:lnTo>
                  <a:pt x="6857" y="806"/>
                </a:lnTo>
                <a:lnTo>
                  <a:pt x="6881" y="811"/>
                </a:lnTo>
                <a:lnTo>
                  <a:pt x="6904" y="817"/>
                </a:lnTo>
                <a:lnTo>
                  <a:pt x="6928" y="824"/>
                </a:lnTo>
                <a:lnTo>
                  <a:pt x="6951" y="830"/>
                </a:lnTo>
                <a:lnTo>
                  <a:pt x="6974" y="837"/>
                </a:lnTo>
                <a:lnTo>
                  <a:pt x="6996" y="844"/>
                </a:lnTo>
                <a:lnTo>
                  <a:pt x="7019" y="852"/>
                </a:lnTo>
                <a:lnTo>
                  <a:pt x="7041" y="860"/>
                </a:lnTo>
                <a:lnTo>
                  <a:pt x="7064" y="870"/>
                </a:lnTo>
                <a:lnTo>
                  <a:pt x="7085" y="878"/>
                </a:lnTo>
                <a:lnTo>
                  <a:pt x="7106" y="888"/>
                </a:lnTo>
                <a:lnTo>
                  <a:pt x="7128" y="897"/>
                </a:lnTo>
                <a:lnTo>
                  <a:pt x="7149" y="908"/>
                </a:lnTo>
                <a:lnTo>
                  <a:pt x="7171" y="918"/>
                </a:lnTo>
                <a:lnTo>
                  <a:pt x="7191" y="929"/>
                </a:lnTo>
                <a:lnTo>
                  <a:pt x="7211" y="940"/>
                </a:lnTo>
                <a:lnTo>
                  <a:pt x="7232" y="952"/>
                </a:lnTo>
                <a:lnTo>
                  <a:pt x="7251" y="964"/>
                </a:lnTo>
                <a:lnTo>
                  <a:pt x="7272" y="976"/>
                </a:lnTo>
                <a:lnTo>
                  <a:pt x="7291" y="989"/>
                </a:lnTo>
                <a:lnTo>
                  <a:pt x="7310" y="1002"/>
                </a:lnTo>
                <a:lnTo>
                  <a:pt x="7330" y="1015"/>
                </a:lnTo>
                <a:lnTo>
                  <a:pt x="7348" y="1028"/>
                </a:lnTo>
                <a:lnTo>
                  <a:pt x="7366" y="1043"/>
                </a:lnTo>
                <a:lnTo>
                  <a:pt x="7385" y="1057"/>
                </a:lnTo>
                <a:lnTo>
                  <a:pt x="7403" y="1072"/>
                </a:lnTo>
                <a:lnTo>
                  <a:pt x="7421" y="1086"/>
                </a:lnTo>
                <a:lnTo>
                  <a:pt x="7438" y="1101"/>
                </a:lnTo>
                <a:close/>
              </a:path>
            </a:pathLst>
          </a:custGeom>
          <a:solidFill>
            <a:schemeClr val="bg1">
              <a:lumMod val="85000"/>
            </a:schemeClr>
          </a:solidFill>
          <a:ln w="9525" cap="flat" cmpd="sng">
            <a:noFill/>
            <a:prstDash val="solid"/>
            <a:round/>
            <a:headEnd/>
            <a:tailEnd/>
          </a:ln>
          <a:effectLst>
            <a:outerShdw dist="40161" dir="4293903" algn="ctr" rotWithShape="0">
              <a:srgbClr val="666633"/>
            </a:outerShdw>
          </a:effectLst>
        </p:spPr>
        <p:txBody>
          <a:bodyPr lIns="22467" tIns="11234" rIns="22467" bIns="11234" anchor="ctr" anchorCtr="1">
            <a:spAutoFit/>
          </a:bodyPr>
          <a:lstStyle/>
          <a:p>
            <a:pPr>
              <a:defRPr/>
            </a:pPr>
            <a:endParaRPr lang="zh-CN" altLang="en-US" sz="1400">
              <a:solidFill>
                <a:srgbClr val="FFFFFF"/>
              </a:solidFill>
              <a:latin typeface="FrutigerNext LT Regular"/>
              <a:ea typeface="MS PGothic" pitchFamily="34" charset="-128"/>
            </a:endParaRPr>
          </a:p>
        </p:txBody>
      </p:sp>
      <p:sp>
        <p:nvSpPr>
          <p:cNvPr id="222" name="Content Placeholder 3"/>
          <p:cNvSpPr txBox="1">
            <a:spLocks/>
          </p:cNvSpPr>
          <p:nvPr/>
        </p:nvSpPr>
        <p:spPr>
          <a:xfrm>
            <a:off x="4517538" y="1108595"/>
            <a:ext cx="3135781" cy="192324"/>
          </a:xfrm>
          <a:prstGeom prst="rect">
            <a:avLst/>
          </a:prstGeom>
          <a:noFill/>
          <a:ln w="9525">
            <a:noFill/>
            <a:miter lim="800000"/>
            <a:headEnd/>
            <a:tailEnd/>
          </a:ln>
          <a:effectLst/>
        </p:spPr>
        <p:txBody>
          <a:bodyPr lIns="91405" tIns="45702" rIns="91405" bIns="45702">
            <a:spAutoFit/>
          </a:bodyPr>
          <a:lstStyle/>
          <a:p>
            <a:pPr marL="182880" marR="0" lvl="0" indent="-182880" defTabSz="914400" eaLnBrk="0" latinLnBrk="0" hangingPunct="0">
              <a:lnSpc>
                <a:spcPct val="65000"/>
              </a:lnSpc>
              <a:spcBef>
                <a:spcPct val="50000"/>
              </a:spcBef>
              <a:buClr>
                <a:schemeClr val="bg1">
                  <a:lumMod val="50000"/>
                </a:schemeClr>
              </a:buClr>
              <a:buSzPct val="100000"/>
              <a:tabLst/>
              <a:defRPr/>
            </a:pPr>
            <a:endParaRPr lang="en-US" altLang="zh-CN" sz="1000" dirty="0" smtClean="0">
              <a:solidFill>
                <a:srgbClr val="C00000"/>
              </a:solidFill>
              <a:effectLst>
                <a:outerShdw blurRad="38100" dist="38100" dir="2700000" algn="tl">
                  <a:srgbClr val="C0C0C0"/>
                </a:outerShdw>
              </a:effectLst>
              <a:latin typeface="Times New Roman" pitchFamily="18" charset="0"/>
              <a:ea typeface="微软雅黑" pitchFamily="34" charset="-122"/>
              <a:cs typeface="Times New Roman" pitchFamily="18" charset="0"/>
            </a:endParaRPr>
          </a:p>
        </p:txBody>
      </p:sp>
      <p:grpSp>
        <p:nvGrpSpPr>
          <p:cNvPr id="228" name="组合 227"/>
          <p:cNvGrpSpPr/>
          <p:nvPr/>
        </p:nvGrpSpPr>
        <p:grpSpPr>
          <a:xfrm>
            <a:off x="4688962" y="3157729"/>
            <a:ext cx="4248474" cy="1573722"/>
            <a:chOff x="4688962" y="3096767"/>
            <a:chExt cx="4248474" cy="1810593"/>
          </a:xfrm>
        </p:grpSpPr>
        <p:sp>
          <p:nvSpPr>
            <p:cNvPr id="217" name="同侧圆角矩形 216"/>
            <p:cNvSpPr/>
            <p:nvPr/>
          </p:nvSpPr>
          <p:spPr bwMode="auto">
            <a:xfrm rot="5400000">
              <a:off x="5943406" y="1913335"/>
              <a:ext cx="1739581" cy="424847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220" name="同侧圆角矩形 219"/>
            <p:cNvSpPr/>
            <p:nvPr/>
          </p:nvSpPr>
          <p:spPr bwMode="auto">
            <a:xfrm rot="5400000">
              <a:off x="6638064" y="1147669"/>
              <a:ext cx="350273" cy="4248470"/>
            </a:xfrm>
            <a:prstGeom prst="round2SameRect">
              <a:avLst>
                <a:gd name="adj1" fmla="val 0"/>
                <a:gd name="adj2" fmla="val 0"/>
              </a:avLst>
            </a:prstGeom>
            <a:solidFill>
              <a:srgbClr val="C00000"/>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221" name="TextBox 220"/>
            <p:cNvSpPr txBox="1"/>
            <p:nvPr/>
          </p:nvSpPr>
          <p:spPr>
            <a:xfrm>
              <a:off x="4755515" y="3096767"/>
              <a:ext cx="4063379" cy="362887"/>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600" b="1" dirty="0" smtClean="0">
                  <a:solidFill>
                    <a:schemeClr val="bg1"/>
                  </a:solidFill>
                  <a:latin typeface="微软雅黑" pitchFamily="34" charset="-122"/>
                  <a:ea typeface="微软雅黑" pitchFamily="34" charset="-122"/>
                  <a:cs typeface="Arial" pitchFamily="34" charset="0"/>
                </a:rPr>
                <a:t>方案网络优势</a:t>
              </a:r>
            </a:p>
          </p:txBody>
        </p:sp>
        <p:sp>
          <p:nvSpPr>
            <p:cNvPr id="223" name="Content Placeholder 3"/>
            <p:cNvSpPr txBox="1">
              <a:spLocks/>
            </p:cNvSpPr>
            <p:nvPr/>
          </p:nvSpPr>
          <p:spPr>
            <a:xfrm>
              <a:off x="4829958" y="3485787"/>
              <a:ext cx="3979207" cy="1131934"/>
            </a:xfrm>
            <a:prstGeom prst="rect">
              <a:avLst/>
            </a:prstGeom>
          </p:spPr>
          <p:txBody>
            <a:bodyPr/>
            <a:lstStyle/>
            <a:p>
              <a:pPr marL="182880" lvl="0" indent="-182880" eaLnBrk="0" hangingPunct="0">
                <a:lnSpc>
                  <a:spcPct val="150000"/>
                </a:lnSpc>
                <a:spcAft>
                  <a:spcPts val="600"/>
                </a:spcAft>
                <a:buClr>
                  <a:srgbClr val="FFFFFF">
                    <a:lumMod val="50000"/>
                  </a:srgbClr>
                </a:buClr>
                <a:buSzPct val="100000"/>
                <a:buFont typeface="Arial" pitchFamily="34" charset="0"/>
                <a:buChar char="•"/>
                <a:defRPr/>
              </a:pPr>
              <a:r>
                <a:rPr lang="zh-CN" altLang="en-US" sz="1200" b="1" kern="0" dirty="0" smtClean="0">
                  <a:solidFill>
                    <a:srgbClr val="C00000"/>
                  </a:solidFill>
                  <a:latin typeface="微软雅黑" pitchFamily="34" charset="-122"/>
                  <a:ea typeface="微软雅黑" pitchFamily="34" charset="-122"/>
                  <a:cs typeface="Arial" pitchFamily="34" charset="0"/>
                </a:rPr>
                <a:t>低时延</a:t>
              </a:r>
              <a:r>
                <a:rPr lang="zh-CN" altLang="en-US" sz="1200" kern="0" dirty="0" smtClean="0">
                  <a:latin typeface="微软雅黑" pitchFamily="34" charset="-122"/>
                  <a:ea typeface="微软雅黑" pitchFamily="34" charset="-122"/>
                  <a:cs typeface="Arial" pitchFamily="34" charset="0"/>
                </a:rPr>
                <a:t>，</a:t>
              </a:r>
              <a:r>
                <a:rPr lang="en-US" altLang="zh-CN" sz="1200" kern="0" dirty="0" smtClean="0">
                  <a:latin typeface="微软雅黑" pitchFamily="34" charset="-122"/>
                  <a:ea typeface="微软雅黑" pitchFamily="34" charset="-122"/>
                  <a:cs typeface="Arial" pitchFamily="34" charset="0"/>
                </a:rPr>
                <a:t>100km</a:t>
              </a:r>
              <a:r>
                <a:rPr lang="zh-CN" altLang="en-US" sz="1200" kern="0" dirty="0" smtClean="0">
                  <a:latin typeface="微软雅黑" pitchFamily="34" charset="-122"/>
                  <a:ea typeface="微软雅黑" pitchFamily="34" charset="-122"/>
                  <a:cs typeface="Arial" pitchFamily="34" charset="0"/>
                </a:rPr>
                <a:t>实测</a:t>
              </a:r>
              <a:r>
                <a:rPr lang="en-US" altLang="zh-CN" sz="1200" kern="0" dirty="0" smtClean="0">
                  <a:latin typeface="微软雅黑" pitchFamily="34" charset="-122"/>
                  <a:ea typeface="微软雅黑" pitchFamily="34" charset="-122"/>
                  <a:cs typeface="Arial" pitchFamily="34" charset="0"/>
                </a:rPr>
                <a:t>1.3ms</a:t>
              </a:r>
              <a:r>
                <a:rPr lang="zh-CN" altLang="en-US" sz="1200" kern="0" dirty="0" smtClean="0">
                  <a:latin typeface="微软雅黑" pitchFamily="34" charset="-122"/>
                  <a:ea typeface="微软雅黑" pitchFamily="34" charset="-122"/>
                  <a:cs typeface="Arial" pitchFamily="34" charset="0"/>
                </a:rPr>
                <a:t>以内</a:t>
              </a:r>
              <a:endParaRPr lang="en-US" altLang="zh-CN" sz="1200" kern="0" dirty="0" smtClean="0">
                <a:latin typeface="微软雅黑" pitchFamily="34" charset="-122"/>
                <a:ea typeface="微软雅黑" pitchFamily="34" charset="-122"/>
                <a:cs typeface="Arial" pitchFamily="34" charset="0"/>
              </a:endParaRPr>
            </a:p>
            <a:p>
              <a:pPr marL="182880" lvl="0" indent="-182880" eaLnBrk="0" hangingPunct="0">
                <a:lnSpc>
                  <a:spcPct val="150000"/>
                </a:lnSpc>
                <a:spcAft>
                  <a:spcPts val="600"/>
                </a:spcAft>
                <a:buClr>
                  <a:srgbClr val="FFFFFF">
                    <a:lumMod val="50000"/>
                  </a:srgbClr>
                </a:buClr>
                <a:buSzPct val="100000"/>
                <a:buFont typeface="Arial" pitchFamily="34" charset="0"/>
                <a:buChar char="•"/>
                <a:defRPr/>
              </a:pPr>
              <a:r>
                <a:rPr lang="zh-CN" altLang="en-US" sz="1200" b="1" kern="0" dirty="0" smtClean="0">
                  <a:solidFill>
                    <a:srgbClr val="C00000"/>
                  </a:solidFill>
                  <a:latin typeface="微软雅黑" pitchFamily="34" charset="-122"/>
                  <a:ea typeface="微软雅黑" pitchFamily="34" charset="-122"/>
                  <a:cs typeface="Arial" pitchFamily="34" charset="0"/>
                </a:rPr>
                <a:t>高带宽</a:t>
              </a:r>
              <a:r>
                <a:rPr lang="zh-CN" altLang="en-US" sz="1200" kern="0" dirty="0" smtClean="0">
                  <a:latin typeface="微软雅黑" pitchFamily="34" charset="-122"/>
                  <a:ea typeface="微软雅黑" pitchFamily="34" charset="-122"/>
                  <a:cs typeface="Arial" pitchFamily="34" charset="0"/>
                </a:rPr>
                <a:t>，单纤最大支持</a:t>
              </a:r>
              <a:r>
                <a:rPr lang="en-US" altLang="zh-CN" sz="1200" kern="0" dirty="0" smtClean="0">
                  <a:latin typeface="微软雅黑" pitchFamily="34" charset="-122"/>
                  <a:ea typeface="微软雅黑" pitchFamily="34" charset="-122"/>
                  <a:cs typeface="Arial" pitchFamily="34" charset="0"/>
                </a:rPr>
                <a:t>80</a:t>
              </a:r>
              <a:r>
                <a:rPr lang="zh-CN" altLang="en-US" sz="1200" kern="0" dirty="0" smtClean="0">
                  <a:latin typeface="微软雅黑" pitchFamily="34" charset="-122"/>
                  <a:ea typeface="微软雅黑" pitchFamily="34" charset="-122"/>
                  <a:cs typeface="Arial" pitchFamily="34" charset="0"/>
                </a:rPr>
                <a:t>*</a:t>
              </a:r>
              <a:r>
                <a:rPr lang="en-US" altLang="zh-CN" sz="1200" kern="0" dirty="0" smtClean="0">
                  <a:latin typeface="微软雅黑" pitchFamily="34" charset="-122"/>
                  <a:ea typeface="微软雅黑" pitchFamily="34" charset="-122"/>
                  <a:cs typeface="Arial" pitchFamily="34" charset="0"/>
                </a:rPr>
                <a:t>40=3.2Tbit/s</a:t>
              </a:r>
            </a:p>
            <a:p>
              <a:pPr marL="182880" lvl="0" indent="-182880" eaLnBrk="0" hangingPunct="0">
                <a:lnSpc>
                  <a:spcPct val="150000"/>
                </a:lnSpc>
                <a:spcAft>
                  <a:spcPts val="600"/>
                </a:spcAft>
                <a:buClr>
                  <a:srgbClr val="FFFFFF">
                    <a:lumMod val="50000"/>
                  </a:srgbClr>
                </a:buClr>
                <a:buSzPct val="100000"/>
                <a:buFont typeface="Arial" pitchFamily="34" charset="0"/>
                <a:buChar char="•"/>
                <a:defRPr/>
              </a:pPr>
              <a:r>
                <a:rPr lang="zh-CN" altLang="en-US" sz="1200" b="1" kern="0" dirty="0" smtClean="0">
                  <a:solidFill>
                    <a:srgbClr val="C00000"/>
                  </a:solidFill>
                  <a:latin typeface="微软雅黑" pitchFamily="34" charset="-122"/>
                  <a:ea typeface="微软雅黑" pitchFamily="34" charset="-122"/>
                  <a:cs typeface="Arial" pitchFamily="34" charset="0"/>
                </a:rPr>
                <a:t>稳定带宽</a:t>
              </a:r>
              <a:r>
                <a:rPr lang="zh-CN" altLang="en-US" sz="1200" kern="0" dirty="0" smtClean="0">
                  <a:latin typeface="微软雅黑" pitchFamily="34" charset="-122"/>
                  <a:ea typeface="微软雅黑" pitchFamily="34" charset="-122"/>
                  <a:cs typeface="Arial" pitchFamily="34" charset="0"/>
                </a:rPr>
                <a:t>，距离扩展功能保证长距离传输带宽不降低</a:t>
              </a:r>
              <a:endParaRPr lang="en-US" altLang="zh-CN" sz="1200" kern="0" dirty="0" smtClean="0">
                <a:latin typeface="微软雅黑" pitchFamily="34" charset="-122"/>
                <a:ea typeface="微软雅黑" pitchFamily="34" charset="-122"/>
                <a:cs typeface="Arial" pitchFamily="34" charset="0"/>
              </a:endParaRPr>
            </a:p>
          </p:txBody>
        </p:sp>
      </p:grpSp>
      <p:grpSp>
        <p:nvGrpSpPr>
          <p:cNvPr id="227" name="组合 226"/>
          <p:cNvGrpSpPr/>
          <p:nvPr/>
        </p:nvGrpSpPr>
        <p:grpSpPr>
          <a:xfrm>
            <a:off x="299846" y="3149372"/>
            <a:ext cx="4248470" cy="1582648"/>
            <a:chOff x="4788026" y="915565"/>
            <a:chExt cx="4248470" cy="1582648"/>
          </a:xfrm>
        </p:grpSpPr>
        <p:grpSp>
          <p:nvGrpSpPr>
            <p:cNvPr id="226" name="组合 225"/>
            <p:cNvGrpSpPr/>
            <p:nvPr/>
          </p:nvGrpSpPr>
          <p:grpSpPr>
            <a:xfrm>
              <a:off x="4788026" y="915565"/>
              <a:ext cx="4248470" cy="1582648"/>
              <a:chOff x="4788026" y="915565"/>
              <a:chExt cx="4248470" cy="1582648"/>
            </a:xfrm>
          </p:grpSpPr>
          <p:sp>
            <p:nvSpPr>
              <p:cNvPr id="216" name="同侧圆角矩形 215"/>
              <p:cNvSpPr/>
              <p:nvPr/>
            </p:nvSpPr>
            <p:spPr bwMode="auto">
              <a:xfrm rot="5400000">
                <a:off x="6121168" y="-417111"/>
                <a:ext cx="1582648" cy="4248000"/>
              </a:xfrm>
              <a:prstGeom prst="round2SameRect">
                <a:avLst>
                  <a:gd name="adj1" fmla="val 0"/>
                  <a:gd name="adj2" fmla="val 0"/>
                </a:avLst>
              </a:prstGeom>
              <a:solidFill>
                <a:schemeClr val="bg1"/>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218" name="同侧圆角矩形 217"/>
              <p:cNvSpPr/>
              <p:nvPr/>
            </p:nvSpPr>
            <p:spPr bwMode="auto">
              <a:xfrm rot="5400000">
                <a:off x="6737124" y="-1033532"/>
                <a:ext cx="350273" cy="4248470"/>
              </a:xfrm>
              <a:prstGeom prst="round2SameRect">
                <a:avLst>
                  <a:gd name="adj1" fmla="val 0"/>
                  <a:gd name="adj2" fmla="val 0"/>
                </a:avLst>
              </a:prstGeom>
              <a:solidFill>
                <a:srgbClr val="C00000"/>
              </a:solidFill>
              <a:ln w="9525" algn="ctr">
                <a:noFill/>
                <a:round/>
                <a:headEnd/>
                <a:tailEnd/>
              </a:ln>
              <a:effectLst>
                <a:outerShdw blurRad="63500" sx="101000" sy="101000" algn="ctr" rotWithShape="0">
                  <a:prstClr val="black">
                    <a:alpha val="20000"/>
                  </a:prstClr>
                </a:outerShdw>
                <a:softEdge rad="12700"/>
              </a:effectLst>
            </p:spPr>
            <p:txBody>
              <a:bodyPr wrap="none" anchor="ctr"/>
              <a:lstStyle/>
              <a:p>
                <a:pPr algn="ctr" fontAlgn="auto">
                  <a:spcBef>
                    <a:spcPts val="0"/>
                  </a:spcBef>
                  <a:spcAft>
                    <a:spcPts val="0"/>
                  </a:spcAft>
                  <a:defRPr/>
                </a:pPr>
                <a:endParaRPr lang="zh-CN" altLang="en-US" sz="400" kern="0" dirty="0" smtClean="0">
                  <a:solidFill>
                    <a:srgbClr val="5F5F5F"/>
                  </a:solidFill>
                  <a:latin typeface="微软雅黑" pitchFamily="34" charset="-122"/>
                  <a:ea typeface="微软雅黑" pitchFamily="34" charset="-122"/>
                  <a:cs typeface="Arial" pitchFamily="34" charset="0"/>
                </a:endParaRPr>
              </a:p>
            </p:txBody>
          </p:sp>
          <p:sp>
            <p:nvSpPr>
              <p:cNvPr id="219" name="TextBox 218"/>
              <p:cNvSpPr txBox="1"/>
              <p:nvPr/>
            </p:nvSpPr>
            <p:spPr>
              <a:xfrm>
                <a:off x="4854575" y="915566"/>
                <a:ext cx="4063379" cy="315412"/>
              </a:xfrm>
              <a:prstGeom prst="rect">
                <a:avLst/>
              </a:prstGeom>
              <a:noFill/>
            </p:spPr>
            <p:txBody>
              <a:bodyPr wrap="square" lIns="68522" tIns="34261" rIns="68522" bIns="34261" rtlCol="0">
                <a:spAutoFit/>
              </a:bodyPr>
              <a:lstStyle/>
              <a:p>
                <a:pPr algn="ctr" fontAlgn="auto">
                  <a:spcBef>
                    <a:spcPts val="0"/>
                  </a:spcBef>
                  <a:spcAft>
                    <a:spcPts val="0"/>
                  </a:spcAft>
                </a:pPr>
                <a:r>
                  <a:rPr lang="zh-CN" altLang="en-US" sz="1600" b="1" dirty="0" smtClean="0">
                    <a:solidFill>
                      <a:schemeClr val="bg1"/>
                    </a:solidFill>
                    <a:latin typeface="微软雅黑" pitchFamily="34" charset="-122"/>
                    <a:ea typeface="微软雅黑" pitchFamily="34" charset="-122"/>
                    <a:cs typeface="Arial" pitchFamily="34" charset="0"/>
                  </a:rPr>
                  <a:t>同城网络要求</a:t>
                </a:r>
              </a:p>
            </p:txBody>
          </p:sp>
        </p:grpSp>
        <p:sp>
          <p:nvSpPr>
            <p:cNvPr id="224" name="Content Placeholder 3"/>
            <p:cNvSpPr txBox="1">
              <a:spLocks/>
            </p:cNvSpPr>
            <p:nvPr/>
          </p:nvSpPr>
          <p:spPr>
            <a:xfrm>
              <a:off x="4913272" y="1275606"/>
              <a:ext cx="3979207" cy="1116000"/>
            </a:xfrm>
            <a:prstGeom prst="rect">
              <a:avLst/>
            </a:prstGeom>
          </p:spPr>
          <p:txBody>
            <a:bodyPr/>
            <a:lstStyle/>
            <a:p>
              <a:pPr marL="182880" indent="-182880" eaLnBrk="0" hangingPunct="0">
                <a:lnSpc>
                  <a:spcPct val="150000"/>
                </a:lnSpc>
                <a:spcAft>
                  <a:spcPts val="600"/>
                </a:spcAft>
                <a:buClr>
                  <a:schemeClr val="bg1">
                    <a:lumMod val="50000"/>
                  </a:schemeClr>
                </a:buClr>
                <a:buSzPct val="100000"/>
                <a:buFont typeface="Arial" pitchFamily="34" charset="0"/>
                <a:buChar char="•"/>
                <a:defRPr/>
              </a:pPr>
              <a:r>
                <a:rPr lang="en-US" altLang="zh-CN" sz="1200" b="1" kern="0" dirty="0" smtClean="0">
                  <a:solidFill>
                    <a:srgbClr val="C00000"/>
                  </a:solidFill>
                  <a:latin typeface="微软雅黑" pitchFamily="34" charset="-122"/>
                  <a:ea typeface="微软雅黑" pitchFamily="34" charset="-122"/>
                  <a:cs typeface="Arial" pitchFamily="34" charset="0"/>
                </a:rPr>
                <a:t>IO</a:t>
              </a:r>
              <a:r>
                <a:rPr lang="zh-CN" altLang="en-US" sz="1200" b="1" kern="0" dirty="0" smtClean="0">
                  <a:solidFill>
                    <a:srgbClr val="C00000"/>
                  </a:solidFill>
                  <a:latin typeface="微软雅黑" pitchFamily="34" charset="-122"/>
                  <a:ea typeface="微软雅黑" pitchFamily="34" charset="-122"/>
                  <a:cs typeface="Arial" pitchFamily="34" charset="0"/>
                </a:rPr>
                <a:t>路径</a:t>
              </a:r>
              <a:r>
                <a:rPr lang="zh-CN" altLang="en-US" sz="1200" kern="0" dirty="0" smtClean="0">
                  <a:latin typeface="微软雅黑" pitchFamily="34" charset="-122"/>
                  <a:ea typeface="微软雅黑" pitchFamily="34" charset="-122"/>
                  <a:cs typeface="Arial" pitchFamily="34" charset="0"/>
                </a:rPr>
                <a:t>，使用</a:t>
              </a:r>
              <a:r>
                <a:rPr lang="en-US" altLang="zh-CN" sz="1200" kern="0" dirty="0" smtClean="0">
                  <a:latin typeface="微软雅黑" pitchFamily="34" charset="-122"/>
                  <a:ea typeface="微软雅黑" pitchFamily="34" charset="-122"/>
                  <a:cs typeface="Arial" pitchFamily="34" charset="0"/>
                </a:rPr>
                <a:t>FC</a:t>
              </a:r>
              <a:r>
                <a:rPr lang="zh-CN" altLang="en-US" sz="1200" kern="0" dirty="0" smtClean="0">
                  <a:latin typeface="微软雅黑" pitchFamily="34" charset="-122"/>
                  <a:ea typeface="微软雅黑" pitchFamily="34" charset="-122"/>
                  <a:cs typeface="Arial" pitchFamily="34" charset="0"/>
                </a:rPr>
                <a:t>网络</a:t>
              </a:r>
              <a:endParaRPr lang="en-US" altLang="zh-CN" sz="1200" kern="0" dirty="0" smtClean="0">
                <a:latin typeface="微软雅黑" pitchFamily="34" charset="-122"/>
                <a:ea typeface="微软雅黑" pitchFamily="34" charset="-122"/>
                <a:cs typeface="Arial" pitchFamily="34" charset="0"/>
              </a:endParaRPr>
            </a:p>
            <a:p>
              <a:pPr marL="182880" indent="-182880" eaLnBrk="0" hangingPunct="0">
                <a:lnSpc>
                  <a:spcPct val="150000"/>
                </a:lnSpc>
                <a:spcAft>
                  <a:spcPts val="600"/>
                </a:spcAft>
                <a:buClr>
                  <a:schemeClr val="bg1">
                    <a:lumMod val="50000"/>
                  </a:schemeClr>
                </a:buClr>
                <a:buSzPct val="100000"/>
                <a:buFont typeface="Arial" pitchFamily="34" charset="0"/>
                <a:buChar char="•"/>
                <a:defRPr/>
              </a:pPr>
              <a:r>
                <a:rPr lang="zh-CN" altLang="en-US" sz="1200" b="1" kern="0" dirty="0" smtClean="0">
                  <a:solidFill>
                    <a:srgbClr val="C00000"/>
                  </a:solidFill>
                  <a:latin typeface="微软雅黑" pitchFamily="34" charset="-122"/>
                  <a:ea typeface="微软雅黑" pitchFamily="34" charset="-122"/>
                  <a:cs typeface="Arial" pitchFamily="34" charset="0"/>
                </a:rPr>
                <a:t>集群心跳</a:t>
              </a:r>
              <a:r>
                <a:rPr lang="zh-CN" altLang="en-US" sz="1200" kern="0" dirty="0" smtClean="0">
                  <a:latin typeface="微软雅黑" pitchFamily="34" charset="-122"/>
                  <a:ea typeface="微软雅黑" pitchFamily="34" charset="-122"/>
                  <a:cs typeface="Arial" pitchFamily="34" charset="0"/>
                </a:rPr>
                <a:t>，</a:t>
              </a:r>
              <a:r>
                <a:rPr lang="en-US" altLang="zh-CN" sz="1200" kern="0" dirty="0" smtClean="0">
                  <a:latin typeface="微软雅黑" pitchFamily="34" charset="-122"/>
                  <a:ea typeface="微软雅黑" pitchFamily="34" charset="-122"/>
                  <a:cs typeface="Arial" pitchFamily="34" charset="0"/>
                </a:rPr>
                <a:t>VIS</a:t>
              </a:r>
              <a:r>
                <a:rPr lang="zh-CN" altLang="en-US" sz="1200" kern="0" dirty="0" smtClean="0">
                  <a:latin typeface="微软雅黑" pitchFamily="34" charset="-122"/>
                  <a:ea typeface="微软雅黑" pitchFamily="34" charset="-122"/>
                  <a:cs typeface="Arial" pitchFamily="34" charset="0"/>
                </a:rPr>
                <a:t>及主机集群心跳要求二层网络</a:t>
              </a:r>
              <a:endParaRPr lang="en-US" altLang="zh-CN" sz="1200" kern="0" dirty="0" smtClean="0">
                <a:latin typeface="微软雅黑" pitchFamily="34" charset="-122"/>
                <a:ea typeface="微软雅黑" pitchFamily="34" charset="-122"/>
                <a:cs typeface="Arial" pitchFamily="34" charset="0"/>
              </a:endParaRPr>
            </a:p>
            <a:p>
              <a:pPr marL="182880" indent="-182880" eaLnBrk="0" hangingPunct="0">
                <a:lnSpc>
                  <a:spcPct val="150000"/>
                </a:lnSpc>
                <a:spcAft>
                  <a:spcPts val="600"/>
                </a:spcAft>
                <a:buClr>
                  <a:schemeClr val="bg1">
                    <a:lumMod val="50000"/>
                  </a:schemeClr>
                </a:buClr>
                <a:buSzPct val="100000"/>
                <a:buFont typeface="Arial" pitchFamily="34" charset="0"/>
                <a:buChar char="•"/>
                <a:defRPr/>
              </a:pPr>
              <a:r>
                <a:rPr lang="zh-CN" altLang="en-US" sz="1200" b="1" kern="0" dirty="0" smtClean="0">
                  <a:solidFill>
                    <a:srgbClr val="C00000"/>
                  </a:solidFill>
                  <a:latin typeface="微软雅黑" pitchFamily="34" charset="-122"/>
                  <a:ea typeface="微软雅黑" pitchFamily="34" charset="-122"/>
                  <a:cs typeface="Arial" pitchFamily="34" charset="0"/>
                </a:rPr>
                <a:t>组网方式</a:t>
              </a:r>
              <a:r>
                <a:rPr lang="zh-CN" altLang="en-US" sz="1200" kern="0" dirty="0" smtClean="0">
                  <a:latin typeface="微软雅黑" pitchFamily="34" charset="-122"/>
                  <a:ea typeface="微软雅黑" pitchFamily="34" charset="-122"/>
                  <a:cs typeface="Arial" pitchFamily="34" charset="0"/>
                </a:rPr>
                <a:t>，裸光纤直连或</a:t>
              </a:r>
              <a:r>
                <a:rPr lang="en-US" altLang="zh-CN" sz="1200" kern="0" dirty="0" smtClean="0">
                  <a:latin typeface="微软雅黑" pitchFamily="34" charset="-122"/>
                  <a:ea typeface="微软雅黑" pitchFamily="34" charset="-122"/>
                  <a:cs typeface="Arial" pitchFamily="34" charset="0"/>
                </a:rPr>
                <a:t>DWDM</a:t>
              </a:r>
              <a:r>
                <a:rPr lang="zh-CN" altLang="en-US" sz="1200" kern="0" dirty="0" smtClean="0">
                  <a:latin typeface="微软雅黑" pitchFamily="34" charset="-122"/>
                  <a:ea typeface="微软雅黑" pitchFamily="34" charset="-122"/>
                  <a:cs typeface="Arial" pitchFamily="34" charset="0"/>
                </a:rPr>
                <a:t>设备</a:t>
              </a:r>
              <a:endParaRPr lang="en-US" altLang="zh-CN" sz="1200" kern="0" dirty="0" smtClean="0">
                <a:latin typeface="微软雅黑" pitchFamily="34" charset="-122"/>
                <a:ea typeface="微软雅黑" pitchFamily="34" charset="-122"/>
                <a:cs typeface="Arial" pitchFamily="34" charset="0"/>
              </a:endParaRPr>
            </a:p>
          </p:txBody>
        </p:sp>
      </p:grpSp>
      <p:pic>
        <p:nvPicPr>
          <p:cNvPr id="231" name="PPTShape_5" descr="server"/>
          <p:cNvPicPr>
            <a:picLocks noChangeAspect="1" noChangeArrowheads="1"/>
          </p:cNvPicPr>
          <p:nvPr>
            <p:custDataLst>
              <p:tags r:id="rId1"/>
            </p:custDataLst>
          </p:nvPr>
        </p:nvPicPr>
        <p:blipFill>
          <a:blip r:embed="rId5" cstate="print"/>
          <a:srcRect/>
          <a:stretch>
            <a:fillRect/>
          </a:stretch>
        </p:blipFill>
        <p:spPr bwMode="gray">
          <a:xfrm>
            <a:off x="461679" y="1014884"/>
            <a:ext cx="754116" cy="244819"/>
          </a:xfrm>
          <a:prstGeom prst="rect">
            <a:avLst/>
          </a:prstGeom>
          <a:noFill/>
          <a:ln w="9525">
            <a:noFill/>
            <a:miter lim="800000"/>
            <a:headEnd/>
            <a:tailEnd/>
          </a:ln>
        </p:spPr>
      </p:pic>
      <p:grpSp>
        <p:nvGrpSpPr>
          <p:cNvPr id="46" name="组合 45"/>
          <p:cNvGrpSpPr/>
          <p:nvPr/>
        </p:nvGrpSpPr>
        <p:grpSpPr>
          <a:xfrm>
            <a:off x="676406" y="1901793"/>
            <a:ext cx="665260" cy="830558"/>
            <a:chOff x="688932" y="1914319"/>
            <a:chExt cx="665260" cy="830558"/>
          </a:xfrm>
        </p:grpSpPr>
        <p:pic>
          <p:nvPicPr>
            <p:cNvPr id="232" name="Picture 2"/>
            <p:cNvPicPr>
              <a:picLocks noChangeAspect="1" noChangeArrowheads="1"/>
            </p:cNvPicPr>
            <p:nvPr/>
          </p:nvPicPr>
          <p:blipFill>
            <a:blip r:embed="rId6" cstate="print"/>
            <a:srcRect/>
            <a:stretch>
              <a:fillRect/>
            </a:stretch>
          </p:blipFill>
          <p:spPr bwMode="auto">
            <a:xfrm>
              <a:off x="688932" y="1914319"/>
              <a:ext cx="416490" cy="830558"/>
            </a:xfrm>
            <a:prstGeom prst="rect">
              <a:avLst/>
            </a:prstGeom>
            <a:noFill/>
            <a:ln w="9525">
              <a:noFill/>
              <a:miter lim="800000"/>
              <a:headEnd/>
              <a:tailEnd/>
            </a:ln>
          </p:spPr>
        </p:pic>
        <p:sp>
          <p:nvSpPr>
            <p:cNvPr id="233" name="Text Box 130"/>
            <p:cNvSpPr txBox="1">
              <a:spLocks noChangeArrowheads="1"/>
            </p:cNvSpPr>
            <p:nvPr/>
          </p:nvSpPr>
          <p:spPr bwMode="auto">
            <a:xfrm>
              <a:off x="706492" y="2149923"/>
              <a:ext cx="647700" cy="227517"/>
            </a:xfrm>
            <a:prstGeom prst="rect">
              <a:avLst/>
            </a:prstGeom>
            <a:noFill/>
            <a:ln w="9525">
              <a:noFill/>
              <a:miter lim="800000"/>
              <a:headEnd/>
              <a:tailEnd/>
            </a:ln>
          </p:spPr>
          <p:txBody>
            <a:bodyPr lIns="50428" tIns="25216" rIns="50428" bIns="25216"/>
            <a:lstStyle/>
            <a:p>
              <a:r>
                <a:rPr kumimoji="1" lang="zh-CN" altLang="en-US" sz="1000" b="1" dirty="0" smtClean="0">
                  <a:solidFill>
                    <a:schemeClr val="bg1"/>
                  </a:solidFill>
                  <a:latin typeface="Times New Roman" pitchFamily="18" charset="0"/>
                  <a:cs typeface="Arial" pitchFamily="34" charset="0"/>
                </a:rPr>
                <a:t>存储</a:t>
              </a:r>
              <a:endParaRPr kumimoji="1" lang="en-US" altLang="zh-CN" sz="1000" b="1" dirty="0" smtClean="0">
                <a:solidFill>
                  <a:schemeClr val="bg1"/>
                </a:solidFill>
                <a:latin typeface="Times New Roman" pitchFamily="18" charset="0"/>
                <a:cs typeface="Arial" pitchFamily="34" charset="0"/>
              </a:endParaRPr>
            </a:p>
          </p:txBody>
        </p:sp>
      </p:grpSp>
      <p:pic>
        <p:nvPicPr>
          <p:cNvPr id="242" name="Picture 3" descr="D:\F\PM\解决方案\培训工作\对外培训\双活准备\楼宇.png"/>
          <p:cNvPicPr>
            <a:picLocks noChangeAspect="1" noChangeArrowheads="1"/>
          </p:cNvPicPr>
          <p:nvPr/>
        </p:nvPicPr>
        <p:blipFill>
          <a:blip r:embed="rId7" cstate="print"/>
          <a:stretch>
            <a:fillRect/>
          </a:stretch>
        </p:blipFill>
        <p:spPr bwMode="auto">
          <a:xfrm>
            <a:off x="6545580" y="684410"/>
            <a:ext cx="1777985" cy="2224678"/>
          </a:xfrm>
          <a:prstGeom prst="rect">
            <a:avLst/>
          </a:prstGeom>
          <a:noFill/>
        </p:spPr>
      </p:pic>
      <p:sp>
        <p:nvSpPr>
          <p:cNvPr id="243" name="Text Box 130"/>
          <p:cNvSpPr txBox="1">
            <a:spLocks noChangeArrowheads="1"/>
          </p:cNvSpPr>
          <p:nvPr/>
        </p:nvSpPr>
        <p:spPr bwMode="auto">
          <a:xfrm flipH="1">
            <a:off x="6540765" y="1913915"/>
            <a:ext cx="647700" cy="311150"/>
          </a:xfrm>
          <a:prstGeom prst="rect">
            <a:avLst/>
          </a:prstGeom>
          <a:noFill/>
          <a:ln w="9525">
            <a:noFill/>
            <a:miter lim="800000"/>
            <a:headEnd/>
            <a:tailEnd/>
          </a:ln>
        </p:spPr>
        <p:txBody>
          <a:bodyPr lIns="50428" tIns="25216" rIns="50428" bIns="25216"/>
          <a:lstStyle/>
          <a:p>
            <a:r>
              <a:rPr kumimoji="1" lang="zh-CN" altLang="en-US" sz="1200" b="1" dirty="0" smtClean="0">
                <a:latin typeface="Times New Roman" pitchFamily="18" charset="0"/>
                <a:cs typeface="Arial" pitchFamily="34" charset="0"/>
              </a:rPr>
              <a:t>交换机</a:t>
            </a:r>
            <a:endParaRPr kumimoji="1" lang="en-US" altLang="zh-CN" sz="1200" b="1" dirty="0" smtClean="0">
              <a:latin typeface="Times New Roman" pitchFamily="18" charset="0"/>
              <a:cs typeface="Arial" pitchFamily="34" charset="0"/>
            </a:endParaRPr>
          </a:p>
        </p:txBody>
      </p:sp>
      <p:sp>
        <p:nvSpPr>
          <p:cNvPr id="245" name="Line 107"/>
          <p:cNvSpPr>
            <a:spLocks noChangeShapeType="1"/>
          </p:cNvSpPr>
          <p:nvPr/>
        </p:nvSpPr>
        <p:spPr bwMode="auto">
          <a:xfrm flipH="1">
            <a:off x="6868214" y="1268861"/>
            <a:ext cx="504825" cy="433387"/>
          </a:xfrm>
          <a:prstGeom prst="line">
            <a:avLst/>
          </a:prstGeom>
          <a:noFill/>
          <a:ln w="28575">
            <a:solidFill>
              <a:schemeClr val="hlink"/>
            </a:solidFill>
            <a:round/>
            <a:headEnd/>
            <a:tailEnd/>
          </a:ln>
        </p:spPr>
        <p:txBody>
          <a:bodyPr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sp>
        <p:nvSpPr>
          <p:cNvPr id="246" name="Line 108"/>
          <p:cNvSpPr>
            <a:spLocks noChangeShapeType="1"/>
          </p:cNvSpPr>
          <p:nvPr/>
        </p:nvSpPr>
        <p:spPr bwMode="auto">
          <a:xfrm flipH="1" flipV="1">
            <a:off x="6949440" y="1799086"/>
            <a:ext cx="647754" cy="486914"/>
          </a:xfrm>
          <a:prstGeom prst="line">
            <a:avLst/>
          </a:prstGeom>
          <a:noFill/>
          <a:ln w="28575">
            <a:solidFill>
              <a:schemeClr val="hlink"/>
            </a:solidFill>
            <a:round/>
            <a:headEnd/>
            <a:tailEnd/>
          </a:ln>
        </p:spPr>
        <p:txBody>
          <a:bodyPr wrap="square"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pic>
        <p:nvPicPr>
          <p:cNvPr id="248" name="PPTShape_5" descr="server"/>
          <p:cNvPicPr>
            <a:picLocks noChangeAspect="1" noChangeArrowheads="1"/>
          </p:cNvPicPr>
          <p:nvPr>
            <p:custDataLst>
              <p:tags r:id="rId2"/>
            </p:custDataLst>
          </p:nvPr>
        </p:nvPicPr>
        <p:blipFill>
          <a:blip r:embed="rId5" cstate="print"/>
          <a:srcRect/>
          <a:stretch>
            <a:fillRect/>
          </a:stretch>
        </p:blipFill>
        <p:spPr bwMode="gray">
          <a:xfrm flipH="1">
            <a:off x="7357779" y="1061752"/>
            <a:ext cx="754116" cy="244819"/>
          </a:xfrm>
          <a:prstGeom prst="rect">
            <a:avLst/>
          </a:prstGeom>
          <a:noFill/>
          <a:ln w="9525">
            <a:noFill/>
            <a:miter lim="800000"/>
            <a:headEnd/>
            <a:tailEnd/>
          </a:ln>
        </p:spPr>
      </p:pic>
      <p:pic>
        <p:nvPicPr>
          <p:cNvPr id="23554" name="Picture 2" descr="http://t3.baidu.com/it/u=1305140804,3968275780&amp;fm=23&amp;gp=0.jpg"/>
          <p:cNvPicPr>
            <a:picLocks noChangeArrowheads="1"/>
          </p:cNvPicPr>
          <p:nvPr/>
        </p:nvPicPr>
        <p:blipFill>
          <a:blip r:embed="rId8" cstate="print"/>
          <a:srcRect t="42297" b="40251"/>
          <a:stretch>
            <a:fillRect/>
          </a:stretch>
        </p:blipFill>
        <p:spPr bwMode="auto">
          <a:xfrm>
            <a:off x="1395984" y="1637969"/>
            <a:ext cx="684000" cy="254444"/>
          </a:xfrm>
          <a:prstGeom prst="rect">
            <a:avLst/>
          </a:prstGeom>
          <a:noFill/>
        </p:spPr>
      </p:pic>
      <p:sp>
        <p:nvSpPr>
          <p:cNvPr id="250" name="Text Box 130"/>
          <p:cNvSpPr txBox="1">
            <a:spLocks noChangeArrowheads="1"/>
          </p:cNvSpPr>
          <p:nvPr/>
        </p:nvSpPr>
        <p:spPr bwMode="auto">
          <a:xfrm flipH="1">
            <a:off x="7503532" y="2081343"/>
            <a:ext cx="647700" cy="227517"/>
          </a:xfrm>
          <a:prstGeom prst="rect">
            <a:avLst/>
          </a:prstGeom>
          <a:noFill/>
          <a:ln w="9525">
            <a:noFill/>
            <a:miter lim="800000"/>
            <a:headEnd/>
            <a:tailEnd/>
          </a:ln>
        </p:spPr>
        <p:txBody>
          <a:bodyPr lIns="50428" tIns="25216" rIns="50428" bIns="25216"/>
          <a:lstStyle/>
          <a:p>
            <a:r>
              <a:rPr kumimoji="1" lang="zh-CN" altLang="en-US" sz="1000" b="1" dirty="0" smtClean="0">
                <a:solidFill>
                  <a:schemeClr val="bg1"/>
                </a:solidFill>
                <a:latin typeface="Times New Roman" pitchFamily="18" charset="0"/>
                <a:cs typeface="Arial" pitchFamily="34" charset="0"/>
              </a:rPr>
              <a:t>存储</a:t>
            </a:r>
            <a:endParaRPr kumimoji="1" lang="en-US" altLang="zh-CN" sz="1000" b="1" dirty="0" smtClean="0">
              <a:solidFill>
                <a:schemeClr val="bg1"/>
              </a:solidFill>
              <a:latin typeface="Times New Roman" pitchFamily="18" charset="0"/>
              <a:cs typeface="Arial" pitchFamily="34" charset="0"/>
            </a:endParaRPr>
          </a:p>
        </p:txBody>
      </p:sp>
      <p:sp>
        <p:nvSpPr>
          <p:cNvPr id="102" name="Line 107"/>
          <p:cNvSpPr>
            <a:spLocks noChangeShapeType="1"/>
          </p:cNvSpPr>
          <p:nvPr/>
        </p:nvSpPr>
        <p:spPr bwMode="auto">
          <a:xfrm>
            <a:off x="1227551" y="1164921"/>
            <a:ext cx="346807" cy="457145"/>
          </a:xfrm>
          <a:prstGeom prst="line">
            <a:avLst/>
          </a:prstGeom>
          <a:noFill/>
          <a:ln w="28575">
            <a:solidFill>
              <a:schemeClr val="hlink"/>
            </a:solidFill>
            <a:round/>
            <a:headEnd/>
            <a:tailEnd/>
          </a:ln>
        </p:spPr>
        <p:txBody>
          <a:bodyPr wrap="square"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sp>
        <p:nvSpPr>
          <p:cNvPr id="103" name="Line 108"/>
          <p:cNvSpPr>
            <a:spLocks noChangeShapeType="1"/>
          </p:cNvSpPr>
          <p:nvPr/>
        </p:nvSpPr>
        <p:spPr bwMode="auto">
          <a:xfrm flipV="1">
            <a:off x="1097280" y="1884458"/>
            <a:ext cx="413468" cy="439641"/>
          </a:xfrm>
          <a:prstGeom prst="line">
            <a:avLst/>
          </a:prstGeom>
          <a:noFill/>
          <a:ln w="28575">
            <a:solidFill>
              <a:schemeClr val="hlink"/>
            </a:solidFill>
            <a:round/>
            <a:headEnd/>
            <a:tailEnd/>
          </a:ln>
        </p:spPr>
        <p:txBody>
          <a:bodyPr wrap="square"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pic>
        <p:nvPicPr>
          <p:cNvPr id="47" name="Picture 2" descr="http://t3.baidu.com/it/u=1305140804,3968275780&amp;fm=23&amp;gp=0.jpg"/>
          <p:cNvPicPr>
            <a:picLocks noChangeArrowheads="1"/>
          </p:cNvPicPr>
          <p:nvPr/>
        </p:nvPicPr>
        <p:blipFill>
          <a:blip r:embed="rId8" cstate="print"/>
          <a:srcRect t="42752" b="40251"/>
          <a:stretch>
            <a:fillRect/>
          </a:stretch>
        </p:blipFill>
        <p:spPr bwMode="auto">
          <a:xfrm>
            <a:off x="6430474" y="1622066"/>
            <a:ext cx="684000" cy="247821"/>
          </a:xfrm>
          <a:prstGeom prst="rect">
            <a:avLst/>
          </a:prstGeom>
          <a:noFill/>
        </p:spPr>
      </p:pic>
      <p:grpSp>
        <p:nvGrpSpPr>
          <p:cNvPr id="49" name="组合 48"/>
          <p:cNvGrpSpPr/>
          <p:nvPr/>
        </p:nvGrpSpPr>
        <p:grpSpPr>
          <a:xfrm>
            <a:off x="7555283" y="1979037"/>
            <a:ext cx="665260" cy="830558"/>
            <a:chOff x="688932" y="1914319"/>
            <a:chExt cx="665260" cy="830558"/>
          </a:xfrm>
        </p:grpSpPr>
        <p:pic>
          <p:nvPicPr>
            <p:cNvPr id="50" name="Picture 2"/>
            <p:cNvPicPr>
              <a:picLocks noChangeAspect="1" noChangeArrowheads="1"/>
            </p:cNvPicPr>
            <p:nvPr/>
          </p:nvPicPr>
          <p:blipFill>
            <a:blip r:embed="rId6" cstate="print"/>
            <a:srcRect/>
            <a:stretch>
              <a:fillRect/>
            </a:stretch>
          </p:blipFill>
          <p:spPr bwMode="auto">
            <a:xfrm>
              <a:off x="688932" y="1914319"/>
              <a:ext cx="416490" cy="830558"/>
            </a:xfrm>
            <a:prstGeom prst="rect">
              <a:avLst/>
            </a:prstGeom>
            <a:noFill/>
            <a:ln w="9525">
              <a:noFill/>
              <a:miter lim="800000"/>
              <a:headEnd/>
              <a:tailEnd/>
            </a:ln>
          </p:spPr>
        </p:pic>
        <p:sp>
          <p:nvSpPr>
            <p:cNvPr id="51" name="Text Box 130"/>
            <p:cNvSpPr txBox="1">
              <a:spLocks noChangeArrowheads="1"/>
            </p:cNvSpPr>
            <p:nvPr/>
          </p:nvSpPr>
          <p:spPr bwMode="auto">
            <a:xfrm>
              <a:off x="706492" y="2149923"/>
              <a:ext cx="647700" cy="227517"/>
            </a:xfrm>
            <a:prstGeom prst="rect">
              <a:avLst/>
            </a:prstGeom>
            <a:noFill/>
            <a:ln w="9525">
              <a:noFill/>
              <a:miter lim="800000"/>
              <a:headEnd/>
              <a:tailEnd/>
            </a:ln>
          </p:spPr>
          <p:txBody>
            <a:bodyPr lIns="50428" tIns="25216" rIns="50428" bIns="25216"/>
            <a:lstStyle/>
            <a:p>
              <a:r>
                <a:rPr kumimoji="1" lang="zh-CN" altLang="en-US" sz="1000" b="1" dirty="0" smtClean="0">
                  <a:solidFill>
                    <a:schemeClr val="bg1"/>
                  </a:solidFill>
                  <a:latin typeface="Times New Roman" pitchFamily="18" charset="0"/>
                  <a:cs typeface="Arial" pitchFamily="34" charset="0"/>
                </a:rPr>
                <a:t>存储</a:t>
              </a:r>
              <a:endParaRPr kumimoji="1" lang="en-US" altLang="zh-CN" sz="1000" b="1" dirty="0" smtClean="0">
                <a:solidFill>
                  <a:schemeClr val="bg1"/>
                </a:solidFill>
                <a:latin typeface="Times New Roman" pitchFamily="18" charset="0"/>
                <a:cs typeface="Arial" pitchFamily="34" charset="0"/>
              </a:endParaRPr>
            </a:p>
          </p:txBody>
        </p:sp>
      </p:grpSp>
      <p:pic>
        <p:nvPicPr>
          <p:cNvPr id="52" name="Picture 2"/>
          <p:cNvPicPr>
            <a:picLocks noChangeAspect="1" noChangeArrowheads="1"/>
          </p:cNvPicPr>
          <p:nvPr/>
        </p:nvPicPr>
        <p:blipFill>
          <a:blip r:embed="rId9" cstate="print">
            <a:clrChange>
              <a:clrFrom>
                <a:srgbClr val="FFFFED"/>
              </a:clrFrom>
              <a:clrTo>
                <a:srgbClr val="FFFFED">
                  <a:alpha val="0"/>
                </a:srgbClr>
              </a:clrTo>
            </a:clrChange>
          </a:blip>
          <a:srcRect/>
          <a:stretch>
            <a:fillRect/>
          </a:stretch>
        </p:blipFill>
        <p:spPr bwMode="auto">
          <a:xfrm>
            <a:off x="474873" y="1472959"/>
            <a:ext cx="765128" cy="274291"/>
          </a:xfrm>
          <a:prstGeom prst="rect">
            <a:avLst/>
          </a:prstGeom>
          <a:noFill/>
          <a:ln w="9525">
            <a:noFill/>
            <a:miter lim="800000"/>
            <a:headEnd/>
            <a:tailEnd/>
          </a:ln>
        </p:spPr>
      </p:pic>
      <p:sp>
        <p:nvSpPr>
          <p:cNvPr id="101" name="Text Box 130"/>
          <p:cNvSpPr txBox="1">
            <a:spLocks noChangeArrowheads="1"/>
          </p:cNvSpPr>
          <p:nvPr/>
        </p:nvSpPr>
        <p:spPr bwMode="auto">
          <a:xfrm>
            <a:off x="548664" y="1043145"/>
            <a:ext cx="647700" cy="227517"/>
          </a:xfrm>
          <a:prstGeom prst="rect">
            <a:avLst/>
          </a:prstGeom>
          <a:noFill/>
          <a:ln w="9525">
            <a:noFill/>
            <a:miter lim="800000"/>
            <a:headEnd/>
            <a:tailEnd/>
          </a:ln>
        </p:spPr>
        <p:txBody>
          <a:bodyPr lIns="50428" tIns="25216" rIns="50428" bIns="25216"/>
          <a:lstStyle/>
          <a:p>
            <a:r>
              <a:rPr kumimoji="1" lang="zh-CN" altLang="en-US" sz="1000" b="1" dirty="0" smtClean="0">
                <a:solidFill>
                  <a:schemeClr val="bg1"/>
                </a:solidFill>
                <a:latin typeface="Arial" pitchFamily="34" charset="0"/>
                <a:cs typeface="Arial" pitchFamily="34" charset="0"/>
              </a:rPr>
              <a:t>服务器</a:t>
            </a:r>
            <a:endParaRPr kumimoji="1" lang="en-US" altLang="zh-CN" sz="1000" b="1" dirty="0" smtClean="0">
              <a:solidFill>
                <a:schemeClr val="bg1"/>
              </a:solidFill>
              <a:latin typeface="Times New Roman" pitchFamily="18" charset="0"/>
              <a:cs typeface="Arial" pitchFamily="34" charset="0"/>
            </a:endParaRPr>
          </a:p>
        </p:txBody>
      </p:sp>
      <p:sp>
        <p:nvSpPr>
          <p:cNvPr id="54" name="Text Box 130"/>
          <p:cNvSpPr txBox="1">
            <a:spLocks noChangeArrowheads="1"/>
          </p:cNvSpPr>
          <p:nvPr/>
        </p:nvSpPr>
        <p:spPr bwMode="auto">
          <a:xfrm>
            <a:off x="663486" y="1496169"/>
            <a:ext cx="647700" cy="227517"/>
          </a:xfrm>
          <a:prstGeom prst="rect">
            <a:avLst/>
          </a:prstGeom>
          <a:noFill/>
          <a:ln w="9525">
            <a:noFill/>
            <a:miter lim="800000"/>
            <a:headEnd/>
            <a:tailEnd/>
          </a:ln>
        </p:spPr>
        <p:txBody>
          <a:bodyPr lIns="50428" tIns="25216" rIns="50428" bIns="25216"/>
          <a:lstStyle/>
          <a:p>
            <a:r>
              <a:rPr kumimoji="1" lang="en-US" altLang="zh-CN" sz="1000" b="1" dirty="0" smtClean="0">
                <a:solidFill>
                  <a:schemeClr val="bg1"/>
                </a:solidFill>
                <a:latin typeface="Arial" pitchFamily="34" charset="0"/>
                <a:cs typeface="Arial" pitchFamily="34" charset="0"/>
              </a:rPr>
              <a:t>VIS</a:t>
            </a:r>
            <a:endParaRPr kumimoji="1" lang="en-US" altLang="zh-CN" sz="1000" b="1" dirty="0" smtClean="0">
              <a:solidFill>
                <a:schemeClr val="bg1"/>
              </a:solidFill>
              <a:latin typeface="Times New Roman" pitchFamily="18" charset="0"/>
              <a:cs typeface="Arial" pitchFamily="34" charset="0"/>
            </a:endParaRPr>
          </a:p>
        </p:txBody>
      </p:sp>
      <p:sp>
        <p:nvSpPr>
          <p:cNvPr id="55" name="Line 107"/>
          <p:cNvSpPr>
            <a:spLocks noChangeShapeType="1"/>
          </p:cNvSpPr>
          <p:nvPr/>
        </p:nvSpPr>
        <p:spPr bwMode="auto">
          <a:xfrm>
            <a:off x="1240078" y="1603332"/>
            <a:ext cx="200416" cy="125260"/>
          </a:xfrm>
          <a:prstGeom prst="line">
            <a:avLst/>
          </a:prstGeom>
          <a:noFill/>
          <a:ln w="28575">
            <a:solidFill>
              <a:schemeClr val="hlink"/>
            </a:solidFill>
            <a:round/>
            <a:headEnd/>
            <a:tailEnd/>
          </a:ln>
        </p:spPr>
        <p:txBody>
          <a:bodyPr wrap="square"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pic>
        <p:nvPicPr>
          <p:cNvPr id="56" name="Picture 2"/>
          <p:cNvPicPr>
            <a:picLocks noChangeAspect="1" noChangeArrowheads="1"/>
          </p:cNvPicPr>
          <p:nvPr/>
        </p:nvPicPr>
        <p:blipFill>
          <a:blip r:embed="rId9" cstate="print">
            <a:clrChange>
              <a:clrFrom>
                <a:srgbClr val="FFFFED"/>
              </a:clrFrom>
              <a:clrTo>
                <a:srgbClr val="FFFFED">
                  <a:alpha val="0"/>
                </a:srgbClr>
              </a:clrTo>
            </a:clrChange>
          </a:blip>
          <a:srcRect/>
          <a:stretch>
            <a:fillRect/>
          </a:stretch>
        </p:blipFill>
        <p:spPr bwMode="auto">
          <a:xfrm>
            <a:off x="7353750" y="1550203"/>
            <a:ext cx="765128" cy="274291"/>
          </a:xfrm>
          <a:prstGeom prst="rect">
            <a:avLst/>
          </a:prstGeom>
          <a:noFill/>
          <a:ln w="9525">
            <a:noFill/>
            <a:miter lim="800000"/>
            <a:headEnd/>
            <a:tailEnd/>
          </a:ln>
        </p:spPr>
      </p:pic>
      <p:sp>
        <p:nvSpPr>
          <p:cNvPr id="57" name="Text Box 130"/>
          <p:cNvSpPr txBox="1">
            <a:spLocks noChangeArrowheads="1"/>
          </p:cNvSpPr>
          <p:nvPr/>
        </p:nvSpPr>
        <p:spPr bwMode="auto">
          <a:xfrm>
            <a:off x="7542363" y="1573413"/>
            <a:ext cx="647700" cy="227517"/>
          </a:xfrm>
          <a:prstGeom prst="rect">
            <a:avLst/>
          </a:prstGeom>
          <a:noFill/>
          <a:ln w="9525">
            <a:noFill/>
            <a:miter lim="800000"/>
            <a:headEnd/>
            <a:tailEnd/>
          </a:ln>
        </p:spPr>
        <p:txBody>
          <a:bodyPr lIns="50428" tIns="25216" rIns="50428" bIns="25216"/>
          <a:lstStyle/>
          <a:p>
            <a:r>
              <a:rPr kumimoji="1" lang="en-US" altLang="zh-CN" sz="1000" b="1" dirty="0" smtClean="0">
                <a:solidFill>
                  <a:schemeClr val="bg1"/>
                </a:solidFill>
                <a:latin typeface="Arial" pitchFamily="34" charset="0"/>
                <a:cs typeface="Arial" pitchFamily="34" charset="0"/>
              </a:rPr>
              <a:t>VIS</a:t>
            </a:r>
            <a:endParaRPr kumimoji="1" lang="en-US" altLang="zh-CN" sz="1000" b="1" dirty="0" smtClean="0">
              <a:solidFill>
                <a:schemeClr val="bg1"/>
              </a:solidFill>
              <a:latin typeface="Times New Roman" pitchFamily="18" charset="0"/>
              <a:cs typeface="Arial" pitchFamily="34" charset="0"/>
            </a:endParaRPr>
          </a:p>
        </p:txBody>
      </p:sp>
      <p:sp>
        <p:nvSpPr>
          <p:cNvPr id="244" name="Text Box 130"/>
          <p:cNvSpPr txBox="1">
            <a:spLocks noChangeArrowheads="1"/>
          </p:cNvSpPr>
          <p:nvPr/>
        </p:nvSpPr>
        <p:spPr bwMode="auto">
          <a:xfrm flipH="1">
            <a:off x="7417520" y="1069867"/>
            <a:ext cx="647700" cy="227517"/>
          </a:xfrm>
          <a:prstGeom prst="rect">
            <a:avLst/>
          </a:prstGeom>
          <a:noFill/>
          <a:ln w="9525">
            <a:noFill/>
            <a:miter lim="800000"/>
            <a:headEnd/>
            <a:tailEnd/>
          </a:ln>
        </p:spPr>
        <p:txBody>
          <a:bodyPr lIns="50428" tIns="25216" rIns="50428" bIns="25216"/>
          <a:lstStyle/>
          <a:p>
            <a:r>
              <a:rPr kumimoji="1" lang="zh-CN" altLang="en-US" sz="1000" b="1" dirty="0" smtClean="0">
                <a:solidFill>
                  <a:schemeClr val="bg1"/>
                </a:solidFill>
                <a:latin typeface="Arial" pitchFamily="34" charset="0"/>
                <a:cs typeface="Arial" pitchFamily="34" charset="0"/>
              </a:rPr>
              <a:t>服务器</a:t>
            </a:r>
            <a:endParaRPr kumimoji="1" lang="en-US" altLang="zh-CN" sz="1000" b="1" dirty="0" smtClean="0">
              <a:solidFill>
                <a:schemeClr val="bg1"/>
              </a:solidFill>
              <a:latin typeface="Times New Roman" pitchFamily="18" charset="0"/>
              <a:cs typeface="Arial" pitchFamily="34" charset="0"/>
            </a:endParaRPr>
          </a:p>
        </p:txBody>
      </p:sp>
      <p:sp>
        <p:nvSpPr>
          <p:cNvPr id="58" name="Line 107"/>
          <p:cNvSpPr>
            <a:spLocks noChangeShapeType="1"/>
          </p:cNvSpPr>
          <p:nvPr/>
        </p:nvSpPr>
        <p:spPr bwMode="auto">
          <a:xfrm flipH="1">
            <a:off x="7089730" y="1665962"/>
            <a:ext cx="263047" cy="87682"/>
          </a:xfrm>
          <a:prstGeom prst="line">
            <a:avLst/>
          </a:prstGeom>
          <a:noFill/>
          <a:ln w="28575">
            <a:solidFill>
              <a:schemeClr val="hlink"/>
            </a:solidFill>
            <a:round/>
            <a:headEnd/>
            <a:tailEnd/>
          </a:ln>
        </p:spPr>
        <p:txBody>
          <a:bodyPr wrap="square" lIns="79200" tIns="39600" rIns="79200" bIns="39600">
            <a:spAutoFit/>
          </a:bodyPr>
          <a:lstStyle/>
          <a:p>
            <a:endParaRPr lang="zh-CN" altLang="en-US" sz="1400" smtClean="0">
              <a:solidFill>
                <a:srgbClr val="FFFFFF"/>
              </a:solidFill>
              <a:latin typeface="FrutigerNext LT Regular" pitchFamily="34" charset="0"/>
              <a:ea typeface="MS PGothic" pitchFamily="34" charset="-128"/>
            </a:endParaRPr>
          </a:p>
        </p:txBody>
      </p:sp>
      <p:sp>
        <p:nvSpPr>
          <p:cNvPr id="60" name="左右箭头 59"/>
          <p:cNvSpPr/>
          <p:nvPr/>
        </p:nvSpPr>
        <p:spPr bwMode="auto">
          <a:xfrm>
            <a:off x="2125683" y="1662545"/>
            <a:ext cx="4298868" cy="237507"/>
          </a:xfrm>
          <a:prstGeom prst="leftRightArrow">
            <a:avLst/>
          </a:prstGeom>
          <a:solidFill>
            <a:srgbClr val="DD6909"/>
          </a:solidFill>
          <a:ln/>
          <a:extLst>
            <a:ext uri="{909E8E84-426E-40DD-AFC4-6F175D3DCCD1}"/>
            <a:ext uri="{AF507438-7753-43E0-B8FC-AC1667EBCBE1}"/>
          </a:extLst>
        </p:spPr>
        <p:style>
          <a:lnRef idx="0">
            <a:schemeClr val="accent5"/>
          </a:lnRef>
          <a:fillRef idx="3">
            <a:schemeClr val="accent5"/>
          </a:fillRef>
          <a:effectRef idx="3">
            <a:schemeClr val="accent5"/>
          </a:effectRef>
          <a:fontRef idx="minor">
            <a:schemeClr val="lt1"/>
          </a:fontRef>
        </p:style>
        <p:txBody>
          <a:bodyPr/>
          <a:lstStyle/>
          <a:p>
            <a:pPr>
              <a:buClr>
                <a:srgbClr val="CC9900"/>
              </a:buClr>
              <a:buFont typeface="Wingdings" pitchFamily="2" charset="2"/>
              <a:buChar char="n"/>
              <a:defRPr/>
            </a:pPr>
            <a:endParaRPr lang="zh-CN" altLang="en-US" sz="1800">
              <a:solidFill>
                <a:schemeClr val="tx1"/>
              </a:solidFill>
              <a:latin typeface="微软雅黑" pitchFamily="34" charset="-122"/>
              <a:ea typeface="微软雅黑" pitchFamily="34" charset="-122"/>
            </a:endParaRPr>
          </a:p>
        </p:txBody>
      </p:sp>
      <p:sp>
        <p:nvSpPr>
          <p:cNvPr id="61" name="Text Box 179"/>
          <p:cNvSpPr txBox="1">
            <a:spLocks noChangeArrowheads="1"/>
          </p:cNvSpPr>
          <p:nvPr/>
        </p:nvSpPr>
        <p:spPr bwMode="auto">
          <a:xfrm>
            <a:off x="3336972" y="1375223"/>
            <a:ext cx="2420097" cy="295417"/>
          </a:xfrm>
          <a:prstGeom prst="rect">
            <a:avLst/>
          </a:prstGeom>
          <a:noFill/>
          <a:ln w="9525" algn="ctr">
            <a:noFill/>
            <a:miter lim="800000"/>
            <a:headEnd/>
            <a:tailEnd/>
          </a:ln>
        </p:spPr>
        <p:txBody>
          <a:bodyPr wrap="square" lIns="79200" tIns="39600" rIns="79200" bIns="39600">
            <a:spAutoFit/>
          </a:bodyPr>
          <a:lstStyle/>
          <a:p>
            <a:pPr defTabSz="801688"/>
            <a:r>
              <a:rPr lang="en-US" altLang="zh-CN" sz="1400" b="1" dirty="0" smtClean="0">
                <a:solidFill>
                  <a:srgbClr val="C00000"/>
                </a:solidFill>
                <a:latin typeface="微软雅黑"/>
                <a:ea typeface="微软雅黑"/>
              </a:rPr>
              <a:t>Fiber Transmission</a:t>
            </a:r>
            <a:endParaRPr lang="en-US" altLang="zh-CN" sz="1400" b="1" dirty="0" smtClean="0">
              <a:solidFill>
                <a:srgbClr val="C00000"/>
              </a:solidFill>
              <a:latin typeface="FrutigerNext LT Regular" pitchFamily="34" charset="0"/>
              <a:ea typeface="MS PGothic" pitchFamily="34" charset="-128"/>
            </a:endParaRPr>
          </a:p>
        </p:txBody>
      </p:sp>
    </p:spTree>
  </p:cSld>
  <p:clrMapOvr>
    <a:masterClrMapping/>
  </p:clrMapOvr>
  <p:transition advClick="0" advTm="8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tsShapeName" descr="EUR03B6251125B8@@92@3ED383ECBCD80;06A;;0=;=F11041632!!!BIHO@]f110416321@0C99@@110B325D7E703101电担览粹)釜士烹亨(!W0/6过衙/qqu!!!!!!!!!!!!!!!!!!!!!!!!!!!!!!!!!!!!!!!!!!!!!!!!!!!!!!!!!!!!!!!!!!!!!!!!!!!!!!!!!!!!!!!!!!!!!!!!!!!!!!!!!!!!!!!!!!!!!!!!!!!!!!!!!!!!!!!!!!!!!!!!!!!!!!!!!!!!!!!!!!!!!!!!!!!!!!!!!!!!!!!!!!!!!!!!!!!!!!!!!!!!!!!!!!!!!!!!!!!!!!!!!!!!!!!!!!!!!!!!!!!!!!!!!!!!!!!!!!!!!!!!!!!!!!!!!!!!!!!!!!!!!!!!!!!!!!!!!!!!!!!!!!!!!!!!!!!!!!!!!!!!!!!!!!!!!!!!!!!!!!!!!!!!!!!!!!!!!!!!!!!!!!!!!!!!!!!!!!!!!!!!!!!!!!!!!!!!!!!!!!!!!!!!!!!!!!!!!!!!!!!!!!!!!!!!!!!!!!!!!!!!!!!!!!!!!!!!!!!!!!!!!!!!!!!!!!!!!!!!!!!!!!!!!!!!!!!!!!!!!!!!!!!!!!!!!!!!!!!!!!!!!!!!!!!!!!!!!!!!!!!!!!!!!!!!!!!!!!!!!!!!!!!!!!!!!!!!!!!!!!!!!!!!!!!!!!!!!!!!!!!!!!!!!!!!!!!!!!!!!!!!!!!!!!!!!!!!!!!!!!!!!!!!!!!!!!!!!!!!!!!!!!!!!!!!!!!!!!!!!!!!!!!!!!!!!!!!!!!!!!!!!!!!!!!!!!!!!!!!!!!!!!!!!!!!!!!!!!!!!!!!!!!!!!!!!!!!!!!!!!!!!!!!!!!!!!!!!!!!!!!!!!!!!!!!!!!!!!!!!!!!!!!!!!!!!!!!!!!!!!!!!!!!!!!!!!!!!!!!!!!!!!!!!!!!!!!!!!!!!!!!!!!!!!!!!!!!!!!!!!!!!!!!!!!!!!!!!!!!!!!!!!!!!!!!!!!!!!!!!!!!!!!!!!!!!!!!!!!!!!!!!!!!!!!!!!!!!!!!!!!!!!!!!!!!!!!!!!!!!!!!!!!!!!!!!!!!!!!!!!!!!!!!!!!!!!!!!!!!!!!!!!!!!!!!!!!!!!!!!!!!!!!!!!!!!!!!!!!!!!!!!!!!!!!!!!!!!!!!!!!!!!!!!!!!!!!!!!!!!!!!!!!!!!!!!!!!!!!!!!!!!!!!!!!!!!!!!!!!!!!!!!!!!!!!!!!!!!!!!!!!!!!!!!!!!!!!!!!!!!!!!!!!!!!!!!!!!!!!!!!!!!!!!!!!!!!!!!!!!!!!!!!!!!!!!!!!!!!!!!!!!!!!!!!!!!!!!!!!!!!!!!!!!!!!!!!!!!!!!!!!!!!!!!!!!!!!!!!!!!!!!!!!!!!!!!!!!!!!!!!!!!!!!!!!!!!!!!!!!!!!!!!!!!!!!!!!!!!!!!!!!!!!!!!!!!!!!!!!!!!!!!!!!!!!!!!!!!!!!!!!!!!!!!!!!!!!!!!!!!!!!!!!!!!!!!!!!!!!!!!!!!!!!!!!!!!!!!!!!!!!!!!!!!!!!!!!!!!!!!!!!!!!!!!!!!!!!!!!!!!!!!!!!!!!!!!!!!!!!!!!!!!!!!!!!!!!!!!!!!!!!!!!!!!!!!!!!!!!!!!!!!!!!!!!!!!!!!!!!!!!!!!!!!!!!!!!!!!!!!!!!!!!!!!!!!!!!!!!!!!!!!!!!!!!!!!!!!!!!!!!!!!!!!!!!!!!!!!!!!!!!!!!!!!!!!!!!!!!!!!!!!!!!!!!!!!!!!!!!!!!!!!!!!!!!!!!!!!!!!!!!!!!!!!!!!!!!!!!!!!!!!!!!!!!!!!!!!!!!!!!!!!!!!!!!!!!!!!!!!!!!!!!!!!!!!!!!!!!!!!!!!!!!!!!!!!!!!!!!!!!!!!!!!!!!!!!!!!!!!!!!!!!!!!!!!!!!!!!!!!!!!!!!!!!!!!!!!!!!!!!!!!!!!!!!!!!!!!!!!!!!!!!!!!!!!!!!!!!!!!!!!!!!!!!!!!!!!!!!!!!!!!!!!!!!!!!!!!!!!!!!!!!!!!!!!!!!!!!!!!!!!!!!!!!!!!!!!!!!!!!!!!!!!!!!!!!!!!!!!!!!!!!!!!!!!!!!!!!!!!!!!!!!!!!!!!!!!!!!!!!!!!!!!!!!!!!!!!!!!!!!!!!!!!!!!!!!!!!!!!!!!!!!!!!!!!!!!!!!!!!!!!!!!!!!!!!!!!!!!!!!!!!!!!!!!!!!!!!!!!!!!!!!!!!!!!!!!!!!!!!!!!!!!!!!!!!!!!!!!!!!!!!!!!!!!!!!!!!!!!!!!!!!!!!!!!!!!!!!!!!!!!!!!!!!!!!!!!!!!!!!!!!!!!!!!!!!!!!!!!!!!!!!!!!!!!!!!!!!!!!!!!!!!!!!!!!!!!!!!!!!!!!1!1" hidden="1"/>
          <p:cNvSpPr>
            <a:spLocks noChangeArrowheads="1"/>
          </p:cNvSpPr>
          <p:nvPr/>
        </p:nvSpPr>
        <p:spPr bwMode="auto">
          <a:xfrm>
            <a:off x="0" y="1"/>
            <a:ext cx="1588" cy="119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solidFill>
              <a:schemeClr val="tx1"/>
            </a:solidFill>
            <a:miter lim="800000"/>
            <a:headEnd/>
            <a:tailEnd/>
          </a:ln>
        </p:spPr>
        <p:txBody>
          <a:bodyPr wrap="none" lIns="68552" tIns="34276" rIns="68552" bIns="34276" anchor="ctr"/>
          <a:lstStyle/>
          <a:p>
            <a:endParaRPr lang="zh-CN" altLang="en-US">
              <a:solidFill>
                <a:srgbClr val="000000"/>
              </a:solidFill>
            </a:endParaRPr>
          </a:p>
        </p:txBody>
      </p:sp>
      <p:sp>
        <p:nvSpPr>
          <p:cNvPr id="42" name="Title 2"/>
          <p:cNvSpPr txBox="1">
            <a:spLocks/>
          </p:cNvSpPr>
          <p:nvPr/>
        </p:nvSpPr>
        <p:spPr>
          <a:xfrm>
            <a:off x="254894" y="309024"/>
            <a:ext cx="7632700" cy="745784"/>
          </a:xfrm>
          <a:prstGeom prst="rect">
            <a:avLst/>
          </a:prstGeom>
        </p:spPr>
        <p:txBody>
          <a:bodyPr/>
          <a:lstStyle/>
          <a:p>
            <a:pPr eaLnBrk="0" hangingPunct="0">
              <a:defRPr/>
            </a:pPr>
            <a:r>
              <a:rPr lang="zh-CN" altLang="en-US" sz="2000" b="1" kern="0" dirty="0" smtClean="0">
                <a:solidFill>
                  <a:srgbClr val="C00000"/>
                </a:solidFill>
                <a:latin typeface="微软雅黑" pitchFamily="34" charset="-122"/>
                <a:ea typeface="微软雅黑" pitchFamily="34" charset="-122"/>
              </a:rPr>
              <a:t>支持的应用</a:t>
            </a:r>
          </a:p>
        </p:txBody>
      </p:sp>
      <p:sp>
        <p:nvSpPr>
          <p:cNvPr id="43" name="同侧圆角矩形 42"/>
          <p:cNvSpPr/>
          <p:nvPr/>
        </p:nvSpPr>
        <p:spPr bwMode="auto">
          <a:xfrm>
            <a:off x="330200" y="1323729"/>
            <a:ext cx="4136142" cy="3418752"/>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sz="500" kern="0" dirty="0" smtClean="0">
              <a:solidFill>
                <a:srgbClr val="5F5F5F"/>
              </a:solidFill>
              <a:latin typeface="Arial" pitchFamily="34" charset="0"/>
              <a:ea typeface="华文细黑" pitchFamily="2" charset="-122"/>
              <a:cs typeface="Arial" pitchFamily="34" charset="0"/>
            </a:endParaRPr>
          </a:p>
        </p:txBody>
      </p:sp>
      <p:sp>
        <p:nvSpPr>
          <p:cNvPr id="44" name="AutoShape 44"/>
          <p:cNvSpPr>
            <a:spLocks noChangeArrowheads="1"/>
          </p:cNvSpPr>
          <p:nvPr/>
        </p:nvSpPr>
        <p:spPr bwMode="auto">
          <a:xfrm>
            <a:off x="330200" y="932506"/>
            <a:ext cx="4136142" cy="433754"/>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algn="ctr" defTabSz="588012" eaLnBrk="0" hangingPunct="0">
              <a:buSzPct val="60000"/>
            </a:pPr>
            <a:endParaRPr lang="zh-CN" altLang="en-US" sz="1400" b="1" dirty="0" smtClean="0">
              <a:solidFill>
                <a:prstClr val="white"/>
              </a:solidFill>
              <a:latin typeface="Arial" pitchFamily="34" charset="0"/>
              <a:ea typeface="微软雅黑" pitchFamily="34" charset="-122"/>
              <a:cs typeface="Arial" pitchFamily="34" charset="0"/>
            </a:endParaRPr>
          </a:p>
        </p:txBody>
      </p:sp>
      <p:sp>
        <p:nvSpPr>
          <p:cNvPr id="45" name="同侧圆角矩形 44"/>
          <p:cNvSpPr/>
          <p:nvPr/>
        </p:nvSpPr>
        <p:spPr bwMode="auto">
          <a:xfrm>
            <a:off x="4701471" y="1323729"/>
            <a:ext cx="4136142" cy="3411003"/>
          </a:xfrm>
          <a:prstGeom prst="round2SameRect">
            <a:avLst>
              <a:gd name="adj1" fmla="val 0"/>
              <a:gd name="adj2" fmla="val 0"/>
            </a:avLst>
          </a:pr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62" tIns="34281" rIns="68562" bIns="34281" anchor="ctr"/>
          <a:lstStyle/>
          <a:p>
            <a:pPr algn="ctr" defTabSz="685617" eaLnBrk="0" fontAlgn="auto" hangingPunct="0">
              <a:spcBef>
                <a:spcPts val="0"/>
              </a:spcBef>
              <a:spcAft>
                <a:spcPts val="0"/>
              </a:spcAft>
              <a:buSzPct val="60000"/>
              <a:defRPr/>
            </a:pPr>
            <a:endParaRPr lang="en-US" altLang="zh-CN" sz="500" kern="0" dirty="0" smtClean="0">
              <a:solidFill>
                <a:srgbClr val="5F5F5F"/>
              </a:solidFill>
              <a:latin typeface="Arial" pitchFamily="34" charset="0"/>
              <a:ea typeface="华文细黑" pitchFamily="2" charset="-122"/>
              <a:cs typeface="Arial" pitchFamily="34" charset="0"/>
            </a:endParaRPr>
          </a:p>
        </p:txBody>
      </p:sp>
      <p:sp>
        <p:nvSpPr>
          <p:cNvPr id="46" name="AutoShape 44"/>
          <p:cNvSpPr>
            <a:spLocks noChangeArrowheads="1"/>
          </p:cNvSpPr>
          <p:nvPr/>
        </p:nvSpPr>
        <p:spPr bwMode="auto">
          <a:xfrm>
            <a:off x="4701471" y="932506"/>
            <a:ext cx="4136142" cy="433754"/>
          </a:xfrm>
          <a:prstGeom prst="round2SameRect">
            <a:avLst>
              <a:gd name="adj1" fmla="val 0"/>
              <a:gd name="adj2" fmla="val 0"/>
            </a:avLst>
          </a:prstGeom>
          <a:solidFill>
            <a:srgbClr val="B90000"/>
          </a:solidFill>
          <a:ln>
            <a:headEnd/>
            <a:tailEnd/>
          </a:ln>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wrap="square" lIns="16846" tIns="8423" rIns="16846" bIns="8423" anchor="ctr" anchorCtr="1">
            <a:noAutofit/>
          </a:bodyPr>
          <a:lstStyle/>
          <a:p>
            <a:pPr defTabSz="588012" eaLnBrk="0" hangingPunct="0">
              <a:buSzPct val="60000"/>
            </a:pPr>
            <a:endParaRPr lang="zh-CN" altLang="en-US" sz="1400" b="1" dirty="0" smtClean="0">
              <a:solidFill>
                <a:prstClr val="white"/>
              </a:solidFill>
              <a:latin typeface="Arial" pitchFamily="34" charset="0"/>
              <a:ea typeface="微软雅黑" pitchFamily="34" charset="-122"/>
              <a:cs typeface="Arial" pitchFamily="34" charset="0"/>
            </a:endParaRPr>
          </a:p>
        </p:txBody>
      </p:sp>
      <p:sp>
        <p:nvSpPr>
          <p:cNvPr id="49" name="矩形 48"/>
          <p:cNvSpPr/>
          <p:nvPr/>
        </p:nvSpPr>
        <p:spPr>
          <a:xfrm>
            <a:off x="532227" y="945779"/>
            <a:ext cx="3705597" cy="327764"/>
          </a:xfrm>
          <a:prstGeom prst="rect">
            <a:avLst/>
          </a:prstGeom>
        </p:spPr>
        <p:txBody>
          <a:bodyPr wrap="square" lIns="68562" tIns="34281" rIns="68562" bIns="34281" anchor="ctr">
            <a:spAutoFit/>
          </a:bodyPr>
          <a:lstStyle/>
          <a:p>
            <a:pPr defTabSz="588012" eaLnBrk="0" hangingPunct="0">
              <a:lnSpc>
                <a:spcPct val="120000"/>
              </a:lnSpc>
              <a:buClr>
                <a:srgbClr val="990000"/>
              </a:buClr>
              <a:buSzPct val="60000"/>
              <a:defRPr/>
            </a:pPr>
            <a:r>
              <a:rPr lang="en-US" altLang="zh-CN" sz="1400" b="1" dirty="0" smtClean="0">
                <a:solidFill>
                  <a:prstClr val="white"/>
                </a:solidFill>
                <a:latin typeface="Arial" pitchFamily="34" charset="0"/>
                <a:ea typeface="微软雅黑" pitchFamily="34" charset="-122"/>
                <a:cs typeface="Arial" pitchFamily="34" charset="0"/>
              </a:rPr>
              <a:t>Oracle RAC</a:t>
            </a:r>
            <a:endParaRPr lang="en-US" altLang="zh-CN" sz="1400" b="1" dirty="0">
              <a:solidFill>
                <a:prstClr val="white"/>
              </a:solidFill>
              <a:latin typeface="Arial" pitchFamily="34" charset="0"/>
              <a:ea typeface="微软雅黑" pitchFamily="34" charset="-122"/>
              <a:cs typeface="Arial" pitchFamily="34" charset="0"/>
            </a:endParaRPr>
          </a:p>
        </p:txBody>
      </p:sp>
      <p:sp>
        <p:nvSpPr>
          <p:cNvPr id="50" name="矩形 49"/>
          <p:cNvSpPr/>
          <p:nvPr/>
        </p:nvSpPr>
        <p:spPr>
          <a:xfrm>
            <a:off x="4966002" y="945780"/>
            <a:ext cx="3871611" cy="327764"/>
          </a:xfrm>
          <a:prstGeom prst="rect">
            <a:avLst/>
          </a:prstGeom>
        </p:spPr>
        <p:txBody>
          <a:bodyPr wrap="square" lIns="68562" tIns="34281" rIns="68562" bIns="34281" anchor="ctr">
            <a:spAutoFit/>
          </a:bodyPr>
          <a:lstStyle/>
          <a:p>
            <a:pPr defTabSz="588012" eaLnBrk="0" hangingPunct="0">
              <a:lnSpc>
                <a:spcPct val="120000"/>
              </a:lnSpc>
              <a:buClr>
                <a:srgbClr val="990000"/>
              </a:buClr>
              <a:buSzPct val="60000"/>
              <a:defRPr/>
            </a:pPr>
            <a:r>
              <a:rPr lang="en-US" altLang="zh-CN" sz="1400" b="1" dirty="0" smtClean="0">
                <a:solidFill>
                  <a:prstClr val="white"/>
                </a:solidFill>
                <a:latin typeface="Arial" pitchFamily="34" charset="0"/>
                <a:ea typeface="微软雅黑" pitchFamily="34" charset="-122"/>
                <a:cs typeface="Arial" pitchFamily="34" charset="0"/>
              </a:rPr>
              <a:t>VMware</a:t>
            </a:r>
            <a:endParaRPr lang="zh-CN" altLang="en-US" sz="1400" b="1" dirty="0">
              <a:solidFill>
                <a:prstClr val="white"/>
              </a:solidFill>
              <a:latin typeface="Arial" pitchFamily="34" charset="0"/>
              <a:ea typeface="微软雅黑" pitchFamily="34" charset="-122"/>
              <a:cs typeface="Arial" pitchFamily="34" charset="0"/>
            </a:endParaRPr>
          </a:p>
        </p:txBody>
      </p:sp>
      <p:sp>
        <p:nvSpPr>
          <p:cNvPr id="52" name="矩形 51"/>
          <p:cNvSpPr/>
          <p:nvPr/>
        </p:nvSpPr>
        <p:spPr>
          <a:xfrm>
            <a:off x="1921575" y="1499669"/>
            <a:ext cx="2324961" cy="1142877"/>
          </a:xfrm>
          <a:prstGeom prst="rect">
            <a:avLst/>
          </a:prstGeom>
        </p:spPr>
        <p:txBody>
          <a:bodyPr wrap="square" lIns="0" tIns="0" rIns="0" bIns="0">
            <a:spAutoFit/>
          </a:bodyPr>
          <a:lstStyle/>
          <a:p>
            <a:pPr marL="133314" lvl="1" indent="-133314" algn="just" defTabSz="685617" eaLnBrk="0" fontAlgn="auto" hangingPunct="0">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业务双活访问，负载均衡，资源合理利用</a:t>
            </a:r>
            <a:endParaRPr lang="en-US" altLang="zh-CN" sz="1200" kern="0" dirty="0" smtClean="0">
              <a:latin typeface="微软雅黑" pitchFamily="34" charset="-122"/>
              <a:ea typeface="微软雅黑" pitchFamily="34" charset="-122"/>
            </a:endParaRPr>
          </a:p>
          <a:p>
            <a:pPr marL="133314" lvl="1" indent="-133314" algn="just" defTabSz="685617" eaLnBrk="0" fontAlgn="auto" hangingPunct="0">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数据不丢失</a:t>
            </a:r>
            <a:endParaRPr lang="en-US" altLang="zh-CN" sz="1200" kern="0" dirty="0" smtClean="0">
              <a:latin typeface="微软雅黑" pitchFamily="34" charset="-122"/>
              <a:ea typeface="微软雅黑" pitchFamily="34" charset="-122"/>
            </a:endParaRPr>
          </a:p>
          <a:p>
            <a:pPr marL="133314" lvl="1" indent="-133314" algn="just" defTabSz="685617" eaLnBrk="0" fontAlgn="auto" hangingPunct="0">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透明应用切换，业务不中断</a:t>
            </a:r>
            <a:endParaRPr lang="en-US" altLang="zh-CN" sz="1200" kern="0" dirty="0" smtClean="0">
              <a:latin typeface="微软雅黑" pitchFamily="34" charset="-122"/>
              <a:ea typeface="微软雅黑" pitchFamily="34" charset="-122"/>
            </a:endParaRPr>
          </a:p>
        </p:txBody>
      </p:sp>
      <p:sp>
        <p:nvSpPr>
          <p:cNvPr id="91" name="TextBox 90"/>
          <p:cNvSpPr txBox="1"/>
          <p:nvPr/>
        </p:nvSpPr>
        <p:spPr>
          <a:xfrm>
            <a:off x="5789520" y="1509194"/>
            <a:ext cx="2436399" cy="921278"/>
          </a:xfrm>
          <a:prstGeom prst="rect">
            <a:avLst/>
          </a:prstGeom>
          <a:noFill/>
        </p:spPr>
        <p:txBody>
          <a:bodyPr wrap="square" lIns="0" tIns="0" rIns="0" bIns="0" rtlCol="0">
            <a:spAutoFit/>
          </a:bodyPr>
          <a:lstStyle/>
          <a:p>
            <a:pPr marL="133314" lvl="1" indent="-133314" algn="just" defTabSz="685617" eaLnBrk="0" fontAlgn="auto" hangingPunct="0">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实现负载均衡，资源合理利用</a:t>
            </a:r>
            <a:endParaRPr lang="en-US" altLang="zh-CN" sz="1200" kern="0" dirty="0" smtClean="0">
              <a:latin typeface="微软雅黑" pitchFamily="34" charset="-122"/>
              <a:ea typeface="微软雅黑" pitchFamily="34" charset="-122"/>
            </a:endParaRPr>
          </a:p>
          <a:p>
            <a:pPr marL="133314" lvl="1" indent="-133314" algn="just" defTabSz="685617" eaLnBrk="0" fontAlgn="auto" hangingPunct="0">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数据不丢失</a:t>
            </a:r>
            <a:endParaRPr lang="en-US" altLang="zh-CN" sz="1200" kern="0" dirty="0" smtClean="0">
              <a:latin typeface="微软雅黑" pitchFamily="34" charset="-122"/>
              <a:ea typeface="微软雅黑" pitchFamily="34" charset="-122"/>
            </a:endParaRPr>
          </a:p>
          <a:p>
            <a:pPr marL="133314" indent="-133314" algn="just" defTabSz="685617" fontAlgn="auto">
              <a:lnSpc>
                <a:spcPct val="120000"/>
              </a:lnSpc>
              <a:spcBef>
                <a:spcPts val="450"/>
              </a:spcBef>
              <a:spcAft>
                <a:spcPts val="450"/>
              </a:spcAft>
              <a:buClr>
                <a:srgbClr val="000000">
                  <a:lumMod val="50000"/>
                  <a:lumOff val="50000"/>
                </a:srgbClr>
              </a:buClr>
              <a:buSzPct val="60000"/>
              <a:buFont typeface="Wingdings" pitchFamily="2" charset="2"/>
              <a:buChar char="l"/>
              <a:defRPr/>
            </a:pPr>
            <a:r>
              <a:rPr lang="zh-CN" altLang="en-US" sz="1200" kern="0" dirty="0" smtClean="0">
                <a:latin typeface="微软雅黑" pitchFamily="34" charset="-122"/>
                <a:ea typeface="微软雅黑" pitchFamily="34" charset="-122"/>
              </a:rPr>
              <a:t>虚拟机自动迁移，业务自动切换</a:t>
            </a:r>
            <a:endParaRPr lang="en-US" altLang="zh-CN" sz="1200" kern="0" dirty="0" smtClean="0">
              <a:latin typeface="微软雅黑" pitchFamily="34" charset="-122"/>
              <a:ea typeface="微软雅黑" pitchFamily="34" charset="-122"/>
            </a:endParaRPr>
          </a:p>
        </p:txBody>
      </p:sp>
      <p:pic>
        <p:nvPicPr>
          <p:cNvPr id="134" name="Picture 10" descr="http://t1.baidu.com/it/u=1991047112,4135539176&amp;fm=23&amp;gp=0.jpg"/>
          <p:cNvPicPr>
            <a:picLocks noChangeAspect="1" noChangeArrowheads="1"/>
          </p:cNvPicPr>
          <p:nvPr/>
        </p:nvPicPr>
        <p:blipFill>
          <a:blip r:embed="rId3" cstate="print"/>
          <a:srcRect l="6873" t="36654" r="3783" b="40437"/>
          <a:stretch>
            <a:fillRect/>
          </a:stretch>
        </p:blipFill>
        <p:spPr bwMode="auto">
          <a:xfrm>
            <a:off x="338004" y="937260"/>
            <a:ext cx="1584176" cy="411479"/>
          </a:xfrm>
          <a:prstGeom prst="rect">
            <a:avLst/>
          </a:prstGeom>
          <a:noFill/>
        </p:spPr>
      </p:pic>
      <p:pic>
        <p:nvPicPr>
          <p:cNvPr id="135" name="Picture 2" descr="http://www.techcn.com.cn/uploads/200904/s_12408509168lOpkAaM.jpg"/>
          <p:cNvPicPr>
            <a:picLocks noChangeArrowheads="1"/>
          </p:cNvPicPr>
          <p:nvPr/>
        </p:nvPicPr>
        <p:blipFill>
          <a:blip r:embed="rId4" cstate="print"/>
          <a:srcRect l="7560" t="31313" r="4241" b="28427"/>
          <a:stretch>
            <a:fillRect/>
          </a:stretch>
        </p:blipFill>
        <p:spPr bwMode="auto">
          <a:xfrm>
            <a:off x="4708456" y="937737"/>
            <a:ext cx="1584000" cy="410400"/>
          </a:xfrm>
          <a:prstGeom prst="rect">
            <a:avLst/>
          </a:prstGeom>
          <a:noFill/>
        </p:spPr>
      </p:pic>
      <p:grpSp>
        <p:nvGrpSpPr>
          <p:cNvPr id="53" name="组合 52"/>
          <p:cNvGrpSpPr/>
          <p:nvPr/>
        </p:nvGrpSpPr>
        <p:grpSpPr>
          <a:xfrm>
            <a:off x="4769762" y="3217205"/>
            <a:ext cx="3973483" cy="1354795"/>
            <a:chOff x="4769762" y="3224954"/>
            <a:chExt cx="3973483" cy="1299143"/>
          </a:xfrm>
        </p:grpSpPr>
        <p:cxnSp>
          <p:nvCxnSpPr>
            <p:cNvPr id="133" name="直接连接符 132"/>
            <p:cNvCxnSpPr/>
            <p:nvPr/>
          </p:nvCxnSpPr>
          <p:spPr bwMode="auto">
            <a:xfrm>
              <a:off x="4834386" y="3224954"/>
              <a:ext cx="3854817" cy="0"/>
            </a:xfrm>
            <a:prstGeom prst="line">
              <a:avLst/>
            </a:prstGeom>
            <a:noFill/>
            <a:ln w="6350" cap="flat" cmpd="sng" algn="ctr">
              <a:solidFill>
                <a:schemeClr val="bg2">
                  <a:lumMod val="75000"/>
                </a:schemeClr>
              </a:solidFill>
              <a:prstDash val="solid"/>
              <a:round/>
              <a:headEnd type="none" w="med" len="med"/>
              <a:tailEnd type="none" w="med" len="med"/>
            </a:ln>
            <a:effectLst/>
          </p:spPr>
        </p:cxnSp>
        <p:graphicFrame>
          <p:nvGraphicFramePr>
            <p:cNvPr id="33" name="图表 32"/>
            <p:cNvGraphicFramePr/>
            <p:nvPr/>
          </p:nvGraphicFramePr>
          <p:xfrm>
            <a:off x="4769762" y="3327064"/>
            <a:ext cx="3973483" cy="1197033"/>
          </p:xfrm>
          <a:graphic>
            <a:graphicData uri="http://schemas.openxmlformats.org/drawingml/2006/chart">
              <c:chart xmlns:c="http://schemas.openxmlformats.org/drawingml/2006/chart" xmlns:r="http://schemas.openxmlformats.org/officeDocument/2006/relationships" r:id="rId5"/>
            </a:graphicData>
          </a:graphic>
        </p:graphicFrame>
        <p:sp>
          <p:nvSpPr>
            <p:cNvPr id="34" name="矩形 33"/>
            <p:cNvSpPr/>
            <p:nvPr/>
          </p:nvSpPr>
          <p:spPr>
            <a:xfrm>
              <a:off x="6387031" y="3582481"/>
              <a:ext cx="672448" cy="449826"/>
            </a:xfrm>
            <a:prstGeom prst="rect">
              <a:avLst/>
            </a:prstGeom>
            <a:noFill/>
            <a:ln w="19050" cap="flat" cmpd="sng" algn="ctr">
              <a:solidFill>
                <a:schemeClr val="bg1">
                  <a:lumMod val="50000"/>
                </a:schemeClr>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sz="1100"/>
            </a:p>
          </p:txBody>
        </p:sp>
      </p:grpSp>
      <p:grpSp>
        <p:nvGrpSpPr>
          <p:cNvPr id="30" name="组合 29"/>
          <p:cNvGrpSpPr/>
          <p:nvPr/>
        </p:nvGrpSpPr>
        <p:grpSpPr>
          <a:xfrm>
            <a:off x="457200" y="1903923"/>
            <a:ext cx="1162373" cy="661042"/>
            <a:chOff x="5577840" y="3455365"/>
            <a:chExt cx="2240280" cy="1150621"/>
          </a:xfrm>
        </p:grpSpPr>
        <p:pic>
          <p:nvPicPr>
            <p:cNvPr id="27" name="图片 26" descr="无标题.png"/>
            <p:cNvPicPr>
              <a:picLocks noChangeAspect="1"/>
            </p:cNvPicPr>
            <p:nvPr/>
          </p:nvPicPr>
          <p:blipFill>
            <a:blip r:embed="rId6" cstate="print"/>
            <a:stretch>
              <a:fillRect/>
            </a:stretch>
          </p:blipFill>
          <p:spPr>
            <a:xfrm>
              <a:off x="5577840" y="3455365"/>
              <a:ext cx="2240280" cy="1150621"/>
            </a:xfrm>
            <a:prstGeom prst="rect">
              <a:avLst/>
            </a:prstGeom>
          </p:spPr>
        </p:pic>
        <p:pic>
          <p:nvPicPr>
            <p:cNvPr id="28" name="Picture 2" descr="http://wiki.mbalib.com/w/images/5/58/Oracle_logo.jpg"/>
            <p:cNvPicPr>
              <a:picLocks noChangeAspect="1" noChangeArrowheads="1"/>
            </p:cNvPicPr>
            <p:nvPr/>
          </p:nvPicPr>
          <p:blipFill>
            <a:blip r:embed="rId7" cstate="print"/>
            <a:srcRect t="39062" b="41721"/>
            <a:stretch>
              <a:fillRect/>
            </a:stretch>
          </p:blipFill>
          <p:spPr bwMode="auto">
            <a:xfrm>
              <a:off x="6080760" y="3564285"/>
              <a:ext cx="777240" cy="123794"/>
            </a:xfrm>
            <a:prstGeom prst="rect">
              <a:avLst/>
            </a:prstGeom>
            <a:noFill/>
          </p:spPr>
        </p:pic>
        <p:pic>
          <p:nvPicPr>
            <p:cNvPr id="29" name="Picture 4" descr="http://t2.baidu.com/it/u=1234668605,3274691283&amp;fm=23&amp;gp=0.jpg"/>
            <p:cNvPicPr>
              <a:picLocks noChangeAspect="1" noChangeArrowheads="1"/>
            </p:cNvPicPr>
            <p:nvPr/>
          </p:nvPicPr>
          <p:blipFill>
            <a:blip r:embed="rId8" cstate="print"/>
            <a:srcRect l="1484" t="19200" b="15886"/>
            <a:stretch>
              <a:fillRect/>
            </a:stretch>
          </p:blipFill>
          <p:spPr bwMode="auto">
            <a:xfrm>
              <a:off x="6957060" y="3459480"/>
              <a:ext cx="452930" cy="350519"/>
            </a:xfrm>
            <a:prstGeom prst="rect">
              <a:avLst/>
            </a:prstGeom>
            <a:noFill/>
          </p:spPr>
        </p:pic>
      </p:grpSp>
      <p:grpSp>
        <p:nvGrpSpPr>
          <p:cNvPr id="31" name="组合 440"/>
          <p:cNvGrpSpPr>
            <a:grpSpLocks noChangeAspect="1"/>
          </p:cNvGrpSpPr>
          <p:nvPr/>
        </p:nvGrpSpPr>
        <p:grpSpPr>
          <a:xfrm>
            <a:off x="4967206" y="1890790"/>
            <a:ext cx="540000" cy="550692"/>
            <a:chOff x="-3025775" y="3676650"/>
            <a:chExt cx="2308225" cy="2022475"/>
          </a:xfrm>
          <a:solidFill>
            <a:schemeClr val="tx1">
              <a:lumMod val="95000"/>
              <a:lumOff val="5000"/>
            </a:schemeClr>
          </a:solidFill>
        </p:grpSpPr>
        <p:sp>
          <p:nvSpPr>
            <p:cNvPr id="32" name="Freeform 164"/>
            <p:cNvSpPr>
              <a:spLocks/>
            </p:cNvSpPr>
            <p:nvPr/>
          </p:nvSpPr>
          <p:spPr bwMode="auto">
            <a:xfrm>
              <a:off x="-2822575" y="3676650"/>
              <a:ext cx="139700" cy="136525"/>
            </a:xfrm>
            <a:custGeom>
              <a:avLst/>
              <a:gdLst/>
              <a:ahLst/>
              <a:cxnLst>
                <a:cxn ang="0">
                  <a:pos x="1055" y="504"/>
                </a:cxn>
                <a:cxn ang="0">
                  <a:pos x="1031" y="624"/>
                </a:cxn>
                <a:cxn ang="0">
                  <a:pos x="1007" y="720"/>
                </a:cxn>
                <a:cxn ang="0">
                  <a:pos x="959" y="792"/>
                </a:cxn>
                <a:cxn ang="0">
                  <a:pos x="887" y="864"/>
                </a:cxn>
                <a:cxn ang="0">
                  <a:pos x="815" y="936"/>
                </a:cxn>
                <a:cxn ang="0">
                  <a:pos x="719" y="984"/>
                </a:cxn>
                <a:cxn ang="0">
                  <a:pos x="623" y="1008"/>
                </a:cxn>
                <a:cxn ang="0">
                  <a:pos x="527" y="1032"/>
                </a:cxn>
                <a:cxn ang="0">
                  <a:pos x="431" y="1008"/>
                </a:cxn>
                <a:cxn ang="0">
                  <a:pos x="335" y="984"/>
                </a:cxn>
                <a:cxn ang="0">
                  <a:pos x="239" y="936"/>
                </a:cxn>
                <a:cxn ang="0">
                  <a:pos x="167" y="864"/>
                </a:cxn>
                <a:cxn ang="0">
                  <a:pos x="95" y="792"/>
                </a:cxn>
                <a:cxn ang="0">
                  <a:pos x="47" y="720"/>
                </a:cxn>
                <a:cxn ang="0">
                  <a:pos x="24" y="624"/>
                </a:cxn>
                <a:cxn ang="0">
                  <a:pos x="0" y="504"/>
                </a:cxn>
                <a:cxn ang="0">
                  <a:pos x="24" y="408"/>
                </a:cxn>
                <a:cxn ang="0">
                  <a:pos x="47" y="312"/>
                </a:cxn>
                <a:cxn ang="0">
                  <a:pos x="95" y="216"/>
                </a:cxn>
                <a:cxn ang="0">
                  <a:pos x="167" y="144"/>
                </a:cxn>
                <a:cxn ang="0">
                  <a:pos x="239" y="72"/>
                </a:cxn>
                <a:cxn ang="0">
                  <a:pos x="335" y="24"/>
                </a:cxn>
                <a:cxn ang="0">
                  <a:pos x="431" y="0"/>
                </a:cxn>
                <a:cxn ang="0">
                  <a:pos x="527" y="0"/>
                </a:cxn>
                <a:cxn ang="0">
                  <a:pos x="623" y="0"/>
                </a:cxn>
                <a:cxn ang="0">
                  <a:pos x="719" y="24"/>
                </a:cxn>
                <a:cxn ang="0">
                  <a:pos x="815" y="72"/>
                </a:cxn>
                <a:cxn ang="0">
                  <a:pos x="887" y="144"/>
                </a:cxn>
                <a:cxn ang="0">
                  <a:pos x="959" y="216"/>
                </a:cxn>
                <a:cxn ang="0">
                  <a:pos x="1007" y="312"/>
                </a:cxn>
                <a:cxn ang="0">
                  <a:pos x="1031" y="408"/>
                </a:cxn>
                <a:cxn ang="0">
                  <a:pos x="1055" y="504"/>
                </a:cxn>
              </a:cxnLst>
              <a:rect l="0" t="0" r="r" b="b"/>
              <a:pathLst>
                <a:path w="1055" h="1032">
                  <a:moveTo>
                    <a:pt x="1055" y="504"/>
                  </a:moveTo>
                  <a:lnTo>
                    <a:pt x="1031" y="624"/>
                  </a:lnTo>
                  <a:lnTo>
                    <a:pt x="1007" y="720"/>
                  </a:lnTo>
                  <a:lnTo>
                    <a:pt x="959" y="792"/>
                  </a:lnTo>
                  <a:lnTo>
                    <a:pt x="887" y="864"/>
                  </a:lnTo>
                  <a:lnTo>
                    <a:pt x="815" y="936"/>
                  </a:lnTo>
                  <a:lnTo>
                    <a:pt x="719" y="984"/>
                  </a:lnTo>
                  <a:lnTo>
                    <a:pt x="623" y="1008"/>
                  </a:lnTo>
                  <a:lnTo>
                    <a:pt x="527" y="1032"/>
                  </a:lnTo>
                  <a:lnTo>
                    <a:pt x="431" y="1008"/>
                  </a:lnTo>
                  <a:lnTo>
                    <a:pt x="335" y="984"/>
                  </a:lnTo>
                  <a:lnTo>
                    <a:pt x="239" y="936"/>
                  </a:lnTo>
                  <a:lnTo>
                    <a:pt x="167" y="864"/>
                  </a:lnTo>
                  <a:lnTo>
                    <a:pt x="95" y="792"/>
                  </a:lnTo>
                  <a:lnTo>
                    <a:pt x="47" y="720"/>
                  </a:lnTo>
                  <a:lnTo>
                    <a:pt x="24" y="624"/>
                  </a:lnTo>
                  <a:lnTo>
                    <a:pt x="0" y="504"/>
                  </a:lnTo>
                  <a:lnTo>
                    <a:pt x="24" y="408"/>
                  </a:lnTo>
                  <a:lnTo>
                    <a:pt x="47" y="312"/>
                  </a:lnTo>
                  <a:lnTo>
                    <a:pt x="95" y="216"/>
                  </a:lnTo>
                  <a:lnTo>
                    <a:pt x="167" y="144"/>
                  </a:lnTo>
                  <a:lnTo>
                    <a:pt x="239" y="72"/>
                  </a:lnTo>
                  <a:lnTo>
                    <a:pt x="335" y="24"/>
                  </a:lnTo>
                  <a:lnTo>
                    <a:pt x="431" y="0"/>
                  </a:lnTo>
                  <a:lnTo>
                    <a:pt x="527" y="0"/>
                  </a:lnTo>
                  <a:lnTo>
                    <a:pt x="623" y="0"/>
                  </a:lnTo>
                  <a:lnTo>
                    <a:pt x="719" y="24"/>
                  </a:lnTo>
                  <a:lnTo>
                    <a:pt x="815" y="72"/>
                  </a:lnTo>
                  <a:lnTo>
                    <a:pt x="887" y="144"/>
                  </a:lnTo>
                  <a:lnTo>
                    <a:pt x="959" y="216"/>
                  </a:lnTo>
                  <a:lnTo>
                    <a:pt x="1007" y="312"/>
                  </a:lnTo>
                  <a:lnTo>
                    <a:pt x="1031" y="408"/>
                  </a:lnTo>
                  <a:lnTo>
                    <a:pt x="1055" y="50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65"/>
            <p:cNvSpPr>
              <a:spLocks/>
            </p:cNvSpPr>
            <p:nvPr/>
          </p:nvSpPr>
          <p:spPr bwMode="auto">
            <a:xfrm>
              <a:off x="-962025" y="3870325"/>
              <a:ext cx="111125" cy="107950"/>
            </a:xfrm>
            <a:custGeom>
              <a:avLst/>
              <a:gdLst/>
              <a:ahLst/>
              <a:cxnLst>
                <a:cxn ang="0">
                  <a:pos x="840" y="409"/>
                </a:cxn>
                <a:cxn ang="0">
                  <a:pos x="840" y="481"/>
                </a:cxn>
                <a:cxn ang="0">
                  <a:pos x="816" y="577"/>
                </a:cxn>
                <a:cxn ang="0">
                  <a:pos x="768" y="649"/>
                </a:cxn>
                <a:cxn ang="0">
                  <a:pos x="720" y="697"/>
                </a:cxn>
                <a:cxn ang="0">
                  <a:pos x="648" y="745"/>
                </a:cxn>
                <a:cxn ang="0">
                  <a:pos x="576" y="793"/>
                </a:cxn>
                <a:cxn ang="0">
                  <a:pos x="505" y="817"/>
                </a:cxn>
                <a:cxn ang="0">
                  <a:pos x="433" y="817"/>
                </a:cxn>
                <a:cxn ang="0">
                  <a:pos x="335" y="817"/>
                </a:cxn>
                <a:cxn ang="0">
                  <a:pos x="264" y="793"/>
                </a:cxn>
                <a:cxn ang="0">
                  <a:pos x="192" y="745"/>
                </a:cxn>
                <a:cxn ang="0">
                  <a:pos x="120" y="697"/>
                </a:cxn>
                <a:cxn ang="0">
                  <a:pos x="72" y="649"/>
                </a:cxn>
                <a:cxn ang="0">
                  <a:pos x="48" y="577"/>
                </a:cxn>
                <a:cxn ang="0">
                  <a:pos x="24" y="481"/>
                </a:cxn>
                <a:cxn ang="0">
                  <a:pos x="0" y="409"/>
                </a:cxn>
                <a:cxn ang="0">
                  <a:pos x="24" y="313"/>
                </a:cxn>
                <a:cxn ang="0">
                  <a:pos x="48" y="241"/>
                </a:cxn>
                <a:cxn ang="0">
                  <a:pos x="72" y="170"/>
                </a:cxn>
                <a:cxn ang="0">
                  <a:pos x="120" y="122"/>
                </a:cxn>
                <a:cxn ang="0">
                  <a:pos x="192" y="74"/>
                </a:cxn>
                <a:cxn ang="0">
                  <a:pos x="264" y="24"/>
                </a:cxn>
                <a:cxn ang="0">
                  <a:pos x="335" y="0"/>
                </a:cxn>
                <a:cxn ang="0">
                  <a:pos x="433" y="0"/>
                </a:cxn>
                <a:cxn ang="0">
                  <a:pos x="505" y="0"/>
                </a:cxn>
                <a:cxn ang="0">
                  <a:pos x="576" y="24"/>
                </a:cxn>
                <a:cxn ang="0">
                  <a:pos x="648" y="74"/>
                </a:cxn>
                <a:cxn ang="0">
                  <a:pos x="720" y="122"/>
                </a:cxn>
                <a:cxn ang="0">
                  <a:pos x="768" y="170"/>
                </a:cxn>
                <a:cxn ang="0">
                  <a:pos x="816" y="241"/>
                </a:cxn>
                <a:cxn ang="0">
                  <a:pos x="840" y="313"/>
                </a:cxn>
                <a:cxn ang="0">
                  <a:pos x="840" y="409"/>
                </a:cxn>
              </a:cxnLst>
              <a:rect l="0" t="0" r="r" b="b"/>
              <a:pathLst>
                <a:path w="840" h="817">
                  <a:moveTo>
                    <a:pt x="840" y="409"/>
                  </a:moveTo>
                  <a:lnTo>
                    <a:pt x="840" y="481"/>
                  </a:lnTo>
                  <a:lnTo>
                    <a:pt x="816" y="577"/>
                  </a:lnTo>
                  <a:lnTo>
                    <a:pt x="768" y="649"/>
                  </a:lnTo>
                  <a:lnTo>
                    <a:pt x="720" y="697"/>
                  </a:lnTo>
                  <a:lnTo>
                    <a:pt x="648" y="745"/>
                  </a:lnTo>
                  <a:lnTo>
                    <a:pt x="576" y="793"/>
                  </a:lnTo>
                  <a:lnTo>
                    <a:pt x="505" y="817"/>
                  </a:lnTo>
                  <a:lnTo>
                    <a:pt x="433" y="817"/>
                  </a:lnTo>
                  <a:lnTo>
                    <a:pt x="335" y="817"/>
                  </a:lnTo>
                  <a:lnTo>
                    <a:pt x="264" y="793"/>
                  </a:lnTo>
                  <a:lnTo>
                    <a:pt x="192" y="745"/>
                  </a:lnTo>
                  <a:lnTo>
                    <a:pt x="120" y="697"/>
                  </a:lnTo>
                  <a:lnTo>
                    <a:pt x="72" y="649"/>
                  </a:lnTo>
                  <a:lnTo>
                    <a:pt x="48" y="577"/>
                  </a:lnTo>
                  <a:lnTo>
                    <a:pt x="24" y="481"/>
                  </a:lnTo>
                  <a:lnTo>
                    <a:pt x="0" y="409"/>
                  </a:lnTo>
                  <a:lnTo>
                    <a:pt x="24" y="313"/>
                  </a:lnTo>
                  <a:lnTo>
                    <a:pt x="48" y="241"/>
                  </a:lnTo>
                  <a:lnTo>
                    <a:pt x="72" y="170"/>
                  </a:lnTo>
                  <a:lnTo>
                    <a:pt x="120" y="122"/>
                  </a:lnTo>
                  <a:lnTo>
                    <a:pt x="192" y="74"/>
                  </a:lnTo>
                  <a:lnTo>
                    <a:pt x="264" y="24"/>
                  </a:lnTo>
                  <a:lnTo>
                    <a:pt x="335" y="0"/>
                  </a:lnTo>
                  <a:lnTo>
                    <a:pt x="433" y="0"/>
                  </a:lnTo>
                  <a:lnTo>
                    <a:pt x="505" y="0"/>
                  </a:lnTo>
                  <a:lnTo>
                    <a:pt x="576" y="24"/>
                  </a:lnTo>
                  <a:lnTo>
                    <a:pt x="648" y="74"/>
                  </a:lnTo>
                  <a:lnTo>
                    <a:pt x="720" y="122"/>
                  </a:lnTo>
                  <a:lnTo>
                    <a:pt x="768" y="170"/>
                  </a:lnTo>
                  <a:lnTo>
                    <a:pt x="816" y="241"/>
                  </a:lnTo>
                  <a:lnTo>
                    <a:pt x="840" y="313"/>
                  </a:lnTo>
                  <a:lnTo>
                    <a:pt x="840" y="4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66"/>
            <p:cNvSpPr>
              <a:spLocks/>
            </p:cNvSpPr>
            <p:nvPr/>
          </p:nvSpPr>
          <p:spPr bwMode="auto">
            <a:xfrm>
              <a:off x="-1047750" y="3987800"/>
              <a:ext cx="282575" cy="657225"/>
            </a:xfrm>
            <a:custGeom>
              <a:avLst/>
              <a:gdLst/>
              <a:ahLst/>
              <a:cxnLst>
                <a:cxn ang="0">
                  <a:pos x="2016" y="624"/>
                </a:cxn>
                <a:cxn ang="0">
                  <a:pos x="1944" y="456"/>
                </a:cxn>
                <a:cxn ang="0">
                  <a:pos x="1608" y="264"/>
                </a:cxn>
                <a:cxn ang="0">
                  <a:pos x="1320" y="96"/>
                </a:cxn>
                <a:cxn ang="0">
                  <a:pos x="1296" y="0"/>
                </a:cxn>
                <a:cxn ang="0">
                  <a:pos x="1176" y="24"/>
                </a:cxn>
                <a:cxn ang="0">
                  <a:pos x="1176" y="192"/>
                </a:cxn>
                <a:cxn ang="0">
                  <a:pos x="1129" y="264"/>
                </a:cxn>
                <a:cxn ang="0">
                  <a:pos x="1200" y="744"/>
                </a:cxn>
                <a:cxn ang="0">
                  <a:pos x="1200" y="1008"/>
                </a:cxn>
                <a:cxn ang="0">
                  <a:pos x="1105" y="1344"/>
                </a:cxn>
                <a:cxn ang="0">
                  <a:pos x="1031" y="1344"/>
                </a:cxn>
                <a:cxn ang="0">
                  <a:pos x="935" y="1008"/>
                </a:cxn>
                <a:cxn ang="0">
                  <a:pos x="935" y="744"/>
                </a:cxn>
                <a:cxn ang="0">
                  <a:pos x="1031" y="264"/>
                </a:cxn>
                <a:cxn ang="0">
                  <a:pos x="959" y="144"/>
                </a:cxn>
                <a:cxn ang="0">
                  <a:pos x="864" y="0"/>
                </a:cxn>
                <a:cxn ang="0">
                  <a:pos x="840" y="24"/>
                </a:cxn>
                <a:cxn ang="0">
                  <a:pos x="720" y="168"/>
                </a:cxn>
                <a:cxn ang="0">
                  <a:pos x="288" y="384"/>
                </a:cxn>
                <a:cxn ang="0">
                  <a:pos x="168" y="528"/>
                </a:cxn>
                <a:cxn ang="0">
                  <a:pos x="0" y="2209"/>
                </a:cxn>
                <a:cxn ang="0">
                  <a:pos x="24" y="2424"/>
                </a:cxn>
                <a:cxn ang="0">
                  <a:pos x="168" y="2520"/>
                </a:cxn>
                <a:cxn ang="0">
                  <a:pos x="312" y="2496"/>
                </a:cxn>
                <a:cxn ang="0">
                  <a:pos x="432" y="2424"/>
                </a:cxn>
                <a:cxn ang="0">
                  <a:pos x="432" y="2424"/>
                </a:cxn>
                <a:cxn ang="0">
                  <a:pos x="480" y="4680"/>
                </a:cxn>
                <a:cxn ang="0">
                  <a:pos x="624" y="4920"/>
                </a:cxn>
                <a:cxn ang="0">
                  <a:pos x="840" y="4968"/>
                </a:cxn>
                <a:cxn ang="0">
                  <a:pos x="1007" y="4848"/>
                </a:cxn>
                <a:cxn ang="0">
                  <a:pos x="1081" y="4752"/>
                </a:cxn>
                <a:cxn ang="0">
                  <a:pos x="1200" y="4920"/>
                </a:cxn>
                <a:cxn ang="0">
                  <a:pos x="1416" y="4968"/>
                </a:cxn>
                <a:cxn ang="0">
                  <a:pos x="1608" y="4824"/>
                </a:cxn>
                <a:cxn ang="0">
                  <a:pos x="1680" y="4440"/>
                </a:cxn>
                <a:cxn ang="0">
                  <a:pos x="1704" y="2400"/>
                </a:cxn>
                <a:cxn ang="0">
                  <a:pos x="1776" y="2472"/>
                </a:cxn>
                <a:cxn ang="0">
                  <a:pos x="1920" y="2520"/>
                </a:cxn>
                <a:cxn ang="0">
                  <a:pos x="2064" y="2472"/>
                </a:cxn>
                <a:cxn ang="0">
                  <a:pos x="2136" y="2329"/>
                </a:cxn>
              </a:cxnLst>
              <a:rect l="0" t="0" r="r" b="b"/>
              <a:pathLst>
                <a:path w="2136" h="4968">
                  <a:moveTo>
                    <a:pt x="2136" y="2209"/>
                  </a:moveTo>
                  <a:lnTo>
                    <a:pt x="2016" y="624"/>
                  </a:lnTo>
                  <a:lnTo>
                    <a:pt x="1992" y="528"/>
                  </a:lnTo>
                  <a:lnTo>
                    <a:pt x="1944" y="456"/>
                  </a:lnTo>
                  <a:lnTo>
                    <a:pt x="1872" y="384"/>
                  </a:lnTo>
                  <a:lnTo>
                    <a:pt x="1608" y="264"/>
                  </a:lnTo>
                  <a:lnTo>
                    <a:pt x="1416" y="168"/>
                  </a:lnTo>
                  <a:lnTo>
                    <a:pt x="1320" y="96"/>
                  </a:lnTo>
                  <a:lnTo>
                    <a:pt x="1320" y="24"/>
                  </a:lnTo>
                  <a:lnTo>
                    <a:pt x="1296" y="0"/>
                  </a:lnTo>
                  <a:lnTo>
                    <a:pt x="1272" y="0"/>
                  </a:lnTo>
                  <a:lnTo>
                    <a:pt x="1176" y="24"/>
                  </a:lnTo>
                  <a:lnTo>
                    <a:pt x="1176" y="144"/>
                  </a:lnTo>
                  <a:lnTo>
                    <a:pt x="1176" y="192"/>
                  </a:lnTo>
                  <a:lnTo>
                    <a:pt x="1176" y="240"/>
                  </a:lnTo>
                  <a:lnTo>
                    <a:pt x="1129" y="264"/>
                  </a:lnTo>
                  <a:lnTo>
                    <a:pt x="1176" y="576"/>
                  </a:lnTo>
                  <a:lnTo>
                    <a:pt x="1200" y="744"/>
                  </a:lnTo>
                  <a:lnTo>
                    <a:pt x="1224" y="864"/>
                  </a:lnTo>
                  <a:lnTo>
                    <a:pt x="1200" y="1008"/>
                  </a:lnTo>
                  <a:lnTo>
                    <a:pt x="1153" y="1176"/>
                  </a:lnTo>
                  <a:lnTo>
                    <a:pt x="1105" y="1344"/>
                  </a:lnTo>
                  <a:lnTo>
                    <a:pt x="1081" y="1392"/>
                  </a:lnTo>
                  <a:lnTo>
                    <a:pt x="1031" y="1344"/>
                  </a:lnTo>
                  <a:lnTo>
                    <a:pt x="983" y="1176"/>
                  </a:lnTo>
                  <a:lnTo>
                    <a:pt x="935" y="1008"/>
                  </a:lnTo>
                  <a:lnTo>
                    <a:pt x="935" y="864"/>
                  </a:lnTo>
                  <a:lnTo>
                    <a:pt x="935" y="744"/>
                  </a:lnTo>
                  <a:lnTo>
                    <a:pt x="959" y="576"/>
                  </a:lnTo>
                  <a:lnTo>
                    <a:pt x="1031" y="264"/>
                  </a:lnTo>
                  <a:lnTo>
                    <a:pt x="983" y="240"/>
                  </a:lnTo>
                  <a:lnTo>
                    <a:pt x="959" y="144"/>
                  </a:lnTo>
                  <a:lnTo>
                    <a:pt x="983" y="24"/>
                  </a:lnTo>
                  <a:lnTo>
                    <a:pt x="864" y="0"/>
                  </a:lnTo>
                  <a:lnTo>
                    <a:pt x="840" y="0"/>
                  </a:lnTo>
                  <a:lnTo>
                    <a:pt x="840" y="24"/>
                  </a:lnTo>
                  <a:lnTo>
                    <a:pt x="816" y="96"/>
                  </a:lnTo>
                  <a:lnTo>
                    <a:pt x="720" y="168"/>
                  </a:lnTo>
                  <a:lnTo>
                    <a:pt x="528" y="264"/>
                  </a:lnTo>
                  <a:lnTo>
                    <a:pt x="288" y="384"/>
                  </a:lnTo>
                  <a:lnTo>
                    <a:pt x="192" y="456"/>
                  </a:lnTo>
                  <a:lnTo>
                    <a:pt x="168" y="528"/>
                  </a:lnTo>
                  <a:lnTo>
                    <a:pt x="120" y="624"/>
                  </a:lnTo>
                  <a:lnTo>
                    <a:pt x="0" y="2209"/>
                  </a:lnTo>
                  <a:lnTo>
                    <a:pt x="0" y="2329"/>
                  </a:lnTo>
                  <a:lnTo>
                    <a:pt x="24" y="2424"/>
                  </a:lnTo>
                  <a:lnTo>
                    <a:pt x="96" y="2472"/>
                  </a:lnTo>
                  <a:lnTo>
                    <a:pt x="168" y="2520"/>
                  </a:lnTo>
                  <a:lnTo>
                    <a:pt x="240" y="2520"/>
                  </a:lnTo>
                  <a:lnTo>
                    <a:pt x="312" y="2496"/>
                  </a:lnTo>
                  <a:lnTo>
                    <a:pt x="360" y="2472"/>
                  </a:lnTo>
                  <a:lnTo>
                    <a:pt x="432" y="2424"/>
                  </a:lnTo>
                  <a:lnTo>
                    <a:pt x="432" y="2400"/>
                  </a:lnTo>
                  <a:lnTo>
                    <a:pt x="432" y="2424"/>
                  </a:lnTo>
                  <a:lnTo>
                    <a:pt x="456" y="4440"/>
                  </a:lnTo>
                  <a:lnTo>
                    <a:pt x="480" y="4680"/>
                  </a:lnTo>
                  <a:lnTo>
                    <a:pt x="528" y="4824"/>
                  </a:lnTo>
                  <a:lnTo>
                    <a:pt x="624" y="4920"/>
                  </a:lnTo>
                  <a:lnTo>
                    <a:pt x="720" y="4968"/>
                  </a:lnTo>
                  <a:lnTo>
                    <a:pt x="840" y="4968"/>
                  </a:lnTo>
                  <a:lnTo>
                    <a:pt x="935" y="4920"/>
                  </a:lnTo>
                  <a:lnTo>
                    <a:pt x="1007" y="4848"/>
                  </a:lnTo>
                  <a:lnTo>
                    <a:pt x="1055" y="4752"/>
                  </a:lnTo>
                  <a:lnTo>
                    <a:pt x="1081" y="4752"/>
                  </a:lnTo>
                  <a:lnTo>
                    <a:pt x="1129" y="4848"/>
                  </a:lnTo>
                  <a:lnTo>
                    <a:pt x="1200" y="4920"/>
                  </a:lnTo>
                  <a:lnTo>
                    <a:pt x="1296" y="4968"/>
                  </a:lnTo>
                  <a:lnTo>
                    <a:pt x="1416" y="4968"/>
                  </a:lnTo>
                  <a:lnTo>
                    <a:pt x="1512" y="4920"/>
                  </a:lnTo>
                  <a:lnTo>
                    <a:pt x="1608" y="4824"/>
                  </a:lnTo>
                  <a:lnTo>
                    <a:pt x="1656" y="4680"/>
                  </a:lnTo>
                  <a:lnTo>
                    <a:pt x="1680" y="4440"/>
                  </a:lnTo>
                  <a:lnTo>
                    <a:pt x="1704" y="2424"/>
                  </a:lnTo>
                  <a:lnTo>
                    <a:pt x="1704" y="2400"/>
                  </a:lnTo>
                  <a:lnTo>
                    <a:pt x="1728" y="2424"/>
                  </a:lnTo>
                  <a:lnTo>
                    <a:pt x="1776" y="2472"/>
                  </a:lnTo>
                  <a:lnTo>
                    <a:pt x="1848" y="2496"/>
                  </a:lnTo>
                  <a:lnTo>
                    <a:pt x="1920" y="2520"/>
                  </a:lnTo>
                  <a:lnTo>
                    <a:pt x="1992" y="2520"/>
                  </a:lnTo>
                  <a:lnTo>
                    <a:pt x="2064" y="2472"/>
                  </a:lnTo>
                  <a:lnTo>
                    <a:pt x="2112" y="2424"/>
                  </a:lnTo>
                  <a:lnTo>
                    <a:pt x="2136" y="2329"/>
                  </a:lnTo>
                  <a:lnTo>
                    <a:pt x="2136" y="22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67"/>
            <p:cNvSpPr>
              <a:spLocks/>
            </p:cNvSpPr>
            <p:nvPr/>
          </p:nvSpPr>
          <p:spPr bwMode="auto">
            <a:xfrm>
              <a:off x="-1397000" y="3803650"/>
              <a:ext cx="69850" cy="69850"/>
            </a:xfrm>
            <a:custGeom>
              <a:avLst/>
              <a:gdLst/>
              <a:ahLst/>
              <a:cxnLst>
                <a:cxn ang="0">
                  <a:pos x="528" y="264"/>
                </a:cxn>
                <a:cxn ang="0">
                  <a:pos x="504" y="360"/>
                </a:cxn>
                <a:cxn ang="0">
                  <a:pos x="432" y="432"/>
                </a:cxn>
                <a:cxn ang="0">
                  <a:pos x="360" y="503"/>
                </a:cxn>
                <a:cxn ang="0">
                  <a:pos x="264" y="527"/>
                </a:cxn>
                <a:cxn ang="0">
                  <a:pos x="168" y="503"/>
                </a:cxn>
                <a:cxn ang="0">
                  <a:pos x="72" y="432"/>
                </a:cxn>
                <a:cxn ang="0">
                  <a:pos x="24" y="360"/>
                </a:cxn>
                <a:cxn ang="0">
                  <a:pos x="0" y="264"/>
                </a:cxn>
                <a:cxn ang="0">
                  <a:pos x="24" y="168"/>
                </a:cxn>
                <a:cxn ang="0">
                  <a:pos x="72" y="72"/>
                </a:cxn>
                <a:cxn ang="0">
                  <a:pos x="168" y="24"/>
                </a:cxn>
                <a:cxn ang="0">
                  <a:pos x="264" y="0"/>
                </a:cxn>
                <a:cxn ang="0">
                  <a:pos x="360" y="24"/>
                </a:cxn>
                <a:cxn ang="0">
                  <a:pos x="432" y="72"/>
                </a:cxn>
                <a:cxn ang="0">
                  <a:pos x="504" y="168"/>
                </a:cxn>
                <a:cxn ang="0">
                  <a:pos x="528" y="264"/>
                </a:cxn>
              </a:cxnLst>
              <a:rect l="0" t="0" r="r" b="b"/>
              <a:pathLst>
                <a:path w="528" h="527">
                  <a:moveTo>
                    <a:pt x="528" y="264"/>
                  </a:moveTo>
                  <a:lnTo>
                    <a:pt x="504" y="360"/>
                  </a:lnTo>
                  <a:lnTo>
                    <a:pt x="432" y="432"/>
                  </a:lnTo>
                  <a:lnTo>
                    <a:pt x="360" y="503"/>
                  </a:lnTo>
                  <a:lnTo>
                    <a:pt x="264" y="527"/>
                  </a:lnTo>
                  <a:lnTo>
                    <a:pt x="168" y="503"/>
                  </a:lnTo>
                  <a:lnTo>
                    <a:pt x="72" y="432"/>
                  </a:lnTo>
                  <a:lnTo>
                    <a:pt x="24" y="360"/>
                  </a:lnTo>
                  <a:lnTo>
                    <a:pt x="0" y="264"/>
                  </a:lnTo>
                  <a:lnTo>
                    <a:pt x="24" y="168"/>
                  </a:lnTo>
                  <a:lnTo>
                    <a:pt x="72" y="72"/>
                  </a:lnTo>
                  <a:lnTo>
                    <a:pt x="168" y="24"/>
                  </a:lnTo>
                  <a:lnTo>
                    <a:pt x="264" y="0"/>
                  </a:lnTo>
                  <a:lnTo>
                    <a:pt x="360" y="24"/>
                  </a:lnTo>
                  <a:lnTo>
                    <a:pt x="432" y="72"/>
                  </a:lnTo>
                  <a:lnTo>
                    <a:pt x="504" y="168"/>
                  </a:lnTo>
                  <a:lnTo>
                    <a:pt x="528" y="2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68"/>
            <p:cNvSpPr>
              <a:spLocks/>
            </p:cNvSpPr>
            <p:nvPr/>
          </p:nvSpPr>
          <p:spPr bwMode="auto">
            <a:xfrm>
              <a:off x="-1450975" y="3867150"/>
              <a:ext cx="177800" cy="409575"/>
            </a:xfrm>
            <a:custGeom>
              <a:avLst/>
              <a:gdLst/>
              <a:ahLst/>
              <a:cxnLst>
                <a:cxn ang="0">
                  <a:pos x="1249" y="385"/>
                </a:cxn>
                <a:cxn ang="0">
                  <a:pos x="1201" y="265"/>
                </a:cxn>
                <a:cxn ang="0">
                  <a:pos x="1008" y="170"/>
                </a:cxn>
                <a:cxn ang="0">
                  <a:pos x="816" y="48"/>
                </a:cxn>
                <a:cxn ang="0">
                  <a:pos x="792" y="0"/>
                </a:cxn>
                <a:cxn ang="0">
                  <a:pos x="744" y="74"/>
                </a:cxn>
                <a:cxn ang="0">
                  <a:pos x="696" y="170"/>
                </a:cxn>
                <a:cxn ang="0">
                  <a:pos x="744" y="529"/>
                </a:cxn>
                <a:cxn ang="0">
                  <a:pos x="672" y="865"/>
                </a:cxn>
                <a:cxn ang="0">
                  <a:pos x="576" y="529"/>
                </a:cxn>
                <a:cxn ang="0">
                  <a:pos x="624" y="170"/>
                </a:cxn>
                <a:cxn ang="0">
                  <a:pos x="600" y="74"/>
                </a:cxn>
                <a:cxn ang="0">
                  <a:pos x="528" y="0"/>
                </a:cxn>
                <a:cxn ang="0">
                  <a:pos x="504" y="48"/>
                </a:cxn>
                <a:cxn ang="0">
                  <a:pos x="336" y="170"/>
                </a:cxn>
                <a:cxn ang="0">
                  <a:pos x="120" y="265"/>
                </a:cxn>
                <a:cxn ang="0">
                  <a:pos x="72" y="385"/>
                </a:cxn>
                <a:cxn ang="0">
                  <a:pos x="0" y="1441"/>
                </a:cxn>
                <a:cxn ang="0">
                  <a:pos x="48" y="1537"/>
                </a:cxn>
                <a:cxn ang="0">
                  <a:pos x="144" y="1561"/>
                </a:cxn>
                <a:cxn ang="0">
                  <a:pos x="216" y="1537"/>
                </a:cxn>
                <a:cxn ang="0">
                  <a:pos x="264" y="1489"/>
                </a:cxn>
                <a:cxn ang="0">
                  <a:pos x="288" y="2761"/>
                </a:cxn>
                <a:cxn ang="0">
                  <a:pos x="336" y="3001"/>
                </a:cxn>
                <a:cxn ang="0">
                  <a:pos x="456" y="3096"/>
                </a:cxn>
                <a:cxn ang="0">
                  <a:pos x="576" y="3072"/>
                </a:cxn>
                <a:cxn ang="0">
                  <a:pos x="672" y="2953"/>
                </a:cxn>
                <a:cxn ang="0">
                  <a:pos x="744" y="3072"/>
                </a:cxn>
                <a:cxn ang="0">
                  <a:pos x="888" y="3096"/>
                </a:cxn>
                <a:cxn ang="0">
                  <a:pos x="1008" y="3001"/>
                </a:cxn>
                <a:cxn ang="0">
                  <a:pos x="1056" y="2761"/>
                </a:cxn>
                <a:cxn ang="0">
                  <a:pos x="1056" y="1489"/>
                </a:cxn>
                <a:cxn ang="0">
                  <a:pos x="1103" y="1537"/>
                </a:cxn>
                <a:cxn ang="0">
                  <a:pos x="1201" y="1561"/>
                </a:cxn>
                <a:cxn ang="0">
                  <a:pos x="1273" y="1537"/>
                </a:cxn>
                <a:cxn ang="0">
                  <a:pos x="1344" y="1441"/>
                </a:cxn>
              </a:cxnLst>
              <a:rect l="0" t="0" r="r" b="b"/>
              <a:pathLst>
                <a:path w="1344" h="3096">
                  <a:moveTo>
                    <a:pt x="1344" y="1369"/>
                  </a:moveTo>
                  <a:lnTo>
                    <a:pt x="1249" y="385"/>
                  </a:lnTo>
                  <a:lnTo>
                    <a:pt x="1225" y="313"/>
                  </a:lnTo>
                  <a:lnTo>
                    <a:pt x="1201" y="265"/>
                  </a:lnTo>
                  <a:lnTo>
                    <a:pt x="1151" y="241"/>
                  </a:lnTo>
                  <a:lnTo>
                    <a:pt x="1008" y="170"/>
                  </a:lnTo>
                  <a:lnTo>
                    <a:pt x="888" y="98"/>
                  </a:lnTo>
                  <a:lnTo>
                    <a:pt x="816" y="48"/>
                  </a:lnTo>
                  <a:lnTo>
                    <a:pt x="816" y="0"/>
                  </a:lnTo>
                  <a:lnTo>
                    <a:pt x="792" y="0"/>
                  </a:lnTo>
                  <a:lnTo>
                    <a:pt x="720" y="24"/>
                  </a:lnTo>
                  <a:lnTo>
                    <a:pt x="744" y="74"/>
                  </a:lnTo>
                  <a:lnTo>
                    <a:pt x="720" y="146"/>
                  </a:lnTo>
                  <a:lnTo>
                    <a:pt x="696" y="170"/>
                  </a:lnTo>
                  <a:lnTo>
                    <a:pt x="720" y="361"/>
                  </a:lnTo>
                  <a:lnTo>
                    <a:pt x="744" y="529"/>
                  </a:lnTo>
                  <a:lnTo>
                    <a:pt x="720" y="745"/>
                  </a:lnTo>
                  <a:lnTo>
                    <a:pt x="672" y="865"/>
                  </a:lnTo>
                  <a:lnTo>
                    <a:pt x="624" y="745"/>
                  </a:lnTo>
                  <a:lnTo>
                    <a:pt x="576" y="529"/>
                  </a:lnTo>
                  <a:lnTo>
                    <a:pt x="600" y="361"/>
                  </a:lnTo>
                  <a:lnTo>
                    <a:pt x="624" y="170"/>
                  </a:lnTo>
                  <a:lnTo>
                    <a:pt x="600" y="146"/>
                  </a:lnTo>
                  <a:lnTo>
                    <a:pt x="600" y="74"/>
                  </a:lnTo>
                  <a:lnTo>
                    <a:pt x="600" y="24"/>
                  </a:lnTo>
                  <a:lnTo>
                    <a:pt x="528" y="0"/>
                  </a:lnTo>
                  <a:lnTo>
                    <a:pt x="504" y="0"/>
                  </a:lnTo>
                  <a:lnTo>
                    <a:pt x="504" y="48"/>
                  </a:lnTo>
                  <a:lnTo>
                    <a:pt x="456" y="98"/>
                  </a:lnTo>
                  <a:lnTo>
                    <a:pt x="336" y="170"/>
                  </a:lnTo>
                  <a:lnTo>
                    <a:pt x="168" y="241"/>
                  </a:lnTo>
                  <a:lnTo>
                    <a:pt x="120" y="265"/>
                  </a:lnTo>
                  <a:lnTo>
                    <a:pt x="96" y="313"/>
                  </a:lnTo>
                  <a:lnTo>
                    <a:pt x="72" y="385"/>
                  </a:lnTo>
                  <a:lnTo>
                    <a:pt x="0" y="1369"/>
                  </a:lnTo>
                  <a:lnTo>
                    <a:pt x="0" y="1441"/>
                  </a:lnTo>
                  <a:lnTo>
                    <a:pt x="24" y="1513"/>
                  </a:lnTo>
                  <a:lnTo>
                    <a:pt x="48" y="1537"/>
                  </a:lnTo>
                  <a:lnTo>
                    <a:pt x="96" y="1561"/>
                  </a:lnTo>
                  <a:lnTo>
                    <a:pt x="144" y="1561"/>
                  </a:lnTo>
                  <a:lnTo>
                    <a:pt x="192" y="1561"/>
                  </a:lnTo>
                  <a:lnTo>
                    <a:pt x="216" y="1537"/>
                  </a:lnTo>
                  <a:lnTo>
                    <a:pt x="264" y="1513"/>
                  </a:lnTo>
                  <a:lnTo>
                    <a:pt x="264" y="1489"/>
                  </a:lnTo>
                  <a:lnTo>
                    <a:pt x="264" y="1513"/>
                  </a:lnTo>
                  <a:lnTo>
                    <a:pt x="288" y="2761"/>
                  </a:lnTo>
                  <a:lnTo>
                    <a:pt x="288" y="2905"/>
                  </a:lnTo>
                  <a:lnTo>
                    <a:pt x="336" y="3001"/>
                  </a:lnTo>
                  <a:lnTo>
                    <a:pt x="384" y="3072"/>
                  </a:lnTo>
                  <a:lnTo>
                    <a:pt x="456" y="3096"/>
                  </a:lnTo>
                  <a:lnTo>
                    <a:pt x="528" y="3096"/>
                  </a:lnTo>
                  <a:lnTo>
                    <a:pt x="576" y="3072"/>
                  </a:lnTo>
                  <a:lnTo>
                    <a:pt x="624" y="3024"/>
                  </a:lnTo>
                  <a:lnTo>
                    <a:pt x="672" y="2953"/>
                  </a:lnTo>
                  <a:lnTo>
                    <a:pt x="696" y="3024"/>
                  </a:lnTo>
                  <a:lnTo>
                    <a:pt x="744" y="3072"/>
                  </a:lnTo>
                  <a:lnTo>
                    <a:pt x="816" y="3096"/>
                  </a:lnTo>
                  <a:lnTo>
                    <a:pt x="888" y="3096"/>
                  </a:lnTo>
                  <a:lnTo>
                    <a:pt x="936" y="3072"/>
                  </a:lnTo>
                  <a:lnTo>
                    <a:pt x="1008" y="3001"/>
                  </a:lnTo>
                  <a:lnTo>
                    <a:pt x="1032" y="2905"/>
                  </a:lnTo>
                  <a:lnTo>
                    <a:pt x="1056" y="2761"/>
                  </a:lnTo>
                  <a:lnTo>
                    <a:pt x="1056" y="1513"/>
                  </a:lnTo>
                  <a:lnTo>
                    <a:pt x="1056" y="1489"/>
                  </a:lnTo>
                  <a:lnTo>
                    <a:pt x="1079" y="1513"/>
                  </a:lnTo>
                  <a:lnTo>
                    <a:pt x="1103" y="1537"/>
                  </a:lnTo>
                  <a:lnTo>
                    <a:pt x="1151" y="1561"/>
                  </a:lnTo>
                  <a:lnTo>
                    <a:pt x="1201" y="1561"/>
                  </a:lnTo>
                  <a:lnTo>
                    <a:pt x="1225" y="1561"/>
                  </a:lnTo>
                  <a:lnTo>
                    <a:pt x="1273" y="1537"/>
                  </a:lnTo>
                  <a:lnTo>
                    <a:pt x="1320" y="1513"/>
                  </a:lnTo>
                  <a:lnTo>
                    <a:pt x="1344" y="1441"/>
                  </a:lnTo>
                  <a:lnTo>
                    <a:pt x="1344" y="13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69"/>
            <p:cNvSpPr>
              <a:spLocks/>
            </p:cNvSpPr>
            <p:nvPr/>
          </p:nvSpPr>
          <p:spPr bwMode="auto">
            <a:xfrm>
              <a:off x="-2654300" y="4121150"/>
              <a:ext cx="187325" cy="187325"/>
            </a:xfrm>
            <a:custGeom>
              <a:avLst/>
              <a:gdLst/>
              <a:ahLst/>
              <a:cxnLst>
                <a:cxn ang="0">
                  <a:pos x="1416" y="696"/>
                </a:cxn>
                <a:cxn ang="0">
                  <a:pos x="1392" y="840"/>
                </a:cxn>
                <a:cxn ang="0">
                  <a:pos x="1368" y="984"/>
                </a:cxn>
                <a:cxn ang="0">
                  <a:pos x="1296" y="1103"/>
                </a:cxn>
                <a:cxn ang="0">
                  <a:pos x="1200" y="1201"/>
                </a:cxn>
                <a:cxn ang="0">
                  <a:pos x="1104" y="1297"/>
                </a:cxn>
                <a:cxn ang="0">
                  <a:pos x="984" y="1368"/>
                </a:cxn>
                <a:cxn ang="0">
                  <a:pos x="840" y="1392"/>
                </a:cxn>
                <a:cxn ang="0">
                  <a:pos x="696" y="1416"/>
                </a:cxn>
                <a:cxn ang="0">
                  <a:pos x="576" y="1392"/>
                </a:cxn>
                <a:cxn ang="0">
                  <a:pos x="432" y="1368"/>
                </a:cxn>
                <a:cxn ang="0">
                  <a:pos x="312" y="1297"/>
                </a:cxn>
                <a:cxn ang="0">
                  <a:pos x="216" y="1201"/>
                </a:cxn>
                <a:cxn ang="0">
                  <a:pos x="120" y="1103"/>
                </a:cxn>
                <a:cxn ang="0">
                  <a:pos x="48" y="984"/>
                </a:cxn>
                <a:cxn ang="0">
                  <a:pos x="24" y="840"/>
                </a:cxn>
                <a:cxn ang="0">
                  <a:pos x="0" y="696"/>
                </a:cxn>
                <a:cxn ang="0">
                  <a:pos x="24" y="576"/>
                </a:cxn>
                <a:cxn ang="0">
                  <a:pos x="48" y="432"/>
                </a:cxn>
                <a:cxn ang="0">
                  <a:pos x="120" y="312"/>
                </a:cxn>
                <a:cxn ang="0">
                  <a:pos x="216" y="216"/>
                </a:cxn>
                <a:cxn ang="0">
                  <a:pos x="312" y="120"/>
                </a:cxn>
                <a:cxn ang="0">
                  <a:pos x="432" y="48"/>
                </a:cxn>
                <a:cxn ang="0">
                  <a:pos x="576" y="24"/>
                </a:cxn>
                <a:cxn ang="0">
                  <a:pos x="696" y="0"/>
                </a:cxn>
                <a:cxn ang="0">
                  <a:pos x="840" y="24"/>
                </a:cxn>
                <a:cxn ang="0">
                  <a:pos x="984" y="48"/>
                </a:cxn>
                <a:cxn ang="0">
                  <a:pos x="1104" y="120"/>
                </a:cxn>
                <a:cxn ang="0">
                  <a:pos x="1200" y="216"/>
                </a:cxn>
                <a:cxn ang="0">
                  <a:pos x="1296" y="312"/>
                </a:cxn>
                <a:cxn ang="0">
                  <a:pos x="1368" y="432"/>
                </a:cxn>
                <a:cxn ang="0">
                  <a:pos x="1392" y="576"/>
                </a:cxn>
                <a:cxn ang="0">
                  <a:pos x="1416" y="696"/>
                </a:cxn>
              </a:cxnLst>
              <a:rect l="0" t="0" r="r" b="b"/>
              <a:pathLst>
                <a:path w="1416" h="1416">
                  <a:moveTo>
                    <a:pt x="1416" y="696"/>
                  </a:moveTo>
                  <a:lnTo>
                    <a:pt x="1392" y="840"/>
                  </a:lnTo>
                  <a:lnTo>
                    <a:pt x="1368" y="984"/>
                  </a:lnTo>
                  <a:lnTo>
                    <a:pt x="1296" y="1103"/>
                  </a:lnTo>
                  <a:lnTo>
                    <a:pt x="1200" y="1201"/>
                  </a:lnTo>
                  <a:lnTo>
                    <a:pt x="1104" y="1297"/>
                  </a:lnTo>
                  <a:lnTo>
                    <a:pt x="984" y="1368"/>
                  </a:lnTo>
                  <a:lnTo>
                    <a:pt x="840" y="1392"/>
                  </a:lnTo>
                  <a:lnTo>
                    <a:pt x="696" y="1416"/>
                  </a:lnTo>
                  <a:lnTo>
                    <a:pt x="576" y="1392"/>
                  </a:lnTo>
                  <a:lnTo>
                    <a:pt x="432" y="1368"/>
                  </a:lnTo>
                  <a:lnTo>
                    <a:pt x="312" y="1297"/>
                  </a:lnTo>
                  <a:lnTo>
                    <a:pt x="216" y="1201"/>
                  </a:lnTo>
                  <a:lnTo>
                    <a:pt x="120" y="1103"/>
                  </a:lnTo>
                  <a:lnTo>
                    <a:pt x="48" y="984"/>
                  </a:lnTo>
                  <a:lnTo>
                    <a:pt x="24" y="840"/>
                  </a:lnTo>
                  <a:lnTo>
                    <a:pt x="0" y="696"/>
                  </a:lnTo>
                  <a:lnTo>
                    <a:pt x="24" y="576"/>
                  </a:lnTo>
                  <a:lnTo>
                    <a:pt x="48" y="432"/>
                  </a:lnTo>
                  <a:lnTo>
                    <a:pt x="120" y="312"/>
                  </a:lnTo>
                  <a:lnTo>
                    <a:pt x="216" y="216"/>
                  </a:lnTo>
                  <a:lnTo>
                    <a:pt x="312" y="120"/>
                  </a:lnTo>
                  <a:lnTo>
                    <a:pt x="432" y="48"/>
                  </a:lnTo>
                  <a:lnTo>
                    <a:pt x="576" y="24"/>
                  </a:lnTo>
                  <a:lnTo>
                    <a:pt x="696" y="0"/>
                  </a:lnTo>
                  <a:lnTo>
                    <a:pt x="840" y="24"/>
                  </a:lnTo>
                  <a:lnTo>
                    <a:pt x="984" y="48"/>
                  </a:lnTo>
                  <a:lnTo>
                    <a:pt x="1104" y="120"/>
                  </a:lnTo>
                  <a:lnTo>
                    <a:pt x="1200" y="216"/>
                  </a:lnTo>
                  <a:lnTo>
                    <a:pt x="1296" y="312"/>
                  </a:lnTo>
                  <a:lnTo>
                    <a:pt x="1368" y="432"/>
                  </a:lnTo>
                  <a:lnTo>
                    <a:pt x="1392" y="576"/>
                  </a:lnTo>
                  <a:lnTo>
                    <a:pt x="1416" y="6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70"/>
            <p:cNvSpPr>
              <a:spLocks/>
            </p:cNvSpPr>
            <p:nvPr/>
          </p:nvSpPr>
          <p:spPr bwMode="auto">
            <a:xfrm>
              <a:off x="-2803525" y="4321175"/>
              <a:ext cx="485775" cy="1120775"/>
            </a:xfrm>
            <a:custGeom>
              <a:avLst/>
              <a:gdLst/>
              <a:ahLst/>
              <a:cxnLst>
                <a:cxn ang="0">
                  <a:pos x="3432" y="1056"/>
                </a:cxn>
                <a:cxn ang="0">
                  <a:pos x="3384" y="912"/>
                </a:cxn>
                <a:cxn ang="0">
                  <a:pos x="3264" y="720"/>
                </a:cxn>
                <a:cxn ang="0">
                  <a:pos x="2737" y="456"/>
                </a:cxn>
                <a:cxn ang="0">
                  <a:pos x="2328" y="216"/>
                </a:cxn>
                <a:cxn ang="0">
                  <a:pos x="2256" y="48"/>
                </a:cxn>
                <a:cxn ang="0">
                  <a:pos x="2208" y="0"/>
                </a:cxn>
                <a:cxn ang="0">
                  <a:pos x="1992" y="72"/>
                </a:cxn>
                <a:cxn ang="0">
                  <a:pos x="2040" y="264"/>
                </a:cxn>
                <a:cxn ang="0">
                  <a:pos x="1992" y="432"/>
                </a:cxn>
                <a:cxn ang="0">
                  <a:pos x="1944" y="720"/>
                </a:cxn>
                <a:cxn ang="0">
                  <a:pos x="2064" y="1272"/>
                </a:cxn>
                <a:cxn ang="0">
                  <a:pos x="2040" y="1728"/>
                </a:cxn>
                <a:cxn ang="0">
                  <a:pos x="1896" y="2280"/>
                </a:cxn>
                <a:cxn ang="0">
                  <a:pos x="1824" y="2400"/>
                </a:cxn>
                <a:cxn ang="0">
                  <a:pos x="1776" y="2280"/>
                </a:cxn>
                <a:cxn ang="0">
                  <a:pos x="1632" y="1728"/>
                </a:cxn>
                <a:cxn ang="0">
                  <a:pos x="1608" y="1272"/>
                </a:cxn>
                <a:cxn ang="0">
                  <a:pos x="1728" y="720"/>
                </a:cxn>
                <a:cxn ang="0">
                  <a:pos x="1680" y="432"/>
                </a:cxn>
                <a:cxn ang="0">
                  <a:pos x="1632" y="264"/>
                </a:cxn>
                <a:cxn ang="0">
                  <a:pos x="1680" y="72"/>
                </a:cxn>
                <a:cxn ang="0">
                  <a:pos x="1464" y="0"/>
                </a:cxn>
                <a:cxn ang="0">
                  <a:pos x="1416" y="48"/>
                </a:cxn>
                <a:cxn ang="0">
                  <a:pos x="1344" y="216"/>
                </a:cxn>
                <a:cxn ang="0">
                  <a:pos x="936" y="456"/>
                </a:cxn>
                <a:cxn ang="0">
                  <a:pos x="408" y="720"/>
                </a:cxn>
                <a:cxn ang="0">
                  <a:pos x="288" y="912"/>
                </a:cxn>
                <a:cxn ang="0">
                  <a:pos x="240" y="1056"/>
                </a:cxn>
                <a:cxn ang="0">
                  <a:pos x="24" y="3984"/>
                </a:cxn>
                <a:cxn ang="0">
                  <a:pos x="168" y="4224"/>
                </a:cxn>
                <a:cxn ang="0">
                  <a:pos x="408" y="4296"/>
                </a:cxn>
                <a:cxn ang="0">
                  <a:pos x="648" y="4224"/>
                </a:cxn>
                <a:cxn ang="0">
                  <a:pos x="744" y="4104"/>
                </a:cxn>
                <a:cxn ang="0">
                  <a:pos x="768" y="4152"/>
                </a:cxn>
                <a:cxn ang="0">
                  <a:pos x="792" y="7776"/>
                </a:cxn>
                <a:cxn ang="0">
                  <a:pos x="864" y="8088"/>
                </a:cxn>
                <a:cxn ang="0">
                  <a:pos x="1008" y="8304"/>
                </a:cxn>
                <a:cxn ang="0">
                  <a:pos x="1176" y="8424"/>
                </a:cxn>
                <a:cxn ang="0">
                  <a:pos x="1344" y="8472"/>
                </a:cxn>
                <a:cxn ang="0">
                  <a:pos x="1536" y="8424"/>
                </a:cxn>
                <a:cxn ang="0">
                  <a:pos x="1680" y="8328"/>
                </a:cxn>
                <a:cxn ang="0">
                  <a:pos x="1800" y="8184"/>
                </a:cxn>
                <a:cxn ang="0">
                  <a:pos x="1824" y="8088"/>
                </a:cxn>
                <a:cxn ang="0">
                  <a:pos x="1872" y="8184"/>
                </a:cxn>
                <a:cxn ang="0">
                  <a:pos x="1992" y="8328"/>
                </a:cxn>
                <a:cxn ang="0">
                  <a:pos x="2136" y="8424"/>
                </a:cxn>
                <a:cxn ang="0">
                  <a:pos x="2328" y="8472"/>
                </a:cxn>
                <a:cxn ang="0">
                  <a:pos x="2496" y="8424"/>
                </a:cxn>
                <a:cxn ang="0">
                  <a:pos x="2663" y="8304"/>
                </a:cxn>
                <a:cxn ang="0">
                  <a:pos x="2808" y="8088"/>
                </a:cxn>
                <a:cxn ang="0">
                  <a:pos x="2880" y="7776"/>
                </a:cxn>
                <a:cxn ang="0">
                  <a:pos x="2904" y="4152"/>
                </a:cxn>
                <a:cxn ang="0">
                  <a:pos x="2928" y="4104"/>
                </a:cxn>
                <a:cxn ang="0">
                  <a:pos x="3024" y="4224"/>
                </a:cxn>
                <a:cxn ang="0">
                  <a:pos x="3264" y="4296"/>
                </a:cxn>
                <a:cxn ang="0">
                  <a:pos x="3504" y="4224"/>
                </a:cxn>
                <a:cxn ang="0">
                  <a:pos x="3648" y="3984"/>
                </a:cxn>
              </a:cxnLst>
              <a:rect l="0" t="0" r="r" b="b"/>
              <a:pathLst>
                <a:path w="3672" h="8472">
                  <a:moveTo>
                    <a:pt x="3672" y="3768"/>
                  </a:moveTo>
                  <a:lnTo>
                    <a:pt x="3432" y="1056"/>
                  </a:lnTo>
                  <a:lnTo>
                    <a:pt x="3432" y="1008"/>
                  </a:lnTo>
                  <a:lnTo>
                    <a:pt x="3384" y="912"/>
                  </a:lnTo>
                  <a:lnTo>
                    <a:pt x="3312" y="768"/>
                  </a:lnTo>
                  <a:lnTo>
                    <a:pt x="3264" y="720"/>
                  </a:lnTo>
                  <a:lnTo>
                    <a:pt x="3168" y="672"/>
                  </a:lnTo>
                  <a:lnTo>
                    <a:pt x="2737" y="456"/>
                  </a:lnTo>
                  <a:lnTo>
                    <a:pt x="2424" y="288"/>
                  </a:lnTo>
                  <a:lnTo>
                    <a:pt x="2328" y="216"/>
                  </a:lnTo>
                  <a:lnTo>
                    <a:pt x="2280" y="168"/>
                  </a:lnTo>
                  <a:lnTo>
                    <a:pt x="2256" y="48"/>
                  </a:lnTo>
                  <a:lnTo>
                    <a:pt x="2232" y="0"/>
                  </a:lnTo>
                  <a:lnTo>
                    <a:pt x="2208" y="0"/>
                  </a:lnTo>
                  <a:lnTo>
                    <a:pt x="2184" y="0"/>
                  </a:lnTo>
                  <a:lnTo>
                    <a:pt x="1992" y="72"/>
                  </a:lnTo>
                  <a:lnTo>
                    <a:pt x="2016" y="144"/>
                  </a:lnTo>
                  <a:lnTo>
                    <a:pt x="2040" y="264"/>
                  </a:lnTo>
                  <a:lnTo>
                    <a:pt x="2016" y="360"/>
                  </a:lnTo>
                  <a:lnTo>
                    <a:pt x="1992" y="432"/>
                  </a:lnTo>
                  <a:lnTo>
                    <a:pt x="1920" y="456"/>
                  </a:lnTo>
                  <a:lnTo>
                    <a:pt x="1944" y="720"/>
                  </a:lnTo>
                  <a:lnTo>
                    <a:pt x="2016" y="1008"/>
                  </a:lnTo>
                  <a:lnTo>
                    <a:pt x="2064" y="1272"/>
                  </a:lnTo>
                  <a:lnTo>
                    <a:pt x="2088" y="1488"/>
                  </a:lnTo>
                  <a:lnTo>
                    <a:pt x="2040" y="1728"/>
                  </a:lnTo>
                  <a:lnTo>
                    <a:pt x="1968" y="2016"/>
                  </a:lnTo>
                  <a:lnTo>
                    <a:pt x="1896" y="2280"/>
                  </a:lnTo>
                  <a:lnTo>
                    <a:pt x="1872" y="2352"/>
                  </a:lnTo>
                  <a:lnTo>
                    <a:pt x="1824" y="2400"/>
                  </a:lnTo>
                  <a:lnTo>
                    <a:pt x="1800" y="2352"/>
                  </a:lnTo>
                  <a:lnTo>
                    <a:pt x="1776" y="2280"/>
                  </a:lnTo>
                  <a:lnTo>
                    <a:pt x="1704" y="2016"/>
                  </a:lnTo>
                  <a:lnTo>
                    <a:pt x="1632" y="1728"/>
                  </a:lnTo>
                  <a:lnTo>
                    <a:pt x="1584" y="1488"/>
                  </a:lnTo>
                  <a:lnTo>
                    <a:pt x="1608" y="1272"/>
                  </a:lnTo>
                  <a:lnTo>
                    <a:pt x="1656" y="1008"/>
                  </a:lnTo>
                  <a:lnTo>
                    <a:pt x="1728" y="720"/>
                  </a:lnTo>
                  <a:lnTo>
                    <a:pt x="1752" y="456"/>
                  </a:lnTo>
                  <a:lnTo>
                    <a:pt x="1680" y="432"/>
                  </a:lnTo>
                  <a:lnTo>
                    <a:pt x="1656" y="360"/>
                  </a:lnTo>
                  <a:lnTo>
                    <a:pt x="1632" y="264"/>
                  </a:lnTo>
                  <a:lnTo>
                    <a:pt x="1656" y="144"/>
                  </a:lnTo>
                  <a:lnTo>
                    <a:pt x="1680" y="72"/>
                  </a:lnTo>
                  <a:lnTo>
                    <a:pt x="1488" y="0"/>
                  </a:lnTo>
                  <a:lnTo>
                    <a:pt x="1464" y="0"/>
                  </a:lnTo>
                  <a:lnTo>
                    <a:pt x="1440" y="0"/>
                  </a:lnTo>
                  <a:lnTo>
                    <a:pt x="1416" y="48"/>
                  </a:lnTo>
                  <a:lnTo>
                    <a:pt x="1392" y="168"/>
                  </a:lnTo>
                  <a:lnTo>
                    <a:pt x="1344" y="216"/>
                  </a:lnTo>
                  <a:lnTo>
                    <a:pt x="1224" y="288"/>
                  </a:lnTo>
                  <a:lnTo>
                    <a:pt x="936" y="456"/>
                  </a:lnTo>
                  <a:lnTo>
                    <a:pt x="480" y="672"/>
                  </a:lnTo>
                  <a:lnTo>
                    <a:pt x="408" y="720"/>
                  </a:lnTo>
                  <a:lnTo>
                    <a:pt x="360" y="768"/>
                  </a:lnTo>
                  <a:lnTo>
                    <a:pt x="288" y="912"/>
                  </a:lnTo>
                  <a:lnTo>
                    <a:pt x="240" y="1008"/>
                  </a:lnTo>
                  <a:lnTo>
                    <a:pt x="240" y="1056"/>
                  </a:lnTo>
                  <a:lnTo>
                    <a:pt x="0" y="3768"/>
                  </a:lnTo>
                  <a:lnTo>
                    <a:pt x="24" y="3984"/>
                  </a:lnTo>
                  <a:lnTo>
                    <a:pt x="72" y="4128"/>
                  </a:lnTo>
                  <a:lnTo>
                    <a:pt x="168" y="4224"/>
                  </a:lnTo>
                  <a:lnTo>
                    <a:pt x="288" y="4296"/>
                  </a:lnTo>
                  <a:lnTo>
                    <a:pt x="408" y="4296"/>
                  </a:lnTo>
                  <a:lnTo>
                    <a:pt x="528" y="4272"/>
                  </a:lnTo>
                  <a:lnTo>
                    <a:pt x="648" y="4224"/>
                  </a:lnTo>
                  <a:lnTo>
                    <a:pt x="720" y="4128"/>
                  </a:lnTo>
                  <a:lnTo>
                    <a:pt x="744" y="4104"/>
                  </a:lnTo>
                  <a:lnTo>
                    <a:pt x="768" y="4104"/>
                  </a:lnTo>
                  <a:lnTo>
                    <a:pt x="768" y="4152"/>
                  </a:lnTo>
                  <a:lnTo>
                    <a:pt x="792" y="7584"/>
                  </a:lnTo>
                  <a:lnTo>
                    <a:pt x="792" y="7776"/>
                  </a:lnTo>
                  <a:lnTo>
                    <a:pt x="816" y="7944"/>
                  </a:lnTo>
                  <a:lnTo>
                    <a:pt x="864" y="8088"/>
                  </a:lnTo>
                  <a:lnTo>
                    <a:pt x="936" y="8208"/>
                  </a:lnTo>
                  <a:lnTo>
                    <a:pt x="1008" y="8304"/>
                  </a:lnTo>
                  <a:lnTo>
                    <a:pt x="1080" y="8376"/>
                  </a:lnTo>
                  <a:lnTo>
                    <a:pt x="1176" y="8424"/>
                  </a:lnTo>
                  <a:lnTo>
                    <a:pt x="1248" y="8448"/>
                  </a:lnTo>
                  <a:lnTo>
                    <a:pt x="1344" y="8472"/>
                  </a:lnTo>
                  <a:lnTo>
                    <a:pt x="1440" y="8448"/>
                  </a:lnTo>
                  <a:lnTo>
                    <a:pt x="1536" y="8424"/>
                  </a:lnTo>
                  <a:lnTo>
                    <a:pt x="1608" y="8400"/>
                  </a:lnTo>
                  <a:lnTo>
                    <a:pt x="1680" y="8328"/>
                  </a:lnTo>
                  <a:lnTo>
                    <a:pt x="1752" y="8280"/>
                  </a:lnTo>
                  <a:lnTo>
                    <a:pt x="1800" y="8184"/>
                  </a:lnTo>
                  <a:lnTo>
                    <a:pt x="1824" y="8112"/>
                  </a:lnTo>
                  <a:lnTo>
                    <a:pt x="1824" y="8088"/>
                  </a:lnTo>
                  <a:lnTo>
                    <a:pt x="1848" y="8112"/>
                  </a:lnTo>
                  <a:lnTo>
                    <a:pt x="1872" y="8184"/>
                  </a:lnTo>
                  <a:lnTo>
                    <a:pt x="1920" y="8280"/>
                  </a:lnTo>
                  <a:lnTo>
                    <a:pt x="1992" y="8328"/>
                  </a:lnTo>
                  <a:lnTo>
                    <a:pt x="2064" y="8400"/>
                  </a:lnTo>
                  <a:lnTo>
                    <a:pt x="2136" y="8424"/>
                  </a:lnTo>
                  <a:lnTo>
                    <a:pt x="2232" y="8448"/>
                  </a:lnTo>
                  <a:lnTo>
                    <a:pt x="2328" y="8472"/>
                  </a:lnTo>
                  <a:lnTo>
                    <a:pt x="2424" y="8448"/>
                  </a:lnTo>
                  <a:lnTo>
                    <a:pt x="2496" y="8424"/>
                  </a:lnTo>
                  <a:lnTo>
                    <a:pt x="2591" y="8376"/>
                  </a:lnTo>
                  <a:lnTo>
                    <a:pt x="2663" y="8304"/>
                  </a:lnTo>
                  <a:lnTo>
                    <a:pt x="2737" y="8208"/>
                  </a:lnTo>
                  <a:lnTo>
                    <a:pt x="2808" y="8088"/>
                  </a:lnTo>
                  <a:lnTo>
                    <a:pt x="2856" y="7944"/>
                  </a:lnTo>
                  <a:lnTo>
                    <a:pt x="2880" y="7776"/>
                  </a:lnTo>
                  <a:lnTo>
                    <a:pt x="2880" y="7584"/>
                  </a:lnTo>
                  <a:lnTo>
                    <a:pt x="2904" y="4152"/>
                  </a:lnTo>
                  <a:lnTo>
                    <a:pt x="2904" y="4104"/>
                  </a:lnTo>
                  <a:lnTo>
                    <a:pt x="2928" y="4104"/>
                  </a:lnTo>
                  <a:lnTo>
                    <a:pt x="2952" y="4128"/>
                  </a:lnTo>
                  <a:lnTo>
                    <a:pt x="3024" y="4224"/>
                  </a:lnTo>
                  <a:lnTo>
                    <a:pt x="3144" y="4272"/>
                  </a:lnTo>
                  <a:lnTo>
                    <a:pt x="3264" y="4296"/>
                  </a:lnTo>
                  <a:lnTo>
                    <a:pt x="3384" y="4296"/>
                  </a:lnTo>
                  <a:lnTo>
                    <a:pt x="3504" y="4224"/>
                  </a:lnTo>
                  <a:lnTo>
                    <a:pt x="3600" y="4128"/>
                  </a:lnTo>
                  <a:lnTo>
                    <a:pt x="3648" y="3984"/>
                  </a:lnTo>
                  <a:lnTo>
                    <a:pt x="3672" y="37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71"/>
            <p:cNvSpPr>
              <a:spLocks/>
            </p:cNvSpPr>
            <p:nvPr/>
          </p:nvSpPr>
          <p:spPr bwMode="auto">
            <a:xfrm>
              <a:off x="-2962275" y="4594225"/>
              <a:ext cx="139700" cy="120650"/>
            </a:xfrm>
            <a:custGeom>
              <a:avLst/>
              <a:gdLst/>
              <a:ahLst/>
              <a:cxnLst>
                <a:cxn ang="0">
                  <a:pos x="1033" y="599"/>
                </a:cxn>
                <a:cxn ang="0">
                  <a:pos x="887" y="576"/>
                </a:cxn>
                <a:cxn ang="0">
                  <a:pos x="768" y="552"/>
                </a:cxn>
                <a:cxn ang="0">
                  <a:pos x="696" y="504"/>
                </a:cxn>
                <a:cxn ang="0">
                  <a:pos x="672" y="456"/>
                </a:cxn>
                <a:cxn ang="0">
                  <a:pos x="672" y="384"/>
                </a:cxn>
                <a:cxn ang="0">
                  <a:pos x="696" y="336"/>
                </a:cxn>
                <a:cxn ang="0">
                  <a:pos x="720" y="312"/>
                </a:cxn>
                <a:cxn ang="0">
                  <a:pos x="696" y="264"/>
                </a:cxn>
                <a:cxn ang="0">
                  <a:pos x="648" y="168"/>
                </a:cxn>
                <a:cxn ang="0">
                  <a:pos x="624" y="24"/>
                </a:cxn>
                <a:cxn ang="0">
                  <a:pos x="600" y="0"/>
                </a:cxn>
                <a:cxn ang="0">
                  <a:pos x="576" y="0"/>
                </a:cxn>
                <a:cxn ang="0">
                  <a:pos x="552" y="0"/>
                </a:cxn>
                <a:cxn ang="0">
                  <a:pos x="312" y="168"/>
                </a:cxn>
                <a:cxn ang="0">
                  <a:pos x="120" y="336"/>
                </a:cxn>
                <a:cxn ang="0">
                  <a:pos x="72" y="408"/>
                </a:cxn>
                <a:cxn ang="0">
                  <a:pos x="24" y="504"/>
                </a:cxn>
                <a:cxn ang="0">
                  <a:pos x="0" y="576"/>
                </a:cxn>
                <a:cxn ang="0">
                  <a:pos x="24" y="623"/>
                </a:cxn>
                <a:cxn ang="0">
                  <a:pos x="48" y="697"/>
                </a:cxn>
                <a:cxn ang="0">
                  <a:pos x="120" y="769"/>
                </a:cxn>
                <a:cxn ang="0">
                  <a:pos x="192" y="817"/>
                </a:cxn>
                <a:cxn ang="0">
                  <a:pos x="312" y="864"/>
                </a:cxn>
                <a:cxn ang="0">
                  <a:pos x="600" y="912"/>
                </a:cxn>
                <a:cxn ang="0">
                  <a:pos x="985" y="912"/>
                </a:cxn>
                <a:cxn ang="0">
                  <a:pos x="1033" y="912"/>
                </a:cxn>
                <a:cxn ang="0">
                  <a:pos x="1033" y="888"/>
                </a:cxn>
                <a:cxn ang="0">
                  <a:pos x="1057" y="864"/>
                </a:cxn>
                <a:cxn ang="0">
                  <a:pos x="1057" y="671"/>
                </a:cxn>
                <a:cxn ang="0">
                  <a:pos x="1057" y="647"/>
                </a:cxn>
                <a:cxn ang="0">
                  <a:pos x="1057" y="623"/>
                </a:cxn>
                <a:cxn ang="0">
                  <a:pos x="1033" y="599"/>
                </a:cxn>
              </a:cxnLst>
              <a:rect l="0" t="0" r="r" b="b"/>
              <a:pathLst>
                <a:path w="1057" h="912">
                  <a:moveTo>
                    <a:pt x="1033" y="599"/>
                  </a:moveTo>
                  <a:lnTo>
                    <a:pt x="887" y="576"/>
                  </a:lnTo>
                  <a:lnTo>
                    <a:pt x="768" y="552"/>
                  </a:lnTo>
                  <a:lnTo>
                    <a:pt x="696" y="504"/>
                  </a:lnTo>
                  <a:lnTo>
                    <a:pt x="672" y="456"/>
                  </a:lnTo>
                  <a:lnTo>
                    <a:pt x="672" y="384"/>
                  </a:lnTo>
                  <a:lnTo>
                    <a:pt x="696" y="336"/>
                  </a:lnTo>
                  <a:lnTo>
                    <a:pt x="720" y="312"/>
                  </a:lnTo>
                  <a:lnTo>
                    <a:pt x="696" y="264"/>
                  </a:lnTo>
                  <a:lnTo>
                    <a:pt x="648" y="168"/>
                  </a:lnTo>
                  <a:lnTo>
                    <a:pt x="624" y="24"/>
                  </a:lnTo>
                  <a:lnTo>
                    <a:pt x="600" y="0"/>
                  </a:lnTo>
                  <a:lnTo>
                    <a:pt x="576" y="0"/>
                  </a:lnTo>
                  <a:lnTo>
                    <a:pt x="552" y="0"/>
                  </a:lnTo>
                  <a:lnTo>
                    <a:pt x="312" y="168"/>
                  </a:lnTo>
                  <a:lnTo>
                    <a:pt x="120" y="336"/>
                  </a:lnTo>
                  <a:lnTo>
                    <a:pt x="72" y="408"/>
                  </a:lnTo>
                  <a:lnTo>
                    <a:pt x="24" y="504"/>
                  </a:lnTo>
                  <a:lnTo>
                    <a:pt x="0" y="576"/>
                  </a:lnTo>
                  <a:lnTo>
                    <a:pt x="24" y="623"/>
                  </a:lnTo>
                  <a:lnTo>
                    <a:pt x="48" y="697"/>
                  </a:lnTo>
                  <a:lnTo>
                    <a:pt x="120" y="769"/>
                  </a:lnTo>
                  <a:lnTo>
                    <a:pt x="192" y="817"/>
                  </a:lnTo>
                  <a:lnTo>
                    <a:pt x="312" y="864"/>
                  </a:lnTo>
                  <a:lnTo>
                    <a:pt x="600" y="912"/>
                  </a:lnTo>
                  <a:lnTo>
                    <a:pt x="985" y="912"/>
                  </a:lnTo>
                  <a:lnTo>
                    <a:pt x="1033" y="912"/>
                  </a:lnTo>
                  <a:lnTo>
                    <a:pt x="1033" y="888"/>
                  </a:lnTo>
                  <a:lnTo>
                    <a:pt x="1057" y="864"/>
                  </a:lnTo>
                  <a:lnTo>
                    <a:pt x="1057" y="671"/>
                  </a:lnTo>
                  <a:lnTo>
                    <a:pt x="1057" y="647"/>
                  </a:lnTo>
                  <a:lnTo>
                    <a:pt x="1057" y="623"/>
                  </a:lnTo>
                  <a:lnTo>
                    <a:pt x="1033" y="5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72"/>
            <p:cNvSpPr>
              <a:spLocks/>
            </p:cNvSpPr>
            <p:nvPr/>
          </p:nvSpPr>
          <p:spPr bwMode="auto">
            <a:xfrm>
              <a:off x="-2930525" y="3822700"/>
              <a:ext cx="346075" cy="812800"/>
            </a:xfrm>
            <a:custGeom>
              <a:avLst/>
              <a:gdLst/>
              <a:ahLst/>
              <a:cxnLst>
                <a:cxn ang="0">
                  <a:pos x="1872" y="2784"/>
                </a:cxn>
                <a:cxn ang="0">
                  <a:pos x="1992" y="2496"/>
                </a:cxn>
                <a:cxn ang="0">
                  <a:pos x="2184" y="2256"/>
                </a:cxn>
                <a:cxn ang="0">
                  <a:pos x="2472" y="2088"/>
                </a:cxn>
                <a:cxn ang="0">
                  <a:pos x="2520" y="768"/>
                </a:cxn>
                <a:cxn ang="0">
                  <a:pos x="2424" y="576"/>
                </a:cxn>
                <a:cxn ang="0">
                  <a:pos x="2328" y="481"/>
                </a:cxn>
                <a:cxn ang="0">
                  <a:pos x="1776" y="216"/>
                </a:cxn>
                <a:cxn ang="0">
                  <a:pos x="1656" y="120"/>
                </a:cxn>
                <a:cxn ang="0">
                  <a:pos x="1632" y="0"/>
                </a:cxn>
                <a:cxn ang="0">
                  <a:pos x="1464" y="48"/>
                </a:cxn>
                <a:cxn ang="0">
                  <a:pos x="1488" y="264"/>
                </a:cxn>
                <a:cxn ang="0">
                  <a:pos x="1416" y="335"/>
                </a:cxn>
                <a:cxn ang="0">
                  <a:pos x="1464" y="744"/>
                </a:cxn>
                <a:cxn ang="0">
                  <a:pos x="1512" y="1080"/>
                </a:cxn>
                <a:cxn ang="0">
                  <a:pos x="1440" y="1488"/>
                </a:cxn>
                <a:cxn ang="0">
                  <a:pos x="1344" y="1752"/>
                </a:cxn>
                <a:cxn ang="0">
                  <a:pos x="1248" y="1488"/>
                </a:cxn>
                <a:cxn ang="0">
                  <a:pos x="1152" y="1080"/>
                </a:cxn>
                <a:cxn ang="0">
                  <a:pos x="1224" y="744"/>
                </a:cxn>
                <a:cxn ang="0">
                  <a:pos x="1272" y="335"/>
                </a:cxn>
                <a:cxn ang="0">
                  <a:pos x="1200" y="264"/>
                </a:cxn>
                <a:cxn ang="0">
                  <a:pos x="1200" y="96"/>
                </a:cxn>
                <a:cxn ang="0">
                  <a:pos x="1080" y="0"/>
                </a:cxn>
                <a:cxn ang="0">
                  <a:pos x="1032" y="24"/>
                </a:cxn>
                <a:cxn ang="0">
                  <a:pos x="984" y="168"/>
                </a:cxn>
                <a:cxn ang="0">
                  <a:pos x="671" y="335"/>
                </a:cxn>
                <a:cxn ang="0">
                  <a:pos x="312" y="529"/>
                </a:cxn>
                <a:cxn ang="0">
                  <a:pos x="192" y="672"/>
                </a:cxn>
                <a:cxn ang="0">
                  <a:pos x="0" y="2760"/>
                </a:cxn>
                <a:cxn ang="0">
                  <a:pos x="48" y="3024"/>
                </a:cxn>
                <a:cxn ang="0">
                  <a:pos x="192" y="3144"/>
                </a:cxn>
                <a:cxn ang="0">
                  <a:pos x="384" y="3120"/>
                </a:cxn>
                <a:cxn ang="0">
                  <a:pos x="528" y="3024"/>
                </a:cxn>
                <a:cxn ang="0">
                  <a:pos x="552" y="3024"/>
                </a:cxn>
                <a:cxn ang="0">
                  <a:pos x="600" y="5760"/>
                </a:cxn>
                <a:cxn ang="0">
                  <a:pos x="721" y="6072"/>
                </a:cxn>
                <a:cxn ang="0">
                  <a:pos x="841" y="6144"/>
                </a:cxn>
                <a:cxn ang="0">
                  <a:pos x="960" y="4800"/>
                </a:cxn>
                <a:cxn ang="0">
                  <a:pos x="1032" y="4560"/>
                </a:cxn>
                <a:cxn ang="0">
                  <a:pos x="1152" y="4392"/>
                </a:cxn>
                <a:cxn ang="0">
                  <a:pos x="1344" y="4248"/>
                </a:cxn>
                <a:cxn ang="0">
                  <a:pos x="1800" y="4032"/>
                </a:cxn>
                <a:cxn ang="0">
                  <a:pos x="2136" y="3624"/>
                </a:cxn>
                <a:cxn ang="0">
                  <a:pos x="1944" y="3312"/>
                </a:cxn>
                <a:cxn ang="0">
                  <a:pos x="1872" y="2952"/>
                </a:cxn>
              </a:cxnLst>
              <a:rect l="0" t="0" r="r" b="b"/>
              <a:pathLst>
                <a:path w="2616" h="6144">
                  <a:moveTo>
                    <a:pt x="1872" y="2952"/>
                  </a:moveTo>
                  <a:lnTo>
                    <a:pt x="1872" y="2784"/>
                  </a:lnTo>
                  <a:lnTo>
                    <a:pt x="1920" y="2640"/>
                  </a:lnTo>
                  <a:lnTo>
                    <a:pt x="1992" y="2496"/>
                  </a:lnTo>
                  <a:lnTo>
                    <a:pt x="2088" y="2352"/>
                  </a:lnTo>
                  <a:lnTo>
                    <a:pt x="2184" y="2256"/>
                  </a:lnTo>
                  <a:lnTo>
                    <a:pt x="2328" y="2160"/>
                  </a:lnTo>
                  <a:lnTo>
                    <a:pt x="2472" y="2088"/>
                  </a:lnTo>
                  <a:lnTo>
                    <a:pt x="2616" y="2040"/>
                  </a:lnTo>
                  <a:lnTo>
                    <a:pt x="2520" y="768"/>
                  </a:lnTo>
                  <a:lnTo>
                    <a:pt x="2472" y="672"/>
                  </a:lnTo>
                  <a:lnTo>
                    <a:pt x="2424" y="576"/>
                  </a:lnTo>
                  <a:lnTo>
                    <a:pt x="2376" y="529"/>
                  </a:lnTo>
                  <a:lnTo>
                    <a:pt x="2328" y="481"/>
                  </a:lnTo>
                  <a:lnTo>
                    <a:pt x="2016" y="335"/>
                  </a:lnTo>
                  <a:lnTo>
                    <a:pt x="1776" y="216"/>
                  </a:lnTo>
                  <a:lnTo>
                    <a:pt x="1704" y="168"/>
                  </a:lnTo>
                  <a:lnTo>
                    <a:pt x="1656" y="120"/>
                  </a:lnTo>
                  <a:lnTo>
                    <a:pt x="1632" y="24"/>
                  </a:lnTo>
                  <a:lnTo>
                    <a:pt x="1632" y="0"/>
                  </a:lnTo>
                  <a:lnTo>
                    <a:pt x="1608" y="0"/>
                  </a:lnTo>
                  <a:lnTo>
                    <a:pt x="1464" y="48"/>
                  </a:lnTo>
                  <a:lnTo>
                    <a:pt x="1488" y="192"/>
                  </a:lnTo>
                  <a:lnTo>
                    <a:pt x="1488" y="264"/>
                  </a:lnTo>
                  <a:lnTo>
                    <a:pt x="1464" y="311"/>
                  </a:lnTo>
                  <a:lnTo>
                    <a:pt x="1416" y="335"/>
                  </a:lnTo>
                  <a:lnTo>
                    <a:pt x="1440" y="529"/>
                  </a:lnTo>
                  <a:lnTo>
                    <a:pt x="1464" y="744"/>
                  </a:lnTo>
                  <a:lnTo>
                    <a:pt x="1512" y="936"/>
                  </a:lnTo>
                  <a:lnTo>
                    <a:pt x="1512" y="1080"/>
                  </a:lnTo>
                  <a:lnTo>
                    <a:pt x="1512" y="1272"/>
                  </a:lnTo>
                  <a:lnTo>
                    <a:pt x="1440" y="1488"/>
                  </a:lnTo>
                  <a:lnTo>
                    <a:pt x="1392" y="1680"/>
                  </a:lnTo>
                  <a:lnTo>
                    <a:pt x="1344" y="1752"/>
                  </a:lnTo>
                  <a:lnTo>
                    <a:pt x="1296" y="1680"/>
                  </a:lnTo>
                  <a:lnTo>
                    <a:pt x="1248" y="1488"/>
                  </a:lnTo>
                  <a:lnTo>
                    <a:pt x="1176" y="1272"/>
                  </a:lnTo>
                  <a:lnTo>
                    <a:pt x="1152" y="1080"/>
                  </a:lnTo>
                  <a:lnTo>
                    <a:pt x="1176" y="936"/>
                  </a:lnTo>
                  <a:lnTo>
                    <a:pt x="1224" y="744"/>
                  </a:lnTo>
                  <a:lnTo>
                    <a:pt x="1248" y="529"/>
                  </a:lnTo>
                  <a:lnTo>
                    <a:pt x="1272" y="335"/>
                  </a:lnTo>
                  <a:lnTo>
                    <a:pt x="1224" y="311"/>
                  </a:lnTo>
                  <a:lnTo>
                    <a:pt x="1200" y="264"/>
                  </a:lnTo>
                  <a:lnTo>
                    <a:pt x="1200" y="192"/>
                  </a:lnTo>
                  <a:lnTo>
                    <a:pt x="1200" y="96"/>
                  </a:lnTo>
                  <a:lnTo>
                    <a:pt x="1224" y="48"/>
                  </a:lnTo>
                  <a:lnTo>
                    <a:pt x="1080" y="0"/>
                  </a:lnTo>
                  <a:lnTo>
                    <a:pt x="1056" y="0"/>
                  </a:lnTo>
                  <a:lnTo>
                    <a:pt x="1032" y="24"/>
                  </a:lnTo>
                  <a:lnTo>
                    <a:pt x="1032" y="120"/>
                  </a:lnTo>
                  <a:lnTo>
                    <a:pt x="984" y="168"/>
                  </a:lnTo>
                  <a:lnTo>
                    <a:pt x="912" y="216"/>
                  </a:lnTo>
                  <a:lnTo>
                    <a:pt x="671" y="335"/>
                  </a:lnTo>
                  <a:lnTo>
                    <a:pt x="360" y="481"/>
                  </a:lnTo>
                  <a:lnTo>
                    <a:pt x="312" y="529"/>
                  </a:lnTo>
                  <a:lnTo>
                    <a:pt x="264" y="576"/>
                  </a:lnTo>
                  <a:lnTo>
                    <a:pt x="192" y="672"/>
                  </a:lnTo>
                  <a:lnTo>
                    <a:pt x="168" y="768"/>
                  </a:lnTo>
                  <a:lnTo>
                    <a:pt x="0" y="2760"/>
                  </a:lnTo>
                  <a:lnTo>
                    <a:pt x="0" y="2904"/>
                  </a:lnTo>
                  <a:lnTo>
                    <a:pt x="48" y="3024"/>
                  </a:lnTo>
                  <a:lnTo>
                    <a:pt x="120" y="3096"/>
                  </a:lnTo>
                  <a:lnTo>
                    <a:pt x="192" y="3144"/>
                  </a:lnTo>
                  <a:lnTo>
                    <a:pt x="288" y="3144"/>
                  </a:lnTo>
                  <a:lnTo>
                    <a:pt x="384" y="3120"/>
                  </a:lnTo>
                  <a:lnTo>
                    <a:pt x="480" y="3096"/>
                  </a:lnTo>
                  <a:lnTo>
                    <a:pt x="528" y="3024"/>
                  </a:lnTo>
                  <a:lnTo>
                    <a:pt x="552" y="3000"/>
                  </a:lnTo>
                  <a:lnTo>
                    <a:pt x="552" y="3024"/>
                  </a:lnTo>
                  <a:lnTo>
                    <a:pt x="576" y="5544"/>
                  </a:lnTo>
                  <a:lnTo>
                    <a:pt x="600" y="5760"/>
                  </a:lnTo>
                  <a:lnTo>
                    <a:pt x="647" y="5952"/>
                  </a:lnTo>
                  <a:lnTo>
                    <a:pt x="721" y="6072"/>
                  </a:lnTo>
                  <a:lnTo>
                    <a:pt x="817" y="6144"/>
                  </a:lnTo>
                  <a:lnTo>
                    <a:pt x="841" y="6144"/>
                  </a:lnTo>
                  <a:lnTo>
                    <a:pt x="864" y="6096"/>
                  </a:lnTo>
                  <a:lnTo>
                    <a:pt x="960" y="4800"/>
                  </a:lnTo>
                  <a:lnTo>
                    <a:pt x="984" y="4704"/>
                  </a:lnTo>
                  <a:lnTo>
                    <a:pt x="1032" y="4560"/>
                  </a:lnTo>
                  <a:lnTo>
                    <a:pt x="1080" y="4464"/>
                  </a:lnTo>
                  <a:lnTo>
                    <a:pt x="1152" y="4392"/>
                  </a:lnTo>
                  <a:lnTo>
                    <a:pt x="1248" y="4296"/>
                  </a:lnTo>
                  <a:lnTo>
                    <a:pt x="1344" y="4248"/>
                  </a:lnTo>
                  <a:lnTo>
                    <a:pt x="1368" y="4224"/>
                  </a:lnTo>
                  <a:lnTo>
                    <a:pt x="1800" y="4032"/>
                  </a:lnTo>
                  <a:lnTo>
                    <a:pt x="2136" y="3840"/>
                  </a:lnTo>
                  <a:lnTo>
                    <a:pt x="2136" y="3624"/>
                  </a:lnTo>
                  <a:lnTo>
                    <a:pt x="2016" y="3481"/>
                  </a:lnTo>
                  <a:lnTo>
                    <a:pt x="1944" y="3312"/>
                  </a:lnTo>
                  <a:lnTo>
                    <a:pt x="1872" y="3144"/>
                  </a:lnTo>
                  <a:lnTo>
                    <a:pt x="1872" y="295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73"/>
            <p:cNvSpPr>
              <a:spLocks noEditPoints="1"/>
            </p:cNvSpPr>
            <p:nvPr/>
          </p:nvSpPr>
          <p:spPr bwMode="auto">
            <a:xfrm>
              <a:off x="-3025775" y="4225925"/>
              <a:ext cx="2308225" cy="1473200"/>
            </a:xfrm>
            <a:custGeom>
              <a:avLst/>
              <a:gdLst/>
              <a:ahLst/>
              <a:cxnLst>
                <a:cxn ang="0">
                  <a:pos x="17136" y="2400"/>
                </a:cxn>
                <a:cxn ang="0">
                  <a:pos x="16872" y="2520"/>
                </a:cxn>
                <a:cxn ang="0">
                  <a:pos x="17136" y="2736"/>
                </a:cxn>
                <a:cxn ang="0">
                  <a:pos x="16872" y="3144"/>
                </a:cxn>
                <a:cxn ang="0">
                  <a:pos x="15935" y="3431"/>
                </a:cxn>
                <a:cxn ang="0">
                  <a:pos x="15144" y="3288"/>
                </a:cxn>
                <a:cxn ang="0">
                  <a:pos x="15144" y="2904"/>
                </a:cxn>
                <a:cxn ang="0">
                  <a:pos x="15168" y="2088"/>
                </a:cxn>
                <a:cxn ang="0">
                  <a:pos x="13536" y="672"/>
                </a:cxn>
                <a:cxn ang="0">
                  <a:pos x="13800" y="311"/>
                </a:cxn>
                <a:cxn ang="0">
                  <a:pos x="13224" y="0"/>
                </a:cxn>
                <a:cxn ang="0">
                  <a:pos x="13224" y="192"/>
                </a:cxn>
                <a:cxn ang="0">
                  <a:pos x="13416" y="433"/>
                </a:cxn>
                <a:cxn ang="0">
                  <a:pos x="12264" y="720"/>
                </a:cxn>
                <a:cxn ang="0">
                  <a:pos x="11664" y="553"/>
                </a:cxn>
                <a:cxn ang="0">
                  <a:pos x="11976" y="311"/>
                </a:cxn>
                <a:cxn ang="0">
                  <a:pos x="11688" y="240"/>
                </a:cxn>
                <a:cxn ang="0">
                  <a:pos x="11232" y="624"/>
                </a:cxn>
                <a:cxn ang="0">
                  <a:pos x="5376" y="2040"/>
                </a:cxn>
                <a:cxn ang="0">
                  <a:pos x="11352" y="840"/>
                </a:cxn>
                <a:cxn ang="0">
                  <a:pos x="11736" y="960"/>
                </a:cxn>
                <a:cxn ang="0">
                  <a:pos x="9768" y="2616"/>
                </a:cxn>
                <a:cxn ang="0">
                  <a:pos x="5424" y="2832"/>
                </a:cxn>
                <a:cxn ang="0">
                  <a:pos x="9408" y="3000"/>
                </a:cxn>
                <a:cxn ang="0">
                  <a:pos x="9384" y="3120"/>
                </a:cxn>
                <a:cxn ang="0">
                  <a:pos x="4896" y="6768"/>
                </a:cxn>
                <a:cxn ang="0">
                  <a:pos x="4824" y="7368"/>
                </a:cxn>
                <a:cxn ang="0">
                  <a:pos x="5424" y="7320"/>
                </a:cxn>
                <a:cxn ang="0">
                  <a:pos x="6192" y="7440"/>
                </a:cxn>
                <a:cxn ang="0">
                  <a:pos x="6216" y="7944"/>
                </a:cxn>
                <a:cxn ang="0">
                  <a:pos x="5040" y="9048"/>
                </a:cxn>
                <a:cxn ang="0">
                  <a:pos x="2568" y="10176"/>
                </a:cxn>
                <a:cxn ang="0">
                  <a:pos x="1320" y="10272"/>
                </a:cxn>
                <a:cxn ang="0">
                  <a:pos x="1080" y="9816"/>
                </a:cxn>
                <a:cxn ang="0">
                  <a:pos x="1872" y="8904"/>
                </a:cxn>
                <a:cxn ang="0">
                  <a:pos x="2232" y="8472"/>
                </a:cxn>
                <a:cxn ang="0">
                  <a:pos x="2064" y="7968"/>
                </a:cxn>
                <a:cxn ang="0">
                  <a:pos x="264" y="9575"/>
                </a:cxn>
                <a:cxn ang="0">
                  <a:pos x="0" y="10392"/>
                </a:cxn>
                <a:cxn ang="0">
                  <a:pos x="432" y="10992"/>
                </a:cxn>
                <a:cxn ang="0">
                  <a:pos x="1584" y="11136"/>
                </a:cxn>
                <a:cxn ang="0">
                  <a:pos x="3216" y="10752"/>
                </a:cxn>
                <a:cxn ang="0">
                  <a:pos x="5424" y="9649"/>
                </a:cxn>
                <a:cxn ang="0">
                  <a:pos x="7032" y="8112"/>
                </a:cxn>
                <a:cxn ang="0">
                  <a:pos x="7297" y="7464"/>
                </a:cxn>
                <a:cxn ang="0">
                  <a:pos x="14904" y="3648"/>
                </a:cxn>
                <a:cxn ang="0">
                  <a:pos x="15840" y="3816"/>
                </a:cxn>
                <a:cxn ang="0">
                  <a:pos x="17112" y="3431"/>
                </a:cxn>
                <a:cxn ang="0">
                  <a:pos x="17448" y="2808"/>
                </a:cxn>
                <a:cxn ang="0">
                  <a:pos x="6888" y="6816"/>
                </a:cxn>
                <a:cxn ang="0">
                  <a:pos x="6576" y="6625"/>
                </a:cxn>
                <a:cxn ang="0">
                  <a:pos x="10344" y="3048"/>
                </a:cxn>
                <a:cxn ang="0">
                  <a:pos x="14568" y="3096"/>
                </a:cxn>
                <a:cxn ang="0">
                  <a:pos x="14616" y="3336"/>
                </a:cxn>
                <a:cxn ang="0">
                  <a:pos x="14712" y="2736"/>
                </a:cxn>
                <a:cxn ang="0">
                  <a:pos x="10800" y="2568"/>
                </a:cxn>
                <a:cxn ang="0">
                  <a:pos x="12336" y="984"/>
                </a:cxn>
                <a:cxn ang="0">
                  <a:pos x="13007" y="864"/>
                </a:cxn>
                <a:cxn ang="0">
                  <a:pos x="14976" y="2520"/>
                </a:cxn>
              </a:cxnLst>
              <a:rect l="0" t="0" r="r" b="b"/>
              <a:pathLst>
                <a:path w="17448" h="11136">
                  <a:moveTo>
                    <a:pt x="17448" y="2808"/>
                  </a:moveTo>
                  <a:lnTo>
                    <a:pt x="17424" y="2736"/>
                  </a:lnTo>
                  <a:lnTo>
                    <a:pt x="17400" y="2664"/>
                  </a:lnTo>
                  <a:lnTo>
                    <a:pt x="17304" y="2520"/>
                  </a:lnTo>
                  <a:lnTo>
                    <a:pt x="17136" y="2400"/>
                  </a:lnTo>
                  <a:lnTo>
                    <a:pt x="16944" y="2304"/>
                  </a:lnTo>
                  <a:lnTo>
                    <a:pt x="16896" y="2304"/>
                  </a:lnTo>
                  <a:lnTo>
                    <a:pt x="16872" y="2328"/>
                  </a:lnTo>
                  <a:lnTo>
                    <a:pt x="16872" y="2376"/>
                  </a:lnTo>
                  <a:lnTo>
                    <a:pt x="16872" y="2520"/>
                  </a:lnTo>
                  <a:lnTo>
                    <a:pt x="16872" y="2544"/>
                  </a:lnTo>
                  <a:lnTo>
                    <a:pt x="16920" y="2592"/>
                  </a:lnTo>
                  <a:lnTo>
                    <a:pt x="17016" y="2616"/>
                  </a:lnTo>
                  <a:lnTo>
                    <a:pt x="17088" y="2664"/>
                  </a:lnTo>
                  <a:lnTo>
                    <a:pt x="17136" y="2736"/>
                  </a:lnTo>
                  <a:lnTo>
                    <a:pt x="17160" y="2808"/>
                  </a:lnTo>
                  <a:lnTo>
                    <a:pt x="17136" y="2880"/>
                  </a:lnTo>
                  <a:lnTo>
                    <a:pt x="17088" y="2976"/>
                  </a:lnTo>
                  <a:lnTo>
                    <a:pt x="16992" y="3048"/>
                  </a:lnTo>
                  <a:lnTo>
                    <a:pt x="16872" y="3144"/>
                  </a:lnTo>
                  <a:lnTo>
                    <a:pt x="16704" y="3240"/>
                  </a:lnTo>
                  <a:lnTo>
                    <a:pt x="16536" y="3312"/>
                  </a:lnTo>
                  <a:lnTo>
                    <a:pt x="16344" y="3383"/>
                  </a:lnTo>
                  <a:lnTo>
                    <a:pt x="16152" y="3407"/>
                  </a:lnTo>
                  <a:lnTo>
                    <a:pt x="15935" y="3431"/>
                  </a:lnTo>
                  <a:lnTo>
                    <a:pt x="15744" y="3455"/>
                  </a:lnTo>
                  <a:lnTo>
                    <a:pt x="15552" y="3431"/>
                  </a:lnTo>
                  <a:lnTo>
                    <a:pt x="15408" y="3407"/>
                  </a:lnTo>
                  <a:lnTo>
                    <a:pt x="15264" y="3360"/>
                  </a:lnTo>
                  <a:lnTo>
                    <a:pt x="15144" y="3288"/>
                  </a:lnTo>
                  <a:lnTo>
                    <a:pt x="15072" y="3216"/>
                  </a:lnTo>
                  <a:lnTo>
                    <a:pt x="15048" y="3144"/>
                  </a:lnTo>
                  <a:lnTo>
                    <a:pt x="15048" y="3072"/>
                  </a:lnTo>
                  <a:lnTo>
                    <a:pt x="15072" y="3024"/>
                  </a:lnTo>
                  <a:lnTo>
                    <a:pt x="15144" y="2904"/>
                  </a:lnTo>
                  <a:lnTo>
                    <a:pt x="15192" y="2832"/>
                  </a:lnTo>
                  <a:lnTo>
                    <a:pt x="15192" y="2784"/>
                  </a:lnTo>
                  <a:lnTo>
                    <a:pt x="15168" y="2640"/>
                  </a:lnTo>
                  <a:lnTo>
                    <a:pt x="15168" y="2160"/>
                  </a:lnTo>
                  <a:lnTo>
                    <a:pt x="15168" y="2088"/>
                  </a:lnTo>
                  <a:lnTo>
                    <a:pt x="15120" y="2016"/>
                  </a:lnTo>
                  <a:lnTo>
                    <a:pt x="15048" y="1944"/>
                  </a:lnTo>
                  <a:lnTo>
                    <a:pt x="13560" y="720"/>
                  </a:lnTo>
                  <a:lnTo>
                    <a:pt x="13536" y="696"/>
                  </a:lnTo>
                  <a:lnTo>
                    <a:pt x="13536" y="672"/>
                  </a:lnTo>
                  <a:lnTo>
                    <a:pt x="13560" y="624"/>
                  </a:lnTo>
                  <a:lnTo>
                    <a:pt x="13656" y="553"/>
                  </a:lnTo>
                  <a:lnTo>
                    <a:pt x="13752" y="481"/>
                  </a:lnTo>
                  <a:lnTo>
                    <a:pt x="13800" y="383"/>
                  </a:lnTo>
                  <a:lnTo>
                    <a:pt x="13800" y="311"/>
                  </a:lnTo>
                  <a:lnTo>
                    <a:pt x="13776" y="264"/>
                  </a:lnTo>
                  <a:lnTo>
                    <a:pt x="13752" y="216"/>
                  </a:lnTo>
                  <a:lnTo>
                    <a:pt x="13632" y="120"/>
                  </a:lnTo>
                  <a:lnTo>
                    <a:pt x="13464" y="48"/>
                  </a:lnTo>
                  <a:lnTo>
                    <a:pt x="13224" y="0"/>
                  </a:lnTo>
                  <a:lnTo>
                    <a:pt x="13201" y="24"/>
                  </a:lnTo>
                  <a:lnTo>
                    <a:pt x="13177" y="48"/>
                  </a:lnTo>
                  <a:lnTo>
                    <a:pt x="13177" y="120"/>
                  </a:lnTo>
                  <a:lnTo>
                    <a:pt x="13177" y="168"/>
                  </a:lnTo>
                  <a:lnTo>
                    <a:pt x="13224" y="192"/>
                  </a:lnTo>
                  <a:lnTo>
                    <a:pt x="13416" y="240"/>
                  </a:lnTo>
                  <a:lnTo>
                    <a:pt x="13464" y="264"/>
                  </a:lnTo>
                  <a:lnTo>
                    <a:pt x="13488" y="311"/>
                  </a:lnTo>
                  <a:lnTo>
                    <a:pt x="13464" y="359"/>
                  </a:lnTo>
                  <a:lnTo>
                    <a:pt x="13416" y="433"/>
                  </a:lnTo>
                  <a:lnTo>
                    <a:pt x="13344" y="481"/>
                  </a:lnTo>
                  <a:lnTo>
                    <a:pt x="13248" y="529"/>
                  </a:lnTo>
                  <a:lnTo>
                    <a:pt x="12960" y="624"/>
                  </a:lnTo>
                  <a:lnTo>
                    <a:pt x="12600" y="696"/>
                  </a:lnTo>
                  <a:lnTo>
                    <a:pt x="12264" y="720"/>
                  </a:lnTo>
                  <a:lnTo>
                    <a:pt x="11952" y="696"/>
                  </a:lnTo>
                  <a:lnTo>
                    <a:pt x="11856" y="672"/>
                  </a:lnTo>
                  <a:lnTo>
                    <a:pt x="11760" y="648"/>
                  </a:lnTo>
                  <a:lnTo>
                    <a:pt x="11688" y="600"/>
                  </a:lnTo>
                  <a:lnTo>
                    <a:pt x="11664" y="553"/>
                  </a:lnTo>
                  <a:lnTo>
                    <a:pt x="11688" y="505"/>
                  </a:lnTo>
                  <a:lnTo>
                    <a:pt x="11736" y="457"/>
                  </a:lnTo>
                  <a:lnTo>
                    <a:pt x="11832" y="383"/>
                  </a:lnTo>
                  <a:lnTo>
                    <a:pt x="11952" y="335"/>
                  </a:lnTo>
                  <a:lnTo>
                    <a:pt x="11976" y="311"/>
                  </a:lnTo>
                  <a:lnTo>
                    <a:pt x="11976" y="288"/>
                  </a:lnTo>
                  <a:lnTo>
                    <a:pt x="11952" y="168"/>
                  </a:lnTo>
                  <a:lnTo>
                    <a:pt x="11952" y="144"/>
                  </a:lnTo>
                  <a:lnTo>
                    <a:pt x="11928" y="144"/>
                  </a:lnTo>
                  <a:lnTo>
                    <a:pt x="11688" y="240"/>
                  </a:lnTo>
                  <a:lnTo>
                    <a:pt x="11496" y="335"/>
                  </a:lnTo>
                  <a:lnTo>
                    <a:pt x="11376" y="433"/>
                  </a:lnTo>
                  <a:lnTo>
                    <a:pt x="11304" y="553"/>
                  </a:lnTo>
                  <a:lnTo>
                    <a:pt x="11280" y="600"/>
                  </a:lnTo>
                  <a:lnTo>
                    <a:pt x="11232" y="624"/>
                  </a:lnTo>
                  <a:lnTo>
                    <a:pt x="11208" y="648"/>
                  </a:lnTo>
                  <a:lnTo>
                    <a:pt x="5424" y="2016"/>
                  </a:lnTo>
                  <a:lnTo>
                    <a:pt x="5400" y="2016"/>
                  </a:lnTo>
                  <a:lnTo>
                    <a:pt x="5376" y="2016"/>
                  </a:lnTo>
                  <a:lnTo>
                    <a:pt x="5376" y="2040"/>
                  </a:lnTo>
                  <a:lnTo>
                    <a:pt x="5400" y="2280"/>
                  </a:lnTo>
                  <a:lnTo>
                    <a:pt x="5400" y="2304"/>
                  </a:lnTo>
                  <a:lnTo>
                    <a:pt x="5424" y="2304"/>
                  </a:lnTo>
                  <a:lnTo>
                    <a:pt x="5448" y="2304"/>
                  </a:lnTo>
                  <a:lnTo>
                    <a:pt x="11352" y="840"/>
                  </a:lnTo>
                  <a:lnTo>
                    <a:pt x="11400" y="840"/>
                  </a:lnTo>
                  <a:lnTo>
                    <a:pt x="11496" y="840"/>
                  </a:lnTo>
                  <a:lnTo>
                    <a:pt x="11712" y="912"/>
                  </a:lnTo>
                  <a:lnTo>
                    <a:pt x="11736" y="936"/>
                  </a:lnTo>
                  <a:lnTo>
                    <a:pt x="11736" y="960"/>
                  </a:lnTo>
                  <a:lnTo>
                    <a:pt x="11712" y="1008"/>
                  </a:lnTo>
                  <a:lnTo>
                    <a:pt x="10079" y="2472"/>
                  </a:lnTo>
                  <a:lnTo>
                    <a:pt x="10008" y="2544"/>
                  </a:lnTo>
                  <a:lnTo>
                    <a:pt x="9888" y="2592"/>
                  </a:lnTo>
                  <a:lnTo>
                    <a:pt x="9768" y="2616"/>
                  </a:lnTo>
                  <a:lnTo>
                    <a:pt x="5472" y="2496"/>
                  </a:lnTo>
                  <a:lnTo>
                    <a:pt x="5448" y="2496"/>
                  </a:lnTo>
                  <a:lnTo>
                    <a:pt x="5424" y="2520"/>
                  </a:lnTo>
                  <a:lnTo>
                    <a:pt x="5424" y="2592"/>
                  </a:lnTo>
                  <a:lnTo>
                    <a:pt x="5424" y="2832"/>
                  </a:lnTo>
                  <a:lnTo>
                    <a:pt x="5448" y="2880"/>
                  </a:lnTo>
                  <a:lnTo>
                    <a:pt x="5472" y="2904"/>
                  </a:lnTo>
                  <a:lnTo>
                    <a:pt x="5520" y="2928"/>
                  </a:lnTo>
                  <a:lnTo>
                    <a:pt x="9336" y="3000"/>
                  </a:lnTo>
                  <a:lnTo>
                    <a:pt x="9408" y="3000"/>
                  </a:lnTo>
                  <a:lnTo>
                    <a:pt x="9432" y="3000"/>
                  </a:lnTo>
                  <a:lnTo>
                    <a:pt x="9456" y="3024"/>
                  </a:lnTo>
                  <a:lnTo>
                    <a:pt x="9432" y="3048"/>
                  </a:lnTo>
                  <a:lnTo>
                    <a:pt x="9408" y="3096"/>
                  </a:lnTo>
                  <a:lnTo>
                    <a:pt x="9384" y="3120"/>
                  </a:lnTo>
                  <a:lnTo>
                    <a:pt x="5688" y="6503"/>
                  </a:lnTo>
                  <a:lnTo>
                    <a:pt x="5568" y="6575"/>
                  </a:lnTo>
                  <a:lnTo>
                    <a:pt x="5424" y="6649"/>
                  </a:lnTo>
                  <a:lnTo>
                    <a:pt x="5256" y="6696"/>
                  </a:lnTo>
                  <a:lnTo>
                    <a:pt x="4896" y="6768"/>
                  </a:lnTo>
                  <a:lnTo>
                    <a:pt x="4848" y="6816"/>
                  </a:lnTo>
                  <a:lnTo>
                    <a:pt x="4824" y="6840"/>
                  </a:lnTo>
                  <a:lnTo>
                    <a:pt x="4800" y="6912"/>
                  </a:lnTo>
                  <a:lnTo>
                    <a:pt x="4800" y="7296"/>
                  </a:lnTo>
                  <a:lnTo>
                    <a:pt x="4824" y="7368"/>
                  </a:lnTo>
                  <a:lnTo>
                    <a:pt x="4848" y="7416"/>
                  </a:lnTo>
                  <a:lnTo>
                    <a:pt x="4896" y="7416"/>
                  </a:lnTo>
                  <a:lnTo>
                    <a:pt x="4944" y="7416"/>
                  </a:lnTo>
                  <a:lnTo>
                    <a:pt x="5184" y="7344"/>
                  </a:lnTo>
                  <a:lnTo>
                    <a:pt x="5424" y="7320"/>
                  </a:lnTo>
                  <a:lnTo>
                    <a:pt x="5616" y="7296"/>
                  </a:lnTo>
                  <a:lnTo>
                    <a:pt x="5808" y="7320"/>
                  </a:lnTo>
                  <a:lnTo>
                    <a:pt x="5952" y="7344"/>
                  </a:lnTo>
                  <a:lnTo>
                    <a:pt x="6096" y="7392"/>
                  </a:lnTo>
                  <a:lnTo>
                    <a:pt x="6192" y="7440"/>
                  </a:lnTo>
                  <a:lnTo>
                    <a:pt x="6264" y="7536"/>
                  </a:lnTo>
                  <a:lnTo>
                    <a:pt x="6288" y="7632"/>
                  </a:lnTo>
                  <a:lnTo>
                    <a:pt x="6288" y="7728"/>
                  </a:lnTo>
                  <a:lnTo>
                    <a:pt x="6264" y="7824"/>
                  </a:lnTo>
                  <a:lnTo>
                    <a:pt x="6216" y="7944"/>
                  </a:lnTo>
                  <a:lnTo>
                    <a:pt x="6120" y="8064"/>
                  </a:lnTo>
                  <a:lnTo>
                    <a:pt x="6024" y="8208"/>
                  </a:lnTo>
                  <a:lnTo>
                    <a:pt x="5784" y="8472"/>
                  </a:lnTo>
                  <a:lnTo>
                    <a:pt x="5448" y="8760"/>
                  </a:lnTo>
                  <a:lnTo>
                    <a:pt x="5040" y="9048"/>
                  </a:lnTo>
                  <a:lnTo>
                    <a:pt x="4584" y="9336"/>
                  </a:lnTo>
                  <a:lnTo>
                    <a:pt x="4080" y="9599"/>
                  </a:lnTo>
                  <a:lnTo>
                    <a:pt x="3552" y="9840"/>
                  </a:lnTo>
                  <a:lnTo>
                    <a:pt x="3024" y="10032"/>
                  </a:lnTo>
                  <a:lnTo>
                    <a:pt x="2568" y="10176"/>
                  </a:lnTo>
                  <a:lnTo>
                    <a:pt x="2136" y="10272"/>
                  </a:lnTo>
                  <a:lnTo>
                    <a:pt x="1752" y="10320"/>
                  </a:lnTo>
                  <a:lnTo>
                    <a:pt x="1608" y="10320"/>
                  </a:lnTo>
                  <a:lnTo>
                    <a:pt x="1465" y="10296"/>
                  </a:lnTo>
                  <a:lnTo>
                    <a:pt x="1320" y="10272"/>
                  </a:lnTo>
                  <a:lnTo>
                    <a:pt x="1224" y="10224"/>
                  </a:lnTo>
                  <a:lnTo>
                    <a:pt x="1152" y="10176"/>
                  </a:lnTo>
                  <a:lnTo>
                    <a:pt x="1104" y="10104"/>
                  </a:lnTo>
                  <a:lnTo>
                    <a:pt x="1080" y="9960"/>
                  </a:lnTo>
                  <a:lnTo>
                    <a:pt x="1080" y="9816"/>
                  </a:lnTo>
                  <a:lnTo>
                    <a:pt x="1152" y="9673"/>
                  </a:lnTo>
                  <a:lnTo>
                    <a:pt x="1272" y="9480"/>
                  </a:lnTo>
                  <a:lnTo>
                    <a:pt x="1441" y="9288"/>
                  </a:lnTo>
                  <a:lnTo>
                    <a:pt x="1632" y="9096"/>
                  </a:lnTo>
                  <a:lnTo>
                    <a:pt x="1872" y="8904"/>
                  </a:lnTo>
                  <a:lnTo>
                    <a:pt x="2136" y="8712"/>
                  </a:lnTo>
                  <a:lnTo>
                    <a:pt x="2160" y="8688"/>
                  </a:lnTo>
                  <a:lnTo>
                    <a:pt x="2208" y="8640"/>
                  </a:lnTo>
                  <a:lnTo>
                    <a:pt x="2232" y="8568"/>
                  </a:lnTo>
                  <a:lnTo>
                    <a:pt x="2232" y="8472"/>
                  </a:lnTo>
                  <a:lnTo>
                    <a:pt x="2232" y="8016"/>
                  </a:lnTo>
                  <a:lnTo>
                    <a:pt x="2208" y="7968"/>
                  </a:lnTo>
                  <a:lnTo>
                    <a:pt x="2160" y="7944"/>
                  </a:lnTo>
                  <a:lnTo>
                    <a:pt x="2112" y="7944"/>
                  </a:lnTo>
                  <a:lnTo>
                    <a:pt x="2064" y="7968"/>
                  </a:lnTo>
                  <a:lnTo>
                    <a:pt x="1561" y="8328"/>
                  </a:lnTo>
                  <a:lnTo>
                    <a:pt x="1080" y="8688"/>
                  </a:lnTo>
                  <a:lnTo>
                    <a:pt x="696" y="9048"/>
                  </a:lnTo>
                  <a:lnTo>
                    <a:pt x="384" y="9408"/>
                  </a:lnTo>
                  <a:lnTo>
                    <a:pt x="264" y="9575"/>
                  </a:lnTo>
                  <a:lnTo>
                    <a:pt x="168" y="9768"/>
                  </a:lnTo>
                  <a:lnTo>
                    <a:pt x="96" y="9936"/>
                  </a:lnTo>
                  <a:lnTo>
                    <a:pt x="24" y="10080"/>
                  </a:lnTo>
                  <a:lnTo>
                    <a:pt x="0" y="10248"/>
                  </a:lnTo>
                  <a:lnTo>
                    <a:pt x="0" y="10392"/>
                  </a:lnTo>
                  <a:lnTo>
                    <a:pt x="24" y="10536"/>
                  </a:lnTo>
                  <a:lnTo>
                    <a:pt x="48" y="10656"/>
                  </a:lnTo>
                  <a:lnTo>
                    <a:pt x="144" y="10776"/>
                  </a:lnTo>
                  <a:lnTo>
                    <a:pt x="264" y="10896"/>
                  </a:lnTo>
                  <a:lnTo>
                    <a:pt x="432" y="10992"/>
                  </a:lnTo>
                  <a:lnTo>
                    <a:pt x="600" y="11064"/>
                  </a:lnTo>
                  <a:lnTo>
                    <a:pt x="816" y="11112"/>
                  </a:lnTo>
                  <a:lnTo>
                    <a:pt x="1056" y="11136"/>
                  </a:lnTo>
                  <a:lnTo>
                    <a:pt x="1320" y="11136"/>
                  </a:lnTo>
                  <a:lnTo>
                    <a:pt x="1584" y="11136"/>
                  </a:lnTo>
                  <a:lnTo>
                    <a:pt x="1896" y="11088"/>
                  </a:lnTo>
                  <a:lnTo>
                    <a:pt x="2208" y="11040"/>
                  </a:lnTo>
                  <a:lnTo>
                    <a:pt x="2544" y="10968"/>
                  </a:lnTo>
                  <a:lnTo>
                    <a:pt x="2880" y="10872"/>
                  </a:lnTo>
                  <a:lnTo>
                    <a:pt x="3216" y="10752"/>
                  </a:lnTo>
                  <a:lnTo>
                    <a:pt x="3576" y="10608"/>
                  </a:lnTo>
                  <a:lnTo>
                    <a:pt x="3960" y="10464"/>
                  </a:lnTo>
                  <a:lnTo>
                    <a:pt x="4319" y="10296"/>
                  </a:lnTo>
                  <a:lnTo>
                    <a:pt x="4896" y="9984"/>
                  </a:lnTo>
                  <a:lnTo>
                    <a:pt x="5424" y="9649"/>
                  </a:lnTo>
                  <a:lnTo>
                    <a:pt x="5880" y="9312"/>
                  </a:lnTo>
                  <a:lnTo>
                    <a:pt x="6312" y="8976"/>
                  </a:lnTo>
                  <a:lnTo>
                    <a:pt x="6648" y="8616"/>
                  </a:lnTo>
                  <a:lnTo>
                    <a:pt x="6936" y="8280"/>
                  </a:lnTo>
                  <a:lnTo>
                    <a:pt x="7032" y="8112"/>
                  </a:lnTo>
                  <a:lnTo>
                    <a:pt x="7128" y="7944"/>
                  </a:lnTo>
                  <a:lnTo>
                    <a:pt x="7199" y="7776"/>
                  </a:lnTo>
                  <a:lnTo>
                    <a:pt x="7223" y="7632"/>
                  </a:lnTo>
                  <a:lnTo>
                    <a:pt x="7273" y="7536"/>
                  </a:lnTo>
                  <a:lnTo>
                    <a:pt x="7297" y="7464"/>
                  </a:lnTo>
                  <a:lnTo>
                    <a:pt x="7392" y="7344"/>
                  </a:lnTo>
                  <a:lnTo>
                    <a:pt x="7464" y="7272"/>
                  </a:lnTo>
                  <a:lnTo>
                    <a:pt x="7512" y="7272"/>
                  </a:lnTo>
                  <a:lnTo>
                    <a:pt x="14808" y="3696"/>
                  </a:lnTo>
                  <a:lnTo>
                    <a:pt x="14904" y="3648"/>
                  </a:lnTo>
                  <a:lnTo>
                    <a:pt x="14976" y="3648"/>
                  </a:lnTo>
                  <a:lnTo>
                    <a:pt x="15072" y="3672"/>
                  </a:lnTo>
                  <a:lnTo>
                    <a:pt x="15312" y="3744"/>
                  </a:lnTo>
                  <a:lnTo>
                    <a:pt x="15552" y="3792"/>
                  </a:lnTo>
                  <a:lnTo>
                    <a:pt x="15840" y="3816"/>
                  </a:lnTo>
                  <a:lnTo>
                    <a:pt x="16128" y="3792"/>
                  </a:lnTo>
                  <a:lnTo>
                    <a:pt x="16416" y="3744"/>
                  </a:lnTo>
                  <a:lnTo>
                    <a:pt x="16680" y="3648"/>
                  </a:lnTo>
                  <a:lnTo>
                    <a:pt x="16920" y="3553"/>
                  </a:lnTo>
                  <a:lnTo>
                    <a:pt x="17112" y="3431"/>
                  </a:lnTo>
                  <a:lnTo>
                    <a:pt x="17256" y="3288"/>
                  </a:lnTo>
                  <a:lnTo>
                    <a:pt x="17376" y="3144"/>
                  </a:lnTo>
                  <a:lnTo>
                    <a:pt x="17448" y="2976"/>
                  </a:lnTo>
                  <a:lnTo>
                    <a:pt x="17448" y="2904"/>
                  </a:lnTo>
                  <a:lnTo>
                    <a:pt x="17448" y="2808"/>
                  </a:lnTo>
                  <a:close/>
                  <a:moveTo>
                    <a:pt x="14568" y="3360"/>
                  </a:moveTo>
                  <a:lnTo>
                    <a:pt x="7151" y="6816"/>
                  </a:lnTo>
                  <a:lnTo>
                    <a:pt x="7056" y="6840"/>
                  </a:lnTo>
                  <a:lnTo>
                    <a:pt x="6984" y="6840"/>
                  </a:lnTo>
                  <a:lnTo>
                    <a:pt x="6888" y="6816"/>
                  </a:lnTo>
                  <a:lnTo>
                    <a:pt x="6768" y="6768"/>
                  </a:lnTo>
                  <a:lnTo>
                    <a:pt x="6648" y="6720"/>
                  </a:lnTo>
                  <a:lnTo>
                    <a:pt x="6600" y="6696"/>
                  </a:lnTo>
                  <a:lnTo>
                    <a:pt x="6576" y="6673"/>
                  </a:lnTo>
                  <a:lnTo>
                    <a:pt x="6576" y="6625"/>
                  </a:lnTo>
                  <a:lnTo>
                    <a:pt x="6624" y="6551"/>
                  </a:lnTo>
                  <a:lnTo>
                    <a:pt x="10008" y="3240"/>
                  </a:lnTo>
                  <a:lnTo>
                    <a:pt x="10127" y="3144"/>
                  </a:lnTo>
                  <a:lnTo>
                    <a:pt x="10249" y="3096"/>
                  </a:lnTo>
                  <a:lnTo>
                    <a:pt x="10344" y="3048"/>
                  </a:lnTo>
                  <a:lnTo>
                    <a:pt x="10464" y="3024"/>
                  </a:lnTo>
                  <a:lnTo>
                    <a:pt x="10632" y="3024"/>
                  </a:lnTo>
                  <a:lnTo>
                    <a:pt x="10680" y="3024"/>
                  </a:lnTo>
                  <a:lnTo>
                    <a:pt x="14520" y="3072"/>
                  </a:lnTo>
                  <a:lnTo>
                    <a:pt x="14568" y="3096"/>
                  </a:lnTo>
                  <a:lnTo>
                    <a:pt x="14592" y="3120"/>
                  </a:lnTo>
                  <a:lnTo>
                    <a:pt x="14616" y="3168"/>
                  </a:lnTo>
                  <a:lnTo>
                    <a:pt x="14640" y="3240"/>
                  </a:lnTo>
                  <a:lnTo>
                    <a:pt x="14640" y="3312"/>
                  </a:lnTo>
                  <a:lnTo>
                    <a:pt x="14616" y="3336"/>
                  </a:lnTo>
                  <a:lnTo>
                    <a:pt x="14568" y="3360"/>
                  </a:lnTo>
                  <a:close/>
                  <a:moveTo>
                    <a:pt x="14952" y="2568"/>
                  </a:moveTo>
                  <a:lnTo>
                    <a:pt x="14808" y="2688"/>
                  </a:lnTo>
                  <a:lnTo>
                    <a:pt x="14760" y="2712"/>
                  </a:lnTo>
                  <a:lnTo>
                    <a:pt x="14712" y="2736"/>
                  </a:lnTo>
                  <a:lnTo>
                    <a:pt x="14640" y="2736"/>
                  </a:lnTo>
                  <a:lnTo>
                    <a:pt x="10992" y="2640"/>
                  </a:lnTo>
                  <a:lnTo>
                    <a:pt x="10872" y="2640"/>
                  </a:lnTo>
                  <a:lnTo>
                    <a:pt x="10824" y="2616"/>
                  </a:lnTo>
                  <a:lnTo>
                    <a:pt x="10800" y="2568"/>
                  </a:lnTo>
                  <a:lnTo>
                    <a:pt x="10800" y="2496"/>
                  </a:lnTo>
                  <a:lnTo>
                    <a:pt x="10872" y="2400"/>
                  </a:lnTo>
                  <a:lnTo>
                    <a:pt x="10920" y="2352"/>
                  </a:lnTo>
                  <a:lnTo>
                    <a:pt x="12312" y="1008"/>
                  </a:lnTo>
                  <a:lnTo>
                    <a:pt x="12336" y="984"/>
                  </a:lnTo>
                  <a:lnTo>
                    <a:pt x="12384" y="960"/>
                  </a:lnTo>
                  <a:lnTo>
                    <a:pt x="12432" y="936"/>
                  </a:lnTo>
                  <a:lnTo>
                    <a:pt x="12600" y="936"/>
                  </a:lnTo>
                  <a:lnTo>
                    <a:pt x="12936" y="864"/>
                  </a:lnTo>
                  <a:lnTo>
                    <a:pt x="13007" y="864"/>
                  </a:lnTo>
                  <a:lnTo>
                    <a:pt x="13055" y="864"/>
                  </a:lnTo>
                  <a:lnTo>
                    <a:pt x="13079" y="888"/>
                  </a:lnTo>
                  <a:lnTo>
                    <a:pt x="14928" y="2448"/>
                  </a:lnTo>
                  <a:lnTo>
                    <a:pt x="14952" y="2496"/>
                  </a:lnTo>
                  <a:lnTo>
                    <a:pt x="14976" y="2520"/>
                  </a:lnTo>
                  <a:lnTo>
                    <a:pt x="14952" y="25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p:cNvGrpSpPr/>
          <p:nvPr/>
        </p:nvGrpSpPr>
        <p:grpSpPr>
          <a:xfrm>
            <a:off x="483610" y="3217205"/>
            <a:ext cx="3854817" cy="1346341"/>
            <a:chOff x="483610" y="3193958"/>
            <a:chExt cx="3854817" cy="1346341"/>
          </a:xfrm>
        </p:grpSpPr>
        <p:graphicFrame>
          <p:nvGraphicFramePr>
            <p:cNvPr id="56" name="图表 55"/>
            <p:cNvGraphicFramePr/>
            <p:nvPr/>
          </p:nvGraphicFramePr>
          <p:xfrm>
            <a:off x="508820" y="3296853"/>
            <a:ext cx="3772236" cy="1243446"/>
          </p:xfrm>
          <a:graphic>
            <a:graphicData uri="http://schemas.openxmlformats.org/drawingml/2006/chart">
              <c:chart xmlns:c="http://schemas.openxmlformats.org/drawingml/2006/chart" xmlns:r="http://schemas.openxmlformats.org/officeDocument/2006/relationships" r:id="rId9"/>
            </a:graphicData>
          </a:graphic>
        </p:graphicFrame>
        <p:cxnSp>
          <p:nvCxnSpPr>
            <p:cNvPr id="57" name="直接连接符 56"/>
            <p:cNvCxnSpPr/>
            <p:nvPr/>
          </p:nvCxnSpPr>
          <p:spPr bwMode="auto">
            <a:xfrm>
              <a:off x="483610" y="3193958"/>
              <a:ext cx="3854817" cy="0"/>
            </a:xfrm>
            <a:prstGeom prst="line">
              <a:avLst/>
            </a:prstGeom>
            <a:noFill/>
            <a:ln w="6350" cap="flat" cmpd="sng" algn="ctr">
              <a:solidFill>
                <a:schemeClr val="bg2">
                  <a:lumMod val="75000"/>
                </a:schemeClr>
              </a:solidFill>
              <a:prstDash val="solid"/>
              <a:round/>
              <a:headEnd type="none" w="med" len="med"/>
              <a:tailEnd type="none" w="med" len="med"/>
            </a:ln>
            <a:effectLst/>
          </p:spPr>
        </p:cxnSp>
      </p:grpSp>
      <p:sp>
        <p:nvSpPr>
          <p:cNvPr id="58" name="TextBox 57"/>
          <p:cNvSpPr txBox="1"/>
          <p:nvPr/>
        </p:nvSpPr>
        <p:spPr>
          <a:xfrm>
            <a:off x="1379347" y="3905571"/>
            <a:ext cx="433953" cy="215444"/>
          </a:xfrm>
          <a:prstGeom prst="rect">
            <a:avLst/>
          </a:prstGeom>
          <a:noFill/>
        </p:spPr>
        <p:txBody>
          <a:bodyPr wrap="square" rtlCol="0">
            <a:spAutoFit/>
          </a:bodyPr>
          <a:lstStyle/>
          <a:p>
            <a:r>
              <a:rPr lang="en-US" altLang="zh-CN" sz="800" dirty="0" smtClean="0">
                <a:latin typeface="Arial" pitchFamily="34" charset="0"/>
                <a:cs typeface="Arial" pitchFamily="34" charset="0"/>
              </a:rPr>
              <a:t>1.1%</a:t>
            </a:r>
            <a:endParaRPr lang="zh-CN" altLang="en-US" sz="800" dirty="0">
              <a:latin typeface="Arial" pitchFamily="34" charset="0"/>
              <a:cs typeface="Arial" pitchFamily="34" charset="0"/>
            </a:endParaRPr>
          </a:p>
        </p:txBody>
      </p:sp>
      <p:sp>
        <p:nvSpPr>
          <p:cNvPr id="59" name="TextBox 58"/>
          <p:cNvSpPr txBox="1"/>
          <p:nvPr/>
        </p:nvSpPr>
        <p:spPr>
          <a:xfrm>
            <a:off x="2138763" y="3750588"/>
            <a:ext cx="433953" cy="215444"/>
          </a:xfrm>
          <a:prstGeom prst="rect">
            <a:avLst/>
          </a:prstGeom>
          <a:noFill/>
        </p:spPr>
        <p:txBody>
          <a:bodyPr wrap="square" rtlCol="0">
            <a:spAutoFit/>
          </a:bodyPr>
          <a:lstStyle/>
          <a:p>
            <a:r>
              <a:rPr lang="en-US" altLang="zh-CN" sz="800" dirty="0" smtClean="0">
                <a:latin typeface="Arial" pitchFamily="34" charset="0"/>
                <a:cs typeface="Arial" pitchFamily="34" charset="0"/>
              </a:rPr>
              <a:t>0.7%</a:t>
            </a:r>
            <a:endParaRPr lang="zh-CN" altLang="en-US" sz="800" dirty="0">
              <a:latin typeface="Arial" pitchFamily="34" charset="0"/>
              <a:cs typeface="Arial" pitchFamily="34" charset="0"/>
            </a:endParaRPr>
          </a:p>
        </p:txBody>
      </p:sp>
      <p:sp>
        <p:nvSpPr>
          <p:cNvPr id="60" name="TextBox 59"/>
          <p:cNvSpPr txBox="1"/>
          <p:nvPr/>
        </p:nvSpPr>
        <p:spPr>
          <a:xfrm>
            <a:off x="2905929" y="3611103"/>
            <a:ext cx="433953" cy="215444"/>
          </a:xfrm>
          <a:prstGeom prst="rect">
            <a:avLst/>
          </a:prstGeom>
          <a:noFill/>
        </p:spPr>
        <p:txBody>
          <a:bodyPr wrap="square" rtlCol="0">
            <a:spAutoFit/>
          </a:bodyPr>
          <a:lstStyle/>
          <a:p>
            <a:r>
              <a:rPr lang="en-US" altLang="zh-CN" sz="800" dirty="0" smtClean="0">
                <a:latin typeface="Arial" pitchFamily="34" charset="0"/>
                <a:cs typeface="Arial" pitchFamily="34" charset="0"/>
              </a:rPr>
              <a:t>0.7%</a:t>
            </a:r>
            <a:endParaRPr lang="zh-CN" altLang="en-US" sz="800" dirty="0">
              <a:latin typeface="Arial" pitchFamily="34" charset="0"/>
              <a:cs typeface="Arial" pitchFamily="34" charset="0"/>
            </a:endParaRPr>
          </a:p>
        </p:txBody>
      </p:sp>
      <p:sp>
        <p:nvSpPr>
          <p:cNvPr id="61" name="TextBox 60"/>
          <p:cNvSpPr txBox="1"/>
          <p:nvPr/>
        </p:nvSpPr>
        <p:spPr>
          <a:xfrm>
            <a:off x="3642099" y="3448371"/>
            <a:ext cx="433953" cy="215444"/>
          </a:xfrm>
          <a:prstGeom prst="rect">
            <a:avLst/>
          </a:prstGeom>
          <a:noFill/>
        </p:spPr>
        <p:txBody>
          <a:bodyPr wrap="square" rtlCol="0">
            <a:spAutoFit/>
          </a:bodyPr>
          <a:lstStyle/>
          <a:p>
            <a:r>
              <a:rPr lang="en-US" altLang="zh-CN" sz="800" dirty="0" smtClean="0">
                <a:latin typeface="Arial" pitchFamily="34" charset="0"/>
                <a:cs typeface="Arial" pitchFamily="34" charset="0"/>
              </a:rPr>
              <a:t>0.8%</a:t>
            </a:r>
            <a:endParaRPr lang="zh-CN" altLang="en-US" sz="800" dirty="0">
              <a:latin typeface="Arial" pitchFamily="34" charset="0"/>
              <a:cs typeface="Arial" pitchFamily="34" charset="0"/>
            </a:endParaRPr>
          </a:p>
        </p:txBody>
      </p:sp>
      <p:cxnSp>
        <p:nvCxnSpPr>
          <p:cNvPr id="62" name="直接箭头连接符 61"/>
          <p:cNvCxnSpPr/>
          <p:nvPr/>
        </p:nvCxnSpPr>
        <p:spPr bwMode="auto">
          <a:xfrm>
            <a:off x="1425844" y="3944318"/>
            <a:ext cx="0" cy="144000"/>
          </a:xfrm>
          <a:prstGeom prst="straightConnector1">
            <a:avLst/>
          </a:prstGeom>
          <a:noFill/>
          <a:ln w="12700">
            <a:solidFill>
              <a:srgbClr val="C0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直接箭头连接符 62"/>
          <p:cNvCxnSpPr/>
          <p:nvPr/>
        </p:nvCxnSpPr>
        <p:spPr bwMode="auto">
          <a:xfrm>
            <a:off x="2182666" y="3786758"/>
            <a:ext cx="0" cy="144000"/>
          </a:xfrm>
          <a:prstGeom prst="straightConnector1">
            <a:avLst/>
          </a:prstGeom>
          <a:noFill/>
          <a:ln w="12700">
            <a:solidFill>
              <a:srgbClr val="C0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直接箭头连接符 63"/>
          <p:cNvCxnSpPr/>
          <p:nvPr/>
        </p:nvCxnSpPr>
        <p:spPr bwMode="auto">
          <a:xfrm>
            <a:off x="2936928" y="3642101"/>
            <a:ext cx="0" cy="144000"/>
          </a:xfrm>
          <a:prstGeom prst="straightConnector1">
            <a:avLst/>
          </a:prstGeom>
          <a:noFill/>
          <a:ln w="12700">
            <a:solidFill>
              <a:srgbClr val="C0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5" name="直接箭头连接符 64"/>
          <p:cNvCxnSpPr/>
          <p:nvPr/>
        </p:nvCxnSpPr>
        <p:spPr bwMode="auto">
          <a:xfrm>
            <a:off x="3673098" y="3494867"/>
            <a:ext cx="0" cy="144000"/>
          </a:xfrm>
          <a:prstGeom prst="straightConnector1">
            <a:avLst/>
          </a:prstGeom>
          <a:noFill/>
          <a:ln w="12700">
            <a:solidFill>
              <a:srgbClr val="C0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同侧圆角矩形 77"/>
          <p:cNvSpPr/>
          <p:nvPr/>
        </p:nvSpPr>
        <p:spPr bwMode="auto">
          <a:xfrm>
            <a:off x="778539" y="3953008"/>
            <a:ext cx="4896000" cy="809810"/>
          </a:xfrm>
          <a:prstGeom prst="round2SameRect">
            <a:avLst>
              <a:gd name="adj1" fmla="val 0"/>
              <a:gd name="adj2" fmla="val 0"/>
            </a:avLst>
          </a:prstGeom>
          <a:solidFill>
            <a:schemeClr val="bg1"/>
          </a:solidFill>
          <a:ln w="12700" algn="ctr">
            <a:noFill/>
            <a:round/>
            <a:headEnd/>
            <a:tailEnd/>
          </a:ln>
          <a:effectLst>
            <a:outerShdw blurRad="63500" sx="101000" sy="101000" algn="ctr" rotWithShape="0">
              <a:prstClr val="black">
                <a:alpha val="20000"/>
              </a:prstClr>
            </a:outerShdw>
          </a:effectLst>
        </p:spPr>
        <p:txBody>
          <a:bodyPr wrap="none" lIns="68562" tIns="34281" rIns="68562" bIns="34281" anchor="ctr"/>
          <a:lstStyle/>
          <a:p>
            <a:pPr eaLnBrk="0" hangingPunct="0">
              <a:buClr>
                <a:srgbClr val="990000"/>
              </a:buClr>
              <a:buSzPct val="60000"/>
              <a:buNone/>
            </a:pPr>
            <a:endParaRPr lang="zh-CN" altLang="zh-CN" sz="1600" dirty="0">
              <a:solidFill>
                <a:srgbClr val="000000"/>
              </a:solidFill>
              <a:latin typeface="微软雅黑" pitchFamily="34" charset="-122"/>
              <a:ea typeface="微软雅黑" pitchFamily="34" charset="-122"/>
              <a:cs typeface="Arial" pitchFamily="34" charset="0"/>
            </a:endParaRPr>
          </a:p>
        </p:txBody>
      </p:sp>
      <p:sp>
        <p:nvSpPr>
          <p:cNvPr id="13" name="圆角矩形 12"/>
          <p:cNvSpPr/>
          <p:nvPr/>
        </p:nvSpPr>
        <p:spPr bwMode="auto">
          <a:xfrm>
            <a:off x="6438900" y="2400298"/>
            <a:ext cx="1524000" cy="2268000"/>
          </a:xfrm>
          <a:prstGeom prst="roundRect">
            <a:avLst/>
          </a:prstGeom>
          <a:solidFill>
            <a:schemeClr val="bg1">
              <a:lumMod val="85000"/>
            </a:schemeClr>
          </a:solidFill>
          <a:ln w="19050">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
                <a:srgbClr val="CC9900"/>
              </a:buClr>
              <a:buSzTx/>
              <a:buFont typeface="Wingdings" pitchFamily="2" charset="2"/>
              <a:buChar char="n"/>
              <a:tabLst/>
            </a:pPr>
            <a:endParaRPr lang="zh-CN" altLang="en-US" smtClean="0">
              <a:latin typeface="Arial" charset="0"/>
              <a:ea typeface="宋体" charset="-122"/>
            </a:endParaRPr>
          </a:p>
        </p:txBody>
      </p:sp>
      <p:sp>
        <p:nvSpPr>
          <p:cNvPr id="83" name="圆角矩形 82"/>
          <p:cNvSpPr/>
          <p:nvPr/>
        </p:nvSpPr>
        <p:spPr bwMode="auto">
          <a:xfrm>
            <a:off x="6758940" y="3947160"/>
            <a:ext cx="720000" cy="67818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84" name="圆角矩形 83"/>
          <p:cNvSpPr/>
          <p:nvPr/>
        </p:nvSpPr>
        <p:spPr bwMode="auto">
          <a:xfrm>
            <a:off x="6766560" y="2491740"/>
            <a:ext cx="720000" cy="5715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81" name="圆角矩形 80"/>
          <p:cNvSpPr/>
          <p:nvPr/>
        </p:nvSpPr>
        <p:spPr bwMode="auto">
          <a:xfrm>
            <a:off x="6758940" y="3329940"/>
            <a:ext cx="720000" cy="4680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624271" y="967740"/>
            <a:ext cx="1740614" cy="2448000"/>
          </a:xfrm>
          <a:prstGeom prst="roundRect">
            <a:avLst/>
          </a:prstGeom>
          <a:solidFill>
            <a:schemeClr val="bg1">
              <a:lumMod val="85000"/>
            </a:schemeClr>
          </a:solidFill>
          <a:ln w="19050">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pic>
        <p:nvPicPr>
          <p:cNvPr id="7" name="图片 6" descr="楼宇.png"/>
          <p:cNvPicPr>
            <a:picLocks noChangeAspect="1"/>
          </p:cNvPicPr>
          <p:nvPr/>
        </p:nvPicPr>
        <p:blipFill>
          <a:blip r:embed="rId3" cstate="print"/>
          <a:stretch>
            <a:fillRect/>
          </a:stretch>
        </p:blipFill>
        <p:spPr>
          <a:xfrm>
            <a:off x="4808220" y="1836420"/>
            <a:ext cx="1341391" cy="1630680"/>
          </a:xfrm>
          <a:prstGeom prst="rect">
            <a:avLst/>
          </a:prstGeom>
        </p:spPr>
      </p:pic>
      <p:sp>
        <p:nvSpPr>
          <p:cNvPr id="67" name="圆角矩形 66"/>
          <p:cNvSpPr/>
          <p:nvPr/>
        </p:nvSpPr>
        <p:spPr bwMode="auto">
          <a:xfrm>
            <a:off x="4046220" y="1790700"/>
            <a:ext cx="868680" cy="6858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8" name="圆角矩形 67"/>
          <p:cNvSpPr/>
          <p:nvPr/>
        </p:nvSpPr>
        <p:spPr bwMode="auto">
          <a:xfrm>
            <a:off x="4053840" y="975360"/>
            <a:ext cx="868680" cy="6858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9" name="圆角矩形 68"/>
          <p:cNvSpPr/>
          <p:nvPr/>
        </p:nvSpPr>
        <p:spPr bwMode="auto">
          <a:xfrm>
            <a:off x="4053840" y="2644140"/>
            <a:ext cx="868680" cy="76962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 name="圆角矩形 13"/>
          <p:cNvSpPr/>
          <p:nvPr/>
        </p:nvSpPr>
        <p:spPr bwMode="auto">
          <a:xfrm>
            <a:off x="850591" y="967740"/>
            <a:ext cx="1740614" cy="2448000"/>
          </a:xfrm>
          <a:prstGeom prst="roundRect">
            <a:avLst/>
          </a:prstGeom>
          <a:solidFill>
            <a:schemeClr val="bg1">
              <a:lumMod val="85000"/>
            </a:schemeClr>
          </a:solidFill>
          <a:ln w="19050">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6" name="圆角矩形 65"/>
          <p:cNvSpPr/>
          <p:nvPr/>
        </p:nvSpPr>
        <p:spPr bwMode="auto">
          <a:xfrm>
            <a:off x="1280160" y="1798320"/>
            <a:ext cx="868680" cy="6858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4" name="圆角矩形 63"/>
          <p:cNvSpPr/>
          <p:nvPr/>
        </p:nvSpPr>
        <p:spPr bwMode="auto">
          <a:xfrm>
            <a:off x="1287780" y="982980"/>
            <a:ext cx="868680" cy="68580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4" name="图片 3" descr="楼宇.png"/>
          <p:cNvPicPr>
            <a:picLocks noChangeAspect="1"/>
          </p:cNvPicPr>
          <p:nvPr/>
        </p:nvPicPr>
        <p:blipFill>
          <a:blip r:embed="rId3" cstate="print"/>
          <a:stretch>
            <a:fillRect/>
          </a:stretch>
        </p:blipFill>
        <p:spPr>
          <a:xfrm>
            <a:off x="0" y="1821180"/>
            <a:ext cx="1341391" cy="1630680"/>
          </a:xfrm>
          <a:prstGeom prst="rect">
            <a:avLst/>
          </a:prstGeom>
        </p:spPr>
      </p:pic>
      <p:pic>
        <p:nvPicPr>
          <p:cNvPr id="6" name="图片 5" descr="楼宇.png"/>
          <p:cNvPicPr>
            <a:picLocks noChangeAspect="1"/>
          </p:cNvPicPr>
          <p:nvPr/>
        </p:nvPicPr>
        <p:blipFill>
          <a:blip r:embed="rId4" cstate="print"/>
          <a:stretch>
            <a:fillRect/>
          </a:stretch>
        </p:blipFill>
        <p:spPr>
          <a:xfrm flipH="1">
            <a:off x="7345680" y="3055620"/>
            <a:ext cx="1722119" cy="1806356"/>
          </a:xfrm>
          <a:prstGeom prst="rect">
            <a:avLst/>
          </a:prstGeom>
        </p:spPr>
      </p:pic>
      <p:sp>
        <p:nvSpPr>
          <p:cNvPr id="8" name="圆角矩形 7"/>
          <p:cNvSpPr/>
          <p:nvPr/>
        </p:nvSpPr>
        <p:spPr bwMode="auto">
          <a:xfrm>
            <a:off x="1379220" y="358140"/>
            <a:ext cx="899160" cy="1516380"/>
          </a:xfrm>
          <a:prstGeom prst="round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5" name="Title 2"/>
          <p:cNvSpPr txBox="1">
            <a:spLocks/>
          </p:cNvSpPr>
          <p:nvPr/>
        </p:nvSpPr>
        <p:spPr>
          <a:xfrm>
            <a:off x="254894" y="309024"/>
            <a:ext cx="7632700" cy="745784"/>
          </a:xfrm>
          <a:prstGeom prst="rect">
            <a:avLst/>
          </a:prstGeom>
        </p:spPr>
        <p:txBody>
          <a:bodyPr/>
          <a:lstStyle/>
          <a:p>
            <a:pPr eaLnBrk="0" hangingPunct="0">
              <a:defRPr/>
            </a:pPr>
            <a:r>
              <a:rPr lang="zh-CN" altLang="en-US" sz="2000" b="1" kern="0" dirty="0" smtClean="0">
                <a:solidFill>
                  <a:srgbClr val="C00000"/>
                </a:solidFill>
                <a:latin typeface="微软雅黑" pitchFamily="34" charset="-122"/>
                <a:ea typeface="微软雅黑" pitchFamily="34" charset="-122"/>
              </a:rPr>
              <a:t>方案扩展：双活</a:t>
            </a:r>
            <a:r>
              <a:rPr lang="en-US" altLang="zh-CN" sz="2000" b="1" kern="0" dirty="0" smtClean="0">
                <a:solidFill>
                  <a:srgbClr val="C00000"/>
                </a:solidFill>
                <a:latin typeface="微软雅黑" pitchFamily="34" charset="-122"/>
                <a:ea typeface="微软雅黑" pitchFamily="34" charset="-122"/>
              </a:rPr>
              <a:t>+</a:t>
            </a:r>
            <a:r>
              <a:rPr lang="zh-CN" altLang="en-US" sz="2000" b="1" kern="0" dirty="0" smtClean="0">
                <a:solidFill>
                  <a:srgbClr val="C00000"/>
                </a:solidFill>
                <a:latin typeface="微软雅黑" pitchFamily="34" charset="-122"/>
                <a:ea typeface="微软雅黑" pitchFamily="34" charset="-122"/>
              </a:rPr>
              <a:t>异地灾备方案</a:t>
            </a:r>
          </a:p>
        </p:txBody>
      </p:sp>
      <p:sp>
        <p:nvSpPr>
          <p:cNvPr id="16" name="矩形 15"/>
          <p:cNvSpPr/>
          <p:nvPr/>
        </p:nvSpPr>
        <p:spPr>
          <a:xfrm>
            <a:off x="1751781" y="4031932"/>
            <a:ext cx="3889602" cy="646331"/>
          </a:xfrm>
          <a:prstGeom prst="rect">
            <a:avLst/>
          </a:prstGeom>
          <a:noFill/>
          <a:effectLst>
            <a:softEdge rad="31750"/>
          </a:effectLst>
        </p:spPr>
        <p:txBody>
          <a:bodyPr wrap="square">
            <a:spAutoFit/>
          </a:bodyPr>
          <a:lstStyle/>
          <a:p>
            <a:pPr>
              <a:lnSpc>
                <a:spcPct val="150000"/>
              </a:lnSpc>
              <a:buClr>
                <a:srgbClr val="C00000"/>
              </a:buClr>
              <a:buFont typeface="Wingdings" pitchFamily="2" charset="2"/>
              <a:buChar char="n"/>
            </a:pPr>
            <a:r>
              <a:rPr lang="zh-CN" altLang="en-US" sz="1200" b="1" dirty="0" smtClean="0">
                <a:latin typeface="微软雅黑" pitchFamily="34" charset="-122"/>
                <a:ea typeface="微软雅黑" pitchFamily="34" charset="-122"/>
              </a:rPr>
              <a:t>  无需改造生产系统；</a:t>
            </a:r>
            <a:endParaRPr lang="en-US" altLang="zh-CN" sz="1200" b="1" dirty="0" smtClean="0">
              <a:latin typeface="微软雅黑" pitchFamily="34" charset="-122"/>
              <a:ea typeface="微软雅黑" pitchFamily="34" charset="-122"/>
            </a:endParaRPr>
          </a:p>
          <a:p>
            <a:pPr>
              <a:lnSpc>
                <a:spcPct val="150000"/>
              </a:lnSpc>
              <a:buClr>
                <a:srgbClr val="C00000"/>
              </a:buClr>
              <a:buFont typeface="Wingdings" pitchFamily="2" charset="2"/>
              <a:buChar char="n"/>
            </a:pPr>
            <a:r>
              <a:rPr lang="zh-CN" altLang="en-US" sz="1200" b="1" dirty="0" smtClean="0">
                <a:latin typeface="微软雅黑" pitchFamily="34" charset="-122"/>
                <a:ea typeface="微软雅黑" pitchFamily="34" charset="-122"/>
              </a:rPr>
              <a:t>  任意数据中心故障，灾备业务连续保护不受影响；</a:t>
            </a:r>
            <a:endParaRPr lang="en-US" altLang="zh-CN" sz="1200" b="1" dirty="0" smtClean="0">
              <a:latin typeface="微软雅黑" pitchFamily="34" charset="-122"/>
              <a:ea typeface="微软雅黑" pitchFamily="34" charset="-122"/>
            </a:endParaRPr>
          </a:p>
        </p:txBody>
      </p:sp>
      <p:pic>
        <p:nvPicPr>
          <p:cNvPr id="20" name="Picture 16" descr="图片25"/>
          <p:cNvPicPr>
            <a:picLocks noChangeAspect="1" noChangeArrowheads="1"/>
          </p:cNvPicPr>
          <p:nvPr/>
        </p:nvPicPr>
        <p:blipFill>
          <a:blip r:embed="rId5" cstate="print">
            <a:grayscl/>
          </a:blip>
          <a:srcRect/>
          <a:stretch>
            <a:fillRect/>
          </a:stretch>
        </p:blipFill>
        <p:spPr bwMode="auto">
          <a:xfrm>
            <a:off x="1422093" y="1976721"/>
            <a:ext cx="578500" cy="3038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6" name="Picture 43" descr="图片223"/>
          <p:cNvPicPr>
            <a:picLocks noChangeArrowheads="1"/>
          </p:cNvPicPr>
          <p:nvPr/>
        </p:nvPicPr>
        <p:blipFill>
          <a:blip r:embed="rId6" cstate="print">
            <a:grayscl/>
          </a:blip>
          <a:srcRect/>
          <a:stretch>
            <a:fillRect/>
          </a:stretch>
        </p:blipFill>
        <p:spPr bwMode="auto">
          <a:xfrm>
            <a:off x="4169558" y="2676601"/>
            <a:ext cx="612000" cy="576262"/>
          </a:xfrm>
          <a:prstGeom prst="rect">
            <a:avLst/>
          </a:prstGeom>
          <a:noFill/>
        </p:spPr>
      </p:pic>
      <p:pic>
        <p:nvPicPr>
          <p:cNvPr id="30" name="Picture 16" descr="图片25"/>
          <p:cNvPicPr>
            <a:picLocks noChangeAspect="1" noChangeArrowheads="1"/>
          </p:cNvPicPr>
          <p:nvPr/>
        </p:nvPicPr>
        <p:blipFill>
          <a:blip r:embed="rId5" cstate="print">
            <a:grayscl/>
          </a:blip>
          <a:srcRect/>
          <a:stretch>
            <a:fillRect/>
          </a:stretch>
        </p:blipFill>
        <p:spPr bwMode="auto">
          <a:xfrm>
            <a:off x="6841362" y="3371181"/>
            <a:ext cx="495234" cy="26009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1" name="Picture 43" descr="图片223"/>
          <p:cNvPicPr>
            <a:picLocks noChangeArrowheads="1"/>
          </p:cNvPicPr>
          <p:nvPr/>
        </p:nvPicPr>
        <p:blipFill>
          <a:blip r:embed="rId6" cstate="print">
            <a:grayscl/>
          </a:blip>
          <a:srcRect/>
          <a:stretch>
            <a:fillRect/>
          </a:stretch>
        </p:blipFill>
        <p:spPr bwMode="auto">
          <a:xfrm>
            <a:off x="6854647" y="3994861"/>
            <a:ext cx="554475" cy="493319"/>
          </a:xfrm>
          <a:prstGeom prst="rect">
            <a:avLst/>
          </a:prstGeom>
          <a:noFill/>
        </p:spPr>
      </p:pic>
      <p:pic>
        <p:nvPicPr>
          <p:cNvPr id="32" name="Picture 457" descr="图片148"/>
          <p:cNvPicPr>
            <a:picLocks noChangeAspect="1" noChangeArrowheads="1"/>
          </p:cNvPicPr>
          <p:nvPr/>
        </p:nvPicPr>
        <p:blipFill>
          <a:blip r:embed="rId7" cstate="print">
            <a:grayscl/>
          </a:blip>
          <a:srcRect/>
          <a:stretch>
            <a:fillRect/>
          </a:stretch>
        </p:blipFill>
        <p:spPr bwMode="auto">
          <a:xfrm>
            <a:off x="6985319" y="2505395"/>
            <a:ext cx="216000" cy="383307"/>
          </a:xfrm>
          <a:prstGeom prst="rect">
            <a:avLst/>
          </a:prstGeom>
          <a:noFill/>
        </p:spPr>
      </p:pic>
      <p:cxnSp>
        <p:nvCxnSpPr>
          <p:cNvPr id="34" name="直接箭头连接符 33"/>
          <p:cNvCxnSpPr>
            <a:stCxn id="20" idx="0"/>
            <a:endCxn id="20" idx="0"/>
          </p:cNvCxnSpPr>
          <p:nvPr/>
        </p:nvCxnSpPr>
        <p:spPr bwMode="auto">
          <a:xfrm>
            <a:off x="1711343" y="1976721"/>
            <a:ext cx="0" cy="0"/>
          </a:xfrm>
          <a:prstGeom prst="straightConnector1">
            <a:avLst/>
          </a:prstGeom>
          <a:noFill/>
          <a:ln>
            <a:no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8" name="肘形连接符 47"/>
          <p:cNvCxnSpPr/>
          <p:nvPr/>
        </p:nvCxnSpPr>
        <p:spPr bwMode="auto">
          <a:xfrm>
            <a:off x="1970113" y="2143874"/>
            <a:ext cx="4817909" cy="1447800"/>
          </a:xfrm>
          <a:prstGeom prst="bentConnector3">
            <a:avLst>
              <a:gd name="adj1" fmla="val 18843"/>
            </a:avLst>
          </a:prstGeom>
          <a:noFill/>
          <a:ln w="19050">
            <a:solidFill>
              <a:srgbClr val="0079A4"/>
            </a:solidFill>
            <a:headEnd type="none" w="med" len="med"/>
            <a:tailEnd type="triangle" w="med" len="me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形状 52"/>
          <p:cNvCxnSpPr/>
          <p:nvPr/>
        </p:nvCxnSpPr>
        <p:spPr bwMode="auto">
          <a:xfrm>
            <a:off x="4262952" y="2136254"/>
            <a:ext cx="2556000" cy="1307986"/>
          </a:xfrm>
          <a:prstGeom prst="bentConnector3">
            <a:avLst>
              <a:gd name="adj1" fmla="val -36238"/>
            </a:avLst>
          </a:prstGeom>
          <a:noFill/>
          <a:ln w="19050">
            <a:solidFill>
              <a:srgbClr val="0079A4"/>
            </a:solidFill>
            <a:headEnd type="none" w="med" len="med"/>
            <a:tailEnd type="triangle" w="med" len="me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接箭头连接符 60"/>
          <p:cNvCxnSpPr/>
          <p:nvPr/>
        </p:nvCxnSpPr>
        <p:spPr bwMode="auto">
          <a:xfrm>
            <a:off x="5090160" y="3802380"/>
            <a:ext cx="914400" cy="914400"/>
          </a:xfrm>
          <a:prstGeom prst="straightConnector1">
            <a:avLst/>
          </a:prstGeom>
          <a:noFill/>
          <a:ln>
            <a:no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19" name="Picture 16" descr="图片25"/>
          <p:cNvPicPr>
            <a:picLocks noChangeAspect="1" noChangeArrowheads="1"/>
          </p:cNvPicPr>
          <p:nvPr/>
        </p:nvPicPr>
        <p:blipFill>
          <a:blip r:embed="rId5" cstate="print">
            <a:grayscl/>
          </a:blip>
          <a:srcRect/>
          <a:stretch>
            <a:fillRect/>
          </a:stretch>
        </p:blipFill>
        <p:spPr bwMode="auto">
          <a:xfrm>
            <a:off x="4148653" y="1953861"/>
            <a:ext cx="578500" cy="30382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3" name="TextBox 62"/>
          <p:cNvSpPr txBox="1"/>
          <p:nvPr/>
        </p:nvSpPr>
        <p:spPr>
          <a:xfrm>
            <a:off x="1394460" y="3070860"/>
            <a:ext cx="716280" cy="272415"/>
          </a:xfrm>
          <a:prstGeom prst="roundRect">
            <a:avLst/>
          </a:prstGeom>
          <a:solidFill>
            <a:schemeClr val="tx2">
              <a:lumMod val="60000"/>
              <a:lumOff val="40000"/>
            </a:schemeClr>
          </a:solidFill>
        </p:spPr>
        <p:txBody>
          <a:bodyPr wrap="square" rtlCol="0">
            <a:spAutoFit/>
          </a:bodyPr>
          <a:lstStyle/>
          <a:p>
            <a:r>
              <a:rPr lang="en-US" altLang="zh-CN" sz="1000" b="1" dirty="0" smtClean="0">
                <a:solidFill>
                  <a:schemeClr val="bg1"/>
                </a:solidFill>
                <a:latin typeface="Arial" pitchFamily="34" charset="0"/>
                <a:ea typeface="Arial Unicode MS" pitchFamily="34" charset="-122"/>
                <a:cs typeface="Arial" pitchFamily="34" charset="0"/>
              </a:rPr>
              <a:t>Storage</a:t>
            </a:r>
            <a:endParaRPr lang="zh-CN" altLang="en-US" sz="1000" b="1" dirty="0">
              <a:solidFill>
                <a:schemeClr val="bg1"/>
              </a:solidFill>
              <a:latin typeface="Arial" pitchFamily="34" charset="0"/>
              <a:ea typeface="Arial Unicode MS" pitchFamily="34" charset="-122"/>
              <a:cs typeface="Arial" pitchFamily="34" charset="0"/>
            </a:endParaRPr>
          </a:p>
        </p:txBody>
      </p:sp>
      <p:pic>
        <p:nvPicPr>
          <p:cNvPr id="27" name="Picture 457" descr="图片148"/>
          <p:cNvPicPr>
            <a:picLocks noChangeArrowheads="1"/>
          </p:cNvPicPr>
          <p:nvPr/>
        </p:nvPicPr>
        <p:blipFill>
          <a:blip r:embed="rId7" cstate="print">
            <a:grayscl/>
          </a:blip>
          <a:srcRect/>
          <a:stretch>
            <a:fillRect/>
          </a:stretch>
        </p:blipFill>
        <p:spPr bwMode="auto">
          <a:xfrm>
            <a:off x="1534170" y="996633"/>
            <a:ext cx="360000" cy="504000"/>
          </a:xfrm>
          <a:prstGeom prst="rect">
            <a:avLst/>
          </a:prstGeom>
          <a:noFill/>
        </p:spPr>
      </p:pic>
      <p:sp>
        <p:nvSpPr>
          <p:cNvPr id="65" name="圆角矩形 64"/>
          <p:cNvSpPr/>
          <p:nvPr/>
        </p:nvSpPr>
        <p:spPr bwMode="auto">
          <a:xfrm>
            <a:off x="1287780" y="2651760"/>
            <a:ext cx="868680" cy="769620"/>
          </a:xfrm>
          <a:prstGeom prst="round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25" name="Picture 43" descr="图片223"/>
          <p:cNvPicPr>
            <a:picLocks noChangeArrowheads="1"/>
          </p:cNvPicPr>
          <p:nvPr/>
        </p:nvPicPr>
        <p:blipFill>
          <a:blip r:embed="rId6" cstate="print">
            <a:grayscl/>
          </a:blip>
          <a:srcRect/>
          <a:stretch>
            <a:fillRect/>
          </a:stretch>
        </p:blipFill>
        <p:spPr bwMode="auto">
          <a:xfrm>
            <a:off x="1411118" y="2684221"/>
            <a:ext cx="612000" cy="576262"/>
          </a:xfrm>
          <a:prstGeom prst="rect">
            <a:avLst/>
          </a:prstGeom>
          <a:noFill/>
        </p:spPr>
      </p:pic>
      <p:sp>
        <p:nvSpPr>
          <p:cNvPr id="70" name="TextBox 69"/>
          <p:cNvSpPr txBox="1"/>
          <p:nvPr/>
        </p:nvSpPr>
        <p:spPr>
          <a:xfrm>
            <a:off x="1363980" y="317754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Storage</a:t>
            </a:r>
            <a:endParaRPr lang="zh-CN" altLang="en-US" sz="1200" dirty="0">
              <a:latin typeface="Arial" pitchFamily="34" charset="0"/>
              <a:cs typeface="Arial" pitchFamily="34" charset="0"/>
            </a:endParaRPr>
          </a:p>
        </p:txBody>
      </p:sp>
      <p:sp>
        <p:nvSpPr>
          <p:cNvPr id="71" name="TextBox 70"/>
          <p:cNvSpPr txBox="1"/>
          <p:nvPr/>
        </p:nvSpPr>
        <p:spPr>
          <a:xfrm>
            <a:off x="1524000" y="224028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VIS</a:t>
            </a:r>
            <a:endParaRPr lang="zh-CN" altLang="en-US" sz="1200" dirty="0">
              <a:latin typeface="Arial" pitchFamily="34" charset="0"/>
              <a:cs typeface="Arial" pitchFamily="34" charset="0"/>
            </a:endParaRPr>
          </a:p>
        </p:txBody>
      </p:sp>
      <p:sp>
        <p:nvSpPr>
          <p:cNvPr id="72" name="TextBox 71"/>
          <p:cNvSpPr txBox="1"/>
          <p:nvPr/>
        </p:nvSpPr>
        <p:spPr>
          <a:xfrm>
            <a:off x="1402080" y="144018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Server</a:t>
            </a:r>
            <a:endParaRPr lang="zh-CN" altLang="en-US" sz="1200" dirty="0">
              <a:latin typeface="Arial" pitchFamily="34" charset="0"/>
              <a:cs typeface="Arial" pitchFamily="34" charset="0"/>
            </a:endParaRPr>
          </a:p>
        </p:txBody>
      </p:sp>
      <p:sp>
        <p:nvSpPr>
          <p:cNvPr id="73" name="TextBox 72"/>
          <p:cNvSpPr txBox="1"/>
          <p:nvPr/>
        </p:nvSpPr>
        <p:spPr>
          <a:xfrm>
            <a:off x="4145280" y="317754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Storage</a:t>
            </a:r>
            <a:endParaRPr lang="zh-CN" altLang="en-US" sz="1200" dirty="0">
              <a:latin typeface="Arial" pitchFamily="34" charset="0"/>
              <a:cs typeface="Arial" pitchFamily="34" charset="0"/>
            </a:endParaRPr>
          </a:p>
        </p:txBody>
      </p:sp>
      <p:sp>
        <p:nvSpPr>
          <p:cNvPr id="74" name="TextBox 73"/>
          <p:cNvSpPr txBox="1"/>
          <p:nvPr/>
        </p:nvSpPr>
        <p:spPr>
          <a:xfrm>
            <a:off x="4297680" y="224790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VIS</a:t>
            </a:r>
            <a:endParaRPr lang="zh-CN" altLang="en-US" sz="1200" dirty="0">
              <a:latin typeface="Arial" pitchFamily="34" charset="0"/>
              <a:cs typeface="Arial" pitchFamily="34" charset="0"/>
            </a:endParaRPr>
          </a:p>
        </p:txBody>
      </p:sp>
      <p:sp>
        <p:nvSpPr>
          <p:cNvPr id="75" name="TextBox 74"/>
          <p:cNvSpPr txBox="1"/>
          <p:nvPr/>
        </p:nvSpPr>
        <p:spPr>
          <a:xfrm>
            <a:off x="4175760" y="144780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Server</a:t>
            </a:r>
            <a:endParaRPr lang="zh-CN" altLang="en-US" sz="1200" dirty="0">
              <a:latin typeface="Arial" pitchFamily="34" charset="0"/>
              <a:cs typeface="Arial" pitchFamily="34" charset="0"/>
            </a:endParaRPr>
          </a:p>
        </p:txBody>
      </p:sp>
      <p:pic>
        <p:nvPicPr>
          <p:cNvPr id="76" name="Picture 457" descr="图片148"/>
          <p:cNvPicPr>
            <a:picLocks noChangeArrowheads="1"/>
          </p:cNvPicPr>
          <p:nvPr/>
        </p:nvPicPr>
        <p:blipFill>
          <a:blip r:embed="rId7" cstate="print">
            <a:grayscl/>
          </a:blip>
          <a:srcRect/>
          <a:stretch>
            <a:fillRect/>
          </a:stretch>
        </p:blipFill>
        <p:spPr bwMode="auto">
          <a:xfrm>
            <a:off x="4284990" y="996633"/>
            <a:ext cx="360000" cy="504000"/>
          </a:xfrm>
          <a:prstGeom prst="rect">
            <a:avLst/>
          </a:prstGeom>
          <a:noFill/>
        </p:spPr>
      </p:pic>
      <p:sp>
        <p:nvSpPr>
          <p:cNvPr id="79" name="TextBox 78"/>
          <p:cNvSpPr txBox="1"/>
          <p:nvPr/>
        </p:nvSpPr>
        <p:spPr>
          <a:xfrm>
            <a:off x="2369820" y="1394459"/>
            <a:ext cx="1508760" cy="306467"/>
          </a:xfrm>
          <a:prstGeom prst="roundRect">
            <a:avLst/>
          </a:prstGeom>
          <a:noFill/>
        </p:spPr>
        <p:txBody>
          <a:bodyPr wrap="square" rtlCol="0">
            <a:spAutoFit/>
          </a:bodyPr>
          <a:lstStyle/>
          <a:p>
            <a:r>
              <a:rPr lang="en-US" altLang="zh-CN" sz="1200" b="1" dirty="0" smtClean="0">
                <a:solidFill>
                  <a:srgbClr val="C00000"/>
                </a:solidFill>
                <a:latin typeface="Arial" pitchFamily="34" charset="0"/>
                <a:cs typeface="Arial" pitchFamily="34" charset="0"/>
              </a:rPr>
              <a:t>Mirrored Volumes</a:t>
            </a:r>
            <a:endParaRPr lang="zh-CN" altLang="en-US" sz="1200" b="1" dirty="0">
              <a:solidFill>
                <a:srgbClr val="C00000"/>
              </a:solidFill>
              <a:latin typeface="Arial" pitchFamily="34" charset="0"/>
              <a:cs typeface="Arial" pitchFamily="34" charset="0"/>
            </a:endParaRPr>
          </a:p>
        </p:txBody>
      </p:sp>
      <p:sp>
        <p:nvSpPr>
          <p:cNvPr id="21" name="AutoShape 38"/>
          <p:cNvSpPr>
            <a:spLocks noChangeArrowheads="1"/>
          </p:cNvSpPr>
          <p:nvPr/>
        </p:nvSpPr>
        <p:spPr bwMode="gray">
          <a:xfrm>
            <a:off x="2069791" y="1432560"/>
            <a:ext cx="2171700" cy="470882"/>
          </a:xfrm>
          <a:prstGeom prst="can">
            <a:avLst>
              <a:gd name="adj" fmla="val 50000"/>
            </a:avLst>
          </a:prstGeom>
          <a:noFill/>
          <a:ln w="12700" cap="flat" cmpd="sng" algn="ctr">
            <a:solidFill>
              <a:schemeClr val="tx1">
                <a:lumMod val="65000"/>
                <a:lumOff val="35000"/>
              </a:schemeClr>
            </a:solidFill>
            <a:prstDash val="sysDash"/>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22" name="流程图: 磁盘 21"/>
          <p:cNvSpPr/>
          <p:nvPr/>
        </p:nvSpPr>
        <p:spPr>
          <a:xfrm>
            <a:off x="3454455" y="1699750"/>
            <a:ext cx="289250" cy="153259"/>
          </a:xfrm>
          <a:prstGeom prst="flowChartMagneticDisk">
            <a:avLst/>
          </a:prstGeom>
          <a:solidFill>
            <a:srgbClr val="D59F9B"/>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smtClean="0">
              <a:ln>
                <a:noFill/>
              </a:ln>
              <a:solidFill>
                <a:prstClr val="white"/>
              </a:solidFill>
              <a:effectLst/>
              <a:uLnTx/>
              <a:uFillTx/>
              <a:latin typeface="Calibri"/>
              <a:ea typeface="宋体"/>
              <a:cs typeface="+mn-cs"/>
            </a:endParaRPr>
          </a:p>
        </p:txBody>
      </p:sp>
      <p:sp>
        <p:nvSpPr>
          <p:cNvPr id="23" name="流程图: 磁盘 22"/>
          <p:cNvSpPr/>
          <p:nvPr/>
        </p:nvSpPr>
        <p:spPr>
          <a:xfrm>
            <a:off x="2983973" y="1699750"/>
            <a:ext cx="289250" cy="153259"/>
          </a:xfrm>
          <a:prstGeom prst="flowChartMagneticDisk">
            <a:avLst/>
          </a:prstGeom>
          <a:solidFill>
            <a:srgbClr val="BA615A"/>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dirty="0" smtClean="0">
              <a:ln>
                <a:noFill/>
              </a:ln>
              <a:solidFill>
                <a:srgbClr val="C00000"/>
              </a:solidFill>
              <a:effectLst/>
              <a:uLnTx/>
              <a:uFillTx/>
              <a:latin typeface="Calibri"/>
              <a:ea typeface="宋体"/>
              <a:cs typeface="+mn-cs"/>
            </a:endParaRPr>
          </a:p>
        </p:txBody>
      </p:sp>
      <p:sp>
        <p:nvSpPr>
          <p:cNvPr id="24" name="流程图: 磁盘 23"/>
          <p:cNvSpPr/>
          <p:nvPr/>
        </p:nvSpPr>
        <p:spPr>
          <a:xfrm>
            <a:off x="2481053" y="1699750"/>
            <a:ext cx="289250" cy="153259"/>
          </a:xfrm>
          <a:prstGeom prst="flowChartMagneticDisk">
            <a:avLst/>
          </a:prstGeom>
          <a:solidFill>
            <a:srgbClr val="C00000"/>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smtClean="0">
              <a:ln>
                <a:noFill/>
              </a:ln>
              <a:solidFill>
                <a:prstClr val="white"/>
              </a:solidFill>
              <a:effectLst/>
              <a:uLnTx/>
              <a:uFillTx/>
              <a:latin typeface="Calibri"/>
              <a:ea typeface="宋体"/>
              <a:cs typeface="+mn-cs"/>
            </a:endParaRPr>
          </a:p>
        </p:txBody>
      </p:sp>
      <p:sp>
        <p:nvSpPr>
          <p:cNvPr id="82" name="TextBox 81"/>
          <p:cNvSpPr txBox="1"/>
          <p:nvPr/>
        </p:nvSpPr>
        <p:spPr>
          <a:xfrm>
            <a:off x="6896100" y="3589020"/>
            <a:ext cx="464820" cy="276999"/>
          </a:xfrm>
          <a:prstGeom prst="rect">
            <a:avLst/>
          </a:prstGeom>
          <a:noFill/>
        </p:spPr>
        <p:txBody>
          <a:bodyPr wrap="square" rtlCol="0">
            <a:spAutoFit/>
          </a:bodyPr>
          <a:lstStyle/>
          <a:p>
            <a:r>
              <a:rPr lang="en-US" altLang="zh-CN" sz="1200" dirty="0" smtClean="0">
                <a:latin typeface="Arial" pitchFamily="34" charset="0"/>
                <a:cs typeface="Arial" pitchFamily="34" charset="0"/>
              </a:rPr>
              <a:t>VIS</a:t>
            </a:r>
            <a:endParaRPr lang="zh-CN" altLang="en-US" sz="1200" dirty="0">
              <a:latin typeface="Arial" pitchFamily="34" charset="0"/>
              <a:cs typeface="Arial" pitchFamily="34" charset="0"/>
            </a:endParaRPr>
          </a:p>
        </p:txBody>
      </p:sp>
      <p:sp>
        <p:nvSpPr>
          <p:cNvPr id="85" name="TextBox 84"/>
          <p:cNvSpPr txBox="1"/>
          <p:nvPr/>
        </p:nvSpPr>
        <p:spPr>
          <a:xfrm>
            <a:off x="6797040" y="281178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Server</a:t>
            </a:r>
            <a:endParaRPr lang="zh-CN" altLang="en-US" sz="1200" dirty="0">
              <a:latin typeface="Arial" pitchFamily="34" charset="0"/>
              <a:cs typeface="Arial" pitchFamily="34" charset="0"/>
            </a:endParaRPr>
          </a:p>
        </p:txBody>
      </p:sp>
      <p:sp>
        <p:nvSpPr>
          <p:cNvPr id="86" name="TextBox 85"/>
          <p:cNvSpPr txBox="1"/>
          <p:nvPr/>
        </p:nvSpPr>
        <p:spPr>
          <a:xfrm>
            <a:off x="6766560" y="4389120"/>
            <a:ext cx="1051560" cy="276999"/>
          </a:xfrm>
          <a:prstGeom prst="rect">
            <a:avLst/>
          </a:prstGeom>
          <a:noFill/>
        </p:spPr>
        <p:txBody>
          <a:bodyPr wrap="square" rtlCol="0">
            <a:spAutoFit/>
          </a:bodyPr>
          <a:lstStyle/>
          <a:p>
            <a:r>
              <a:rPr lang="en-US" altLang="zh-CN" sz="1200" dirty="0" smtClean="0">
                <a:latin typeface="Arial" pitchFamily="34" charset="0"/>
                <a:cs typeface="Arial" pitchFamily="34" charset="0"/>
              </a:rPr>
              <a:t>Storage</a:t>
            </a:r>
            <a:endParaRPr lang="zh-CN" altLang="en-US" sz="1200" dirty="0">
              <a:latin typeface="Arial" pitchFamily="34" charset="0"/>
              <a:cs typeface="Arial" pitchFamily="34" charset="0"/>
            </a:endParaRPr>
          </a:p>
        </p:txBody>
      </p:sp>
      <p:sp>
        <p:nvSpPr>
          <p:cNvPr id="88" name="TextBox 87"/>
          <p:cNvSpPr txBox="1"/>
          <p:nvPr/>
        </p:nvSpPr>
        <p:spPr>
          <a:xfrm>
            <a:off x="1196340" y="3558540"/>
            <a:ext cx="1188000" cy="340519"/>
          </a:xfrm>
          <a:prstGeom prst="roundRect">
            <a:avLst/>
          </a:prstGeom>
          <a:noFill/>
        </p:spPr>
        <p:txBody>
          <a:bodyPr wrap="square" rtlCol="0">
            <a:spAutoFit/>
          </a:bodyPr>
          <a:lstStyle/>
          <a:p>
            <a:r>
              <a:rPr lang="zh-CN" altLang="en-US" sz="1400" b="1" dirty="0" smtClean="0">
                <a:solidFill>
                  <a:srgbClr val="C00000"/>
                </a:solidFill>
                <a:latin typeface="微软雅黑" pitchFamily="34" charset="-122"/>
                <a:ea typeface="微软雅黑" pitchFamily="34" charset="-122"/>
              </a:rPr>
              <a:t>数据中心</a:t>
            </a:r>
            <a:r>
              <a:rPr lang="en-US" altLang="zh-CN" sz="1400" b="1" dirty="0" smtClean="0">
                <a:solidFill>
                  <a:srgbClr val="C00000"/>
                </a:solidFill>
                <a:latin typeface="微软雅黑" pitchFamily="34" charset="-122"/>
                <a:ea typeface="微软雅黑" pitchFamily="34" charset="-122"/>
              </a:rPr>
              <a:t>A</a:t>
            </a:r>
            <a:endParaRPr lang="zh-CN" altLang="en-US" sz="1400" b="1" dirty="0">
              <a:solidFill>
                <a:srgbClr val="C00000"/>
              </a:solidFill>
              <a:latin typeface="微软雅黑" pitchFamily="34" charset="-122"/>
              <a:ea typeface="微软雅黑" pitchFamily="34" charset="-122"/>
            </a:endParaRPr>
          </a:p>
        </p:txBody>
      </p:sp>
      <p:sp>
        <p:nvSpPr>
          <p:cNvPr id="89" name="TextBox 88"/>
          <p:cNvSpPr txBox="1"/>
          <p:nvPr/>
        </p:nvSpPr>
        <p:spPr>
          <a:xfrm>
            <a:off x="4107180" y="3558540"/>
            <a:ext cx="1188000" cy="340519"/>
          </a:xfrm>
          <a:prstGeom prst="roundRect">
            <a:avLst/>
          </a:prstGeom>
          <a:noFill/>
        </p:spPr>
        <p:txBody>
          <a:bodyPr wrap="square" rtlCol="0">
            <a:spAutoFit/>
          </a:bodyPr>
          <a:lstStyle/>
          <a:p>
            <a:r>
              <a:rPr lang="zh-CN" altLang="en-US" sz="1400" b="1" dirty="0" smtClean="0">
                <a:solidFill>
                  <a:srgbClr val="C00000"/>
                </a:solidFill>
                <a:latin typeface="微软雅黑" pitchFamily="34" charset="-122"/>
                <a:ea typeface="微软雅黑" pitchFamily="34" charset="-122"/>
              </a:rPr>
              <a:t>数据中心</a:t>
            </a:r>
            <a:r>
              <a:rPr lang="en-US" altLang="zh-CN" sz="1400" b="1" dirty="0" smtClean="0">
                <a:solidFill>
                  <a:srgbClr val="C00000"/>
                </a:solidFill>
                <a:latin typeface="微软雅黑" pitchFamily="34" charset="-122"/>
                <a:ea typeface="微软雅黑" pitchFamily="34" charset="-122"/>
              </a:rPr>
              <a:t>B</a:t>
            </a:r>
            <a:endParaRPr lang="zh-CN" altLang="en-US" sz="1400" b="1" dirty="0">
              <a:solidFill>
                <a:srgbClr val="C00000"/>
              </a:solidFill>
              <a:latin typeface="微软雅黑" pitchFamily="34" charset="-122"/>
              <a:ea typeface="微软雅黑" pitchFamily="34" charset="-122"/>
            </a:endParaRPr>
          </a:p>
        </p:txBody>
      </p:sp>
      <p:sp>
        <p:nvSpPr>
          <p:cNvPr id="51" name="TextBox 50"/>
          <p:cNvSpPr txBox="1"/>
          <p:nvPr/>
        </p:nvSpPr>
        <p:spPr>
          <a:xfrm>
            <a:off x="6454140" y="4617720"/>
            <a:ext cx="1309920" cy="340519"/>
          </a:xfrm>
          <a:prstGeom prst="roundRect">
            <a:avLst/>
          </a:prstGeom>
          <a:noFill/>
        </p:spPr>
        <p:txBody>
          <a:bodyPr wrap="square" rtlCol="0">
            <a:spAutoFit/>
          </a:bodyPr>
          <a:lstStyle/>
          <a:p>
            <a:r>
              <a:rPr lang="zh-CN" altLang="en-US" sz="1400" b="1" dirty="0" smtClean="0">
                <a:solidFill>
                  <a:srgbClr val="C00000"/>
                </a:solidFill>
                <a:latin typeface="微软雅黑" pitchFamily="34" charset="-122"/>
                <a:ea typeface="微软雅黑" pitchFamily="34" charset="-122"/>
              </a:rPr>
              <a:t>异地灾备中心</a:t>
            </a:r>
            <a:endParaRPr lang="zh-CN" altLang="en-US" sz="1400" b="1" dirty="0">
              <a:solidFill>
                <a:srgbClr val="C00000"/>
              </a:solidFill>
              <a:latin typeface="微软雅黑" pitchFamily="34" charset="-122"/>
              <a:ea typeface="微软雅黑" pitchFamily="34" charset="-122"/>
            </a:endParaRPr>
          </a:p>
        </p:txBody>
      </p:sp>
      <p:sp>
        <p:nvSpPr>
          <p:cNvPr id="55" name="Freeform 3"/>
          <p:cNvSpPr>
            <a:spLocks/>
          </p:cNvSpPr>
          <p:nvPr/>
        </p:nvSpPr>
        <p:spPr bwMode="ltGray">
          <a:xfrm>
            <a:off x="2582282" y="3293212"/>
            <a:ext cx="972000" cy="324000"/>
          </a:xfrm>
          <a:custGeom>
            <a:avLst/>
            <a:gdLst/>
            <a:ahLst/>
            <a:cxnLst>
              <a:cxn ang="0">
                <a:pos x="8082" y="658"/>
              </a:cxn>
              <a:cxn ang="0">
                <a:pos x="8958" y="282"/>
              </a:cxn>
              <a:cxn ang="0">
                <a:pos x="9975" y="54"/>
              </a:cxn>
              <a:cxn ang="0">
                <a:pos x="12081" y="148"/>
              </a:cxn>
              <a:cxn ang="0">
                <a:pos x="13702" y="911"/>
              </a:cxn>
              <a:cxn ang="0">
                <a:pos x="14427" y="2073"/>
              </a:cxn>
              <a:cxn ang="0">
                <a:pos x="14452" y="2388"/>
              </a:cxn>
              <a:cxn ang="0">
                <a:pos x="14594" y="2503"/>
              </a:cxn>
              <a:cxn ang="0">
                <a:pos x="14986" y="2562"/>
              </a:cxn>
              <a:cxn ang="0">
                <a:pos x="15877" y="3134"/>
              </a:cxn>
              <a:cxn ang="0">
                <a:pos x="16302" y="4134"/>
              </a:cxn>
              <a:cxn ang="0">
                <a:pos x="16173" y="5243"/>
              </a:cxn>
              <a:cxn ang="0">
                <a:pos x="15741" y="6005"/>
              </a:cxn>
              <a:cxn ang="0">
                <a:pos x="15105" y="6560"/>
              </a:cxn>
              <a:cxn ang="0">
                <a:pos x="14823" y="6966"/>
              </a:cxn>
              <a:cxn ang="0">
                <a:pos x="15196" y="7568"/>
              </a:cxn>
              <a:cxn ang="0">
                <a:pos x="15314" y="8268"/>
              </a:cxn>
              <a:cxn ang="0">
                <a:pos x="15057" y="9164"/>
              </a:cxn>
              <a:cxn ang="0">
                <a:pos x="14230" y="9993"/>
              </a:cxn>
              <a:cxn ang="0">
                <a:pos x="13068" y="10352"/>
              </a:cxn>
              <a:cxn ang="0">
                <a:pos x="12342" y="10295"/>
              </a:cxn>
              <a:cxn ang="0">
                <a:pos x="12080" y="10220"/>
              </a:cxn>
              <a:cxn ang="0">
                <a:pos x="11836" y="10119"/>
              </a:cxn>
              <a:cxn ang="0">
                <a:pos x="11768" y="10319"/>
              </a:cxn>
              <a:cxn ang="0">
                <a:pos x="11678" y="10797"/>
              </a:cxn>
              <a:cxn ang="0">
                <a:pos x="11146" y="11520"/>
              </a:cxn>
              <a:cxn ang="0">
                <a:pos x="10300" y="11906"/>
              </a:cxn>
              <a:cxn ang="0">
                <a:pos x="9439" y="11884"/>
              </a:cxn>
              <a:cxn ang="0">
                <a:pos x="8937" y="11675"/>
              </a:cxn>
              <a:cxn ang="0">
                <a:pos x="8547" y="11344"/>
              </a:cxn>
              <a:cxn ang="0">
                <a:pos x="8109" y="11234"/>
              </a:cxn>
              <a:cxn ang="0">
                <a:pos x="7295" y="11546"/>
              </a:cxn>
              <a:cxn ang="0">
                <a:pos x="6366" y="11690"/>
              </a:cxn>
              <a:cxn ang="0">
                <a:pos x="5057" y="11579"/>
              </a:cxn>
              <a:cxn ang="0">
                <a:pos x="3708" y="10961"/>
              </a:cxn>
              <a:cxn ang="0">
                <a:pos x="3026" y="9980"/>
              </a:cxn>
              <a:cxn ang="0">
                <a:pos x="3007" y="9418"/>
              </a:cxn>
              <a:cxn ang="0">
                <a:pos x="2672" y="9508"/>
              </a:cxn>
              <a:cxn ang="0">
                <a:pos x="2239" y="9567"/>
              </a:cxn>
              <a:cxn ang="0">
                <a:pos x="1791" y="9544"/>
              </a:cxn>
              <a:cxn ang="0">
                <a:pos x="786" y="9132"/>
              </a:cxn>
              <a:cxn ang="0">
                <a:pos x="132" y="8292"/>
              </a:cxn>
              <a:cxn ang="0">
                <a:pos x="42" y="7224"/>
              </a:cxn>
              <a:cxn ang="0">
                <a:pos x="378" y="6477"/>
              </a:cxn>
              <a:cxn ang="0">
                <a:pos x="981" y="5917"/>
              </a:cxn>
              <a:cxn ang="0">
                <a:pos x="1659" y="5574"/>
              </a:cxn>
              <a:cxn ang="0">
                <a:pos x="1397" y="5049"/>
              </a:cxn>
              <a:cxn ang="0">
                <a:pos x="1294" y="4466"/>
              </a:cxn>
              <a:cxn ang="0">
                <a:pos x="1401" y="3739"/>
              </a:cxn>
              <a:cxn ang="0">
                <a:pos x="2105" y="2704"/>
              </a:cxn>
              <a:cxn ang="0">
                <a:pos x="3256" y="2128"/>
              </a:cxn>
              <a:cxn ang="0">
                <a:pos x="4299" y="2100"/>
              </a:cxn>
              <a:cxn ang="0">
                <a:pos x="4528" y="2151"/>
              </a:cxn>
              <a:cxn ang="0">
                <a:pos x="4745" y="2220"/>
              </a:cxn>
              <a:cxn ang="0">
                <a:pos x="4881" y="2258"/>
              </a:cxn>
              <a:cxn ang="0">
                <a:pos x="5103" y="1683"/>
              </a:cxn>
              <a:cxn ang="0">
                <a:pos x="5718" y="1034"/>
              </a:cxn>
              <a:cxn ang="0">
                <a:pos x="6527" y="774"/>
              </a:cxn>
              <a:cxn ang="0">
                <a:pos x="6951" y="830"/>
              </a:cxn>
              <a:cxn ang="0">
                <a:pos x="7191" y="929"/>
              </a:cxn>
              <a:cxn ang="0">
                <a:pos x="7403" y="1072"/>
              </a:cxn>
            </a:cxnLst>
            <a:rect l="0" t="0" r="r" b="b"/>
            <a:pathLst>
              <a:path w="16320" h="11943">
                <a:moveTo>
                  <a:pt x="7438" y="1101"/>
                </a:moveTo>
                <a:lnTo>
                  <a:pt x="7496" y="1053"/>
                </a:lnTo>
                <a:lnTo>
                  <a:pt x="7554" y="1006"/>
                </a:lnTo>
                <a:lnTo>
                  <a:pt x="7615" y="960"/>
                </a:lnTo>
                <a:lnTo>
                  <a:pt x="7678" y="914"/>
                </a:lnTo>
                <a:lnTo>
                  <a:pt x="7741" y="869"/>
                </a:lnTo>
                <a:lnTo>
                  <a:pt x="7806" y="825"/>
                </a:lnTo>
                <a:lnTo>
                  <a:pt x="7873" y="782"/>
                </a:lnTo>
                <a:lnTo>
                  <a:pt x="7942" y="740"/>
                </a:lnTo>
                <a:lnTo>
                  <a:pt x="8011" y="698"/>
                </a:lnTo>
                <a:lnTo>
                  <a:pt x="8082" y="658"/>
                </a:lnTo>
                <a:lnTo>
                  <a:pt x="8156" y="618"/>
                </a:lnTo>
                <a:lnTo>
                  <a:pt x="8229" y="580"/>
                </a:lnTo>
                <a:lnTo>
                  <a:pt x="8305" y="542"/>
                </a:lnTo>
                <a:lnTo>
                  <a:pt x="8382" y="506"/>
                </a:lnTo>
                <a:lnTo>
                  <a:pt x="8461" y="470"/>
                </a:lnTo>
                <a:lnTo>
                  <a:pt x="8540" y="436"/>
                </a:lnTo>
                <a:lnTo>
                  <a:pt x="8621" y="403"/>
                </a:lnTo>
                <a:lnTo>
                  <a:pt x="8704" y="371"/>
                </a:lnTo>
                <a:lnTo>
                  <a:pt x="8786" y="340"/>
                </a:lnTo>
                <a:lnTo>
                  <a:pt x="8871" y="310"/>
                </a:lnTo>
                <a:lnTo>
                  <a:pt x="8958" y="282"/>
                </a:lnTo>
                <a:lnTo>
                  <a:pt x="9044" y="255"/>
                </a:lnTo>
                <a:lnTo>
                  <a:pt x="9132" y="228"/>
                </a:lnTo>
                <a:lnTo>
                  <a:pt x="9222" y="204"/>
                </a:lnTo>
                <a:lnTo>
                  <a:pt x="9313" y="180"/>
                </a:lnTo>
                <a:lnTo>
                  <a:pt x="9403" y="158"/>
                </a:lnTo>
                <a:lnTo>
                  <a:pt x="9496" y="137"/>
                </a:lnTo>
                <a:lnTo>
                  <a:pt x="9590" y="118"/>
                </a:lnTo>
                <a:lnTo>
                  <a:pt x="9685" y="99"/>
                </a:lnTo>
                <a:lnTo>
                  <a:pt x="9780" y="83"/>
                </a:lnTo>
                <a:lnTo>
                  <a:pt x="9877" y="68"/>
                </a:lnTo>
                <a:lnTo>
                  <a:pt x="9975" y="54"/>
                </a:lnTo>
                <a:lnTo>
                  <a:pt x="10176" y="31"/>
                </a:lnTo>
                <a:lnTo>
                  <a:pt x="10375" y="13"/>
                </a:lnTo>
                <a:lnTo>
                  <a:pt x="10574" y="4"/>
                </a:lnTo>
                <a:lnTo>
                  <a:pt x="10771" y="0"/>
                </a:lnTo>
                <a:lnTo>
                  <a:pt x="10967" y="3"/>
                </a:lnTo>
                <a:lnTo>
                  <a:pt x="11160" y="12"/>
                </a:lnTo>
                <a:lnTo>
                  <a:pt x="11351" y="27"/>
                </a:lnTo>
                <a:lnTo>
                  <a:pt x="11538" y="48"/>
                </a:lnTo>
                <a:lnTo>
                  <a:pt x="11723" y="76"/>
                </a:lnTo>
                <a:lnTo>
                  <a:pt x="11903" y="109"/>
                </a:lnTo>
                <a:lnTo>
                  <a:pt x="12081" y="148"/>
                </a:lnTo>
                <a:lnTo>
                  <a:pt x="12254" y="192"/>
                </a:lnTo>
                <a:lnTo>
                  <a:pt x="12424" y="241"/>
                </a:lnTo>
                <a:lnTo>
                  <a:pt x="12588" y="296"/>
                </a:lnTo>
                <a:lnTo>
                  <a:pt x="12747" y="356"/>
                </a:lnTo>
                <a:lnTo>
                  <a:pt x="12902" y="421"/>
                </a:lnTo>
                <a:lnTo>
                  <a:pt x="13051" y="492"/>
                </a:lnTo>
                <a:lnTo>
                  <a:pt x="13194" y="566"/>
                </a:lnTo>
                <a:lnTo>
                  <a:pt x="13330" y="645"/>
                </a:lnTo>
                <a:lnTo>
                  <a:pt x="13461" y="729"/>
                </a:lnTo>
                <a:lnTo>
                  <a:pt x="13584" y="818"/>
                </a:lnTo>
                <a:lnTo>
                  <a:pt x="13702" y="911"/>
                </a:lnTo>
                <a:lnTo>
                  <a:pt x="13811" y="1008"/>
                </a:lnTo>
                <a:lnTo>
                  <a:pt x="13913" y="1108"/>
                </a:lnTo>
                <a:lnTo>
                  <a:pt x="14008" y="1214"/>
                </a:lnTo>
                <a:lnTo>
                  <a:pt x="14093" y="1322"/>
                </a:lnTo>
                <a:lnTo>
                  <a:pt x="14171" y="1434"/>
                </a:lnTo>
                <a:lnTo>
                  <a:pt x="14239" y="1550"/>
                </a:lnTo>
                <a:lnTo>
                  <a:pt x="14299" y="1669"/>
                </a:lnTo>
                <a:lnTo>
                  <a:pt x="14349" y="1791"/>
                </a:lnTo>
                <a:lnTo>
                  <a:pt x="14390" y="1916"/>
                </a:lnTo>
                <a:lnTo>
                  <a:pt x="14421" y="2044"/>
                </a:lnTo>
                <a:lnTo>
                  <a:pt x="14427" y="2073"/>
                </a:lnTo>
                <a:lnTo>
                  <a:pt x="14431" y="2102"/>
                </a:lnTo>
                <a:lnTo>
                  <a:pt x="14436" y="2131"/>
                </a:lnTo>
                <a:lnTo>
                  <a:pt x="14440" y="2159"/>
                </a:lnTo>
                <a:lnTo>
                  <a:pt x="14443" y="2188"/>
                </a:lnTo>
                <a:lnTo>
                  <a:pt x="14446" y="2217"/>
                </a:lnTo>
                <a:lnTo>
                  <a:pt x="14448" y="2245"/>
                </a:lnTo>
                <a:lnTo>
                  <a:pt x="14450" y="2274"/>
                </a:lnTo>
                <a:lnTo>
                  <a:pt x="14451" y="2303"/>
                </a:lnTo>
                <a:lnTo>
                  <a:pt x="14452" y="2331"/>
                </a:lnTo>
                <a:lnTo>
                  <a:pt x="14452" y="2360"/>
                </a:lnTo>
                <a:lnTo>
                  <a:pt x="14452" y="2388"/>
                </a:lnTo>
                <a:lnTo>
                  <a:pt x="14451" y="2417"/>
                </a:lnTo>
                <a:lnTo>
                  <a:pt x="14450" y="2445"/>
                </a:lnTo>
                <a:lnTo>
                  <a:pt x="14448" y="2474"/>
                </a:lnTo>
                <a:lnTo>
                  <a:pt x="14446" y="2502"/>
                </a:lnTo>
                <a:lnTo>
                  <a:pt x="14467" y="2502"/>
                </a:lnTo>
                <a:lnTo>
                  <a:pt x="14488" y="2501"/>
                </a:lnTo>
                <a:lnTo>
                  <a:pt x="14510" y="2501"/>
                </a:lnTo>
                <a:lnTo>
                  <a:pt x="14530" y="2501"/>
                </a:lnTo>
                <a:lnTo>
                  <a:pt x="14551" y="2502"/>
                </a:lnTo>
                <a:lnTo>
                  <a:pt x="14573" y="2502"/>
                </a:lnTo>
                <a:lnTo>
                  <a:pt x="14594" y="2503"/>
                </a:lnTo>
                <a:lnTo>
                  <a:pt x="14615" y="2504"/>
                </a:lnTo>
                <a:lnTo>
                  <a:pt x="14636" y="2505"/>
                </a:lnTo>
                <a:lnTo>
                  <a:pt x="14657" y="2507"/>
                </a:lnTo>
                <a:lnTo>
                  <a:pt x="14679" y="2508"/>
                </a:lnTo>
                <a:lnTo>
                  <a:pt x="14699" y="2510"/>
                </a:lnTo>
                <a:lnTo>
                  <a:pt x="14721" y="2512"/>
                </a:lnTo>
                <a:lnTo>
                  <a:pt x="14742" y="2515"/>
                </a:lnTo>
                <a:lnTo>
                  <a:pt x="14762" y="2517"/>
                </a:lnTo>
                <a:lnTo>
                  <a:pt x="14784" y="2520"/>
                </a:lnTo>
                <a:lnTo>
                  <a:pt x="14886" y="2538"/>
                </a:lnTo>
                <a:lnTo>
                  <a:pt x="14986" y="2562"/>
                </a:lnTo>
                <a:lnTo>
                  <a:pt x="15083" y="2591"/>
                </a:lnTo>
                <a:lnTo>
                  <a:pt x="15178" y="2624"/>
                </a:lnTo>
                <a:lnTo>
                  <a:pt x="15268" y="2663"/>
                </a:lnTo>
                <a:lnTo>
                  <a:pt x="15356" y="2706"/>
                </a:lnTo>
                <a:lnTo>
                  <a:pt x="15441" y="2755"/>
                </a:lnTo>
                <a:lnTo>
                  <a:pt x="15522" y="2808"/>
                </a:lnTo>
                <a:lnTo>
                  <a:pt x="15601" y="2865"/>
                </a:lnTo>
                <a:lnTo>
                  <a:pt x="15675" y="2927"/>
                </a:lnTo>
                <a:lnTo>
                  <a:pt x="15747" y="2991"/>
                </a:lnTo>
                <a:lnTo>
                  <a:pt x="15814" y="3061"/>
                </a:lnTo>
                <a:lnTo>
                  <a:pt x="15877" y="3134"/>
                </a:lnTo>
                <a:lnTo>
                  <a:pt x="15938" y="3210"/>
                </a:lnTo>
                <a:lnTo>
                  <a:pt x="15994" y="3290"/>
                </a:lnTo>
                <a:lnTo>
                  <a:pt x="16045" y="3373"/>
                </a:lnTo>
                <a:lnTo>
                  <a:pt x="16093" y="3459"/>
                </a:lnTo>
                <a:lnTo>
                  <a:pt x="16136" y="3548"/>
                </a:lnTo>
                <a:lnTo>
                  <a:pt x="16175" y="3641"/>
                </a:lnTo>
                <a:lnTo>
                  <a:pt x="16210" y="3735"/>
                </a:lnTo>
                <a:lnTo>
                  <a:pt x="16239" y="3831"/>
                </a:lnTo>
                <a:lnTo>
                  <a:pt x="16265" y="3931"/>
                </a:lnTo>
                <a:lnTo>
                  <a:pt x="16286" y="4031"/>
                </a:lnTo>
                <a:lnTo>
                  <a:pt x="16302" y="4134"/>
                </a:lnTo>
                <a:lnTo>
                  <a:pt x="16313" y="4239"/>
                </a:lnTo>
                <a:lnTo>
                  <a:pt x="16319" y="4345"/>
                </a:lnTo>
                <a:lnTo>
                  <a:pt x="16320" y="4453"/>
                </a:lnTo>
                <a:lnTo>
                  <a:pt x="16316" y="4562"/>
                </a:lnTo>
                <a:lnTo>
                  <a:pt x="16307" y="4672"/>
                </a:lnTo>
                <a:lnTo>
                  <a:pt x="16291" y="4783"/>
                </a:lnTo>
                <a:lnTo>
                  <a:pt x="16271" y="4895"/>
                </a:lnTo>
                <a:lnTo>
                  <a:pt x="16246" y="5007"/>
                </a:lnTo>
                <a:lnTo>
                  <a:pt x="16224" y="5087"/>
                </a:lnTo>
                <a:lnTo>
                  <a:pt x="16200" y="5165"/>
                </a:lnTo>
                <a:lnTo>
                  <a:pt x="16173" y="5243"/>
                </a:lnTo>
                <a:lnTo>
                  <a:pt x="16145" y="5319"/>
                </a:lnTo>
                <a:lnTo>
                  <a:pt x="16113" y="5394"/>
                </a:lnTo>
                <a:lnTo>
                  <a:pt x="16080" y="5468"/>
                </a:lnTo>
                <a:lnTo>
                  <a:pt x="16045" y="5540"/>
                </a:lnTo>
                <a:lnTo>
                  <a:pt x="16007" y="5611"/>
                </a:lnTo>
                <a:lnTo>
                  <a:pt x="15967" y="5680"/>
                </a:lnTo>
                <a:lnTo>
                  <a:pt x="15925" y="5749"/>
                </a:lnTo>
                <a:lnTo>
                  <a:pt x="15882" y="5815"/>
                </a:lnTo>
                <a:lnTo>
                  <a:pt x="15837" y="5880"/>
                </a:lnTo>
                <a:lnTo>
                  <a:pt x="15790" y="5943"/>
                </a:lnTo>
                <a:lnTo>
                  <a:pt x="15741" y="6005"/>
                </a:lnTo>
                <a:lnTo>
                  <a:pt x="15690" y="6064"/>
                </a:lnTo>
                <a:lnTo>
                  <a:pt x="15638" y="6123"/>
                </a:lnTo>
                <a:lnTo>
                  <a:pt x="15584" y="6179"/>
                </a:lnTo>
                <a:lnTo>
                  <a:pt x="15528" y="6233"/>
                </a:lnTo>
                <a:lnTo>
                  <a:pt x="15472" y="6287"/>
                </a:lnTo>
                <a:lnTo>
                  <a:pt x="15414" y="6337"/>
                </a:lnTo>
                <a:lnTo>
                  <a:pt x="15354" y="6386"/>
                </a:lnTo>
                <a:lnTo>
                  <a:pt x="15294" y="6432"/>
                </a:lnTo>
                <a:lnTo>
                  <a:pt x="15232" y="6477"/>
                </a:lnTo>
                <a:lnTo>
                  <a:pt x="15169" y="6520"/>
                </a:lnTo>
                <a:lnTo>
                  <a:pt x="15105" y="6560"/>
                </a:lnTo>
                <a:lnTo>
                  <a:pt x="15040" y="6599"/>
                </a:lnTo>
                <a:lnTo>
                  <a:pt x="14975" y="6635"/>
                </a:lnTo>
                <a:lnTo>
                  <a:pt x="14907" y="6669"/>
                </a:lnTo>
                <a:lnTo>
                  <a:pt x="14840" y="6700"/>
                </a:lnTo>
                <a:lnTo>
                  <a:pt x="14771" y="6730"/>
                </a:lnTo>
                <a:lnTo>
                  <a:pt x="14702" y="6757"/>
                </a:lnTo>
                <a:lnTo>
                  <a:pt x="14632" y="6781"/>
                </a:lnTo>
                <a:lnTo>
                  <a:pt x="14682" y="6825"/>
                </a:lnTo>
                <a:lnTo>
                  <a:pt x="14731" y="6871"/>
                </a:lnTo>
                <a:lnTo>
                  <a:pt x="14778" y="6918"/>
                </a:lnTo>
                <a:lnTo>
                  <a:pt x="14823" y="6966"/>
                </a:lnTo>
                <a:lnTo>
                  <a:pt x="14867" y="7015"/>
                </a:lnTo>
                <a:lnTo>
                  <a:pt x="14907" y="7065"/>
                </a:lnTo>
                <a:lnTo>
                  <a:pt x="14947" y="7117"/>
                </a:lnTo>
                <a:lnTo>
                  <a:pt x="14985" y="7171"/>
                </a:lnTo>
                <a:lnTo>
                  <a:pt x="15022" y="7224"/>
                </a:lnTo>
                <a:lnTo>
                  <a:pt x="15055" y="7279"/>
                </a:lnTo>
                <a:lnTo>
                  <a:pt x="15088" y="7336"/>
                </a:lnTo>
                <a:lnTo>
                  <a:pt x="15117" y="7392"/>
                </a:lnTo>
                <a:lnTo>
                  <a:pt x="15146" y="7450"/>
                </a:lnTo>
                <a:lnTo>
                  <a:pt x="15171" y="7509"/>
                </a:lnTo>
                <a:lnTo>
                  <a:pt x="15196" y="7568"/>
                </a:lnTo>
                <a:lnTo>
                  <a:pt x="15217" y="7629"/>
                </a:lnTo>
                <a:lnTo>
                  <a:pt x="15237" y="7690"/>
                </a:lnTo>
                <a:lnTo>
                  <a:pt x="15255" y="7752"/>
                </a:lnTo>
                <a:lnTo>
                  <a:pt x="15270" y="7814"/>
                </a:lnTo>
                <a:lnTo>
                  <a:pt x="15284" y="7878"/>
                </a:lnTo>
                <a:lnTo>
                  <a:pt x="15294" y="7941"/>
                </a:lnTo>
                <a:lnTo>
                  <a:pt x="15303" y="8006"/>
                </a:lnTo>
                <a:lnTo>
                  <a:pt x="15309" y="8070"/>
                </a:lnTo>
                <a:lnTo>
                  <a:pt x="15313" y="8136"/>
                </a:lnTo>
                <a:lnTo>
                  <a:pt x="15314" y="8201"/>
                </a:lnTo>
                <a:lnTo>
                  <a:pt x="15314" y="8268"/>
                </a:lnTo>
                <a:lnTo>
                  <a:pt x="15311" y="8333"/>
                </a:lnTo>
                <a:lnTo>
                  <a:pt x="15305" y="8401"/>
                </a:lnTo>
                <a:lnTo>
                  <a:pt x="15297" y="8468"/>
                </a:lnTo>
                <a:lnTo>
                  <a:pt x="15286" y="8534"/>
                </a:lnTo>
                <a:lnTo>
                  <a:pt x="15272" y="8602"/>
                </a:lnTo>
                <a:lnTo>
                  <a:pt x="15257" y="8669"/>
                </a:lnTo>
                <a:lnTo>
                  <a:pt x="15228" y="8773"/>
                </a:lnTo>
                <a:lnTo>
                  <a:pt x="15193" y="8874"/>
                </a:lnTo>
                <a:lnTo>
                  <a:pt x="15153" y="8974"/>
                </a:lnTo>
                <a:lnTo>
                  <a:pt x="15107" y="9070"/>
                </a:lnTo>
                <a:lnTo>
                  <a:pt x="15057" y="9164"/>
                </a:lnTo>
                <a:lnTo>
                  <a:pt x="15002" y="9255"/>
                </a:lnTo>
                <a:lnTo>
                  <a:pt x="14942" y="9343"/>
                </a:lnTo>
                <a:lnTo>
                  <a:pt x="14879" y="9429"/>
                </a:lnTo>
                <a:lnTo>
                  <a:pt x="14810" y="9511"/>
                </a:lnTo>
                <a:lnTo>
                  <a:pt x="14738" y="9590"/>
                </a:lnTo>
                <a:lnTo>
                  <a:pt x="14661" y="9666"/>
                </a:lnTo>
                <a:lnTo>
                  <a:pt x="14582" y="9739"/>
                </a:lnTo>
                <a:lnTo>
                  <a:pt x="14499" y="9807"/>
                </a:lnTo>
                <a:lnTo>
                  <a:pt x="14413" y="9873"/>
                </a:lnTo>
                <a:lnTo>
                  <a:pt x="14323" y="9934"/>
                </a:lnTo>
                <a:lnTo>
                  <a:pt x="14230" y="9993"/>
                </a:lnTo>
                <a:lnTo>
                  <a:pt x="14135" y="10047"/>
                </a:lnTo>
                <a:lnTo>
                  <a:pt x="14037" y="10097"/>
                </a:lnTo>
                <a:lnTo>
                  <a:pt x="13936" y="10143"/>
                </a:lnTo>
                <a:lnTo>
                  <a:pt x="13834" y="10185"/>
                </a:lnTo>
                <a:lnTo>
                  <a:pt x="13729" y="10222"/>
                </a:lnTo>
                <a:lnTo>
                  <a:pt x="13623" y="10256"/>
                </a:lnTo>
                <a:lnTo>
                  <a:pt x="13514" y="10285"/>
                </a:lnTo>
                <a:lnTo>
                  <a:pt x="13405" y="10308"/>
                </a:lnTo>
                <a:lnTo>
                  <a:pt x="13294" y="10328"/>
                </a:lnTo>
                <a:lnTo>
                  <a:pt x="13181" y="10342"/>
                </a:lnTo>
                <a:lnTo>
                  <a:pt x="13068" y="10352"/>
                </a:lnTo>
                <a:lnTo>
                  <a:pt x="12954" y="10358"/>
                </a:lnTo>
                <a:lnTo>
                  <a:pt x="12839" y="10357"/>
                </a:lnTo>
                <a:lnTo>
                  <a:pt x="12723" y="10351"/>
                </a:lnTo>
                <a:lnTo>
                  <a:pt x="12608" y="10341"/>
                </a:lnTo>
                <a:lnTo>
                  <a:pt x="12492" y="10325"/>
                </a:lnTo>
                <a:lnTo>
                  <a:pt x="12466" y="10321"/>
                </a:lnTo>
                <a:lnTo>
                  <a:pt x="12442" y="10316"/>
                </a:lnTo>
                <a:lnTo>
                  <a:pt x="12416" y="10311"/>
                </a:lnTo>
                <a:lnTo>
                  <a:pt x="12392" y="10306"/>
                </a:lnTo>
                <a:lnTo>
                  <a:pt x="12366" y="10301"/>
                </a:lnTo>
                <a:lnTo>
                  <a:pt x="12342" y="10295"/>
                </a:lnTo>
                <a:lnTo>
                  <a:pt x="12318" y="10290"/>
                </a:lnTo>
                <a:lnTo>
                  <a:pt x="12293" y="10284"/>
                </a:lnTo>
                <a:lnTo>
                  <a:pt x="12269" y="10278"/>
                </a:lnTo>
                <a:lnTo>
                  <a:pt x="12245" y="10272"/>
                </a:lnTo>
                <a:lnTo>
                  <a:pt x="12221" y="10264"/>
                </a:lnTo>
                <a:lnTo>
                  <a:pt x="12197" y="10258"/>
                </a:lnTo>
                <a:lnTo>
                  <a:pt x="12174" y="10251"/>
                </a:lnTo>
                <a:lnTo>
                  <a:pt x="12150" y="10244"/>
                </a:lnTo>
                <a:lnTo>
                  <a:pt x="12127" y="10236"/>
                </a:lnTo>
                <a:lnTo>
                  <a:pt x="12103" y="10228"/>
                </a:lnTo>
                <a:lnTo>
                  <a:pt x="12080" y="10220"/>
                </a:lnTo>
                <a:lnTo>
                  <a:pt x="12057" y="10212"/>
                </a:lnTo>
                <a:lnTo>
                  <a:pt x="12034" y="10204"/>
                </a:lnTo>
                <a:lnTo>
                  <a:pt x="12012" y="10196"/>
                </a:lnTo>
                <a:lnTo>
                  <a:pt x="11989" y="10186"/>
                </a:lnTo>
                <a:lnTo>
                  <a:pt x="11967" y="10177"/>
                </a:lnTo>
                <a:lnTo>
                  <a:pt x="11944" y="10168"/>
                </a:lnTo>
                <a:lnTo>
                  <a:pt x="11923" y="10159"/>
                </a:lnTo>
                <a:lnTo>
                  <a:pt x="11900" y="10150"/>
                </a:lnTo>
                <a:lnTo>
                  <a:pt x="11879" y="10139"/>
                </a:lnTo>
                <a:lnTo>
                  <a:pt x="11858" y="10129"/>
                </a:lnTo>
                <a:lnTo>
                  <a:pt x="11836" y="10119"/>
                </a:lnTo>
                <a:lnTo>
                  <a:pt x="11815" y="10109"/>
                </a:lnTo>
                <a:lnTo>
                  <a:pt x="11793" y="10098"/>
                </a:lnTo>
                <a:lnTo>
                  <a:pt x="11773" y="10087"/>
                </a:lnTo>
                <a:lnTo>
                  <a:pt x="11751" y="10076"/>
                </a:lnTo>
                <a:lnTo>
                  <a:pt x="11757" y="10111"/>
                </a:lnTo>
                <a:lnTo>
                  <a:pt x="11761" y="10144"/>
                </a:lnTo>
                <a:lnTo>
                  <a:pt x="11764" y="10179"/>
                </a:lnTo>
                <a:lnTo>
                  <a:pt x="11766" y="10213"/>
                </a:lnTo>
                <a:lnTo>
                  <a:pt x="11768" y="10248"/>
                </a:lnTo>
                <a:lnTo>
                  <a:pt x="11769" y="10283"/>
                </a:lnTo>
                <a:lnTo>
                  <a:pt x="11768" y="10319"/>
                </a:lnTo>
                <a:lnTo>
                  <a:pt x="11767" y="10353"/>
                </a:lnTo>
                <a:lnTo>
                  <a:pt x="11765" y="10388"/>
                </a:lnTo>
                <a:lnTo>
                  <a:pt x="11763" y="10424"/>
                </a:lnTo>
                <a:lnTo>
                  <a:pt x="11759" y="10459"/>
                </a:lnTo>
                <a:lnTo>
                  <a:pt x="11753" y="10495"/>
                </a:lnTo>
                <a:lnTo>
                  <a:pt x="11748" y="10531"/>
                </a:lnTo>
                <a:lnTo>
                  <a:pt x="11742" y="10567"/>
                </a:lnTo>
                <a:lnTo>
                  <a:pt x="11734" y="10602"/>
                </a:lnTo>
                <a:lnTo>
                  <a:pt x="11726" y="10637"/>
                </a:lnTo>
                <a:lnTo>
                  <a:pt x="11705" y="10718"/>
                </a:lnTo>
                <a:lnTo>
                  <a:pt x="11678" y="10797"/>
                </a:lnTo>
                <a:lnTo>
                  <a:pt x="11647" y="10874"/>
                </a:lnTo>
                <a:lnTo>
                  <a:pt x="11613" y="10949"/>
                </a:lnTo>
                <a:lnTo>
                  <a:pt x="11574" y="11021"/>
                </a:lnTo>
                <a:lnTo>
                  <a:pt x="11532" y="11092"/>
                </a:lnTo>
                <a:lnTo>
                  <a:pt x="11486" y="11161"/>
                </a:lnTo>
                <a:lnTo>
                  <a:pt x="11437" y="11226"/>
                </a:lnTo>
                <a:lnTo>
                  <a:pt x="11385" y="11291"/>
                </a:lnTo>
                <a:lnTo>
                  <a:pt x="11329" y="11352"/>
                </a:lnTo>
                <a:lnTo>
                  <a:pt x="11271" y="11411"/>
                </a:lnTo>
                <a:lnTo>
                  <a:pt x="11210" y="11467"/>
                </a:lnTo>
                <a:lnTo>
                  <a:pt x="11146" y="11520"/>
                </a:lnTo>
                <a:lnTo>
                  <a:pt x="11079" y="11570"/>
                </a:lnTo>
                <a:lnTo>
                  <a:pt x="11010" y="11619"/>
                </a:lnTo>
                <a:lnTo>
                  <a:pt x="10938" y="11664"/>
                </a:lnTo>
                <a:lnTo>
                  <a:pt x="10865" y="11705"/>
                </a:lnTo>
                <a:lnTo>
                  <a:pt x="10789" y="11744"/>
                </a:lnTo>
                <a:lnTo>
                  <a:pt x="10711" y="11779"/>
                </a:lnTo>
                <a:lnTo>
                  <a:pt x="10632" y="11811"/>
                </a:lnTo>
                <a:lnTo>
                  <a:pt x="10551" y="11841"/>
                </a:lnTo>
                <a:lnTo>
                  <a:pt x="10468" y="11866"/>
                </a:lnTo>
                <a:lnTo>
                  <a:pt x="10385" y="11888"/>
                </a:lnTo>
                <a:lnTo>
                  <a:pt x="10300" y="11906"/>
                </a:lnTo>
                <a:lnTo>
                  <a:pt x="10214" y="11922"/>
                </a:lnTo>
                <a:lnTo>
                  <a:pt x="10127" y="11932"/>
                </a:lnTo>
                <a:lnTo>
                  <a:pt x="10039" y="11939"/>
                </a:lnTo>
                <a:lnTo>
                  <a:pt x="9950" y="11943"/>
                </a:lnTo>
                <a:lnTo>
                  <a:pt x="9861" y="11942"/>
                </a:lnTo>
                <a:lnTo>
                  <a:pt x="9772" y="11938"/>
                </a:lnTo>
                <a:lnTo>
                  <a:pt x="9682" y="11929"/>
                </a:lnTo>
                <a:lnTo>
                  <a:pt x="9592" y="11917"/>
                </a:lnTo>
                <a:lnTo>
                  <a:pt x="9540" y="11906"/>
                </a:lnTo>
                <a:lnTo>
                  <a:pt x="9489" y="11896"/>
                </a:lnTo>
                <a:lnTo>
                  <a:pt x="9439" y="11884"/>
                </a:lnTo>
                <a:lnTo>
                  <a:pt x="9389" y="11871"/>
                </a:lnTo>
                <a:lnTo>
                  <a:pt x="9340" y="11856"/>
                </a:lnTo>
                <a:lnTo>
                  <a:pt x="9292" y="11841"/>
                </a:lnTo>
                <a:lnTo>
                  <a:pt x="9245" y="11824"/>
                </a:lnTo>
                <a:lnTo>
                  <a:pt x="9198" y="11806"/>
                </a:lnTo>
                <a:lnTo>
                  <a:pt x="9152" y="11787"/>
                </a:lnTo>
                <a:lnTo>
                  <a:pt x="9108" y="11766"/>
                </a:lnTo>
                <a:lnTo>
                  <a:pt x="9064" y="11746"/>
                </a:lnTo>
                <a:lnTo>
                  <a:pt x="9021" y="11723"/>
                </a:lnTo>
                <a:lnTo>
                  <a:pt x="8978" y="11699"/>
                </a:lnTo>
                <a:lnTo>
                  <a:pt x="8937" y="11675"/>
                </a:lnTo>
                <a:lnTo>
                  <a:pt x="8896" y="11649"/>
                </a:lnTo>
                <a:lnTo>
                  <a:pt x="8857" y="11623"/>
                </a:lnTo>
                <a:lnTo>
                  <a:pt x="8819" y="11595"/>
                </a:lnTo>
                <a:lnTo>
                  <a:pt x="8781" y="11567"/>
                </a:lnTo>
                <a:lnTo>
                  <a:pt x="8744" y="11538"/>
                </a:lnTo>
                <a:lnTo>
                  <a:pt x="8709" y="11508"/>
                </a:lnTo>
                <a:lnTo>
                  <a:pt x="8674" y="11477"/>
                </a:lnTo>
                <a:lnTo>
                  <a:pt x="8640" y="11444"/>
                </a:lnTo>
                <a:lnTo>
                  <a:pt x="8608" y="11413"/>
                </a:lnTo>
                <a:lnTo>
                  <a:pt x="8577" y="11379"/>
                </a:lnTo>
                <a:lnTo>
                  <a:pt x="8547" y="11344"/>
                </a:lnTo>
                <a:lnTo>
                  <a:pt x="8517" y="11309"/>
                </a:lnTo>
                <a:lnTo>
                  <a:pt x="8489" y="11273"/>
                </a:lnTo>
                <a:lnTo>
                  <a:pt x="8462" y="11237"/>
                </a:lnTo>
                <a:lnTo>
                  <a:pt x="8436" y="11201"/>
                </a:lnTo>
                <a:lnTo>
                  <a:pt x="8412" y="11163"/>
                </a:lnTo>
                <a:lnTo>
                  <a:pt x="8388" y="11124"/>
                </a:lnTo>
                <a:lnTo>
                  <a:pt x="8366" y="11085"/>
                </a:lnTo>
                <a:lnTo>
                  <a:pt x="8304" y="11124"/>
                </a:lnTo>
                <a:lnTo>
                  <a:pt x="8241" y="11162"/>
                </a:lnTo>
                <a:lnTo>
                  <a:pt x="8175" y="11199"/>
                </a:lnTo>
                <a:lnTo>
                  <a:pt x="8109" y="11234"/>
                </a:lnTo>
                <a:lnTo>
                  <a:pt x="8041" y="11269"/>
                </a:lnTo>
                <a:lnTo>
                  <a:pt x="7971" y="11302"/>
                </a:lnTo>
                <a:lnTo>
                  <a:pt x="7901" y="11335"/>
                </a:lnTo>
                <a:lnTo>
                  <a:pt x="7830" y="11366"/>
                </a:lnTo>
                <a:lnTo>
                  <a:pt x="7756" y="11395"/>
                </a:lnTo>
                <a:lnTo>
                  <a:pt x="7683" y="11424"/>
                </a:lnTo>
                <a:lnTo>
                  <a:pt x="7607" y="11451"/>
                </a:lnTo>
                <a:lnTo>
                  <a:pt x="7531" y="11476"/>
                </a:lnTo>
                <a:lnTo>
                  <a:pt x="7453" y="11501"/>
                </a:lnTo>
                <a:lnTo>
                  <a:pt x="7375" y="11524"/>
                </a:lnTo>
                <a:lnTo>
                  <a:pt x="7295" y="11546"/>
                </a:lnTo>
                <a:lnTo>
                  <a:pt x="7214" y="11566"/>
                </a:lnTo>
                <a:lnTo>
                  <a:pt x="7133" y="11586"/>
                </a:lnTo>
                <a:lnTo>
                  <a:pt x="7050" y="11603"/>
                </a:lnTo>
                <a:lnTo>
                  <a:pt x="6968" y="11620"/>
                </a:lnTo>
                <a:lnTo>
                  <a:pt x="6884" y="11634"/>
                </a:lnTo>
                <a:lnTo>
                  <a:pt x="6799" y="11647"/>
                </a:lnTo>
                <a:lnTo>
                  <a:pt x="6714" y="11659"/>
                </a:lnTo>
                <a:lnTo>
                  <a:pt x="6628" y="11669"/>
                </a:lnTo>
                <a:lnTo>
                  <a:pt x="6541" y="11678"/>
                </a:lnTo>
                <a:lnTo>
                  <a:pt x="6454" y="11684"/>
                </a:lnTo>
                <a:lnTo>
                  <a:pt x="6366" y="11690"/>
                </a:lnTo>
                <a:lnTo>
                  <a:pt x="6277" y="11694"/>
                </a:lnTo>
                <a:lnTo>
                  <a:pt x="6188" y="11696"/>
                </a:lnTo>
                <a:lnTo>
                  <a:pt x="6099" y="11696"/>
                </a:lnTo>
                <a:lnTo>
                  <a:pt x="6009" y="11695"/>
                </a:lnTo>
                <a:lnTo>
                  <a:pt x="5919" y="11693"/>
                </a:lnTo>
                <a:lnTo>
                  <a:pt x="5828" y="11688"/>
                </a:lnTo>
                <a:lnTo>
                  <a:pt x="5668" y="11677"/>
                </a:lnTo>
                <a:lnTo>
                  <a:pt x="5510" y="11660"/>
                </a:lnTo>
                <a:lnTo>
                  <a:pt x="5356" y="11637"/>
                </a:lnTo>
                <a:lnTo>
                  <a:pt x="5205" y="11610"/>
                </a:lnTo>
                <a:lnTo>
                  <a:pt x="5057" y="11579"/>
                </a:lnTo>
                <a:lnTo>
                  <a:pt x="4912" y="11543"/>
                </a:lnTo>
                <a:lnTo>
                  <a:pt x="4773" y="11502"/>
                </a:lnTo>
                <a:lnTo>
                  <a:pt x="4636" y="11457"/>
                </a:lnTo>
                <a:lnTo>
                  <a:pt x="4503" y="11408"/>
                </a:lnTo>
                <a:lnTo>
                  <a:pt x="4376" y="11355"/>
                </a:lnTo>
                <a:lnTo>
                  <a:pt x="4252" y="11298"/>
                </a:lnTo>
                <a:lnTo>
                  <a:pt x="4133" y="11237"/>
                </a:lnTo>
                <a:lnTo>
                  <a:pt x="4020" y="11174"/>
                </a:lnTo>
                <a:lnTo>
                  <a:pt x="3911" y="11106"/>
                </a:lnTo>
                <a:lnTo>
                  <a:pt x="3807" y="11036"/>
                </a:lnTo>
                <a:lnTo>
                  <a:pt x="3708" y="10961"/>
                </a:lnTo>
                <a:lnTo>
                  <a:pt x="3615" y="10884"/>
                </a:lnTo>
                <a:lnTo>
                  <a:pt x="3528" y="10804"/>
                </a:lnTo>
                <a:lnTo>
                  <a:pt x="3447" y="10722"/>
                </a:lnTo>
                <a:lnTo>
                  <a:pt x="3371" y="10637"/>
                </a:lnTo>
                <a:lnTo>
                  <a:pt x="3302" y="10549"/>
                </a:lnTo>
                <a:lnTo>
                  <a:pt x="3239" y="10459"/>
                </a:lnTo>
                <a:lnTo>
                  <a:pt x="3182" y="10368"/>
                </a:lnTo>
                <a:lnTo>
                  <a:pt x="3133" y="10274"/>
                </a:lnTo>
                <a:lnTo>
                  <a:pt x="3091" y="10177"/>
                </a:lnTo>
                <a:lnTo>
                  <a:pt x="3055" y="10079"/>
                </a:lnTo>
                <a:lnTo>
                  <a:pt x="3026" y="9980"/>
                </a:lnTo>
                <a:lnTo>
                  <a:pt x="3006" y="9879"/>
                </a:lnTo>
                <a:lnTo>
                  <a:pt x="2993" y="9777"/>
                </a:lnTo>
                <a:lnTo>
                  <a:pt x="2987" y="9673"/>
                </a:lnTo>
                <a:lnTo>
                  <a:pt x="2990" y="9568"/>
                </a:lnTo>
                <a:lnTo>
                  <a:pt x="3000" y="9462"/>
                </a:lnTo>
                <a:lnTo>
                  <a:pt x="3001" y="9455"/>
                </a:lnTo>
                <a:lnTo>
                  <a:pt x="3003" y="9448"/>
                </a:lnTo>
                <a:lnTo>
                  <a:pt x="3004" y="9441"/>
                </a:lnTo>
                <a:lnTo>
                  <a:pt x="3005" y="9433"/>
                </a:lnTo>
                <a:lnTo>
                  <a:pt x="3006" y="9425"/>
                </a:lnTo>
                <a:lnTo>
                  <a:pt x="3007" y="9418"/>
                </a:lnTo>
                <a:lnTo>
                  <a:pt x="3009" y="9411"/>
                </a:lnTo>
                <a:lnTo>
                  <a:pt x="3010" y="9404"/>
                </a:lnTo>
                <a:lnTo>
                  <a:pt x="2973" y="9417"/>
                </a:lnTo>
                <a:lnTo>
                  <a:pt x="2937" y="9430"/>
                </a:lnTo>
                <a:lnTo>
                  <a:pt x="2900" y="9444"/>
                </a:lnTo>
                <a:lnTo>
                  <a:pt x="2862" y="9456"/>
                </a:lnTo>
                <a:lnTo>
                  <a:pt x="2824" y="9467"/>
                </a:lnTo>
                <a:lnTo>
                  <a:pt x="2787" y="9479"/>
                </a:lnTo>
                <a:lnTo>
                  <a:pt x="2749" y="9489"/>
                </a:lnTo>
                <a:lnTo>
                  <a:pt x="2711" y="9499"/>
                </a:lnTo>
                <a:lnTo>
                  <a:pt x="2672" y="9508"/>
                </a:lnTo>
                <a:lnTo>
                  <a:pt x="2634" y="9517"/>
                </a:lnTo>
                <a:lnTo>
                  <a:pt x="2595" y="9525"/>
                </a:lnTo>
                <a:lnTo>
                  <a:pt x="2556" y="9532"/>
                </a:lnTo>
                <a:lnTo>
                  <a:pt x="2517" y="9538"/>
                </a:lnTo>
                <a:lnTo>
                  <a:pt x="2478" y="9544"/>
                </a:lnTo>
                <a:lnTo>
                  <a:pt x="2438" y="9549"/>
                </a:lnTo>
                <a:lnTo>
                  <a:pt x="2399" y="9554"/>
                </a:lnTo>
                <a:lnTo>
                  <a:pt x="2359" y="9559"/>
                </a:lnTo>
                <a:lnTo>
                  <a:pt x="2318" y="9562"/>
                </a:lnTo>
                <a:lnTo>
                  <a:pt x="2279" y="9565"/>
                </a:lnTo>
                <a:lnTo>
                  <a:pt x="2239" y="9567"/>
                </a:lnTo>
                <a:lnTo>
                  <a:pt x="2198" y="9568"/>
                </a:lnTo>
                <a:lnTo>
                  <a:pt x="2158" y="9569"/>
                </a:lnTo>
                <a:lnTo>
                  <a:pt x="2118" y="9569"/>
                </a:lnTo>
                <a:lnTo>
                  <a:pt x="2077" y="9568"/>
                </a:lnTo>
                <a:lnTo>
                  <a:pt x="2036" y="9567"/>
                </a:lnTo>
                <a:lnTo>
                  <a:pt x="1995" y="9565"/>
                </a:lnTo>
                <a:lnTo>
                  <a:pt x="1955" y="9562"/>
                </a:lnTo>
                <a:lnTo>
                  <a:pt x="1914" y="9559"/>
                </a:lnTo>
                <a:lnTo>
                  <a:pt x="1873" y="9554"/>
                </a:lnTo>
                <a:lnTo>
                  <a:pt x="1832" y="9549"/>
                </a:lnTo>
                <a:lnTo>
                  <a:pt x="1791" y="9544"/>
                </a:lnTo>
                <a:lnTo>
                  <a:pt x="1750" y="9537"/>
                </a:lnTo>
                <a:lnTo>
                  <a:pt x="1641" y="9517"/>
                </a:lnTo>
                <a:lnTo>
                  <a:pt x="1534" y="9491"/>
                </a:lnTo>
                <a:lnTo>
                  <a:pt x="1431" y="9461"/>
                </a:lnTo>
                <a:lnTo>
                  <a:pt x="1329" y="9426"/>
                </a:lnTo>
                <a:lnTo>
                  <a:pt x="1231" y="9387"/>
                </a:lnTo>
                <a:lnTo>
                  <a:pt x="1135" y="9344"/>
                </a:lnTo>
                <a:lnTo>
                  <a:pt x="1043" y="9297"/>
                </a:lnTo>
                <a:lnTo>
                  <a:pt x="955" y="9246"/>
                </a:lnTo>
                <a:lnTo>
                  <a:pt x="868" y="9191"/>
                </a:lnTo>
                <a:lnTo>
                  <a:pt x="786" y="9132"/>
                </a:lnTo>
                <a:lnTo>
                  <a:pt x="707" y="9071"/>
                </a:lnTo>
                <a:lnTo>
                  <a:pt x="631" y="9005"/>
                </a:lnTo>
                <a:lnTo>
                  <a:pt x="560" y="8937"/>
                </a:lnTo>
                <a:lnTo>
                  <a:pt x="492" y="8866"/>
                </a:lnTo>
                <a:lnTo>
                  <a:pt x="428" y="8791"/>
                </a:lnTo>
                <a:lnTo>
                  <a:pt x="368" y="8714"/>
                </a:lnTo>
                <a:lnTo>
                  <a:pt x="312" y="8635"/>
                </a:lnTo>
                <a:lnTo>
                  <a:pt x="260" y="8553"/>
                </a:lnTo>
                <a:lnTo>
                  <a:pt x="213" y="8468"/>
                </a:lnTo>
                <a:lnTo>
                  <a:pt x="170" y="8382"/>
                </a:lnTo>
                <a:lnTo>
                  <a:pt x="132" y="8292"/>
                </a:lnTo>
                <a:lnTo>
                  <a:pt x="98" y="8202"/>
                </a:lnTo>
                <a:lnTo>
                  <a:pt x="69" y="8110"/>
                </a:lnTo>
                <a:lnTo>
                  <a:pt x="45" y="8016"/>
                </a:lnTo>
                <a:lnTo>
                  <a:pt x="27" y="7921"/>
                </a:lnTo>
                <a:lnTo>
                  <a:pt x="12" y="7823"/>
                </a:lnTo>
                <a:lnTo>
                  <a:pt x="3" y="7726"/>
                </a:lnTo>
                <a:lnTo>
                  <a:pt x="0" y="7627"/>
                </a:lnTo>
                <a:lnTo>
                  <a:pt x="2" y="7527"/>
                </a:lnTo>
                <a:lnTo>
                  <a:pt x="9" y="7427"/>
                </a:lnTo>
                <a:lnTo>
                  <a:pt x="22" y="7325"/>
                </a:lnTo>
                <a:lnTo>
                  <a:pt x="42" y="7224"/>
                </a:lnTo>
                <a:lnTo>
                  <a:pt x="59" y="7149"/>
                </a:lnTo>
                <a:lnTo>
                  <a:pt x="80" y="7076"/>
                </a:lnTo>
                <a:lnTo>
                  <a:pt x="102" y="7005"/>
                </a:lnTo>
                <a:lnTo>
                  <a:pt x="128" y="6934"/>
                </a:lnTo>
                <a:lnTo>
                  <a:pt x="156" y="6864"/>
                </a:lnTo>
                <a:lnTo>
                  <a:pt x="187" y="6797"/>
                </a:lnTo>
                <a:lnTo>
                  <a:pt x="220" y="6730"/>
                </a:lnTo>
                <a:lnTo>
                  <a:pt x="256" y="6665"/>
                </a:lnTo>
                <a:lnTo>
                  <a:pt x="295" y="6601"/>
                </a:lnTo>
                <a:lnTo>
                  <a:pt x="336" y="6539"/>
                </a:lnTo>
                <a:lnTo>
                  <a:pt x="378" y="6477"/>
                </a:lnTo>
                <a:lnTo>
                  <a:pt x="423" y="6418"/>
                </a:lnTo>
                <a:lnTo>
                  <a:pt x="470" y="6359"/>
                </a:lnTo>
                <a:lnTo>
                  <a:pt x="519" y="6304"/>
                </a:lnTo>
                <a:lnTo>
                  <a:pt x="571" y="6249"/>
                </a:lnTo>
                <a:lnTo>
                  <a:pt x="624" y="6197"/>
                </a:lnTo>
                <a:lnTo>
                  <a:pt x="679" y="6145"/>
                </a:lnTo>
                <a:lnTo>
                  <a:pt x="736" y="6096"/>
                </a:lnTo>
                <a:lnTo>
                  <a:pt x="795" y="6048"/>
                </a:lnTo>
                <a:lnTo>
                  <a:pt x="856" y="6003"/>
                </a:lnTo>
                <a:lnTo>
                  <a:pt x="917" y="5959"/>
                </a:lnTo>
                <a:lnTo>
                  <a:pt x="981" y="5917"/>
                </a:lnTo>
                <a:lnTo>
                  <a:pt x="1047" y="5878"/>
                </a:lnTo>
                <a:lnTo>
                  <a:pt x="1113" y="5840"/>
                </a:lnTo>
                <a:lnTo>
                  <a:pt x="1181" y="5804"/>
                </a:lnTo>
                <a:lnTo>
                  <a:pt x="1250" y="5770"/>
                </a:lnTo>
                <a:lnTo>
                  <a:pt x="1321" y="5740"/>
                </a:lnTo>
                <a:lnTo>
                  <a:pt x="1392" y="5711"/>
                </a:lnTo>
                <a:lnTo>
                  <a:pt x="1465" y="5683"/>
                </a:lnTo>
                <a:lnTo>
                  <a:pt x="1539" y="5659"/>
                </a:lnTo>
                <a:lnTo>
                  <a:pt x="1614" y="5637"/>
                </a:lnTo>
                <a:lnTo>
                  <a:pt x="1690" y="5618"/>
                </a:lnTo>
                <a:lnTo>
                  <a:pt x="1659" y="5574"/>
                </a:lnTo>
                <a:lnTo>
                  <a:pt x="1629" y="5529"/>
                </a:lnTo>
                <a:lnTo>
                  <a:pt x="1600" y="5484"/>
                </a:lnTo>
                <a:lnTo>
                  <a:pt x="1573" y="5437"/>
                </a:lnTo>
                <a:lnTo>
                  <a:pt x="1546" y="5391"/>
                </a:lnTo>
                <a:lnTo>
                  <a:pt x="1522" y="5344"/>
                </a:lnTo>
                <a:lnTo>
                  <a:pt x="1498" y="5296"/>
                </a:lnTo>
                <a:lnTo>
                  <a:pt x="1475" y="5248"/>
                </a:lnTo>
                <a:lnTo>
                  <a:pt x="1454" y="5199"/>
                </a:lnTo>
                <a:lnTo>
                  <a:pt x="1434" y="5150"/>
                </a:lnTo>
                <a:lnTo>
                  <a:pt x="1415" y="5099"/>
                </a:lnTo>
                <a:lnTo>
                  <a:pt x="1397" y="5049"/>
                </a:lnTo>
                <a:lnTo>
                  <a:pt x="1381" y="4998"/>
                </a:lnTo>
                <a:lnTo>
                  <a:pt x="1367" y="4947"/>
                </a:lnTo>
                <a:lnTo>
                  <a:pt x="1353" y="4895"/>
                </a:lnTo>
                <a:lnTo>
                  <a:pt x="1340" y="4842"/>
                </a:lnTo>
                <a:lnTo>
                  <a:pt x="1330" y="4790"/>
                </a:lnTo>
                <a:lnTo>
                  <a:pt x="1320" y="4737"/>
                </a:lnTo>
                <a:lnTo>
                  <a:pt x="1312" y="4683"/>
                </a:lnTo>
                <a:lnTo>
                  <a:pt x="1306" y="4629"/>
                </a:lnTo>
                <a:lnTo>
                  <a:pt x="1301" y="4575"/>
                </a:lnTo>
                <a:lnTo>
                  <a:pt x="1296" y="4521"/>
                </a:lnTo>
                <a:lnTo>
                  <a:pt x="1294" y="4466"/>
                </a:lnTo>
                <a:lnTo>
                  <a:pt x="1293" y="4411"/>
                </a:lnTo>
                <a:lnTo>
                  <a:pt x="1293" y="4356"/>
                </a:lnTo>
                <a:lnTo>
                  <a:pt x="1295" y="4300"/>
                </a:lnTo>
                <a:lnTo>
                  <a:pt x="1299" y="4244"/>
                </a:lnTo>
                <a:lnTo>
                  <a:pt x="1305" y="4189"/>
                </a:lnTo>
                <a:lnTo>
                  <a:pt x="1312" y="4132"/>
                </a:lnTo>
                <a:lnTo>
                  <a:pt x="1320" y="4076"/>
                </a:lnTo>
                <a:lnTo>
                  <a:pt x="1329" y="4020"/>
                </a:lnTo>
                <a:lnTo>
                  <a:pt x="1340" y="3963"/>
                </a:lnTo>
                <a:lnTo>
                  <a:pt x="1369" y="3850"/>
                </a:lnTo>
                <a:lnTo>
                  <a:pt x="1401" y="3739"/>
                </a:lnTo>
                <a:lnTo>
                  <a:pt x="1441" y="3630"/>
                </a:lnTo>
                <a:lnTo>
                  <a:pt x="1486" y="3524"/>
                </a:lnTo>
                <a:lnTo>
                  <a:pt x="1536" y="3420"/>
                </a:lnTo>
                <a:lnTo>
                  <a:pt x="1591" y="3320"/>
                </a:lnTo>
                <a:lnTo>
                  <a:pt x="1650" y="3223"/>
                </a:lnTo>
                <a:lnTo>
                  <a:pt x="1716" y="3127"/>
                </a:lnTo>
                <a:lnTo>
                  <a:pt x="1785" y="3036"/>
                </a:lnTo>
                <a:lnTo>
                  <a:pt x="1858" y="2948"/>
                </a:lnTo>
                <a:lnTo>
                  <a:pt x="1937" y="2863"/>
                </a:lnTo>
                <a:lnTo>
                  <a:pt x="2019" y="2782"/>
                </a:lnTo>
                <a:lnTo>
                  <a:pt x="2105" y="2704"/>
                </a:lnTo>
                <a:lnTo>
                  <a:pt x="2195" y="2631"/>
                </a:lnTo>
                <a:lnTo>
                  <a:pt x="2288" y="2561"/>
                </a:lnTo>
                <a:lnTo>
                  <a:pt x="2385" y="2494"/>
                </a:lnTo>
                <a:lnTo>
                  <a:pt x="2484" y="2433"/>
                </a:lnTo>
                <a:lnTo>
                  <a:pt x="2587" y="2376"/>
                </a:lnTo>
                <a:lnTo>
                  <a:pt x="2693" y="2322"/>
                </a:lnTo>
                <a:lnTo>
                  <a:pt x="2801" y="2274"/>
                </a:lnTo>
                <a:lnTo>
                  <a:pt x="2911" y="2230"/>
                </a:lnTo>
                <a:lnTo>
                  <a:pt x="3024" y="2191"/>
                </a:lnTo>
                <a:lnTo>
                  <a:pt x="3139" y="2157"/>
                </a:lnTo>
                <a:lnTo>
                  <a:pt x="3256" y="2128"/>
                </a:lnTo>
                <a:lnTo>
                  <a:pt x="3374" y="2104"/>
                </a:lnTo>
                <a:lnTo>
                  <a:pt x="3495" y="2085"/>
                </a:lnTo>
                <a:lnTo>
                  <a:pt x="3616" y="2071"/>
                </a:lnTo>
                <a:lnTo>
                  <a:pt x="3738" y="2064"/>
                </a:lnTo>
                <a:lnTo>
                  <a:pt x="3862" y="2061"/>
                </a:lnTo>
                <a:lnTo>
                  <a:pt x="3985" y="2065"/>
                </a:lnTo>
                <a:lnTo>
                  <a:pt x="4111" y="2074"/>
                </a:lnTo>
                <a:lnTo>
                  <a:pt x="4235" y="2090"/>
                </a:lnTo>
                <a:lnTo>
                  <a:pt x="4256" y="2094"/>
                </a:lnTo>
                <a:lnTo>
                  <a:pt x="4278" y="2097"/>
                </a:lnTo>
                <a:lnTo>
                  <a:pt x="4299" y="2100"/>
                </a:lnTo>
                <a:lnTo>
                  <a:pt x="4321" y="2104"/>
                </a:lnTo>
                <a:lnTo>
                  <a:pt x="4342" y="2108"/>
                </a:lnTo>
                <a:lnTo>
                  <a:pt x="4363" y="2112"/>
                </a:lnTo>
                <a:lnTo>
                  <a:pt x="4384" y="2116"/>
                </a:lnTo>
                <a:lnTo>
                  <a:pt x="4404" y="2120"/>
                </a:lnTo>
                <a:lnTo>
                  <a:pt x="4425" y="2126"/>
                </a:lnTo>
                <a:lnTo>
                  <a:pt x="4446" y="2131"/>
                </a:lnTo>
                <a:lnTo>
                  <a:pt x="4467" y="2135"/>
                </a:lnTo>
                <a:lnTo>
                  <a:pt x="4487" y="2140"/>
                </a:lnTo>
                <a:lnTo>
                  <a:pt x="4507" y="2145"/>
                </a:lnTo>
                <a:lnTo>
                  <a:pt x="4528" y="2151"/>
                </a:lnTo>
                <a:lnTo>
                  <a:pt x="4548" y="2156"/>
                </a:lnTo>
                <a:lnTo>
                  <a:pt x="4568" y="2162"/>
                </a:lnTo>
                <a:lnTo>
                  <a:pt x="4588" y="2168"/>
                </a:lnTo>
                <a:lnTo>
                  <a:pt x="4608" y="2174"/>
                </a:lnTo>
                <a:lnTo>
                  <a:pt x="4628" y="2180"/>
                </a:lnTo>
                <a:lnTo>
                  <a:pt x="4648" y="2186"/>
                </a:lnTo>
                <a:lnTo>
                  <a:pt x="4668" y="2193"/>
                </a:lnTo>
                <a:lnTo>
                  <a:pt x="4687" y="2199"/>
                </a:lnTo>
                <a:lnTo>
                  <a:pt x="4706" y="2207"/>
                </a:lnTo>
                <a:lnTo>
                  <a:pt x="4726" y="2213"/>
                </a:lnTo>
                <a:lnTo>
                  <a:pt x="4745" y="2220"/>
                </a:lnTo>
                <a:lnTo>
                  <a:pt x="4764" y="2227"/>
                </a:lnTo>
                <a:lnTo>
                  <a:pt x="4784" y="2234"/>
                </a:lnTo>
                <a:lnTo>
                  <a:pt x="4802" y="2242"/>
                </a:lnTo>
                <a:lnTo>
                  <a:pt x="4822" y="2250"/>
                </a:lnTo>
                <a:lnTo>
                  <a:pt x="4840" y="2258"/>
                </a:lnTo>
                <a:lnTo>
                  <a:pt x="4859" y="2265"/>
                </a:lnTo>
                <a:lnTo>
                  <a:pt x="4878" y="2273"/>
                </a:lnTo>
                <a:lnTo>
                  <a:pt x="4879" y="2269"/>
                </a:lnTo>
                <a:lnTo>
                  <a:pt x="4880" y="2266"/>
                </a:lnTo>
                <a:lnTo>
                  <a:pt x="4880" y="2262"/>
                </a:lnTo>
                <a:lnTo>
                  <a:pt x="4881" y="2258"/>
                </a:lnTo>
                <a:lnTo>
                  <a:pt x="4882" y="2254"/>
                </a:lnTo>
                <a:lnTo>
                  <a:pt x="4883" y="2250"/>
                </a:lnTo>
                <a:lnTo>
                  <a:pt x="4884" y="2245"/>
                </a:lnTo>
                <a:lnTo>
                  <a:pt x="4884" y="2242"/>
                </a:lnTo>
                <a:lnTo>
                  <a:pt x="4905" y="2156"/>
                </a:lnTo>
                <a:lnTo>
                  <a:pt x="4930" y="2073"/>
                </a:lnTo>
                <a:lnTo>
                  <a:pt x="4958" y="1991"/>
                </a:lnTo>
                <a:lnTo>
                  <a:pt x="4990" y="1912"/>
                </a:lnTo>
                <a:lnTo>
                  <a:pt x="5025" y="1834"/>
                </a:lnTo>
                <a:lnTo>
                  <a:pt x="5062" y="1757"/>
                </a:lnTo>
                <a:lnTo>
                  <a:pt x="5103" y="1683"/>
                </a:lnTo>
                <a:lnTo>
                  <a:pt x="5147" y="1611"/>
                </a:lnTo>
                <a:lnTo>
                  <a:pt x="5193" y="1542"/>
                </a:lnTo>
                <a:lnTo>
                  <a:pt x="5243" y="1474"/>
                </a:lnTo>
                <a:lnTo>
                  <a:pt x="5294" y="1410"/>
                </a:lnTo>
                <a:lnTo>
                  <a:pt x="5349" y="1348"/>
                </a:lnTo>
                <a:lnTo>
                  <a:pt x="5405" y="1288"/>
                </a:lnTo>
                <a:lnTo>
                  <a:pt x="5464" y="1231"/>
                </a:lnTo>
                <a:lnTo>
                  <a:pt x="5524" y="1177"/>
                </a:lnTo>
                <a:lnTo>
                  <a:pt x="5588" y="1127"/>
                </a:lnTo>
                <a:lnTo>
                  <a:pt x="5652" y="1079"/>
                </a:lnTo>
                <a:lnTo>
                  <a:pt x="5718" y="1034"/>
                </a:lnTo>
                <a:lnTo>
                  <a:pt x="5785" y="992"/>
                </a:lnTo>
                <a:lnTo>
                  <a:pt x="5856" y="954"/>
                </a:lnTo>
                <a:lnTo>
                  <a:pt x="5926" y="919"/>
                </a:lnTo>
                <a:lnTo>
                  <a:pt x="5998" y="887"/>
                </a:lnTo>
                <a:lnTo>
                  <a:pt x="6071" y="859"/>
                </a:lnTo>
                <a:lnTo>
                  <a:pt x="6146" y="836"/>
                </a:lnTo>
                <a:lnTo>
                  <a:pt x="6220" y="815"/>
                </a:lnTo>
                <a:lnTo>
                  <a:pt x="6296" y="799"/>
                </a:lnTo>
                <a:lnTo>
                  <a:pt x="6373" y="787"/>
                </a:lnTo>
                <a:lnTo>
                  <a:pt x="6449" y="779"/>
                </a:lnTo>
                <a:lnTo>
                  <a:pt x="6527" y="774"/>
                </a:lnTo>
                <a:lnTo>
                  <a:pt x="6605" y="774"/>
                </a:lnTo>
                <a:lnTo>
                  <a:pt x="6682" y="779"/>
                </a:lnTo>
                <a:lnTo>
                  <a:pt x="6761" y="788"/>
                </a:lnTo>
                <a:lnTo>
                  <a:pt x="6785" y="792"/>
                </a:lnTo>
                <a:lnTo>
                  <a:pt x="6810" y="796"/>
                </a:lnTo>
                <a:lnTo>
                  <a:pt x="6833" y="801"/>
                </a:lnTo>
                <a:lnTo>
                  <a:pt x="6857" y="806"/>
                </a:lnTo>
                <a:lnTo>
                  <a:pt x="6881" y="811"/>
                </a:lnTo>
                <a:lnTo>
                  <a:pt x="6904" y="817"/>
                </a:lnTo>
                <a:lnTo>
                  <a:pt x="6928" y="824"/>
                </a:lnTo>
                <a:lnTo>
                  <a:pt x="6951" y="830"/>
                </a:lnTo>
                <a:lnTo>
                  <a:pt x="6974" y="837"/>
                </a:lnTo>
                <a:lnTo>
                  <a:pt x="6996" y="844"/>
                </a:lnTo>
                <a:lnTo>
                  <a:pt x="7019" y="852"/>
                </a:lnTo>
                <a:lnTo>
                  <a:pt x="7041" y="860"/>
                </a:lnTo>
                <a:lnTo>
                  <a:pt x="7064" y="870"/>
                </a:lnTo>
                <a:lnTo>
                  <a:pt x="7085" y="878"/>
                </a:lnTo>
                <a:lnTo>
                  <a:pt x="7106" y="888"/>
                </a:lnTo>
                <a:lnTo>
                  <a:pt x="7128" y="897"/>
                </a:lnTo>
                <a:lnTo>
                  <a:pt x="7149" y="908"/>
                </a:lnTo>
                <a:lnTo>
                  <a:pt x="7171" y="918"/>
                </a:lnTo>
                <a:lnTo>
                  <a:pt x="7191" y="929"/>
                </a:lnTo>
                <a:lnTo>
                  <a:pt x="7211" y="940"/>
                </a:lnTo>
                <a:lnTo>
                  <a:pt x="7232" y="952"/>
                </a:lnTo>
                <a:lnTo>
                  <a:pt x="7251" y="964"/>
                </a:lnTo>
                <a:lnTo>
                  <a:pt x="7272" y="976"/>
                </a:lnTo>
                <a:lnTo>
                  <a:pt x="7291" y="989"/>
                </a:lnTo>
                <a:lnTo>
                  <a:pt x="7310" y="1002"/>
                </a:lnTo>
                <a:lnTo>
                  <a:pt x="7330" y="1015"/>
                </a:lnTo>
                <a:lnTo>
                  <a:pt x="7348" y="1028"/>
                </a:lnTo>
                <a:lnTo>
                  <a:pt x="7366" y="1043"/>
                </a:lnTo>
                <a:lnTo>
                  <a:pt x="7385" y="1057"/>
                </a:lnTo>
                <a:lnTo>
                  <a:pt x="7403" y="1072"/>
                </a:lnTo>
                <a:lnTo>
                  <a:pt x="7421" y="1086"/>
                </a:lnTo>
                <a:lnTo>
                  <a:pt x="7438" y="1101"/>
                </a:lnTo>
                <a:close/>
              </a:path>
            </a:pathLst>
          </a:custGeom>
          <a:solidFill>
            <a:schemeClr val="bg1">
              <a:lumMod val="85000"/>
            </a:schemeClr>
          </a:solidFill>
          <a:ln w="9525" cap="flat" cmpd="sng">
            <a:noFill/>
            <a:prstDash val="solid"/>
            <a:round/>
            <a:headEnd/>
            <a:tailEnd/>
          </a:ln>
          <a:effectLst>
            <a:outerShdw dist="40161" dir="4293903" algn="ctr" rotWithShape="0">
              <a:srgbClr val="666633"/>
            </a:outerShdw>
          </a:effectLst>
        </p:spPr>
        <p:txBody>
          <a:bodyPr wrap="square" lIns="22467" tIns="11234" rIns="22467" bIns="11234" anchor="ctr" anchorCtr="1">
            <a:spAutoFit/>
          </a:bodyPr>
          <a:lstStyle/>
          <a:p>
            <a:pPr>
              <a:defRPr/>
            </a:pPr>
            <a:endParaRPr lang="zh-CN" altLang="en-US" sz="1400">
              <a:solidFill>
                <a:srgbClr val="FFFFFF"/>
              </a:solidFill>
              <a:latin typeface="FrutigerNext LT Regular"/>
              <a:ea typeface="MS PGothic" pitchFamily="34" charset="-128"/>
            </a:endParaRPr>
          </a:p>
        </p:txBody>
      </p:sp>
      <p:sp>
        <p:nvSpPr>
          <p:cNvPr id="54" name="TextBox 53"/>
          <p:cNvSpPr txBox="1"/>
          <p:nvPr/>
        </p:nvSpPr>
        <p:spPr>
          <a:xfrm>
            <a:off x="2788920" y="3307080"/>
            <a:ext cx="1188000" cy="306467"/>
          </a:xfrm>
          <a:prstGeom prst="roundRect">
            <a:avLst/>
          </a:prstGeom>
          <a:noFill/>
        </p:spPr>
        <p:txBody>
          <a:bodyPr wrap="square" rtlCol="0">
            <a:spAutoFit/>
          </a:bodyPr>
          <a:lstStyle/>
          <a:p>
            <a:r>
              <a:rPr lang="en-US" altLang="zh-CN" sz="1200" dirty="0" smtClean="0">
                <a:latin typeface="微软雅黑" pitchFamily="34" charset="-122"/>
                <a:ea typeface="微软雅黑" pitchFamily="34" charset="-122"/>
              </a:rPr>
              <a:t>WAN</a:t>
            </a:r>
            <a:endParaRPr lang="zh-CN" altLang="en-US" sz="1200" dirty="0">
              <a:latin typeface="微软雅黑" pitchFamily="34" charset="-122"/>
              <a:ea typeface="微软雅黑" pitchFamily="34" charset="-122"/>
            </a:endParaRPr>
          </a:p>
        </p:txBody>
      </p:sp>
      <p:sp>
        <p:nvSpPr>
          <p:cNvPr id="56" name="TextBox 55"/>
          <p:cNvSpPr txBox="1"/>
          <p:nvPr/>
        </p:nvSpPr>
        <p:spPr>
          <a:xfrm>
            <a:off x="2926675" y="2263140"/>
            <a:ext cx="400110" cy="810478"/>
          </a:xfrm>
          <a:prstGeom prst="rect">
            <a:avLst/>
          </a:prstGeom>
          <a:noFill/>
        </p:spPr>
        <p:txBody>
          <a:bodyPr vert="eaVert" wrap="none" rtlCol="0">
            <a:spAutoFit/>
          </a:bodyPr>
          <a:lstStyle/>
          <a:p>
            <a:r>
              <a:rPr lang="zh-CN" altLang="en-US" sz="1400" b="1" dirty="0" smtClean="0">
                <a:solidFill>
                  <a:srgbClr val="C00000"/>
                </a:solidFill>
                <a:latin typeface="微软雅黑" pitchFamily="34" charset="-122"/>
                <a:ea typeface="微软雅黑" pitchFamily="34" charset="-122"/>
              </a:rPr>
              <a:t>异步复制</a:t>
            </a:r>
          </a:p>
        </p:txBody>
      </p:sp>
      <p:sp>
        <p:nvSpPr>
          <p:cNvPr id="60" name="流程图: 磁盘 59"/>
          <p:cNvSpPr/>
          <p:nvPr/>
        </p:nvSpPr>
        <p:spPr>
          <a:xfrm>
            <a:off x="7142535" y="3155170"/>
            <a:ext cx="289250" cy="153259"/>
          </a:xfrm>
          <a:prstGeom prst="flowChartMagneticDisk">
            <a:avLst/>
          </a:prstGeom>
          <a:solidFill>
            <a:srgbClr val="D59F9B"/>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smtClean="0">
              <a:ln>
                <a:noFill/>
              </a:ln>
              <a:solidFill>
                <a:prstClr val="white"/>
              </a:solidFill>
              <a:effectLst/>
              <a:uLnTx/>
              <a:uFillTx/>
              <a:latin typeface="Calibri"/>
              <a:ea typeface="宋体"/>
              <a:cs typeface="+mn-cs"/>
            </a:endParaRPr>
          </a:p>
        </p:txBody>
      </p:sp>
      <p:sp>
        <p:nvSpPr>
          <p:cNvPr id="62" name="流程图: 磁盘 61"/>
          <p:cNvSpPr/>
          <p:nvPr/>
        </p:nvSpPr>
        <p:spPr>
          <a:xfrm>
            <a:off x="6778733" y="3155170"/>
            <a:ext cx="289250" cy="153259"/>
          </a:xfrm>
          <a:prstGeom prst="flowChartMagneticDisk">
            <a:avLst/>
          </a:prstGeom>
          <a:solidFill>
            <a:srgbClr val="BA615A"/>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dirty="0" smtClean="0">
              <a:ln>
                <a:noFill/>
              </a:ln>
              <a:solidFill>
                <a:srgbClr val="C00000"/>
              </a:solidFill>
              <a:effectLst/>
              <a:uLnTx/>
              <a:uFillTx/>
              <a:latin typeface="Calibri"/>
              <a:ea typeface="宋体"/>
              <a:cs typeface="+mn-cs"/>
            </a:endParaRPr>
          </a:p>
        </p:txBody>
      </p:sp>
      <p:sp>
        <p:nvSpPr>
          <p:cNvPr id="77" name="流程图: 磁盘 76"/>
          <p:cNvSpPr/>
          <p:nvPr/>
        </p:nvSpPr>
        <p:spPr>
          <a:xfrm>
            <a:off x="6405353" y="3155170"/>
            <a:ext cx="289250" cy="153259"/>
          </a:xfrm>
          <a:prstGeom prst="flowChartMagneticDisk">
            <a:avLst/>
          </a:prstGeom>
          <a:solidFill>
            <a:srgbClr val="C00000"/>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i="0" u="none" strike="noStrike" kern="0" cap="none" spc="0" normalizeH="0" baseline="0" noProof="0" smtClean="0">
              <a:ln>
                <a:noFill/>
              </a:ln>
              <a:solidFill>
                <a:prstClr val="white"/>
              </a:solidFill>
              <a:effectLst/>
              <a:uLnTx/>
              <a:uFillTx/>
              <a:latin typeface="Calibri"/>
              <a:ea typeface="宋体"/>
              <a:cs typeface="+mn-cs"/>
            </a:endParaRPr>
          </a:p>
        </p:txBody>
      </p:sp>
      <p:pic>
        <p:nvPicPr>
          <p:cNvPr id="80" name="Picture 2" descr="C:\Program Files\eSpace-ecs\UserData\x00102672\ReceiveFile\福建政务云副本.jpg"/>
          <p:cNvPicPr>
            <a:picLocks noChangeArrowheads="1"/>
          </p:cNvPicPr>
          <p:nvPr/>
        </p:nvPicPr>
        <p:blipFill>
          <a:blip r:embed="rId8" cstate="print"/>
          <a:srcRect/>
          <a:stretch>
            <a:fillRect/>
          </a:stretch>
        </p:blipFill>
        <p:spPr bwMode="auto">
          <a:xfrm>
            <a:off x="6510248" y="562495"/>
            <a:ext cx="2016000" cy="1404000"/>
          </a:xfrm>
          <a:prstGeom prst="ellipse">
            <a:avLst/>
          </a:prstGeom>
          <a:ln>
            <a:noFill/>
          </a:ln>
          <a:effectLst>
            <a:softEdge rad="112500"/>
          </a:effectLst>
        </p:spPr>
      </p:pic>
      <p:sp>
        <p:nvSpPr>
          <p:cNvPr id="87" name="矩形 86"/>
          <p:cNvSpPr/>
          <p:nvPr/>
        </p:nvSpPr>
        <p:spPr bwMode="auto">
          <a:xfrm>
            <a:off x="777240" y="3954780"/>
            <a:ext cx="838200" cy="810000"/>
          </a:xfrm>
          <a:prstGeom prst="rect">
            <a:avLst/>
          </a:prstGeom>
          <a:solidFill>
            <a:srgbClr val="C00000"/>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Arial" charset="0"/>
                <a:ea typeface="宋体" charset="-122"/>
              </a:rPr>
              <a:t> </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方案   </a:t>
            </a:r>
            <a:endPar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indent="0" algn="l" defTabSz="914400" rtl="0" eaLnBrk="1" fontAlgn="base" latinLnBrk="0" hangingPunct="1">
              <a:lnSpc>
                <a:spcPct val="150000"/>
              </a:lnSpc>
              <a:spcBef>
                <a:spcPct val="0"/>
              </a:spcBef>
              <a:spcAft>
                <a:spcPct val="0"/>
              </a:spcAft>
              <a:buClr>
                <a:srgbClr val="CC9900"/>
              </a:buClr>
              <a:buSzTx/>
              <a:tabLst/>
            </a:pPr>
            <a:r>
              <a:rPr lang="en-US" altLang="zh-CN" b="1" dirty="0" smtClean="0">
                <a:solidFill>
                  <a:schemeClr val="bg1"/>
                </a:solidFill>
                <a:latin typeface="微软雅黑" pitchFamily="34" charset="-122"/>
                <a:ea typeface="微软雅黑" pitchFamily="34" charset="-122"/>
              </a:rPr>
              <a:t> </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特点</a:t>
            </a:r>
          </a:p>
        </p:txBody>
      </p:sp>
    </p:spTree>
  </p:cSld>
  <p:clrMapOvr>
    <a:masterClrMapping/>
  </p:clrMapOvr>
  <p:transition advClick="0" advTm="8000">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38.4|78.3"/>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E2\LOCALS~1\Temp\articulate\presenter\imgtemp\eNBqmfdl_files\slide0001_image001.png"/>
</p:tagLst>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9897</TotalTime>
  <Words>1517</Words>
  <Application>Microsoft Office PowerPoint</Application>
  <PresentationFormat>全屏显示(16:9)</PresentationFormat>
  <Paragraphs>244</Paragraphs>
  <Slides>12</Slides>
  <Notes>8</Notes>
  <HiddenSlides>0</HiddenSlides>
  <MMClips>0</MMClips>
  <ScaleCrop>false</ScaleCrop>
  <HeadingPairs>
    <vt:vector size="4" baseType="variant">
      <vt:variant>
        <vt:lpstr>主题</vt:lpstr>
      </vt:variant>
      <vt:variant>
        <vt:i4>4</vt:i4>
      </vt:variant>
      <vt:variant>
        <vt:lpstr>幻灯片标题</vt:lpstr>
      </vt:variant>
      <vt:variant>
        <vt:i4>12</vt:i4>
      </vt:variant>
    </vt:vector>
  </HeadingPairs>
  <TitlesOfParts>
    <vt:vector size="16" baseType="lpstr">
      <vt:lpstr>1_主题1</vt:lpstr>
      <vt:lpstr>8_主题1</vt:lpstr>
      <vt:lpstr>9_主题1</vt:lpstr>
      <vt:lpstr>2_自定义设计方案</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 SYSTEM</dc:creator>
  <cp:lastModifiedBy>huawei</cp:lastModifiedBy>
  <cp:revision>823</cp:revision>
  <cp:lastPrinted>2011-04-14T06:54:53Z</cp:lastPrinted>
  <dcterms:created xsi:type="dcterms:W3CDTF">2010-09-30T06:00:50Z</dcterms:created>
  <dcterms:modified xsi:type="dcterms:W3CDTF">2013-05-08T08:18:43Z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1367995229</vt:lpwstr>
  </property>
</Properties>
</file>