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5" r:id="rId3"/>
    <p:sldId id="300" r:id="rId4"/>
    <p:sldId id="257" r:id="rId5"/>
    <p:sldId id="258" r:id="rId6"/>
    <p:sldId id="259" r:id="rId7"/>
    <p:sldId id="260" r:id="rId8"/>
    <p:sldId id="27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8" r:id="rId20"/>
    <p:sldId id="279" r:id="rId21"/>
    <p:sldId id="284" r:id="rId22"/>
    <p:sldId id="276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2" autoAdjust="0"/>
    <p:restoredTop sz="94660"/>
  </p:normalViewPr>
  <p:slideViewPr>
    <p:cSldViewPr>
      <p:cViewPr varScale="1">
        <p:scale>
          <a:sx n="71" d="100"/>
          <a:sy n="71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7CED-4674-4343-B4D4-99FB8BA255EF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FD56-1190-46A0-9E49-123621C17D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8FD56-1190-46A0-9E49-123621C17D8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949E-D7A2-49C8-8E09-A8C8F5B9E077}" type="datetimeFigureOut">
              <a:rPr lang="zh-CN" altLang="en-US" smtClean="0"/>
              <a:pPr/>
              <a:t>2011-1-19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5CFD-6815-4E02-A876-86CC082D37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jpeg"/><Relationship Id="rId3" Type="http://schemas.openxmlformats.org/officeDocument/2006/relationships/image" Target="../media/image7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openxmlformats.org/officeDocument/2006/relationships/image" Target="../media/image9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98/nagio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98/nagi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shou.com/" TargetMode="External"/><Relationship Id="rId2" Type="http://schemas.openxmlformats.org/officeDocument/2006/relationships/hyperlink" Target="http://mirrors.163.com/.help/cento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Cacti</a:t>
            </a:r>
            <a:r>
              <a:rPr lang="zh-CN" altLang="en-US" dirty="0" smtClean="0"/>
              <a:t>在企业中的应用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latin typeface="+mj-ea"/>
                <a:ea typeface="+mj-ea"/>
              </a:rPr>
              <a:t>庞超</a:t>
            </a:r>
            <a:endParaRPr lang="en-US" altLang="zh-CN" b="1" dirty="0" smtClean="0">
              <a:latin typeface="+mj-ea"/>
              <a:ea typeface="+mj-ea"/>
            </a:endParaRPr>
          </a:p>
          <a:p>
            <a:pPr algn="l"/>
            <a:r>
              <a:rPr lang="en-US" altLang="zh-CN" b="1" dirty="0" err="1" smtClean="0">
                <a:latin typeface="+mj-ea"/>
                <a:ea typeface="+mj-ea"/>
              </a:rPr>
              <a:t>Email:pomtch@hotmail.com</a:t>
            </a:r>
            <a:endParaRPr lang="en-US" altLang="zh-CN" b="1" dirty="0" smtClean="0">
              <a:latin typeface="+mj-ea"/>
              <a:ea typeface="+mj-ea"/>
            </a:endParaRPr>
          </a:p>
          <a:p>
            <a:pPr algn="l"/>
            <a:endParaRPr lang="en-US" altLang="zh-CN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Yellow dog Updater, Modified</a:t>
            </a:r>
            <a:r>
              <a:rPr lang="zh-CN" altLang="en-US" dirty="0" smtClean="0"/>
              <a:t>安装。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d)	</a:t>
            </a:r>
            <a:r>
              <a:rPr lang="zh-CN" altLang="en-US" dirty="0" smtClean="0"/>
              <a:t>由于</a:t>
            </a:r>
            <a:r>
              <a:rPr lang="en-US" dirty="0" err="1"/>
              <a:t>CentOS</a:t>
            </a:r>
            <a:r>
              <a:rPr lang="en-US" dirty="0"/>
              <a:t> cacti</a:t>
            </a:r>
            <a:r>
              <a:rPr lang="zh-CN" altLang="en-US" dirty="0"/>
              <a:t>配置的运行需要大量的其它库的支持，我们还需要安装一些： 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zlib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zlib</a:t>
            </a:r>
            <a:r>
              <a:rPr lang="en-US" dirty="0"/>
              <a:t> </a:t>
            </a:r>
            <a:r>
              <a:rPr lang="en-US" dirty="0" err="1"/>
              <a:t>zlib-devel</a:t>
            </a:r>
            <a:endParaRPr lang="zh-CN" altLang="en-US" dirty="0"/>
          </a:p>
          <a:p>
            <a:r>
              <a:rPr lang="en-US" dirty="0" err="1"/>
              <a:t>libpng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libpng</a:t>
            </a:r>
            <a:r>
              <a:rPr lang="en-US" dirty="0"/>
              <a:t> </a:t>
            </a:r>
            <a:r>
              <a:rPr lang="en-US" dirty="0" err="1"/>
              <a:t>libpng-devel</a:t>
            </a:r>
            <a:endParaRPr lang="zh-CN" altLang="en-US" dirty="0"/>
          </a:p>
          <a:p>
            <a:r>
              <a:rPr lang="en-US" dirty="0" err="1"/>
              <a:t>freetype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freetype</a:t>
            </a:r>
            <a:r>
              <a:rPr lang="en-US" dirty="0"/>
              <a:t> </a:t>
            </a:r>
            <a:r>
              <a:rPr lang="en-US" dirty="0" err="1"/>
              <a:t>freetype-devel</a:t>
            </a:r>
            <a:endParaRPr lang="zh-CN" altLang="en-US" dirty="0"/>
          </a:p>
          <a:p>
            <a:r>
              <a:rPr lang="en-US" dirty="0"/>
              <a:t>jpeg: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libjpeg</a:t>
            </a:r>
            <a:r>
              <a:rPr lang="en-US" dirty="0"/>
              <a:t> </a:t>
            </a:r>
            <a:r>
              <a:rPr lang="en-US" dirty="0" err="1"/>
              <a:t>libjpeg-devel</a:t>
            </a:r>
            <a:endParaRPr lang="zh-CN" altLang="en-US" dirty="0"/>
          </a:p>
          <a:p>
            <a:r>
              <a:rPr lang="en-US" dirty="0" err="1"/>
              <a:t>fontconfig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fontconfig</a:t>
            </a:r>
            <a:r>
              <a:rPr lang="en-US" dirty="0"/>
              <a:t> </a:t>
            </a:r>
            <a:r>
              <a:rPr lang="en-US" dirty="0" err="1"/>
              <a:t>fontconfig-devel</a:t>
            </a:r>
            <a:endParaRPr lang="zh-CN" altLang="en-US" dirty="0"/>
          </a:p>
          <a:p>
            <a:r>
              <a:rPr lang="en-US" dirty="0" err="1"/>
              <a:t>gd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gd-devel</a:t>
            </a:r>
            <a:endParaRPr lang="zh-CN" altLang="en-US" dirty="0"/>
          </a:p>
          <a:p>
            <a:r>
              <a:rPr lang="en-US" dirty="0" err="1"/>
              <a:t>libxml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smtClean="0"/>
              <a:t>#yum -y  </a:t>
            </a:r>
            <a:r>
              <a:rPr lang="en-US" dirty="0"/>
              <a:t>install </a:t>
            </a:r>
            <a:r>
              <a:rPr lang="en-US" dirty="0" smtClean="0"/>
              <a:t>libxml2</a:t>
            </a:r>
          </a:p>
          <a:p>
            <a:r>
              <a:rPr lang="en-US" altLang="zh-CN" dirty="0" err="1" smtClean="0"/>
              <a:t>rrdtool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#yum -y  –y install </a:t>
            </a:r>
            <a:r>
              <a:rPr lang="en-US" altLang="zh-CN" dirty="0" err="1" smtClean="0"/>
              <a:t>rrdtool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注意这里如果安装的是</a:t>
            </a:r>
            <a:r>
              <a:rPr lang="en-US" altLang="zh-CN" dirty="0" smtClean="0"/>
              <a:t>1.2</a:t>
            </a:r>
            <a:r>
              <a:rPr lang="zh-CN" altLang="en-US" dirty="0" smtClean="0"/>
              <a:t>的版本就可以，如果不是那就编译安装吧，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目前 只支持</a:t>
            </a:r>
            <a:r>
              <a:rPr lang="en-US" altLang="zh-CN" dirty="0" smtClean="0"/>
              <a:t>rrdtool-1.2)</a:t>
            </a:r>
            <a:r>
              <a:rPr lang="zh-CN" altLang="en-US" dirty="0" smtClean="0"/>
              <a:t>建议编译安装。</a:t>
            </a:r>
            <a:endParaRPr lang="en-US" altLang="zh-CN" dirty="0" smtClean="0"/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Yellow dog Updater, Modified</a:t>
            </a:r>
            <a:r>
              <a:rPr lang="zh-CN" altLang="en-US" dirty="0" smtClean="0"/>
              <a:t>安装。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) 	</a:t>
            </a:r>
            <a:r>
              <a:rPr lang="zh-CN" altLang="en-US" dirty="0" smtClean="0"/>
              <a:t>安装</a:t>
            </a:r>
            <a:r>
              <a:rPr lang="en-US" dirty="0" err="1"/>
              <a:t>snmp</a:t>
            </a:r>
            <a:r>
              <a:rPr lang="zh-CN" altLang="en-US" dirty="0"/>
              <a:t>的支持工具 </a:t>
            </a:r>
          </a:p>
          <a:p>
            <a:pPr lvl="1">
              <a:buNone/>
            </a:pPr>
            <a:r>
              <a:rPr lang="en-US" dirty="0"/>
              <a:t>#yum -y install net-snmp-utils-5.3.2.2-7.el5_4.2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net-snmp-5.3.2.2-7.el5_4.2 </a:t>
            </a:r>
          </a:p>
          <a:p>
            <a:pPr lvl="1">
              <a:buNone/>
            </a:pPr>
            <a:r>
              <a:rPr lang="en-US" dirty="0" smtClean="0"/>
              <a:t>net-snmp-perl-5.3.2.2-7.el5_4.2 </a:t>
            </a:r>
          </a:p>
          <a:p>
            <a:pPr lvl="1">
              <a:buNone/>
            </a:pPr>
            <a:r>
              <a:rPr lang="en-US" dirty="0" smtClean="0"/>
              <a:t>net-snmp-devel-5.3.2.2-7.el5_4.2 </a:t>
            </a:r>
          </a:p>
          <a:p>
            <a:pPr lvl="1">
              <a:buNone/>
            </a:pPr>
            <a:r>
              <a:rPr lang="en-US" dirty="0" smtClean="0"/>
              <a:t>net-snmp-libs-5.3.2.2-7.el5_4.2</a:t>
            </a:r>
            <a:endParaRPr lang="zh-CN" altLang="en-US" dirty="0"/>
          </a:p>
          <a:p>
            <a:r>
              <a:rPr lang="en-US" altLang="zh-CN" dirty="0" smtClean="0"/>
              <a:t>F)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cacti</a:t>
            </a:r>
            <a:endParaRPr lang="en-US" altLang="zh-CN" dirty="0"/>
          </a:p>
          <a:p>
            <a:pPr lvl="1">
              <a:buNone/>
            </a:pPr>
            <a:r>
              <a:rPr lang="zh-CN" altLang="en-US" dirty="0" smtClean="0"/>
              <a:t>去下载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的中文版来编译安装 具体看编译安装 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、编辑</a:t>
            </a:r>
            <a:r>
              <a:rPr lang="en-US" dirty="0" err="1"/>
              <a:t>CentOS</a:t>
            </a:r>
            <a:r>
              <a:rPr lang="en-US" dirty="0"/>
              <a:t> cacti</a:t>
            </a:r>
            <a:r>
              <a:rPr lang="zh-CN" altLang="en-US" dirty="0"/>
              <a:t>配置文件，这里配置链接</a:t>
            </a:r>
            <a:r>
              <a:rPr lang="en-US" dirty="0" err="1"/>
              <a:t>MySQL</a:t>
            </a:r>
            <a:r>
              <a:rPr lang="zh-CN" altLang="en-US" dirty="0"/>
              <a:t>服务的用户名，密码，</a:t>
            </a:r>
            <a:r>
              <a:rPr lang="zh-CN" altLang="en-US" dirty="0" smtClean="0"/>
              <a:t>端口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/>
              <a:t>#</a:t>
            </a:r>
            <a:r>
              <a:rPr lang="en-US" dirty="0" err="1"/>
              <a:t>cd</a:t>
            </a:r>
            <a:r>
              <a:rPr lang="en-US" dirty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/www/html(</a:t>
            </a:r>
            <a:r>
              <a:rPr lang="zh-CN" altLang="en-US" dirty="0" smtClean="0"/>
              <a:t>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安装好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默认</a:t>
            </a:r>
            <a:r>
              <a:rPr lang="en-US" altLang="zh-CN" dirty="0" err="1" smtClean="0"/>
              <a:t>DocumentRoot</a:t>
            </a:r>
            <a:r>
              <a:rPr lang="en-US" altLang="zh-CN" dirty="0" smtClean="0"/>
              <a:t> </a:t>
            </a:r>
            <a:r>
              <a:rPr lang="en-US" dirty="0" smtClean="0"/>
              <a:t>)</a:t>
            </a:r>
            <a:endParaRPr lang="zh-CN" altLang="en-US" dirty="0"/>
          </a:p>
          <a:p>
            <a:r>
              <a:rPr lang="en-US" dirty="0"/>
              <a:t>#vi cacti/include/config.php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database_type</a:t>
            </a:r>
            <a:r>
              <a:rPr lang="en-US" dirty="0"/>
              <a:t> = "</a:t>
            </a:r>
            <a:r>
              <a:rPr lang="en-US" dirty="0" err="1"/>
              <a:t>mysql</a:t>
            </a:r>
            <a:r>
              <a:rPr lang="en-US" dirty="0"/>
              <a:t>"; 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database_default</a:t>
            </a:r>
            <a:r>
              <a:rPr lang="en-US" dirty="0"/>
              <a:t> = "cacti";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database_hostname</a:t>
            </a:r>
            <a:r>
              <a:rPr lang="en-US" dirty="0"/>
              <a:t> = "</a:t>
            </a:r>
            <a:r>
              <a:rPr lang="en-US" dirty="0" err="1"/>
              <a:t>localhost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database_username</a:t>
            </a:r>
            <a:r>
              <a:rPr lang="en-US" dirty="0"/>
              <a:t> = "cacti";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database_password</a:t>
            </a:r>
            <a:r>
              <a:rPr lang="en-US" dirty="0"/>
              <a:t> = "cacti";</a:t>
            </a:r>
            <a:endParaRPr lang="zh-CN" altLang="en-US" dirty="0"/>
          </a:p>
          <a:p>
            <a:r>
              <a:rPr lang="en-US" dirty="0"/>
              <a:t>#$</a:t>
            </a:r>
            <a:r>
              <a:rPr lang="en-US" dirty="0" err="1"/>
              <a:t>database_port</a:t>
            </a:r>
            <a:r>
              <a:rPr lang="en-US" dirty="0"/>
              <a:t> = </a:t>
            </a:r>
            <a:r>
              <a:rPr lang="en-US" dirty="0" smtClean="0"/>
              <a:t>“3306”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zh-CN" altLang="en-US" dirty="0"/>
              <a:t>添加一个</a:t>
            </a:r>
            <a:r>
              <a:rPr lang="en-US" dirty="0"/>
              <a:t>cacti</a:t>
            </a:r>
            <a:r>
              <a:rPr lang="zh-CN" altLang="en-US" dirty="0"/>
              <a:t>的用户并添加</a:t>
            </a:r>
            <a:r>
              <a:rPr lang="en-US" dirty="0" err="1"/>
              <a:t>cron</a:t>
            </a:r>
            <a:r>
              <a:rPr lang="zh-CN" altLang="en-US" dirty="0" smtClean="0"/>
              <a:t>任务来让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定时来取数据。</a:t>
            </a:r>
            <a:endParaRPr lang="en-US" altLang="zh-CN" dirty="0" smtClean="0"/>
          </a:p>
          <a:p>
            <a:endParaRPr lang="zh-CN" altLang="en-US" dirty="0"/>
          </a:p>
          <a:p>
            <a:pPr marL="571500" indent="-57150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useradd</a:t>
            </a:r>
            <a:r>
              <a:rPr lang="en-US" dirty="0" smtClean="0"/>
              <a:t> </a:t>
            </a:r>
            <a:r>
              <a:rPr lang="en-US" dirty="0"/>
              <a:t>cacti</a:t>
            </a:r>
            <a:endParaRPr lang="zh-CN" altLang="en-US" dirty="0"/>
          </a:p>
          <a:p>
            <a:r>
              <a:rPr lang="en-US" dirty="0" err="1"/>
              <a:t>su</a:t>
            </a:r>
            <a:r>
              <a:rPr lang="en-US" dirty="0"/>
              <a:t> - cacti</a:t>
            </a:r>
            <a:endParaRPr lang="zh-CN" altLang="en-US" dirty="0"/>
          </a:p>
          <a:p>
            <a:r>
              <a:rPr lang="en-US" dirty="0" err="1"/>
              <a:t>crontab</a:t>
            </a:r>
            <a:r>
              <a:rPr lang="en-US" dirty="0"/>
              <a:t> -e</a:t>
            </a:r>
            <a:endParaRPr lang="zh-CN" altLang="en-US" dirty="0"/>
          </a:p>
          <a:p>
            <a:r>
              <a:rPr lang="en-US" dirty="0"/>
              <a:t>*/5 * * * *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php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/www/html/cacti/poller.php &gt; /dev/null 2&gt;&amp;1</a:t>
            </a:r>
            <a:r>
              <a:rPr lang="zh-CN" altLang="en-US" dirty="0"/>
              <a:t>（在</a:t>
            </a:r>
            <a:r>
              <a:rPr lang="en-US" dirty="0"/>
              <a:t>root</a:t>
            </a:r>
            <a:r>
              <a:rPr lang="zh-CN" altLang="en-US" dirty="0"/>
              <a:t>权限下做这个要不很可能取不到数据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zh-CN" altLang="en-US" dirty="0"/>
              <a:t>还需要两个目录的所有者修改，以便使</a:t>
            </a:r>
            <a:r>
              <a:rPr lang="en-US" dirty="0"/>
              <a:t>cacti</a:t>
            </a:r>
            <a:r>
              <a:rPr lang="zh-CN" altLang="en-US" dirty="0"/>
              <a:t>有写权限</a:t>
            </a:r>
            <a:r>
              <a:rPr lang="en-US" dirty="0"/>
              <a:t>: </a:t>
            </a:r>
            <a:endParaRPr lang="zh-CN" altLang="en-US" dirty="0"/>
          </a:p>
          <a:p>
            <a:r>
              <a:rPr lang="en-US" dirty="0" err="1"/>
              <a:t>chown</a:t>
            </a:r>
            <a:r>
              <a:rPr lang="en-US" dirty="0"/>
              <a:t> -R cacti /</a:t>
            </a:r>
            <a:r>
              <a:rPr lang="en-US" dirty="0" err="1"/>
              <a:t>var</a:t>
            </a:r>
            <a:r>
              <a:rPr lang="en-US" dirty="0"/>
              <a:t>/www/html/cacti/</a:t>
            </a:r>
            <a:r>
              <a:rPr lang="en-US" dirty="0" err="1"/>
              <a:t>rra</a:t>
            </a:r>
            <a:endParaRPr lang="zh-CN" altLang="en-US" dirty="0"/>
          </a:p>
          <a:p>
            <a:r>
              <a:rPr lang="en-US" dirty="0" err="1"/>
              <a:t>chown</a:t>
            </a:r>
            <a:r>
              <a:rPr lang="en-US" dirty="0"/>
              <a:t> -R cacti /</a:t>
            </a:r>
            <a:r>
              <a:rPr lang="en-US" dirty="0" err="1"/>
              <a:t>var</a:t>
            </a:r>
            <a:r>
              <a:rPr lang="en-US" dirty="0"/>
              <a:t>/www/html/cacti/log</a:t>
            </a:r>
            <a:endParaRPr lang="zh-CN" altLang="en-US" dirty="0"/>
          </a:p>
          <a:p>
            <a:endParaRPr lang="zh-CN" altLang="en-US" dirty="0"/>
          </a:p>
          <a:p>
            <a:pPr marL="571500" indent="-571500">
              <a:buFont typeface="+mj-lt"/>
              <a:buAutoNum type="romanU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MySQL</a:t>
            </a:r>
            <a:r>
              <a:rPr lang="en-US" dirty="0" smtClean="0"/>
              <a:t> </a:t>
            </a:r>
            <a:r>
              <a:rPr lang="zh-CN" altLang="en-US" b="1" dirty="0"/>
              <a:t>数据库设置</a:t>
            </a:r>
            <a:endParaRPr lang="zh-CN" altLang="en-US" dirty="0"/>
          </a:p>
          <a:p>
            <a:r>
              <a:rPr lang="zh-CN" altLang="en-US" dirty="0"/>
              <a:t>准备数据库，和设置权限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mysql</a:t>
            </a:r>
            <a:r>
              <a:rPr lang="en-US" dirty="0"/>
              <a:t> -</a:t>
            </a:r>
            <a:r>
              <a:rPr lang="en-US" dirty="0" err="1"/>
              <a:t>uroot</a:t>
            </a:r>
            <a:r>
              <a:rPr lang="en-US" dirty="0"/>
              <a:t> -p</a:t>
            </a:r>
            <a:br>
              <a:rPr lang="en-US" dirty="0"/>
            </a:br>
            <a:r>
              <a:rPr lang="en-US" dirty="0" err="1"/>
              <a:t>mysql</a:t>
            </a:r>
            <a:r>
              <a:rPr lang="en-US" dirty="0"/>
              <a:t>&gt;create database cacti default character set utf8</a:t>
            </a:r>
            <a:r>
              <a:rPr lang="en-US" dirty="0" smtClean="0"/>
              <a:t>;</a:t>
            </a:r>
            <a:r>
              <a:rPr lang="zh-CN" altLang="en-US" dirty="0" smtClean="0"/>
              <a:t>（注意要加上这个</a:t>
            </a:r>
            <a:r>
              <a:rPr lang="en-US" altLang="zh-CN" dirty="0" smtClean="0"/>
              <a:t>set  utf8</a:t>
            </a:r>
            <a:r>
              <a:rPr lang="zh-CN" altLang="en-US" dirty="0" smtClean="0"/>
              <a:t>否则不能支持中文。）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grant all privileges on cacti.* to '</a:t>
            </a:r>
            <a:r>
              <a:rPr lang="en-US" dirty="0" err="1" smtClean="0"/>
              <a:t>cacti'@'localhost</a:t>
            </a:r>
            <a:r>
              <a:rPr lang="en-US" dirty="0" smtClean="0"/>
              <a:t>' identified by 'cacti';</a:t>
            </a:r>
            <a:endParaRPr lang="zh-CN" alt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mysql</a:t>
            </a:r>
            <a:r>
              <a:rPr lang="en-US" dirty="0"/>
              <a:t>&gt;flush privileges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mysql</a:t>
            </a:r>
            <a:r>
              <a:rPr lang="en-US" dirty="0"/>
              <a:t>&gt; \q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/>
              <a:t>被监控主机</a:t>
            </a:r>
            <a:r>
              <a:rPr lang="en-US" b="1" dirty="0" err="1"/>
              <a:t>snmp</a:t>
            </a:r>
            <a:r>
              <a:rPr lang="zh-CN" altLang="en-US" b="1" dirty="0"/>
              <a:t>文件设置</a:t>
            </a:r>
            <a:endParaRPr lang="zh-CN" altLang="en-US" dirty="0"/>
          </a:p>
          <a:p>
            <a:r>
              <a:rPr lang="zh-CN" altLang="en-US" dirty="0"/>
              <a:t>被监控主机需要配置</a:t>
            </a:r>
            <a:r>
              <a:rPr lang="en-US" dirty="0" err="1"/>
              <a:t>snmp</a:t>
            </a:r>
            <a:r>
              <a:rPr lang="en-US" dirty="0" smtClean="0"/>
              <a:t>.</a:t>
            </a:r>
            <a:endParaRPr lang="zh-CN" altLang="en-US" dirty="0"/>
          </a:p>
          <a:p>
            <a:pPr lvl="0"/>
            <a:r>
              <a:rPr lang="en-US" dirty="0"/>
              <a:t>vi /etc/</a:t>
            </a:r>
            <a:r>
              <a:rPr lang="en-US" dirty="0" err="1"/>
              <a:t>snmp</a:t>
            </a:r>
            <a:r>
              <a:rPr lang="en-US" dirty="0"/>
              <a:t>/</a:t>
            </a:r>
            <a:r>
              <a:rPr lang="en-US" dirty="0" err="1"/>
              <a:t>snmpd.conf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zh-CN" altLang="en-US" dirty="0"/>
              <a:t>更改</a:t>
            </a:r>
          </a:p>
          <a:p>
            <a:r>
              <a:rPr lang="en-US" dirty="0"/>
              <a:t>com2sec </a:t>
            </a:r>
            <a:r>
              <a:rPr lang="en-US" dirty="0" err="1"/>
              <a:t>notConfigUser</a:t>
            </a:r>
            <a:r>
              <a:rPr lang="en-US" dirty="0"/>
              <a:t> default public</a:t>
            </a:r>
            <a:br>
              <a:rPr lang="en-US" dirty="0"/>
            </a:br>
            <a:r>
              <a:rPr lang="zh-CN" altLang="en-US" dirty="0"/>
              <a:t>改为</a:t>
            </a:r>
          </a:p>
          <a:p>
            <a:r>
              <a:rPr lang="en-US" dirty="0"/>
              <a:t>com2sec </a:t>
            </a:r>
            <a:r>
              <a:rPr lang="en-US" dirty="0" err="1"/>
              <a:t>notConfigUser</a:t>
            </a:r>
            <a:r>
              <a:rPr lang="en-US" dirty="0"/>
              <a:t> 127.0.0.1 public</a:t>
            </a:r>
            <a:br>
              <a:rPr lang="en-US" dirty="0"/>
            </a:br>
            <a:r>
              <a:rPr lang="en-US" dirty="0"/>
              <a:t>2</a:t>
            </a:r>
            <a:r>
              <a:rPr lang="zh-CN" altLang="en-US" dirty="0"/>
              <a:t>、更改</a:t>
            </a:r>
          </a:p>
          <a:p>
            <a:r>
              <a:rPr lang="en-US" dirty="0"/>
              <a:t>access </a:t>
            </a:r>
            <a:r>
              <a:rPr lang="en-US" dirty="0" err="1"/>
              <a:t>notConfigGroup</a:t>
            </a:r>
            <a:r>
              <a:rPr lang="en-US" dirty="0"/>
              <a:t> "" any </a:t>
            </a:r>
            <a:r>
              <a:rPr lang="en-US" dirty="0" err="1"/>
              <a:t>noauth</a:t>
            </a:r>
            <a:r>
              <a:rPr lang="en-US" dirty="0"/>
              <a:t> exact </a:t>
            </a:r>
            <a:r>
              <a:rPr lang="en-US" dirty="0" err="1"/>
              <a:t>systemview</a:t>
            </a:r>
            <a:r>
              <a:rPr lang="en-US" dirty="0"/>
              <a:t> none </a:t>
            </a:r>
            <a:r>
              <a:rPr lang="en-US" dirty="0" err="1"/>
              <a:t>none</a:t>
            </a:r>
            <a:r>
              <a:rPr lang="en-US" dirty="0"/>
              <a:t/>
            </a:r>
            <a:br>
              <a:rPr lang="en-US" dirty="0"/>
            </a:br>
            <a:r>
              <a:rPr lang="zh-CN" altLang="en-US" dirty="0"/>
              <a:t>改为</a:t>
            </a:r>
          </a:p>
          <a:p>
            <a:r>
              <a:rPr lang="en-US" dirty="0"/>
              <a:t>access </a:t>
            </a:r>
            <a:r>
              <a:rPr lang="en-US" dirty="0" err="1"/>
              <a:t>notConfigGroup</a:t>
            </a:r>
            <a:r>
              <a:rPr lang="en-US" dirty="0"/>
              <a:t> "" any </a:t>
            </a:r>
            <a:r>
              <a:rPr lang="en-US" dirty="0" err="1"/>
              <a:t>noauth</a:t>
            </a:r>
            <a:r>
              <a:rPr lang="en-US" dirty="0"/>
              <a:t> exact all none </a:t>
            </a:r>
            <a:r>
              <a:rPr lang="en-US" dirty="0" err="1"/>
              <a:t>none</a:t>
            </a:r>
            <a:endParaRPr lang="zh-CN" altLang="en-US" dirty="0"/>
          </a:p>
          <a:p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#view all included .1 80</a:t>
            </a:r>
            <a:br>
              <a:rPr lang="en-US" dirty="0"/>
            </a:br>
            <a:r>
              <a:rPr lang="zh-CN" altLang="en-US" dirty="0"/>
              <a:t>将前面的</a:t>
            </a:r>
            <a:r>
              <a:rPr lang="en-US" dirty="0"/>
              <a:t> # </a:t>
            </a:r>
            <a:r>
              <a:rPr lang="zh-CN" altLang="en-US" dirty="0"/>
              <a:t>注释 去掉。</a:t>
            </a:r>
            <a:r>
              <a:rPr lang="en-US" dirty="0"/>
              <a:t/>
            </a:r>
            <a:br>
              <a:rPr lang="en-US" dirty="0"/>
            </a:br>
            <a:r>
              <a:rPr lang="zh-CN" altLang="en-US" dirty="0"/>
              <a:t>保存</a:t>
            </a:r>
            <a:r>
              <a:rPr lang="zh-CN" altLang="en-US" dirty="0" smtClean="0"/>
              <a:t>退出。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 </a:t>
            </a:r>
            <a:r>
              <a:rPr lang="en-US" altLang="zh-CN" dirty="0" err="1" smtClean="0"/>
              <a:t>snmpd</a:t>
            </a:r>
            <a:r>
              <a:rPr lang="en-US" altLang="zh-CN" dirty="0" smtClean="0"/>
              <a:t> restart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Snmp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60020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1400" b="1" dirty="0">
                <a:latin typeface="+mn-ea"/>
              </a:rPr>
              <a:t>配置</a:t>
            </a:r>
            <a:r>
              <a:rPr lang="en-US" sz="1400" b="1" dirty="0">
                <a:latin typeface="+mn-ea"/>
              </a:rPr>
              <a:t>apache</a:t>
            </a:r>
            <a:r>
              <a:rPr lang="zh-CN" altLang="en-US" sz="1400" b="1" dirty="0">
                <a:latin typeface="+mn-ea"/>
              </a:rPr>
              <a:t>服务器的配置文件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我们可以用下面命令来打开</a:t>
            </a:r>
            <a:r>
              <a:rPr lang="en-US" sz="1400" dirty="0">
                <a:latin typeface="+mn-ea"/>
              </a:rPr>
              <a:t>Apache</a:t>
            </a:r>
            <a:r>
              <a:rPr lang="zh-CN" altLang="en-US" sz="1400" dirty="0">
                <a:latin typeface="+mn-ea"/>
              </a:rPr>
              <a:t>的配置文件</a:t>
            </a:r>
            <a:r>
              <a:rPr lang="en-US" sz="1400" dirty="0">
                <a:latin typeface="+mn-ea"/>
              </a:rPr>
              <a:t>:</a:t>
            </a:r>
            <a:br>
              <a:rPr lang="en-US" sz="1400" dirty="0">
                <a:latin typeface="+mn-ea"/>
              </a:rPr>
            </a:br>
            <a:r>
              <a:rPr lang="en-US" sz="1400" dirty="0">
                <a:latin typeface="+mn-ea"/>
              </a:rPr>
              <a:t>$ vi /etc/</a:t>
            </a:r>
            <a:r>
              <a:rPr lang="en-US" sz="1400" dirty="0" err="1">
                <a:latin typeface="+mn-ea"/>
              </a:rPr>
              <a:t>httpd</a:t>
            </a:r>
            <a:r>
              <a:rPr lang="en-US" sz="1400" dirty="0">
                <a:latin typeface="+mn-ea"/>
              </a:rPr>
              <a:t>/conf/</a:t>
            </a:r>
            <a:r>
              <a:rPr lang="en-US" sz="1400" dirty="0" err="1">
                <a:latin typeface="+mn-ea"/>
              </a:rPr>
              <a:t>httpd.conf</a:t>
            </a:r>
            <a:r>
              <a:rPr lang="en-US" sz="1400" dirty="0">
                <a:latin typeface="+mn-ea"/>
              </a:rPr>
              <a:t/>
            </a:r>
            <a:br>
              <a:rPr lang="en-US" sz="1400" dirty="0">
                <a:latin typeface="+mn-ea"/>
              </a:rPr>
            </a:br>
            <a:r>
              <a:rPr lang="zh-CN" altLang="en-US" sz="1400" dirty="0">
                <a:latin typeface="+mn-ea"/>
              </a:rPr>
              <a:t>在一般的情况下</a:t>
            </a:r>
            <a:r>
              <a:rPr lang="en-US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似乎我们并喜欢默认的</a:t>
            </a:r>
            <a:r>
              <a:rPr lang="en-US" sz="1400" dirty="0">
                <a:latin typeface="+mn-ea"/>
              </a:rPr>
              <a:t>Apache</a:t>
            </a:r>
            <a:r>
              <a:rPr lang="zh-CN" altLang="en-US" sz="1400" dirty="0">
                <a:latin typeface="+mn-ea"/>
              </a:rPr>
              <a:t>页面存放的目录</a:t>
            </a:r>
            <a:r>
              <a:rPr lang="en-US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这样我们就可以将这个目录改为我们所喜欢的目录</a:t>
            </a:r>
            <a:r>
              <a:rPr lang="en-US" sz="1400" dirty="0">
                <a:latin typeface="+mn-ea"/>
              </a:rPr>
              <a:t>:</a:t>
            </a:r>
            <a:br>
              <a:rPr lang="en-US" sz="1400" dirty="0">
                <a:latin typeface="+mn-ea"/>
              </a:rPr>
            </a:br>
            <a:r>
              <a:rPr lang="zh-CN" altLang="en-US" sz="1400" dirty="0">
                <a:latin typeface="+mn-ea"/>
              </a:rPr>
              <a:t>找到</a:t>
            </a:r>
            <a:r>
              <a:rPr lang="en-US" sz="1400" dirty="0" err="1">
                <a:latin typeface="+mn-ea"/>
              </a:rPr>
              <a:t>DocumentRoot</a:t>
            </a:r>
            <a:r>
              <a:rPr lang="zh-CN" altLang="en-US" sz="1400" dirty="0">
                <a:latin typeface="+mn-ea"/>
              </a:rPr>
              <a:t>行</a:t>
            </a:r>
            <a:r>
              <a:rPr lang="en-US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将其值改为服务器服务的目录。</a:t>
            </a:r>
            <a:r>
              <a:rPr lang="en-US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我的是默认的</a:t>
            </a:r>
            <a:r>
              <a:rPr lang="en-US" sz="1400" dirty="0">
                <a:latin typeface="+mn-ea"/>
              </a:rPr>
              <a:t>: /</a:t>
            </a:r>
            <a:r>
              <a:rPr lang="en-US" sz="1400" dirty="0" err="1">
                <a:latin typeface="+mn-ea"/>
              </a:rPr>
              <a:t>var</a:t>
            </a:r>
            <a:r>
              <a:rPr lang="en-US" sz="1400" dirty="0">
                <a:latin typeface="+mn-ea"/>
              </a:rPr>
              <a:t>/www/html).</a:t>
            </a:r>
            <a:br>
              <a:rPr lang="en-US" sz="1400" dirty="0">
                <a:latin typeface="+mn-ea"/>
              </a:rPr>
            </a:br>
            <a:r>
              <a:rPr lang="zh-CN" altLang="en-US" sz="1400" dirty="0">
                <a:latin typeface="+mn-ea"/>
              </a:rPr>
              <a:t>下面的配置可以使得</a:t>
            </a:r>
            <a:r>
              <a:rPr lang="en-US" sz="1400" dirty="0">
                <a:latin typeface="+mn-ea"/>
              </a:rPr>
              <a:t>Apache</a:t>
            </a:r>
            <a:r>
              <a:rPr lang="zh-CN" altLang="en-US" sz="1400" dirty="0">
                <a:latin typeface="+mn-ea"/>
              </a:rPr>
              <a:t>支持</a:t>
            </a:r>
            <a:r>
              <a:rPr lang="en-US" sz="1400" dirty="0">
                <a:latin typeface="+mn-ea"/>
              </a:rPr>
              <a:t>PHP5,</a:t>
            </a:r>
            <a:r>
              <a:rPr lang="zh-CN" altLang="en-US" sz="1400" dirty="0">
                <a:latin typeface="+mn-ea"/>
              </a:rPr>
              <a:t>在这个配置文件中加入下面的语句</a:t>
            </a:r>
            <a:r>
              <a:rPr lang="en-US" sz="1400" dirty="0">
                <a:latin typeface="+mn-ea"/>
              </a:rPr>
              <a:t>:</a:t>
            </a:r>
            <a:br>
              <a:rPr lang="en-US" sz="1400" dirty="0">
                <a:latin typeface="+mn-ea"/>
              </a:rPr>
            </a:br>
            <a:r>
              <a:rPr lang="en-US" sz="1400" dirty="0">
                <a:latin typeface="+mn-ea"/>
              </a:rPr>
              <a:t>#</a:t>
            </a:r>
            <a:r>
              <a:rPr lang="zh-CN" altLang="en-US" sz="1400" dirty="0">
                <a:latin typeface="+mn-ea"/>
              </a:rPr>
              <a:t>装入</a:t>
            </a:r>
            <a:r>
              <a:rPr lang="en-US" sz="1400" dirty="0">
                <a:latin typeface="+mn-ea"/>
              </a:rPr>
              <a:t>PHP5</a:t>
            </a:r>
            <a:r>
              <a:rPr lang="zh-CN" altLang="en-US" sz="1400" dirty="0">
                <a:latin typeface="+mn-ea"/>
              </a:rPr>
              <a:t>模块</a:t>
            </a:r>
            <a:r>
              <a:rPr lang="en-US" sz="1400" dirty="0">
                <a:latin typeface="+mn-ea"/>
              </a:rPr>
              <a:t>:</a:t>
            </a:r>
            <a:br>
              <a:rPr lang="en-US" sz="1400" dirty="0">
                <a:latin typeface="+mn-ea"/>
              </a:rPr>
            </a:br>
            <a:r>
              <a:rPr lang="en-US" sz="1400" dirty="0" err="1">
                <a:latin typeface="+mn-ea"/>
              </a:rPr>
              <a:t>LoadModule</a:t>
            </a:r>
            <a:r>
              <a:rPr lang="en-US" sz="1400" dirty="0">
                <a:latin typeface="+mn-ea"/>
              </a:rPr>
              <a:t> php5_modeule    modules/libphp5.so</a:t>
            </a:r>
            <a:br>
              <a:rPr lang="en-US" sz="1400" dirty="0">
                <a:latin typeface="+mn-ea"/>
              </a:rPr>
            </a:br>
            <a:r>
              <a:rPr lang="en-US" sz="1400" dirty="0">
                <a:latin typeface="+mn-ea"/>
              </a:rPr>
              <a:t>#</a:t>
            </a:r>
            <a:r>
              <a:rPr lang="zh-CN" altLang="en-US" sz="1400" dirty="0">
                <a:latin typeface="+mn-ea"/>
              </a:rPr>
              <a:t>告知</a:t>
            </a:r>
            <a:r>
              <a:rPr lang="en-US" sz="1400" dirty="0">
                <a:latin typeface="+mn-ea"/>
              </a:rPr>
              <a:t>Apache</a:t>
            </a:r>
            <a:r>
              <a:rPr lang="zh-CN" altLang="en-US" sz="1400" dirty="0">
                <a:latin typeface="+mn-ea"/>
              </a:rPr>
              <a:t>解析</a:t>
            </a:r>
            <a:r>
              <a:rPr lang="en-US" sz="1400" dirty="0">
                <a:latin typeface="+mn-ea"/>
              </a:rPr>
              <a:t>PHP5:</a:t>
            </a:r>
            <a:br>
              <a:rPr lang="en-US" sz="1400" dirty="0">
                <a:latin typeface="+mn-ea"/>
              </a:rPr>
            </a:br>
            <a:r>
              <a:rPr lang="zh-CN" altLang="en-US" sz="1400" dirty="0">
                <a:latin typeface="+mn-ea"/>
              </a:rPr>
              <a:t>查找</a:t>
            </a:r>
            <a:r>
              <a:rPr lang="en-US" sz="1400" dirty="0" err="1">
                <a:latin typeface="+mn-ea"/>
              </a:rPr>
              <a:t>AddType</a:t>
            </a:r>
            <a:r>
              <a:rPr lang="en-US" sz="1400" dirty="0">
                <a:latin typeface="+mn-ea"/>
              </a:rPr>
              <a:t> application/x-compress .Z</a:t>
            </a:r>
            <a:endParaRPr lang="zh-CN" altLang="en-US" sz="1400" dirty="0">
              <a:latin typeface="+mn-ea"/>
            </a:endParaRPr>
          </a:p>
          <a:p>
            <a:r>
              <a:rPr lang="en-US" sz="1400" dirty="0" err="1">
                <a:latin typeface="+mn-ea"/>
              </a:rPr>
              <a:t>AddType</a:t>
            </a:r>
            <a:r>
              <a:rPr lang="en-US" sz="1400" dirty="0">
                <a:latin typeface="+mn-ea"/>
              </a:rPr>
              <a:t> application/x-</a:t>
            </a:r>
            <a:r>
              <a:rPr lang="en-US" sz="1400" dirty="0" err="1">
                <a:latin typeface="+mn-ea"/>
              </a:rPr>
              <a:t>gzip</a:t>
            </a:r>
            <a:r>
              <a:rPr lang="en-US" sz="1400" dirty="0">
                <a:latin typeface="+mn-ea"/>
              </a:rPr>
              <a:t> .</a:t>
            </a:r>
            <a:r>
              <a:rPr lang="en-US" sz="1400" dirty="0" err="1">
                <a:latin typeface="+mn-ea"/>
              </a:rPr>
              <a:t>gz</a:t>
            </a:r>
            <a:r>
              <a:rPr lang="en-US" sz="1400" dirty="0">
                <a:latin typeface="+mn-ea"/>
              </a:rPr>
              <a:t> .</a:t>
            </a:r>
            <a:r>
              <a:rPr lang="en-US" sz="1400" dirty="0" err="1">
                <a:latin typeface="+mn-ea"/>
              </a:rPr>
              <a:t>tgz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在其下加入</a:t>
            </a:r>
            <a:r>
              <a:rPr lang="en-US" sz="1400" dirty="0">
                <a:latin typeface="+mn-ea"/>
              </a:rPr>
              <a:t> </a:t>
            </a:r>
            <a:r>
              <a:rPr lang="en-US" sz="1400" dirty="0" err="1">
                <a:latin typeface="+mn-ea"/>
              </a:rPr>
              <a:t>AddType</a:t>
            </a:r>
            <a:r>
              <a:rPr lang="en-US" sz="1400" dirty="0">
                <a:latin typeface="+mn-ea"/>
              </a:rPr>
              <a:t> application/x-tar .</a:t>
            </a:r>
            <a:r>
              <a:rPr lang="en-US" sz="1400" dirty="0" err="1">
                <a:latin typeface="+mn-ea"/>
              </a:rPr>
              <a:t>tgz</a:t>
            </a:r>
            <a:endParaRPr lang="zh-CN" altLang="en-US" sz="1400" dirty="0">
              <a:latin typeface="+mn-ea"/>
            </a:endParaRPr>
          </a:p>
          <a:p>
            <a:r>
              <a:rPr lang="en-US" sz="1400" dirty="0" err="1">
                <a:latin typeface="+mn-ea"/>
              </a:rPr>
              <a:t>AddType</a:t>
            </a:r>
            <a:r>
              <a:rPr lang="en-US" sz="1400" dirty="0">
                <a:latin typeface="+mn-ea"/>
              </a:rPr>
              <a:t> application/x-</a:t>
            </a:r>
            <a:r>
              <a:rPr lang="en-US" sz="1400" dirty="0" err="1">
                <a:latin typeface="+mn-ea"/>
              </a:rPr>
              <a:t>httpd</a:t>
            </a:r>
            <a:r>
              <a:rPr lang="en-US" sz="1400" dirty="0">
                <a:latin typeface="+mn-ea"/>
              </a:rPr>
              <a:t>-</a:t>
            </a:r>
            <a:r>
              <a:rPr lang="en-US" sz="1400" dirty="0" err="1">
                <a:latin typeface="+mn-ea"/>
              </a:rPr>
              <a:t>php</a:t>
            </a:r>
            <a:r>
              <a:rPr lang="en-US" sz="1400" dirty="0">
                <a:latin typeface="+mn-ea"/>
              </a:rPr>
              <a:t> .</a:t>
            </a:r>
            <a:r>
              <a:rPr lang="en-US" sz="1400" dirty="0" err="1">
                <a:latin typeface="+mn-ea"/>
              </a:rPr>
              <a:t>php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修改</a:t>
            </a:r>
            <a:r>
              <a:rPr lang="en-US" sz="1400" dirty="0" err="1">
                <a:latin typeface="+mn-ea"/>
              </a:rPr>
              <a:t>DirectoryIndex</a:t>
            </a:r>
            <a:r>
              <a:rPr lang="en-US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行，添加</a:t>
            </a:r>
            <a:r>
              <a:rPr lang="en-US" sz="1400" dirty="0">
                <a:latin typeface="+mn-ea"/>
              </a:rPr>
              <a:t>index.php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修改为</a:t>
            </a:r>
            <a:r>
              <a:rPr lang="en-US" sz="1400" dirty="0" err="1">
                <a:latin typeface="+mn-ea"/>
              </a:rPr>
              <a:t>DirectoryIndex</a:t>
            </a:r>
            <a:r>
              <a:rPr lang="en-US" sz="1400" dirty="0">
                <a:latin typeface="+mn-ea"/>
              </a:rPr>
              <a:t> index.php index.html </a:t>
            </a:r>
            <a:r>
              <a:rPr lang="en-US" sz="1400" dirty="0" err="1">
                <a:latin typeface="+mn-ea"/>
              </a:rPr>
              <a:t>index.html.var</a:t>
            </a:r>
            <a:endParaRPr lang="zh-CN" altLang="en-US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 </a:t>
            </a:r>
            <a:r>
              <a:rPr lang="zh-CN" altLang="en-US" sz="1400" dirty="0" smtClean="0">
                <a:latin typeface="+mn-ea"/>
              </a:rPr>
              <a:t>保存</a:t>
            </a:r>
            <a:r>
              <a:rPr lang="zh-CN" altLang="en-US" sz="1400" dirty="0">
                <a:latin typeface="+mn-ea"/>
              </a:rPr>
              <a:t>退出后重启</a:t>
            </a:r>
            <a:r>
              <a:rPr lang="en-US" sz="1400" dirty="0">
                <a:latin typeface="+mn-ea"/>
              </a:rPr>
              <a:t>Apache:</a:t>
            </a:r>
            <a:br>
              <a:rPr lang="en-US" sz="1400" dirty="0">
                <a:latin typeface="+mn-ea"/>
              </a:rPr>
            </a:br>
            <a:r>
              <a:rPr lang="en-US" sz="1400" dirty="0">
                <a:latin typeface="+mn-ea"/>
              </a:rPr>
              <a:t>$service </a:t>
            </a:r>
            <a:r>
              <a:rPr lang="en-US" sz="1400" dirty="0" err="1">
                <a:latin typeface="+mn-ea"/>
              </a:rPr>
              <a:t>httpd</a:t>
            </a:r>
            <a:r>
              <a:rPr lang="en-US" sz="1400" dirty="0">
                <a:latin typeface="+mn-ea"/>
              </a:rPr>
              <a:t> restart </a:t>
            </a:r>
            <a:endParaRPr lang="en-US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然后我们编写一个简单的</a:t>
            </a:r>
            <a:r>
              <a:rPr lang="en-US" sz="1400" dirty="0">
                <a:latin typeface="+mn-ea"/>
              </a:rPr>
              <a:t>PHP</a:t>
            </a:r>
            <a:r>
              <a:rPr lang="zh-CN" altLang="en-US" sz="1400" dirty="0">
                <a:latin typeface="+mn-ea"/>
              </a:rPr>
              <a:t>页</a:t>
            </a:r>
            <a:r>
              <a:rPr lang="en-US" sz="1400" dirty="0" smtClean="0">
                <a:latin typeface="+mn-ea"/>
              </a:rPr>
              <a:t>:</a:t>
            </a:r>
            <a:r>
              <a:rPr lang="zh-CN" altLang="en-US" sz="1400" dirty="0"/>
              <a:t>保存为</a:t>
            </a:r>
            <a:r>
              <a:rPr lang="en-US" sz="1400" dirty="0" smtClean="0"/>
              <a:t>test.php </a:t>
            </a:r>
            <a:r>
              <a:rPr lang="zh-CN" altLang="en-US" sz="1400" dirty="0" smtClean="0">
                <a:latin typeface="+mn-ea"/>
              </a:rPr>
              <a:t>然后测试：</a:t>
            </a:r>
            <a:r>
              <a:rPr lang="en-US" altLang="zh-CN" sz="1400" dirty="0" smtClean="0">
                <a:latin typeface="+mn-ea"/>
              </a:rPr>
              <a:t>http://ip/test.php</a:t>
            </a:r>
            <a:r>
              <a:rPr lang="en-US" sz="1400" dirty="0">
                <a:latin typeface="+mn-ea"/>
              </a:rPr>
              <a:t/>
            </a:r>
            <a:br>
              <a:rPr lang="en-US" sz="1400" dirty="0">
                <a:latin typeface="+mn-ea"/>
              </a:rPr>
            </a:br>
            <a:r>
              <a:rPr lang="en-US" sz="1400" dirty="0">
                <a:latin typeface="+mn-ea"/>
              </a:rPr>
              <a:t>&lt;?</a:t>
            </a:r>
            <a:r>
              <a:rPr lang="en-US" sz="1400" dirty="0" err="1">
                <a:latin typeface="+mn-ea"/>
              </a:rPr>
              <a:t>php</a:t>
            </a:r>
            <a:r>
              <a:rPr lang="en-US" sz="1400" dirty="0">
                <a:latin typeface="+mn-ea"/>
              </a:rPr>
              <a:t/>
            </a:r>
            <a:br>
              <a:rPr lang="en-US" sz="1400" dirty="0">
                <a:latin typeface="+mn-ea"/>
              </a:rPr>
            </a:br>
            <a:r>
              <a:rPr lang="en-US" sz="1400" dirty="0" err="1">
                <a:latin typeface="+mn-ea"/>
              </a:rPr>
              <a:t>phpinfo</a:t>
            </a:r>
            <a:r>
              <a:rPr lang="en-US" sz="1400" dirty="0">
                <a:latin typeface="+mn-ea"/>
              </a:rPr>
              <a:t>();</a:t>
            </a:r>
            <a:br>
              <a:rPr lang="en-US" sz="1400" dirty="0">
                <a:latin typeface="+mn-ea"/>
              </a:rPr>
            </a:br>
            <a:r>
              <a:rPr lang="en-US" sz="1400" dirty="0" smtClean="0">
                <a:latin typeface="+mn-ea"/>
              </a:rPr>
              <a:t>?&gt;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然后测试：</a:t>
            </a:r>
            <a:r>
              <a:rPr lang="en-US" altLang="zh-CN" sz="1400" dirty="0" smtClean="0">
                <a:latin typeface="+mn-ea"/>
              </a:rPr>
              <a:t>http://ip/test.php </a:t>
            </a:r>
            <a:r>
              <a:rPr lang="zh-CN" altLang="en-US" sz="1400" dirty="0" smtClean="0">
                <a:latin typeface="+mn-ea"/>
              </a:rPr>
              <a:t>（应该有很多关于</a:t>
            </a:r>
            <a:r>
              <a:rPr lang="en-US" altLang="zh-CN" sz="1400" dirty="0" smtClean="0">
                <a:latin typeface="+mn-ea"/>
              </a:rPr>
              <a:t>PHP</a:t>
            </a:r>
            <a:r>
              <a:rPr lang="zh-CN" altLang="en-US" sz="1400" dirty="0" smtClean="0">
                <a:latin typeface="+mn-ea"/>
              </a:rPr>
              <a:t>的信息吧！）</a:t>
            </a:r>
            <a:r>
              <a:rPr lang="en-US" sz="1400" dirty="0"/>
              <a:t/>
            </a:r>
            <a:br>
              <a:rPr lang="en-US" sz="1400" dirty="0"/>
            </a:b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系统开机自启动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启动各类服务并且加入启动列表 </a:t>
            </a:r>
          </a:p>
          <a:p>
            <a:r>
              <a:rPr lang="en-US" dirty="0"/>
              <a:t>#service </a:t>
            </a:r>
            <a:r>
              <a:rPr lang="en-US" dirty="0" err="1"/>
              <a:t>httpd</a:t>
            </a:r>
            <a:r>
              <a:rPr lang="en-US" dirty="0"/>
              <a:t> start</a:t>
            </a:r>
            <a:endParaRPr lang="zh-CN" altLang="en-US" dirty="0"/>
          </a:p>
          <a:p>
            <a:r>
              <a:rPr lang="en-US" dirty="0"/>
              <a:t>service </a:t>
            </a:r>
            <a:r>
              <a:rPr lang="en-US" dirty="0" err="1"/>
              <a:t>mysqld</a:t>
            </a:r>
            <a:r>
              <a:rPr lang="en-US" dirty="0"/>
              <a:t> start #</a:t>
            </a:r>
            <a:r>
              <a:rPr lang="zh-CN" altLang="en-US" dirty="0"/>
              <a:t>第一次启动会初始化</a:t>
            </a:r>
            <a:r>
              <a:rPr lang="en-US" dirty="0" err="1"/>
              <a:t>MySQL</a:t>
            </a:r>
            <a:r>
              <a:rPr lang="zh-CN" altLang="en-US" dirty="0"/>
              <a:t>的数据字典</a:t>
            </a:r>
          </a:p>
          <a:p>
            <a:r>
              <a:rPr lang="en-US" dirty="0"/>
              <a:t>#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httpd</a:t>
            </a:r>
            <a:r>
              <a:rPr lang="en-US" dirty="0"/>
              <a:t> on</a:t>
            </a:r>
            <a:endParaRPr lang="zh-CN" altLang="en-US" dirty="0"/>
          </a:p>
          <a:p>
            <a:r>
              <a:rPr lang="en-US" dirty="0"/>
              <a:t>#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mysqld</a:t>
            </a:r>
            <a:r>
              <a:rPr lang="en-US" dirty="0"/>
              <a:t> on</a:t>
            </a:r>
            <a:endParaRPr lang="zh-CN" altLang="en-US" dirty="0"/>
          </a:p>
          <a:p>
            <a:r>
              <a:rPr lang="en-US" dirty="0"/>
              <a:t>#service </a:t>
            </a:r>
            <a:r>
              <a:rPr lang="en-US" dirty="0" err="1"/>
              <a:t>mysqld</a:t>
            </a:r>
            <a:r>
              <a:rPr lang="en-US" dirty="0"/>
              <a:t> start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、登录</a:t>
            </a:r>
            <a:r>
              <a:rPr lang="en-US" altLang="zh-CN" dirty="0" smtClean="0"/>
              <a:t>Cacti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001056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Cacti</a:t>
            </a:r>
            <a:r>
              <a:rPr lang="zh-CN" altLang="en-US" dirty="0" smtClean="0"/>
              <a:t>安装完成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285860"/>
            <a:ext cx="8715436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ea"/>
                <a:ea typeface="+mn-ea"/>
              </a:rPr>
              <a:t>Nagios</a:t>
            </a:r>
            <a:r>
              <a:rPr lang="zh-CN" altLang="en-US" sz="40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ea"/>
                <a:ea typeface="+mn-ea"/>
              </a:rPr>
              <a:t>在企业中的应用</a:t>
            </a:r>
            <a:br>
              <a:rPr lang="zh-CN" altLang="en-US" sz="40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n-ea"/>
                <a:ea typeface="+mn-ea"/>
              </a:rPr>
            </a:b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庞超</a:t>
            </a:r>
            <a:endParaRPr lang="en-US" altLang="zh-CN" dirty="0" smtClean="0"/>
          </a:p>
          <a:p>
            <a:r>
              <a:rPr lang="en-US" altLang="zh-CN" dirty="0" err="1" smtClean="0"/>
              <a:t>Email:pomtch@hotmail.com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100" dirty="0" smtClean="0">
                <a:latin typeface="+mj-ea"/>
              </a:rPr>
              <a:t>一、</a:t>
            </a:r>
            <a:r>
              <a:rPr lang="en-US" altLang="zh-CN" sz="3100" b="1" dirty="0" smtClean="0">
                <a:latin typeface="+mj-ea"/>
              </a:rPr>
              <a:t>Cacti</a:t>
            </a:r>
            <a:r>
              <a:rPr lang="zh-CN" altLang="en-US" sz="3100" b="1" dirty="0" smtClean="0">
                <a:latin typeface="+mj-ea"/>
              </a:rPr>
              <a:t>介绍及工作流程</a:t>
            </a:r>
            <a:endParaRPr lang="en-US" altLang="zh-CN" sz="3100" b="1" dirty="0" smtClean="0">
              <a:latin typeface="+mj-ea"/>
            </a:endParaRPr>
          </a:p>
          <a:p>
            <a:r>
              <a:rPr lang="zh-CN" altLang="en-US" sz="3100" b="1" dirty="0" smtClean="0">
                <a:latin typeface="+mj-ea"/>
              </a:rPr>
              <a:t>二、</a:t>
            </a:r>
            <a:r>
              <a:rPr lang="en-US" altLang="zh-CN" sz="3100" b="1" dirty="0" smtClean="0">
                <a:latin typeface="+mj-ea"/>
              </a:rPr>
              <a:t>Cacti</a:t>
            </a:r>
            <a:r>
              <a:rPr lang="zh-CN" altLang="en-US" sz="3100" b="1" dirty="0" smtClean="0">
                <a:latin typeface="+mj-ea"/>
              </a:rPr>
              <a:t>的安装</a:t>
            </a:r>
            <a:endParaRPr lang="en-US" altLang="zh-CN" sz="3100" b="1" dirty="0" smtClean="0">
              <a:latin typeface="+mj-ea"/>
            </a:endParaRPr>
          </a:p>
          <a:p>
            <a:r>
              <a:rPr lang="zh-CN" altLang="en-US" sz="3100" b="1" dirty="0" smtClean="0">
                <a:latin typeface="+mj-ea"/>
              </a:rPr>
              <a:t>三、</a:t>
            </a:r>
            <a:r>
              <a:rPr lang="en-US" altLang="zh-CN" sz="3100" b="1" dirty="0" smtClean="0">
                <a:latin typeface="+mj-ea"/>
              </a:rPr>
              <a:t>Cacti</a:t>
            </a:r>
            <a:r>
              <a:rPr lang="zh-CN" altLang="en-US" sz="3100" b="1" dirty="0" smtClean="0">
                <a:latin typeface="+mj-ea"/>
              </a:rPr>
              <a:t>的初级应用 </a:t>
            </a:r>
            <a:endParaRPr lang="en-US" altLang="zh-CN" sz="3100" b="1" dirty="0" smtClean="0">
              <a:latin typeface="+mj-ea"/>
            </a:endParaRPr>
          </a:p>
          <a:p>
            <a:r>
              <a:rPr lang="en-US" altLang="zh-CN" b="1" dirty="0" smtClean="0">
                <a:latin typeface="+mj-ea"/>
              </a:rPr>
              <a:t>Backup</a:t>
            </a:r>
          </a:p>
          <a:p>
            <a:pPr lvl="1"/>
            <a:r>
              <a:rPr lang="zh-CN" altLang="en-US" b="1" dirty="0" smtClean="0">
                <a:latin typeface="+mj-ea"/>
              </a:rPr>
              <a:t>网络监控软件一览</a:t>
            </a:r>
            <a:endParaRPr lang="en-US" altLang="zh-CN" b="1" dirty="0" smtClean="0">
              <a:latin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357430"/>
            <a:ext cx="8229600" cy="3983047"/>
          </a:xfrm>
        </p:spPr>
        <p:txBody>
          <a:bodyPr numCol="2"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err="1" smtClean="0"/>
              <a:t>Nagiso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 smtClean="0"/>
              <a:t>Nagiso</a:t>
            </a:r>
            <a:r>
              <a:rPr lang="zh-CN" altLang="en-US" dirty="0" smtClean="0"/>
              <a:t> 插件</a:t>
            </a:r>
            <a:endParaRPr lang="en-US" altLang="zh-CN" dirty="0" smtClean="0"/>
          </a:p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插件安装</a:t>
            </a:r>
            <a:endParaRPr lang="en-US" altLang="zh-CN" dirty="0" smtClean="0"/>
          </a:p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609600" indent="-609600">
              <a:lnSpc>
                <a:spcPct val="90000"/>
              </a:lnSpc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/>
              <a:buChar char=""/>
              <a:defRPr/>
            </a:pPr>
            <a:r>
              <a:rPr lang="en-US" dirty="0" err="1" smtClean="0"/>
              <a:t>Nagios</a:t>
            </a:r>
            <a:r>
              <a:rPr lang="zh-CN" altLang="en-US" dirty="0" smtClean="0"/>
              <a:t>是一个监控系统运行状态和网络信息的监控系统。它能监控所指定的本地或远程主机的系统状态以及运行的服务，同时提供异常通知的功能。</a:t>
            </a:r>
          </a:p>
          <a:p>
            <a:pPr>
              <a:buFont typeface="Wingdings 2"/>
              <a:buChar char=""/>
              <a:defRPr/>
            </a:pPr>
            <a:r>
              <a:rPr lang="en-US" dirty="0" err="1" smtClean="0"/>
              <a:t>Nagios</a:t>
            </a:r>
            <a:r>
              <a:rPr lang="zh-CN" altLang="en-US" dirty="0" smtClean="0"/>
              <a:t>可运行在</a:t>
            </a:r>
            <a:r>
              <a:rPr lang="en-US" dirty="0" smtClean="0"/>
              <a:t>Linux/Unix</a:t>
            </a:r>
            <a:r>
              <a:rPr lang="zh-CN" altLang="en-US" dirty="0" smtClean="0"/>
              <a:t>平台之上，同时提供一个可选的基于浏览器的</a:t>
            </a:r>
            <a:r>
              <a:rPr lang="en-US" dirty="0" smtClean="0"/>
              <a:t>WEB</a:t>
            </a:r>
            <a:r>
              <a:rPr lang="zh-CN" altLang="en-US" dirty="0" smtClean="0"/>
              <a:t>界面以方便系统管理人员查看网络状态，各种系统问题，以及日志，性能图表等等。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Nagios</a:t>
            </a:r>
            <a:r>
              <a:rPr lang="zh-CN" altLang="en-US" b="1" dirty="0" smtClean="0"/>
              <a:t>的特点</a:t>
            </a:r>
            <a:r>
              <a:rPr lang="zh-CN" altLang="en-US" b="1" dirty="0" smtClean="0">
                <a:ea typeface="宋体" pitchFamily="2" charset="-122"/>
              </a:rPr>
              <a:t/>
            </a:r>
            <a:br>
              <a:rPr lang="zh-CN" altLang="en-US" b="1" dirty="0" smtClean="0">
                <a:ea typeface="宋体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优点</a:t>
            </a:r>
          </a:p>
          <a:p>
            <a:r>
              <a:rPr lang="zh-CN" altLang="en-US" dirty="0" smtClean="0"/>
              <a:t>良好的稳定的系统管理代码</a:t>
            </a:r>
          </a:p>
          <a:p>
            <a:r>
              <a:rPr lang="zh-CN" altLang="en-US" dirty="0" smtClean="0"/>
              <a:t>在服务事件和主机事件之间良好的相关性</a:t>
            </a:r>
          </a:p>
          <a:p>
            <a:r>
              <a:rPr lang="zh-CN" altLang="en-US" dirty="0" smtClean="0"/>
              <a:t>命令检查配置文件的验证</a:t>
            </a:r>
          </a:p>
          <a:p>
            <a:r>
              <a:rPr lang="zh-CN" altLang="en-US" dirty="0" smtClean="0"/>
              <a:t>命令重新加载配置文件无需打扰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的运行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良好的文档</a:t>
            </a:r>
          </a:p>
          <a:p>
            <a:r>
              <a:rPr lang="zh-CN" altLang="en-US" dirty="0" smtClean="0"/>
              <a:t> </a:t>
            </a:r>
          </a:p>
          <a:p>
            <a:r>
              <a:rPr lang="zh-CN" altLang="en-US" b="1" dirty="0" smtClean="0"/>
              <a:t>缺点</a:t>
            </a:r>
          </a:p>
          <a:p>
            <a:r>
              <a:rPr lang="zh-CN" altLang="en-US" dirty="0" smtClean="0"/>
              <a:t>没有自动发现</a:t>
            </a:r>
          </a:p>
          <a:p>
            <a:r>
              <a:rPr lang="zh-CN" altLang="en-US" dirty="0" smtClean="0"/>
              <a:t>很弱的事件控制台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OOTB</a:t>
            </a:r>
            <a:r>
              <a:rPr lang="zh-CN" altLang="en-US" dirty="0" smtClean="0"/>
              <a:t>采集或性能数据的阈值</a:t>
            </a:r>
          </a:p>
          <a:p>
            <a:r>
              <a:rPr lang="zh-CN" altLang="en-US" dirty="0" smtClean="0"/>
              <a:t>没有简单的方法来接收和解释的</a:t>
            </a:r>
            <a:r>
              <a:rPr lang="en-US" altLang="zh-CN" dirty="0" smtClean="0"/>
              <a:t>SNMP TRAP</a:t>
            </a:r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MIB</a:t>
            </a:r>
            <a:r>
              <a:rPr lang="zh-CN" altLang="en-US" dirty="0" smtClean="0"/>
              <a:t>编译器或浏览器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03413" y="276225"/>
            <a:ext cx="5551487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Nagios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工作体系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的工作体系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65" descr="u=1027991340,3720330780&amp;gp=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5048250"/>
            <a:ext cx="1054100" cy="900113"/>
          </a:xfrm>
          <a:prstGeom prst="rect">
            <a:avLst/>
          </a:prstGeom>
          <a:noFill/>
        </p:spPr>
      </p:pic>
      <p:pic>
        <p:nvPicPr>
          <p:cNvPr id="5" name="Picture 64" descr="u=2283631968,2805277632&amp;gp=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9375" y="4581525"/>
            <a:ext cx="1206500" cy="1223963"/>
          </a:xfrm>
          <a:prstGeom prst="rect">
            <a:avLst/>
          </a:prstGeom>
          <a:noFill/>
        </p:spPr>
      </p:pic>
      <p:pic>
        <p:nvPicPr>
          <p:cNvPr id="6" name="Picture 16" descr="plate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1763713" y="2492375"/>
            <a:ext cx="417671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835150" y="3284538"/>
            <a:ext cx="720725" cy="606425"/>
            <a:chOff x="1066" y="3373"/>
            <a:chExt cx="680" cy="324"/>
          </a:xfrm>
        </p:grpSpPr>
        <p:pic>
          <p:nvPicPr>
            <p:cNvPr id="9" name="Picture 13" descr="web&#10;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56" y="3373"/>
              <a:ext cx="545" cy="324"/>
            </a:xfrm>
            <a:prstGeom prst="rect">
              <a:avLst/>
            </a:prstGeom>
            <a:noFill/>
          </p:spPr>
        </p:pic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66" y="3385"/>
              <a:ext cx="680" cy="2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/>
                <a:t>Web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800"/>
                <a:t>apache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23850" y="3355975"/>
            <a:ext cx="792163" cy="504825"/>
            <a:chOff x="4224" y="288"/>
            <a:chExt cx="806" cy="638"/>
          </a:xfrm>
        </p:grpSpPr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4224" y="288"/>
            <a:ext cx="720" cy="638"/>
          </p:xfrm>
          <a:graphic>
            <a:graphicData uri="http://schemas.openxmlformats.org/presentationml/2006/ole">
              <p:oleObj spid="_x0000_s1026" name="CorelDRAW" r:id="rId7" imgW="4588560" imgH="4062240" progId="">
                <p:embed/>
              </p:oleObj>
            </a:graphicData>
          </a:graphic>
        </p:graphicFrame>
        <p:pic>
          <p:nvPicPr>
            <p:cNvPr id="13" name="Picture 23" descr="图形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flipV="1">
              <a:off x="4656" y="336"/>
              <a:ext cx="374" cy="432"/>
            </a:xfrm>
            <a:prstGeom prst="rect">
              <a:avLst/>
            </a:prstGeom>
            <a:noFill/>
          </p:spPr>
        </p:pic>
      </p:grp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4427538" y="2924175"/>
            <a:ext cx="925512" cy="376238"/>
            <a:chOff x="2562" y="1968"/>
            <a:chExt cx="583" cy="237"/>
          </a:xfrm>
        </p:grpSpPr>
        <p:pic>
          <p:nvPicPr>
            <p:cNvPr id="15" name="Picture 18" descr="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62" y="1979"/>
              <a:ext cx="583" cy="226"/>
            </a:xfrm>
            <a:prstGeom prst="rect">
              <a:avLst/>
            </a:prstGeom>
            <a:noFill/>
          </p:spPr>
        </p:pic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562" y="1968"/>
              <a:ext cx="5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ssh</a:t>
              </a:r>
            </a:p>
          </p:txBody>
        </p: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4438650" y="3355975"/>
            <a:ext cx="925513" cy="338138"/>
            <a:chOff x="2562" y="2331"/>
            <a:chExt cx="583" cy="213"/>
          </a:xfrm>
        </p:grpSpPr>
        <p:pic>
          <p:nvPicPr>
            <p:cNvPr id="18" name="Picture 19" descr="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62" y="2341"/>
              <a:ext cx="583" cy="203"/>
            </a:xfrm>
            <a:prstGeom prst="rect">
              <a:avLst/>
            </a:prstGeom>
            <a:noFill/>
          </p:spPr>
        </p:pic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562" y="2331"/>
              <a:ext cx="5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 err="1"/>
                <a:t>snmpget</a:t>
              </a:r>
              <a:endParaRPr lang="en-US" altLang="zh-CN" sz="1400" dirty="0"/>
            </a:p>
          </p:txBody>
        </p: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4440238" y="3789363"/>
            <a:ext cx="1284287" cy="322262"/>
            <a:chOff x="2336" y="2659"/>
            <a:chExt cx="809" cy="203"/>
          </a:xfrm>
        </p:grpSpPr>
        <p:pic>
          <p:nvPicPr>
            <p:cNvPr id="21" name="Picture 27" descr="7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6" y="2659"/>
              <a:ext cx="809" cy="203"/>
            </a:xfrm>
            <a:prstGeom prst="rect">
              <a:avLst/>
            </a:prstGeom>
            <a:noFill/>
          </p:spPr>
        </p:pic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2381" y="2659"/>
              <a:ext cx="72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Check_nrpe</a:t>
              </a:r>
            </a:p>
          </p:txBody>
        </p:sp>
      </p:grpSp>
      <p:sp>
        <p:nvSpPr>
          <p:cNvPr id="23" name="Line 39"/>
          <p:cNvSpPr>
            <a:spLocks noChangeShapeType="1"/>
          </p:cNvSpPr>
          <p:nvPr/>
        </p:nvSpPr>
        <p:spPr bwMode="auto">
          <a:xfrm flipV="1">
            <a:off x="5292725" y="3140075"/>
            <a:ext cx="2232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 flipV="1">
            <a:off x="5364163" y="3573463"/>
            <a:ext cx="1944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5940425" y="3700463"/>
            <a:ext cx="1008063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SSL</a:t>
            </a:r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>
            <a:off x="1116013" y="3644900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92"/>
          <p:cNvGrpSpPr>
            <a:grpSpLocks/>
          </p:cNvGrpSpPr>
          <p:nvPr/>
        </p:nvGrpSpPr>
        <p:grpSpPr bwMode="auto">
          <a:xfrm>
            <a:off x="2627313" y="3284538"/>
            <a:ext cx="1117600" cy="558800"/>
            <a:chOff x="1359" y="2212"/>
            <a:chExt cx="568" cy="352"/>
          </a:xfrm>
        </p:grpSpPr>
        <p:pic>
          <p:nvPicPr>
            <p:cNvPr id="28" name="Picture 17" descr="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9" y="2212"/>
              <a:ext cx="568" cy="352"/>
            </a:xfrm>
            <a:prstGeom prst="rect">
              <a:avLst/>
            </a:prstGeom>
            <a:noFill/>
          </p:spPr>
        </p:pic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1383" y="2296"/>
              <a:ext cx="49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nagios</a:t>
              </a:r>
            </a:p>
          </p:txBody>
        </p:sp>
      </p:grpSp>
      <p:sp>
        <p:nvSpPr>
          <p:cNvPr id="30" name="Line 62"/>
          <p:cNvSpPr>
            <a:spLocks noChangeShapeType="1"/>
          </p:cNvSpPr>
          <p:nvPr/>
        </p:nvSpPr>
        <p:spPr bwMode="auto">
          <a:xfrm flipV="1">
            <a:off x="2268538" y="3789363"/>
            <a:ext cx="719137" cy="136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63"/>
          <p:cNvSpPr>
            <a:spLocks noChangeShapeType="1"/>
          </p:cNvSpPr>
          <p:nvPr/>
        </p:nvSpPr>
        <p:spPr bwMode="auto">
          <a:xfrm flipH="1" flipV="1">
            <a:off x="3203575" y="3789363"/>
            <a:ext cx="358775" cy="136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70"/>
          <p:cNvSpPr>
            <a:spLocks noChangeShapeType="1"/>
          </p:cNvSpPr>
          <p:nvPr/>
        </p:nvSpPr>
        <p:spPr bwMode="auto">
          <a:xfrm flipV="1">
            <a:off x="5651500" y="4005263"/>
            <a:ext cx="1800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18716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/>
              <a:t>Nagios</a:t>
            </a:r>
            <a:r>
              <a:rPr lang="zh-CN" altLang="en-US" sz="1400"/>
              <a:t>处理系统</a:t>
            </a:r>
          </a:p>
        </p:txBody>
      </p:sp>
      <p:sp>
        <p:nvSpPr>
          <p:cNvPr id="34" name="Text Box 83"/>
          <p:cNvSpPr txBox="1">
            <a:spLocks noChangeArrowheads="1"/>
          </p:cNvSpPr>
          <p:nvPr/>
        </p:nvSpPr>
        <p:spPr bwMode="auto">
          <a:xfrm>
            <a:off x="2700338" y="2708275"/>
            <a:ext cx="1008062" cy="2444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Right">
              <a:rot lat="0" lon="21239999" rev="0"/>
            </a:camera>
            <a:lightRig rig="legacyHarsh3" dir="l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bg1"/>
                </a:solidFill>
              </a:rPr>
              <a:t>plgins</a:t>
            </a:r>
          </a:p>
        </p:txBody>
      </p:sp>
      <p:sp>
        <p:nvSpPr>
          <p:cNvPr id="35" name="Line 85"/>
          <p:cNvSpPr>
            <a:spLocks noChangeShapeType="1"/>
          </p:cNvSpPr>
          <p:nvPr/>
        </p:nvSpPr>
        <p:spPr bwMode="auto">
          <a:xfrm flipH="1">
            <a:off x="3708400" y="2781300"/>
            <a:ext cx="23034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97"/>
          <p:cNvGrpSpPr>
            <a:grpSpLocks/>
          </p:cNvGrpSpPr>
          <p:nvPr/>
        </p:nvGrpSpPr>
        <p:grpSpPr bwMode="auto">
          <a:xfrm rot="5400000">
            <a:off x="3340894" y="3363119"/>
            <a:ext cx="1439862" cy="419100"/>
            <a:chOff x="2249" y="2346"/>
            <a:chExt cx="544" cy="264"/>
          </a:xfrm>
        </p:grpSpPr>
        <p:pic>
          <p:nvPicPr>
            <p:cNvPr id="37" name="Picture 24" descr="10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49" y="2346"/>
              <a:ext cx="544" cy="264"/>
            </a:xfrm>
            <a:prstGeom prst="rect">
              <a:avLst/>
            </a:prstGeom>
            <a:noFill/>
          </p:spPr>
        </p:pic>
        <p:sp>
          <p:nvSpPr>
            <p:cNvPr id="38" name="Text Box 96"/>
            <p:cNvSpPr txBox="1">
              <a:spLocks noChangeArrowheads="1"/>
            </p:cNvSpPr>
            <p:nvPr/>
          </p:nvSpPr>
          <p:spPr bwMode="auto">
            <a:xfrm>
              <a:off x="2290" y="2387"/>
              <a:ext cx="45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Apan-sql</a:t>
              </a:r>
            </a:p>
          </p:txBody>
        </p:sp>
      </p:grpSp>
      <p:sp>
        <p:nvSpPr>
          <p:cNvPr id="39" name="Line 98"/>
          <p:cNvSpPr>
            <a:spLocks noChangeShapeType="1"/>
          </p:cNvSpPr>
          <p:nvPr/>
        </p:nvSpPr>
        <p:spPr bwMode="auto">
          <a:xfrm>
            <a:off x="4211638" y="3573463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3635375" y="3573463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99"/>
          <p:cNvSpPr>
            <a:spLocks noChangeShapeType="1"/>
          </p:cNvSpPr>
          <p:nvPr/>
        </p:nvSpPr>
        <p:spPr bwMode="auto">
          <a:xfrm>
            <a:off x="4211638" y="3932238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00"/>
          <p:cNvSpPr>
            <a:spLocks noChangeShapeType="1"/>
          </p:cNvSpPr>
          <p:nvPr/>
        </p:nvSpPr>
        <p:spPr bwMode="auto">
          <a:xfrm>
            <a:off x="4211638" y="31400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01"/>
          <p:cNvSpPr>
            <a:spLocks noChangeShapeType="1"/>
          </p:cNvSpPr>
          <p:nvPr/>
        </p:nvSpPr>
        <p:spPr bwMode="auto">
          <a:xfrm flipV="1">
            <a:off x="3132138" y="2997200"/>
            <a:ext cx="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2"/>
          <p:cNvSpPr>
            <a:spLocks noChangeShapeType="1"/>
          </p:cNvSpPr>
          <p:nvPr/>
        </p:nvSpPr>
        <p:spPr bwMode="auto">
          <a:xfrm>
            <a:off x="2411413" y="3573463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Group 112"/>
          <p:cNvGrpSpPr>
            <a:grpSpLocks/>
          </p:cNvGrpSpPr>
          <p:nvPr/>
        </p:nvGrpSpPr>
        <p:grpSpPr bwMode="auto">
          <a:xfrm>
            <a:off x="1116013" y="1700213"/>
            <a:ext cx="1752600" cy="533400"/>
            <a:chOff x="703" y="1298"/>
            <a:chExt cx="1104" cy="336"/>
          </a:xfrm>
        </p:grpSpPr>
        <p:sp>
          <p:nvSpPr>
            <p:cNvPr id="46" name="Oval 109"/>
            <p:cNvSpPr>
              <a:spLocks noChangeArrowheads="1"/>
            </p:cNvSpPr>
            <p:nvPr/>
          </p:nvSpPr>
          <p:spPr bwMode="auto">
            <a:xfrm>
              <a:off x="709" y="1311"/>
              <a:ext cx="1098" cy="323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C0C0C0">
                    <a:gamma/>
                    <a:shade val="7176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10"/>
            <p:cNvSpPr>
              <a:spLocks noChangeArrowheads="1"/>
            </p:cNvSpPr>
            <p:nvPr/>
          </p:nvSpPr>
          <p:spPr bwMode="auto">
            <a:xfrm>
              <a:off x="703" y="1298"/>
              <a:ext cx="1098" cy="323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111"/>
            <p:cNvSpPr>
              <a:spLocks noChangeArrowheads="1"/>
            </p:cNvSpPr>
            <p:nvPr/>
          </p:nvSpPr>
          <p:spPr bwMode="auto">
            <a:xfrm>
              <a:off x="733" y="1324"/>
              <a:ext cx="978" cy="286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Text Box 113"/>
          <p:cNvSpPr txBox="1">
            <a:spLocks noChangeArrowheads="1"/>
          </p:cNvSpPr>
          <p:nvPr/>
        </p:nvSpPr>
        <p:spPr bwMode="auto">
          <a:xfrm>
            <a:off x="1476375" y="1773238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NSCA</a:t>
            </a:r>
          </a:p>
        </p:txBody>
      </p:sp>
      <p:grpSp>
        <p:nvGrpSpPr>
          <p:cNvPr id="50" name="Group 118"/>
          <p:cNvGrpSpPr>
            <a:grpSpLocks/>
          </p:cNvGrpSpPr>
          <p:nvPr/>
        </p:nvGrpSpPr>
        <p:grpSpPr bwMode="auto">
          <a:xfrm>
            <a:off x="5003800" y="1700213"/>
            <a:ext cx="1655763" cy="576262"/>
            <a:chOff x="3198" y="981"/>
            <a:chExt cx="1043" cy="363"/>
          </a:xfrm>
        </p:grpSpPr>
        <p:pic>
          <p:nvPicPr>
            <p:cNvPr id="51" name="Picture 114" descr="1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8" y="981"/>
              <a:ext cx="1043" cy="363"/>
            </a:xfrm>
            <a:prstGeom prst="rect">
              <a:avLst/>
            </a:prstGeom>
            <a:noFill/>
          </p:spPr>
        </p:pic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3334" y="1026"/>
              <a:ext cx="77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FF0000"/>
                  </a:solidFill>
                </a:rPr>
                <a:t>Nagios</a:t>
              </a:r>
              <a:r>
                <a:rPr lang="zh-CN" altLang="en-US" sz="1400">
                  <a:solidFill>
                    <a:srgbClr val="FF0000"/>
                  </a:solidFill>
                </a:rPr>
                <a:t>系统</a:t>
              </a:r>
            </a:p>
          </p:txBody>
        </p:sp>
      </p:grpSp>
      <p:sp>
        <p:nvSpPr>
          <p:cNvPr id="53" name="Line 116"/>
          <p:cNvSpPr>
            <a:spLocks noChangeShapeType="1"/>
          </p:cNvSpPr>
          <p:nvPr/>
        </p:nvSpPr>
        <p:spPr bwMode="auto">
          <a:xfrm>
            <a:off x="2124075" y="2205038"/>
            <a:ext cx="647700" cy="1223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17"/>
          <p:cNvSpPr>
            <a:spLocks noChangeShapeType="1"/>
          </p:cNvSpPr>
          <p:nvPr/>
        </p:nvSpPr>
        <p:spPr bwMode="auto">
          <a:xfrm flipH="1">
            <a:off x="2843213" y="1989138"/>
            <a:ext cx="2160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119"/>
          <p:cNvSpPr txBox="1">
            <a:spLocks noChangeArrowheads="1"/>
          </p:cNvSpPr>
          <p:nvPr/>
        </p:nvSpPr>
        <p:spPr bwMode="auto">
          <a:xfrm>
            <a:off x="6011863" y="2563813"/>
            <a:ext cx="1223962" cy="304800"/>
          </a:xfrm>
          <a:prstGeom prst="rect">
            <a:avLst/>
          </a:prstGeom>
          <a:solidFill>
            <a:srgbClr val="CCFFFF"/>
          </a:solidFill>
          <a:ln w="12700" algn="ctr">
            <a:noFill/>
            <a:miter lim="800000"/>
            <a:headEnd/>
            <a:tailEnd/>
          </a:ln>
          <a:effectLst/>
          <a:scene3d>
            <a:camera prst="legacyPerspectiveBottomRight">
              <a:rot lat="0" lon="21239999" rev="0"/>
            </a:camera>
            <a:lightRig rig="legacyHarsh3" dir="l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http ftp  mail</a:t>
            </a:r>
          </a:p>
        </p:txBody>
      </p:sp>
      <p:grpSp>
        <p:nvGrpSpPr>
          <p:cNvPr id="56" name="Group 121"/>
          <p:cNvGrpSpPr>
            <a:grpSpLocks/>
          </p:cNvGrpSpPr>
          <p:nvPr/>
        </p:nvGrpSpPr>
        <p:grpSpPr bwMode="auto">
          <a:xfrm>
            <a:off x="7286625" y="2852738"/>
            <a:ext cx="1677988" cy="1744662"/>
            <a:chOff x="4590" y="2024"/>
            <a:chExt cx="1057" cy="1099"/>
          </a:xfrm>
        </p:grpSpPr>
        <p:graphicFrame>
          <p:nvGraphicFramePr>
            <p:cNvPr id="57" name="Object 25"/>
            <p:cNvGraphicFramePr>
              <a:graphicFrameLocks noChangeAspect="1"/>
            </p:cNvGraphicFramePr>
            <p:nvPr/>
          </p:nvGraphicFramePr>
          <p:xfrm>
            <a:off x="4590" y="2024"/>
            <a:ext cx="1057" cy="918"/>
          </p:xfrm>
          <a:graphic>
            <a:graphicData uri="http://schemas.openxmlformats.org/presentationml/2006/ole">
              <p:oleObj spid="_x0000_s1027" name="绘图" r:id="rId15" imgW="1375200" imgH="1213200" progId="">
                <p:embed/>
              </p:oleObj>
            </a:graphicData>
          </a:graphic>
        </p:graphicFrame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830" y="2072"/>
              <a:ext cx="57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ssh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4830" y="2392"/>
              <a:ext cx="57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snmp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4830" y="2784"/>
              <a:ext cx="57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nrpe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4694" y="2931"/>
              <a:ext cx="68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/>
                <a:t>远程主机</a:t>
              </a:r>
            </a:p>
          </p:txBody>
        </p:sp>
        <p:sp>
          <p:nvSpPr>
            <p:cNvPr id="62" name="Text Box 120"/>
            <p:cNvSpPr txBox="1">
              <a:spLocks noChangeArrowheads="1"/>
            </p:cNvSpPr>
            <p:nvPr/>
          </p:nvSpPr>
          <p:spPr bwMode="auto">
            <a:xfrm>
              <a:off x="4830" y="2686"/>
              <a:ext cx="6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000" b="1">
                  <a:solidFill>
                    <a:schemeClr val="bg1"/>
                  </a:solidFill>
                </a:rPr>
                <a:t>Nagios-plgins</a:t>
              </a:r>
            </a:p>
          </p:txBody>
        </p:sp>
      </p:grpSp>
      <p:sp>
        <p:nvSpPr>
          <p:cNvPr id="63" name="Line 122"/>
          <p:cNvSpPr>
            <a:spLocks noChangeShapeType="1"/>
          </p:cNvSpPr>
          <p:nvPr/>
        </p:nvSpPr>
        <p:spPr bwMode="auto">
          <a:xfrm flipH="1" flipV="1">
            <a:off x="3132138" y="3141663"/>
            <a:ext cx="792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分布式的</a:t>
            </a:r>
            <a:r>
              <a:rPr lang="en-US" altLang="zh-CN" dirty="0" err="1" smtClean="0"/>
              <a:t>Nagios</a:t>
            </a:r>
            <a:endParaRPr lang="zh-CN" altLang="en-US" dirty="0"/>
          </a:p>
        </p:txBody>
      </p:sp>
      <p:pic>
        <p:nvPicPr>
          <p:cNvPr id="4" name="Picture 52" descr="distributed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64871"/>
            <a:ext cx="8643998" cy="5450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状态机制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8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Tx/>
              <a:buChar char="•"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主机状态</a:t>
            </a:r>
          </a:p>
          <a:p>
            <a:pPr marL="457200" indent="-457200"/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------------------------------------------------------------------------------------------------------</a:t>
            </a:r>
          </a:p>
          <a:p>
            <a:pPr marL="457200" indent="-457200">
              <a:buFontTx/>
              <a:buChar char="•"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Down			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宕机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,(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网络不通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)		</a:t>
            </a:r>
          </a:p>
          <a:p>
            <a:pPr marL="457200" indent="-457200">
              <a:buFontTx/>
              <a:buChar char="•"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Unreachable 		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未知			</a:t>
            </a:r>
          </a:p>
          <a:p>
            <a:pPr marL="457200" indent="-457200">
              <a:buFontTx/>
              <a:buChar char="•"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Up				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正常			</a:t>
            </a:r>
          </a:p>
          <a:p>
            <a:pPr marL="457200" indent="-457200">
              <a:buFontTx/>
              <a:buChar char="•"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Pending			</a:t>
            </a:r>
            <a:r>
              <a:rPr lang="zh-CN" altLang="en-US" dirty="0" smtClean="0">
                <a:latin typeface="Arial Black" pitchFamily="34" charset="0"/>
                <a:ea typeface="宋体" pitchFamily="2" charset="-122"/>
              </a:rPr>
              <a:t>正在探测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4214818"/>
            <a:ext cx="8215370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服务状态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------------------------------------------------------------------------------------------------------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Critical		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达到不可用的阈值</a:t>
            </a: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危险</a:t>
            </a: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)	2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Warning  		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告警			</a:t>
            </a: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1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Unknown  		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未知			</a:t>
            </a: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3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Ok  			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正常			</a:t>
            </a: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0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Pending 		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正在探测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一：安装前的准备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：安装环境：</a:t>
            </a:r>
            <a:r>
              <a:rPr lang="en-US" altLang="zh-CN" dirty="0" smtClean="0"/>
              <a:t>Centos(5.4)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2</a:t>
            </a:r>
            <a:r>
              <a:rPr lang="zh-CN" altLang="en-US" dirty="0" smtClean="0"/>
              <a:t>：所需软件：</a:t>
            </a:r>
            <a:r>
              <a:rPr lang="en-US" altLang="zh-CN" dirty="0" smtClean="0"/>
              <a:t>Nagios-cn-3.0.4.tar.gz  //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程序安装包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Httpd-2.2.2.tar.gz   //apache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Nagios-plugins-1.4.tar.gz  //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插件安装包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Nrpe-2.12.tar.gz</a:t>
            </a:r>
            <a:r>
              <a:rPr lang="zh-CN" altLang="en-US" dirty="0" smtClean="0"/>
              <a:t> 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的扩展，它安装在被监控的   服务器上，向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提供该服务器的运行情况。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728667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1800" dirty="0" smtClean="0"/>
              <a:t>二：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1</a:t>
            </a:r>
            <a:r>
              <a:rPr lang="zh-CN" altLang="en-US" sz="1800" dirty="0" smtClean="0"/>
              <a:t>：安装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主程序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tar –</a:t>
            </a:r>
            <a:r>
              <a:rPr lang="en-US" altLang="zh-CN" sz="1800" dirty="0" err="1" smtClean="0"/>
              <a:t>zxvf</a:t>
            </a:r>
            <a:r>
              <a:rPr lang="en-US" altLang="zh-CN" sz="1800" dirty="0" smtClean="0"/>
              <a:t> nagios-cn-3.0.4.tar.gz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</a:t>
            </a:r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nagios-3.0.3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 //</a:t>
            </a:r>
            <a:r>
              <a:rPr lang="zh-CN" altLang="en-US" sz="1800" dirty="0" smtClean="0"/>
              <a:t>为了避免编译错误，先创建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用户和组，以及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目录，同时指定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的目录属组。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 </a:t>
            </a:r>
            <a:r>
              <a:rPr lang="en-US" altLang="zh-CN" sz="1800" dirty="0" err="1" smtClean="0"/>
              <a:t>groupadd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nagios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</a:t>
            </a:r>
            <a:r>
              <a:rPr lang="en-US" altLang="zh-CN" sz="1800" dirty="0" err="1" smtClean="0"/>
              <a:t>useradd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nagios</a:t>
            </a:r>
            <a:r>
              <a:rPr lang="en-US" altLang="zh-CN" sz="1800" dirty="0" smtClean="0"/>
              <a:t> –g </a:t>
            </a:r>
            <a:r>
              <a:rPr lang="en-US" altLang="zh-CN" sz="1800" dirty="0" err="1" smtClean="0"/>
              <a:t>nagios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</a:t>
            </a:r>
            <a:r>
              <a:rPr lang="en-US" altLang="zh-CN" sz="1800" dirty="0" err="1" smtClean="0"/>
              <a:t>mkdir</a:t>
            </a:r>
            <a:r>
              <a:rPr lang="en-US" altLang="zh-CN" sz="1800" dirty="0" smtClean="0"/>
              <a:t> 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nagios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</a:t>
            </a:r>
            <a:r>
              <a:rPr lang="en-US" altLang="zh-CN" sz="1800" dirty="0" err="1" smtClean="0"/>
              <a:t>chown</a:t>
            </a:r>
            <a:r>
              <a:rPr lang="en-US" altLang="zh-CN" sz="1800" dirty="0" smtClean="0"/>
              <a:t> -R </a:t>
            </a:r>
            <a:r>
              <a:rPr lang="en-US" altLang="zh-CN" sz="1800" dirty="0" err="1" smtClean="0"/>
              <a:t>nagios:nagios</a:t>
            </a:r>
            <a:r>
              <a:rPr lang="en-US" altLang="zh-CN" sz="1800" dirty="0" smtClean="0"/>
              <a:t> /</a:t>
            </a:r>
            <a:r>
              <a:rPr lang="en-US" altLang="zh-CN" sz="1800" dirty="0" err="1" smtClean="0"/>
              <a:t>uar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nagios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./configure --prefix=/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nagios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make all     //</a:t>
            </a:r>
            <a:r>
              <a:rPr lang="zh-CN" altLang="en-US" sz="1800" dirty="0" smtClean="0"/>
              <a:t>编译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make install    //</a:t>
            </a:r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主要程序，</a:t>
            </a:r>
            <a:r>
              <a:rPr lang="en-US" altLang="zh-CN" sz="1800" dirty="0" err="1" smtClean="0"/>
              <a:t>cgi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文件等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make install-init   //</a:t>
            </a:r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启动脚本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make install-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 //</a:t>
            </a:r>
            <a:r>
              <a:rPr lang="zh-CN" altLang="en-US" sz="1800" dirty="0" smtClean="0"/>
              <a:t>将配置文件的例子复制到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配置文件里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# make install-</a:t>
            </a:r>
            <a:r>
              <a:rPr lang="en-US" altLang="zh-CN" sz="1800" dirty="0" err="1" smtClean="0"/>
              <a:t>commandmode</a:t>
            </a:r>
            <a:r>
              <a:rPr lang="en-US" altLang="zh-CN" sz="1800" dirty="0" smtClean="0"/>
              <a:t>  //</a:t>
            </a:r>
            <a:r>
              <a:rPr lang="zh-CN" altLang="en-US" sz="1800" dirty="0" smtClean="0"/>
              <a:t>配置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目录权限。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# make install-</a:t>
            </a:r>
            <a:r>
              <a:rPr lang="en-US" altLang="zh-CN" sz="1800" dirty="0" err="1" smtClean="0"/>
              <a:t>webconf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因为这个命令执行的时候，会在</a:t>
            </a:r>
            <a:r>
              <a:rPr lang="en-US" altLang="zh-CN" sz="1800" dirty="0" smtClean="0"/>
              <a:t>/etc/</a:t>
            </a:r>
            <a:r>
              <a:rPr lang="en-US" altLang="zh-CN" sz="1800" dirty="0" err="1" smtClean="0"/>
              <a:t>httpd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conf.d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创建   </a:t>
            </a:r>
            <a:r>
              <a:rPr lang="en-US" altLang="zh-CN" sz="1800" dirty="0" err="1" smtClean="0"/>
              <a:t>nagios.conf</a:t>
            </a:r>
            <a:r>
              <a:rPr lang="zh-CN" altLang="en-US" sz="1800" dirty="0" smtClean="0"/>
              <a:t>文件，因此在执行命令前，要</a:t>
            </a:r>
            <a:r>
              <a:rPr lang="en-US" altLang="zh-CN" sz="1800" dirty="0" err="1" smtClean="0"/>
              <a:t>mkdir</a:t>
            </a:r>
            <a:r>
              <a:rPr lang="en-US" altLang="zh-CN" sz="1800" dirty="0" smtClean="0"/>
              <a:t> -p /etc/</a:t>
            </a:r>
            <a:r>
              <a:rPr lang="en-US" altLang="zh-CN" sz="1800" dirty="0" err="1" smtClean="0"/>
              <a:t>httpd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conf.d</a:t>
            </a:r>
            <a:r>
              <a:rPr lang="en-US" altLang="zh-CN" sz="1800" dirty="0" smtClean="0"/>
              <a:t>/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#cat /etc/</a:t>
            </a:r>
            <a:r>
              <a:rPr lang="en-US" altLang="zh-CN" sz="1800" dirty="0" err="1" smtClean="0"/>
              <a:t>httpd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conf.d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nagios.conf</a:t>
            </a:r>
            <a:r>
              <a:rPr lang="en-US" altLang="zh-CN" sz="1800" dirty="0" smtClean="0"/>
              <a:t> &gt;&gt;/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httpd</a:t>
            </a:r>
            <a:r>
              <a:rPr lang="en-US" altLang="zh-CN" sz="1800" dirty="0" smtClean="0"/>
              <a:t>/conf/</a:t>
            </a:r>
            <a:r>
              <a:rPr lang="en-US" altLang="zh-CN" sz="1800" dirty="0" err="1" smtClean="0"/>
              <a:t>httpd.conf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安装完成后在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/local/</a:t>
            </a:r>
            <a:r>
              <a:rPr lang="en-US" altLang="zh-CN" sz="1800" dirty="0" err="1" smtClean="0"/>
              <a:t>nagios</a:t>
            </a:r>
            <a:r>
              <a:rPr lang="zh-CN" altLang="en-US" sz="1800" dirty="0" smtClean="0"/>
              <a:t>里面生成 五个目录，分别是 </a:t>
            </a:r>
            <a:r>
              <a:rPr lang="en-US" altLang="zh-CN" sz="1800" dirty="0" err="1" smtClean="0"/>
              <a:t>var</a:t>
            </a:r>
            <a:r>
              <a:rPr lang="zh-CN" altLang="en-US" sz="1800" dirty="0" smtClean="0"/>
              <a:t>日志文件，</a:t>
            </a:r>
            <a:r>
              <a:rPr lang="en-US" altLang="zh-CN" sz="1800" dirty="0" smtClean="0"/>
              <a:t>bin</a:t>
            </a:r>
            <a:r>
              <a:rPr lang="zh-CN" altLang="en-US" sz="1800" dirty="0" smtClean="0"/>
              <a:t>执行程序，</a:t>
            </a:r>
            <a:r>
              <a:rPr lang="en-US" altLang="zh-CN" sz="1800" dirty="0" smtClean="0"/>
              <a:t>etc</a:t>
            </a:r>
            <a:r>
              <a:rPr lang="zh-CN" altLang="en-US" sz="1800" dirty="0" smtClean="0"/>
              <a:t>配置文件，</a:t>
            </a:r>
            <a:r>
              <a:rPr lang="en-US" altLang="zh-CN" sz="1800" dirty="0" err="1" smtClean="0"/>
              <a:t>sbin</a:t>
            </a:r>
            <a:r>
              <a:rPr lang="en-US" altLang="zh-CN" sz="1800" dirty="0" smtClean="0"/>
              <a:t>, share </a:t>
            </a:r>
            <a:r>
              <a:rPr lang="zh-CN" altLang="en-US" sz="1800" dirty="0" smtClean="0"/>
              <a:t>网页的目录。至此安装成功。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            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的插件安装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本身并没有监控的功能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所有的监控是由插件完成的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插件将监控的结果返回给</a:t>
            </a:r>
            <a:r>
              <a:rPr lang="en-US" altLang="zh-CN" dirty="0" err="1" smtClean="0"/>
              <a:t>nagios,nagios</a:t>
            </a:r>
            <a:r>
              <a:rPr lang="zh-CN" altLang="en-US" dirty="0" smtClean="0"/>
              <a:t>分析这些结果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的方式展现给我们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同时提供相应的报警功能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这个报警的功能也是由插件完成的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#tar –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nagios-plugins-1.4.tar.gz</a:t>
            </a:r>
          </a:p>
          <a:p>
            <a:pPr>
              <a:buNone/>
            </a:pPr>
            <a:r>
              <a:rPr lang="en-US" altLang="zh-CN" dirty="0" smtClean="0"/>
              <a:t>    #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nagios-plugins-1.4.1</a:t>
            </a:r>
          </a:p>
          <a:p>
            <a:pPr>
              <a:buNone/>
            </a:pPr>
            <a:r>
              <a:rPr lang="en-US" altLang="zh-CN" dirty="0" smtClean="0"/>
              <a:t>    # ./configure –prefix=/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编译到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的安装目录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# make &amp;&amp; make install   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安装完成后，会在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zh-CN" altLang="en-US" dirty="0" smtClean="0"/>
              <a:t> 目录下面生成</a:t>
            </a:r>
            <a:r>
              <a:rPr lang="en-US" altLang="zh-CN" dirty="0" err="1" smtClean="0"/>
              <a:t>libexe</a:t>
            </a:r>
            <a:r>
              <a:rPr lang="zh-CN" altLang="en-US" dirty="0" smtClean="0"/>
              <a:t>插件目录，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所有的插件都会在这个目录里面。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的安装及配置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：安装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假如安装系统的时候安装了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就不用安装了，使用系统自带安装的服务。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这里不用多做解释了。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#  tar –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  httpd-2.2.14.tar.gz </a:t>
            </a:r>
          </a:p>
          <a:p>
            <a:pPr>
              <a:buNone/>
            </a:pPr>
            <a:r>
              <a:rPr lang="en-US" altLang="zh-CN" dirty="0" smtClean="0"/>
              <a:t>        #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httpd-2.2.14</a:t>
            </a:r>
          </a:p>
          <a:p>
            <a:pPr>
              <a:buNone/>
            </a:pPr>
            <a:r>
              <a:rPr lang="en-US" altLang="zh-CN" dirty="0" smtClean="0"/>
              <a:t>        # ./configure –prefix=/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/local/apache  --enable-module=so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# make &amp;&amp; make install</a:t>
            </a:r>
          </a:p>
          <a:p>
            <a:pPr>
              <a:buNone/>
            </a:pPr>
            <a:r>
              <a:rPr lang="en-US" altLang="zh-CN" dirty="0" smtClean="0"/>
              <a:t>        # 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/conf/</a:t>
            </a:r>
            <a:r>
              <a:rPr lang="en-US" altLang="zh-CN" dirty="0" err="1" smtClean="0"/>
              <a:t>httpd.conf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servername</a:t>
            </a:r>
            <a:r>
              <a:rPr lang="en-US" altLang="zh-CN" dirty="0" smtClean="0"/>
              <a:t> 192.168.1.198:80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假如没有做第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页的</a:t>
            </a:r>
            <a:r>
              <a:rPr lang="en-US" altLang="zh-CN" sz="2800" dirty="0" smtClean="0"/>
              <a:t>make install-</a:t>
            </a:r>
            <a:r>
              <a:rPr lang="en-US" altLang="zh-CN" sz="2800" dirty="0" err="1" smtClean="0"/>
              <a:t>webconf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则需要</a:t>
            </a:r>
            <a:r>
              <a:rPr lang="zh-CN" altLang="en-US" dirty="0" smtClean="0"/>
              <a:t>在配置文件最后添加：第七页字符。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假如做过了，则不用做这步，建议使用第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页的做法，以免出现 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的语法错误。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Cacti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服务器的监控软件有：</a:t>
            </a:r>
            <a:endParaRPr lang="en-US" altLang="zh-CN" dirty="0" smtClean="0"/>
          </a:p>
          <a:p>
            <a:r>
              <a:rPr lang="en-US" altLang="zh-CN" dirty="0" smtClean="0"/>
              <a:t>Cacti</a:t>
            </a:r>
          </a:p>
          <a:p>
            <a:r>
              <a:rPr lang="en-US" altLang="zh-CN" dirty="0" err="1" smtClean="0"/>
              <a:t>Nagios</a:t>
            </a:r>
            <a:endParaRPr lang="en-US" altLang="zh-CN" dirty="0" smtClean="0"/>
          </a:p>
          <a:p>
            <a:r>
              <a:rPr lang="en-US" altLang="zh-CN" dirty="0" err="1" smtClean="0"/>
              <a:t>Mrtg</a:t>
            </a:r>
            <a:endParaRPr lang="en-US" altLang="zh-CN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 err="1" smtClean="0"/>
              <a:t>Smokeping</a:t>
            </a:r>
            <a:endParaRPr lang="en-US" altLang="zh-CN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 err="1" smtClean="0"/>
              <a:t>Zabbix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err="1" smtClean="0"/>
              <a:t>ScriptAlias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-bin “/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“    //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文件的目录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&lt;Directory 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Options </a:t>
            </a:r>
            <a:r>
              <a:rPr lang="en-US" altLang="zh-CN" dirty="0" err="1" smtClean="0"/>
              <a:t>ExecCGI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None</a:t>
            </a:r>
          </a:p>
          <a:p>
            <a:pPr>
              <a:buNone/>
            </a:pPr>
            <a:r>
              <a:rPr lang="en-US" altLang="zh-CN" dirty="0" smtClean="0"/>
              <a:t>   Order </a:t>
            </a:r>
            <a:r>
              <a:rPr lang="en-US" altLang="zh-CN" dirty="0" err="1" smtClean="0"/>
              <a:t>allow,deny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Allow from all</a:t>
            </a:r>
          </a:p>
          <a:p>
            <a:pPr>
              <a:buNone/>
            </a:pPr>
            <a:r>
              <a:rPr lang="en-US" altLang="zh-CN" dirty="0" err="1" smtClean="0"/>
              <a:t>AuthName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Access"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AuthType</a:t>
            </a:r>
            <a:r>
              <a:rPr lang="en-US" altLang="zh-CN" dirty="0" smtClean="0"/>
              <a:t> Basic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AuthUserFile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htpasswd.users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验证文件的路径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Require valid-user </a:t>
            </a:r>
          </a:p>
          <a:p>
            <a:pPr>
              <a:buNone/>
            </a:pPr>
            <a:r>
              <a:rPr lang="en-US" altLang="zh-CN" dirty="0" smtClean="0"/>
              <a:t>&lt;/Directory&gt;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Alias 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“/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/share“    //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的文件目录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&lt;Directory 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/share"&gt;</a:t>
            </a:r>
          </a:p>
          <a:p>
            <a:pPr>
              <a:buNone/>
            </a:pPr>
            <a:r>
              <a:rPr lang="en-US" altLang="zh-CN" dirty="0" smtClean="0"/>
              <a:t>Options None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None</a:t>
            </a:r>
          </a:p>
          <a:p>
            <a:pPr>
              <a:buNone/>
            </a:pPr>
            <a:r>
              <a:rPr lang="en-US" altLang="zh-CN" dirty="0" smtClean="0"/>
              <a:t>   Order </a:t>
            </a:r>
            <a:r>
              <a:rPr lang="en-US" altLang="zh-CN" dirty="0" err="1" smtClean="0"/>
              <a:t>allow,deny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Allow from all</a:t>
            </a:r>
          </a:p>
          <a:p>
            <a:pPr>
              <a:buNone/>
            </a:pPr>
            <a:r>
              <a:rPr lang="en-US" altLang="zh-CN" dirty="0" err="1" smtClean="0"/>
              <a:t>AuthName</a:t>
            </a:r>
            <a:r>
              <a:rPr lang="en-US" altLang="zh-CN" dirty="0" smtClean="0"/>
              <a:t> "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Access"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AuthType</a:t>
            </a:r>
            <a:r>
              <a:rPr lang="en-US" altLang="zh-CN" dirty="0" smtClean="0"/>
              <a:t> Basic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AuthUserFile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htpasswd.users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验证文件的路径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Require valid-user</a:t>
            </a:r>
          </a:p>
          <a:p>
            <a:pPr>
              <a:buNone/>
            </a:pPr>
            <a:r>
              <a:rPr lang="en-US" altLang="zh-CN" dirty="0" smtClean="0"/>
              <a:t>&lt;/Directory&gt;</a:t>
            </a:r>
          </a:p>
          <a:p>
            <a:pPr>
              <a:buNone/>
            </a:pPr>
            <a:r>
              <a:rPr lang="zh-CN" altLang="en-US" dirty="0" smtClean="0"/>
              <a:t>上述需要添加的文件主要作用是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登录用户的验证。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安装完成后需要使用命令生成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用户的密码，检测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  -c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htpasswd.users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-v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/etc/nagios.cfg </a:t>
            </a:r>
            <a:r>
              <a:rPr lang="zh-CN" altLang="en-US" dirty="0" smtClean="0"/>
              <a:t>查询配置有没有错误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当出现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Total Warnings: 0</a:t>
            </a:r>
          </a:p>
          <a:p>
            <a:pPr>
              <a:buNone/>
            </a:pPr>
            <a:r>
              <a:rPr lang="en-US" altLang="zh-CN" dirty="0" smtClean="0"/>
              <a:t>Total Errors:   0 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则默认配置成功，可以登陆</a:t>
            </a:r>
            <a:r>
              <a:rPr lang="en-US" altLang="zh-CN" dirty="0" smtClean="0">
                <a:hlinkClick r:id="rId2"/>
              </a:rPr>
              <a:t>http://192.168.1.198/nagios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：安装配置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nrpe-2.12.tar.gz</a:t>
            </a:r>
          </a:p>
          <a:p>
            <a:pPr>
              <a:buNone/>
            </a:pPr>
            <a:r>
              <a:rPr lang="en-US" altLang="zh-CN" dirty="0" smtClean="0"/>
              <a:t> #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nrpe-2.12</a:t>
            </a:r>
          </a:p>
          <a:p>
            <a:pPr>
              <a:buNone/>
            </a:pPr>
            <a:r>
              <a:rPr lang="en-US" altLang="zh-CN" dirty="0" smtClean="0"/>
              <a:t> # ./configure &amp;&amp; make all</a:t>
            </a:r>
          </a:p>
          <a:p>
            <a:pPr>
              <a:buNone/>
            </a:pPr>
            <a:r>
              <a:rPr lang="en-US" altLang="zh-CN" dirty="0" smtClean="0"/>
              <a:t> # make install-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check_nrpe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# make install-daemon </a:t>
            </a:r>
          </a:p>
          <a:p>
            <a:pPr>
              <a:buNone/>
            </a:pPr>
            <a:r>
              <a:rPr lang="en-US" altLang="zh-CN" dirty="0" smtClean="0"/>
              <a:t> # make install-daemon-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 make install-</a:t>
            </a:r>
            <a:r>
              <a:rPr lang="en-US" altLang="zh-CN" dirty="0" err="1" smtClean="0"/>
              <a:t>xinetd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nrpe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vi /etc/</a:t>
            </a:r>
            <a:r>
              <a:rPr lang="en-US" altLang="zh-CN" dirty="0" err="1" smtClean="0"/>
              <a:t>xinetd.d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nrpe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假如没有安装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yum install 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安装。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#     </a:t>
            </a:r>
            <a:r>
              <a:rPr lang="en-US" altLang="zh-CN" dirty="0" err="1" smtClean="0"/>
              <a:t>only_from</a:t>
            </a:r>
            <a:r>
              <a:rPr lang="en-US" altLang="zh-CN" dirty="0" smtClean="0"/>
              <a:t>       = 127.0.0.1 </a:t>
            </a:r>
            <a:r>
              <a:rPr lang="zh-CN" altLang="en-US" dirty="0" smtClean="0"/>
              <a:t>注释掉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allowshosts</a:t>
            </a:r>
            <a:r>
              <a:rPr lang="en-US" altLang="zh-CN" dirty="0" smtClean="0"/>
              <a:t> =192.168.1.198  </a:t>
            </a:r>
            <a:r>
              <a:rPr lang="zh-CN" altLang="en-US" dirty="0" smtClean="0"/>
              <a:t>添加监控主机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vi /etc/services</a:t>
            </a:r>
          </a:p>
          <a:p>
            <a:pPr>
              <a:buNone/>
            </a:pPr>
            <a:r>
              <a:rPr lang="en-US" altLang="zh-CN" dirty="0" err="1" smtClean="0"/>
              <a:t>nrpe</a:t>
            </a:r>
            <a:r>
              <a:rPr lang="en-US" altLang="zh-CN" dirty="0" smtClean="0"/>
              <a:t>            5666/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                      #</a:t>
            </a:r>
            <a:r>
              <a:rPr lang="en-US" altLang="zh-CN" dirty="0" err="1" smtClean="0"/>
              <a:t>nrpe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添加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xinetd</a:t>
            </a:r>
            <a:r>
              <a:rPr lang="en-US" altLang="zh-CN" dirty="0" smtClean="0"/>
              <a:t> start </a:t>
            </a:r>
            <a:r>
              <a:rPr lang="zh-CN" altLang="en-US" dirty="0" smtClean="0"/>
              <a:t>启动服务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：配置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主要配置文件有</a:t>
            </a:r>
            <a:r>
              <a:rPr lang="en-US" altLang="zh-CN" dirty="0" smtClean="0"/>
              <a:t>cgi.cfg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nagios.cfg</a:t>
            </a:r>
          </a:p>
          <a:p>
            <a:pPr>
              <a:buNone/>
            </a:pPr>
            <a:r>
              <a:rPr lang="en-US" altLang="zh-CN" dirty="0" smtClean="0"/>
              <a:t>     commands.cfg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service.cfg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windows.cfg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host.cfg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contacts.cfg 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service.cfg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host.cfg</a:t>
            </a:r>
            <a:r>
              <a:rPr lang="zh-CN" altLang="en-US" dirty="0" smtClean="0"/>
              <a:t>需要自己创建。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a: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cgi.cfg    #vi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/etc/cgi.cfg</a:t>
            </a:r>
          </a:p>
          <a:p>
            <a:pPr>
              <a:buNone/>
            </a:pPr>
            <a:r>
              <a:rPr lang="zh-CN" altLang="en-US" dirty="0" smtClean="0"/>
              <a:t>     找到这几行，后面添加 新用户，可以自己定义用户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,</a:t>
            </a:r>
            <a:r>
              <a:rPr lang="zh-CN" altLang="en-US" dirty="0" smtClean="0"/>
              <a:t>”隔开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authorized_for_system_information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authorized_for_configuration_information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authorized_for_all_services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authorized_for_all_hosts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authorized_for_all_service_commands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authorized_for_all_host_commands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nagiosadmin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55000" lnSpcReduction="20000"/>
          </a:bodyPr>
          <a:lstStyle/>
          <a:p>
            <a:pPr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b: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nagios.cfg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  #vi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/etc/nagios.cfg</a:t>
            </a:r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找到这几行，去掉前面的注释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/etc/objects/commands.cfg  //</a:t>
            </a:r>
            <a:r>
              <a:rPr lang="zh-CN" altLang="en-US" dirty="0" smtClean="0"/>
              <a:t>命令配置路径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/etc/objects/contacts.cfg    // </a:t>
            </a:r>
            <a:r>
              <a:rPr lang="zh-CN" altLang="en-US" dirty="0" smtClean="0"/>
              <a:t>联系人配置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/etc/objects/timeperiods.cfg //</a:t>
            </a:r>
            <a:r>
              <a:rPr lang="zh-CN" altLang="en-US" dirty="0" smtClean="0"/>
              <a:t>模板配置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/etc/objects/templates.cfg // </a:t>
            </a:r>
            <a:r>
              <a:rPr lang="zh-CN" altLang="en-US" dirty="0" smtClean="0"/>
              <a:t>监控时段配置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/etc/objects/host.cfg  //</a:t>
            </a:r>
            <a:r>
              <a:rPr lang="zh-CN" altLang="en-US" dirty="0" smtClean="0"/>
              <a:t>需要自己添加  监控主机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/etc/objects/service.cfg //</a:t>
            </a:r>
            <a:r>
              <a:rPr lang="zh-CN" altLang="en-US" dirty="0" smtClean="0"/>
              <a:t>需要自己添加 监控服务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/etc/objects/windows.cfg //windows</a:t>
            </a:r>
            <a:r>
              <a:rPr lang="zh-CN" altLang="en-US" dirty="0" smtClean="0"/>
              <a:t>主机监控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#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/etc/objects/localhost.cfg </a:t>
            </a:r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command_check_interval</a:t>
            </a:r>
            <a:r>
              <a:rPr lang="en-US" altLang="zh-CN" dirty="0" smtClean="0"/>
              <a:t>=5s   </a:t>
            </a:r>
            <a:r>
              <a:rPr lang="zh-CN" altLang="en-US" dirty="0" smtClean="0"/>
              <a:t>修改这里为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，自动刷新。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c:</a:t>
            </a:r>
            <a:r>
              <a:rPr lang="zh-CN" altLang="en-US" dirty="0" smtClean="0"/>
              <a:t>添加监控主机文件</a:t>
            </a:r>
            <a:r>
              <a:rPr lang="en-US" altLang="zh-CN" dirty="0" smtClean="0"/>
              <a:t>host.cfg #vi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obgects</a:t>
            </a:r>
            <a:r>
              <a:rPr lang="en-US" altLang="zh-CN" dirty="0" smtClean="0"/>
              <a:t>/host.cfg</a:t>
            </a:r>
          </a:p>
          <a:p>
            <a:pPr>
              <a:buNone/>
              <a:defRPr/>
            </a:pPr>
            <a:r>
              <a:rPr lang="en-US" altLang="zh-CN" dirty="0" smtClean="0"/>
              <a:t> define host{</a:t>
            </a:r>
          </a:p>
          <a:p>
            <a:pPr>
              <a:buNone/>
              <a:defRPr/>
            </a:pPr>
            <a:r>
              <a:rPr lang="en-US" altLang="zh-CN" dirty="0" smtClean="0"/>
              <a:t>        use                    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-server</a:t>
            </a:r>
          </a:p>
          <a:p>
            <a:pPr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        192.168.1.198</a:t>
            </a:r>
          </a:p>
          <a:p>
            <a:pPr>
              <a:buNone/>
              <a:defRPr/>
            </a:pPr>
            <a:r>
              <a:rPr lang="en-US" altLang="zh-CN" dirty="0" smtClean="0"/>
              <a:t>        alias                   web</a:t>
            </a:r>
          </a:p>
          <a:p>
            <a:pPr>
              <a:buNone/>
              <a:defRPr/>
            </a:pPr>
            <a:r>
              <a:rPr lang="en-US" altLang="zh-CN" dirty="0" smtClean="0"/>
              <a:t>        address                 192.168.1.198</a:t>
            </a:r>
          </a:p>
          <a:p>
            <a:pPr>
              <a:buNone/>
              <a:defRPr/>
            </a:pPr>
            <a:r>
              <a:rPr lang="en-US" altLang="zh-CN" dirty="0" smtClean="0"/>
              <a:t>       }</a:t>
            </a:r>
          </a:p>
          <a:p>
            <a:pPr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其他主机的自己复制粘贴即可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d:</a:t>
            </a:r>
            <a:r>
              <a:rPr lang="zh-CN" altLang="en-US" dirty="0" smtClean="0"/>
              <a:t>添加服务文件</a:t>
            </a:r>
            <a:r>
              <a:rPr lang="en-US" altLang="zh-CN" dirty="0" smtClean="0"/>
              <a:t>service.cfg #vi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obgects</a:t>
            </a:r>
            <a:r>
              <a:rPr lang="en-US" altLang="zh-CN" dirty="0" smtClean="0"/>
              <a:t>/service.cfg</a:t>
            </a:r>
          </a:p>
          <a:p>
            <a:pPr>
              <a:buNone/>
            </a:pPr>
            <a:r>
              <a:rPr lang="en-US" altLang="zh-CN" dirty="0" smtClean="0"/>
              <a:t>    define service{</a:t>
            </a:r>
          </a:p>
          <a:p>
            <a:pPr>
              <a:buNone/>
            </a:pPr>
            <a:r>
              <a:rPr lang="en-US" altLang="zh-CN" dirty="0" smtClean="0"/>
              <a:t>         use              local-service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    192.168.1.198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service_description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check_tcp</a:t>
            </a:r>
            <a:r>
              <a:rPr lang="en-US" altLang="zh-CN" dirty="0" smtClean="0"/>
              <a:t> 80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check_command</a:t>
            </a:r>
            <a:r>
              <a:rPr lang="en-US" altLang="zh-CN" dirty="0" smtClean="0"/>
              <a:t>      check_tcp!80</a:t>
            </a:r>
          </a:p>
          <a:p>
            <a:pPr>
              <a:buNone/>
            </a:pPr>
            <a:r>
              <a:rPr lang="en-US" altLang="zh-CN" dirty="0" smtClean="0"/>
              <a:t>} //</a:t>
            </a:r>
            <a:r>
              <a:rPr lang="zh-CN" altLang="en-US" dirty="0" smtClean="0"/>
              <a:t>监控主机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define service{</a:t>
            </a:r>
          </a:p>
          <a:p>
            <a:pPr>
              <a:buNone/>
            </a:pPr>
            <a:r>
              <a:rPr lang="en-US" altLang="zh-CN" dirty="0" smtClean="0"/>
              <a:t>         use              local-</a:t>
            </a:r>
            <a:r>
              <a:rPr lang="en-US" altLang="zh-CN" dirty="0" err="1" smtClean="0"/>
              <a:t>service,srv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pnp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  192.168.1.198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service_description</a:t>
            </a:r>
            <a:r>
              <a:rPr lang="en-US" altLang="zh-CN" dirty="0" smtClean="0"/>
              <a:t>   Total processes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check_command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check_nrpe!check_total_procs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 //</a:t>
            </a:r>
            <a:r>
              <a:rPr lang="zh-CN" altLang="en-US" dirty="0" smtClean="0"/>
              <a:t>监控主机进程，需要在监控主机安装使用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e: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主机文件 </a:t>
            </a:r>
            <a:r>
              <a:rPr lang="en-US" altLang="zh-CN" dirty="0" smtClean="0"/>
              <a:t># 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/etc/objects/windows.cfg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define host{</a:t>
            </a:r>
          </a:p>
          <a:p>
            <a:pPr>
              <a:buNone/>
            </a:pPr>
            <a:r>
              <a:rPr lang="en-US" altLang="zh-CN" dirty="0" smtClean="0"/>
              <a:t>        use             windows-server  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192.168.1.110   </a:t>
            </a:r>
          </a:p>
          <a:p>
            <a:pPr>
              <a:buNone/>
            </a:pPr>
            <a:r>
              <a:rPr lang="en-US" altLang="zh-CN" dirty="0" smtClean="0"/>
              <a:t>        alias           My Windows Server       </a:t>
            </a:r>
          </a:p>
          <a:p>
            <a:pPr>
              <a:buNone/>
            </a:pPr>
            <a:r>
              <a:rPr lang="en-US" altLang="zh-CN" dirty="0" smtClean="0"/>
              <a:t>        address         192.168.1.110</a:t>
            </a:r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define service{</a:t>
            </a:r>
          </a:p>
          <a:p>
            <a:pPr>
              <a:buNone/>
            </a:pPr>
            <a:r>
              <a:rPr lang="en-US" altLang="zh-CN" dirty="0" smtClean="0"/>
              <a:t>        use                     generic-service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host_name</a:t>
            </a:r>
            <a:r>
              <a:rPr lang="en-US" altLang="zh-CN" dirty="0" smtClean="0"/>
              <a:t>               192.168.1.110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service_description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NSClient</a:t>
            </a:r>
            <a:r>
              <a:rPr lang="en-US" altLang="zh-CN" dirty="0" smtClean="0"/>
              <a:t>++ Version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check_command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check_nt!CLIENTVERSION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  </a:t>
            </a:r>
            <a:r>
              <a:rPr lang="zh-CN" altLang="en-US" dirty="0" smtClean="0"/>
              <a:t>需要在监控主机安装</a:t>
            </a:r>
            <a:r>
              <a:rPr lang="en-US" altLang="zh-CN" dirty="0" err="1" smtClean="0"/>
              <a:t>NSClient</a:t>
            </a:r>
            <a:r>
              <a:rPr lang="en-US" altLang="zh-CN" dirty="0" smtClean="0"/>
              <a:t>++</a:t>
            </a:r>
            <a:r>
              <a:rPr lang="zh-CN" altLang="en-US" dirty="0" smtClean="0"/>
              <a:t>软件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commands.cfg</a:t>
            </a:r>
            <a:r>
              <a:rPr lang="zh-CN" altLang="en-US" dirty="0" smtClean="0"/>
              <a:t>命令文件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vi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obgects</a:t>
            </a:r>
            <a:r>
              <a:rPr lang="en-US" altLang="zh-CN" dirty="0" smtClean="0"/>
              <a:t>/commands.cfg</a:t>
            </a:r>
          </a:p>
          <a:p>
            <a:pPr>
              <a:buNone/>
            </a:pPr>
            <a:r>
              <a:rPr lang="en-US" altLang="zh-CN" dirty="0" smtClean="0"/>
              <a:t> # '</a:t>
            </a:r>
            <a:r>
              <a:rPr lang="en-US" altLang="zh-CN" dirty="0" err="1" smtClean="0"/>
              <a:t>check_nrpe</a:t>
            </a:r>
            <a:r>
              <a:rPr lang="en-US" altLang="zh-CN" dirty="0" smtClean="0"/>
              <a:t>' command definition</a:t>
            </a:r>
          </a:p>
          <a:p>
            <a:pPr>
              <a:buNone/>
            </a:pPr>
            <a:r>
              <a:rPr lang="en-US" altLang="zh-CN" dirty="0" smtClean="0"/>
              <a:t>define command{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command_name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check_nrpe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command_line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check_nrpe</a:t>
            </a:r>
            <a:r>
              <a:rPr lang="en-US" altLang="zh-CN" dirty="0" smtClean="0"/>
              <a:t> -H $HOSTADDRESS$ -c $ARG1$</a:t>
            </a:r>
          </a:p>
          <a:p>
            <a:pPr>
              <a:buNone/>
            </a:pPr>
            <a:r>
              <a:rPr lang="en-US" altLang="zh-CN" dirty="0" smtClean="0"/>
              <a:t>        } //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以便监控服务器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contacts.cfg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它用于发送邮件通知用户服务器的异常。需要启用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在配置文件里面添加进去自己的邮箱，如</a:t>
            </a:r>
            <a:r>
              <a:rPr lang="en-US" altLang="zh-CN" dirty="0" smtClean="0"/>
              <a:t>139</a:t>
            </a:r>
            <a:r>
              <a:rPr lang="zh-CN" altLang="en-US" dirty="0" smtClean="0"/>
              <a:t>邮箱，有短信通知的功能。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使用中国移动的飞信</a:t>
            </a:r>
            <a:r>
              <a:rPr lang="en-US" altLang="zh-CN" dirty="0" err="1" smtClean="0"/>
              <a:t>sms</a:t>
            </a:r>
            <a:r>
              <a:rPr lang="zh-CN" altLang="en-US" dirty="0" smtClean="0"/>
              <a:t>程序，也可以实现短信的预警功能，但是需要手机启用飞信。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被监控的主机配置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zh-CN" altLang="en-US" sz="4000" dirty="0" smtClean="0"/>
              <a:t>被监控主机需要安装</a:t>
            </a:r>
            <a:r>
              <a:rPr lang="en-US" altLang="zh-CN" sz="4000" dirty="0" err="1" smtClean="0"/>
              <a:t>nrpe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nagos</a:t>
            </a:r>
            <a:r>
              <a:rPr lang="zh-CN" altLang="en-US" sz="4000" dirty="0" smtClean="0"/>
              <a:t>插件</a:t>
            </a:r>
            <a:r>
              <a:rPr lang="en-US" altLang="zh-CN" sz="4000" dirty="0" err="1" smtClean="0"/>
              <a:t>plugin</a:t>
            </a:r>
            <a:r>
              <a:rPr lang="zh-CN" altLang="en-US" sz="4000" dirty="0" smtClean="0"/>
              <a:t>程序</a:t>
            </a:r>
            <a:endParaRPr lang="en-US" altLang="zh-CN" sz="4000" dirty="0" smtClean="0"/>
          </a:p>
          <a:p>
            <a:pPr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nrpe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同上</a:t>
            </a:r>
            <a:r>
              <a:rPr lang="en-US" altLang="zh-CN" dirty="0" smtClean="0"/>
              <a:t>11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plugin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# tar –</a:t>
            </a:r>
            <a:r>
              <a:rPr lang="en-US" altLang="zh-CN" dirty="0" err="1" smtClean="0"/>
              <a:t>xvzf</a:t>
            </a:r>
            <a:r>
              <a:rPr lang="en-US" altLang="zh-CN" dirty="0" smtClean="0"/>
              <a:t> nagios-plugins-1.4.tar</a:t>
            </a:r>
          </a:p>
          <a:p>
            <a:pPr>
              <a:buNone/>
              <a:defRPr/>
            </a:pPr>
            <a:r>
              <a:rPr lang="en-US" altLang="zh-CN" dirty="0" smtClean="0"/>
              <a:t> #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nagios-plugins-1.4 </a:t>
            </a:r>
          </a:p>
          <a:p>
            <a:pPr>
              <a:buNone/>
              <a:defRPr/>
            </a:pPr>
            <a:r>
              <a:rPr lang="en-US" altLang="zh-CN" dirty="0" smtClean="0"/>
              <a:t> # ./configure --prefix=/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# make &amp;&amp; make install</a:t>
            </a:r>
          </a:p>
          <a:p>
            <a:pPr>
              <a:buNone/>
              <a:defRPr/>
            </a:pPr>
            <a:r>
              <a:rPr lang="en-US" altLang="zh-CN" dirty="0" smtClean="0"/>
              <a:t> #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nagios:nagios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设置属主目录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#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nagios:nagios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 </a:t>
            </a:r>
          </a:p>
          <a:p>
            <a:pPr>
              <a:buNone/>
              <a:defRPr/>
            </a:pPr>
            <a:r>
              <a:rPr lang="zh-CN" altLang="en-US" dirty="0" smtClean="0"/>
              <a:t>至此客户端安装完成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安装完成后在服务器上面使用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-v/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/etc/nagios.cfg </a:t>
            </a:r>
            <a:r>
              <a:rPr lang="zh-CN" altLang="en-US" dirty="0" smtClean="0"/>
              <a:t>查询配置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-d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/etc/nagios.cfg </a:t>
            </a:r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打开监控网页： </a:t>
            </a:r>
            <a:r>
              <a:rPr lang="en-US" altLang="zh-CN" dirty="0" smtClean="0">
                <a:hlinkClick r:id="rId2"/>
              </a:rPr>
              <a:t>http://192.168.1.198/nagios</a:t>
            </a:r>
            <a:r>
              <a:rPr lang="zh-CN" altLang="en-US" dirty="0" smtClean="0"/>
              <a:t>，登陆后即可查看监控的页面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一、</a:t>
            </a:r>
            <a:r>
              <a:rPr lang="en-US" sz="3200" dirty="0" smtClean="0">
                <a:latin typeface="+mj-ea"/>
              </a:rPr>
              <a:t>Cacti</a:t>
            </a:r>
            <a:r>
              <a:rPr lang="zh-CN" altLang="en-US" sz="3200" dirty="0" smtClean="0">
                <a:latin typeface="+mj-ea"/>
              </a:rPr>
              <a:t>的概述及工作流程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>
            <a:noAutofit/>
          </a:bodyPr>
          <a:lstStyle/>
          <a:p>
            <a:pPr indent="342900">
              <a:lnSpc>
                <a:spcPct val="150000"/>
              </a:lnSpc>
              <a:buNone/>
              <a:defRPr/>
            </a:pPr>
            <a:r>
              <a:rPr lang="en-US" sz="2400" dirty="0" smtClean="0"/>
              <a:t>Cacti</a:t>
            </a:r>
            <a:r>
              <a:rPr lang="zh-CN" altLang="en-US" sz="2400" dirty="0" smtClean="0"/>
              <a:t>是一套基于</a:t>
            </a:r>
            <a:r>
              <a:rPr lang="en-US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MySQL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SNMP</a:t>
            </a:r>
            <a:r>
              <a:rPr lang="zh-CN" altLang="en-US" sz="2400" dirty="0" smtClean="0"/>
              <a:t>及</a:t>
            </a:r>
            <a:r>
              <a:rPr lang="en-US" sz="2400" dirty="0" err="1" smtClean="0"/>
              <a:t>RRDTool</a:t>
            </a:r>
            <a:r>
              <a:rPr lang="zh-CN" altLang="en-US" sz="2400" dirty="0" smtClean="0"/>
              <a:t>开发的网络流量监测图形分析工具。它通过</a:t>
            </a:r>
            <a:r>
              <a:rPr lang="en-US" sz="2400" dirty="0" err="1" smtClean="0"/>
              <a:t>snmpget</a:t>
            </a:r>
            <a:r>
              <a:rPr lang="zh-CN" altLang="en-US" sz="2400" dirty="0" smtClean="0"/>
              <a:t>来获取数据，使用</a:t>
            </a:r>
            <a:r>
              <a:rPr lang="en-US" sz="2400" dirty="0" err="1" smtClean="0"/>
              <a:t>RRDtool</a:t>
            </a:r>
            <a:r>
              <a:rPr lang="zh-CN" altLang="en-US" sz="2400" dirty="0" smtClean="0"/>
              <a:t>绘画图形，而且你完全可以不需要了解</a:t>
            </a:r>
            <a:r>
              <a:rPr lang="en-US" sz="2400" dirty="0" err="1" smtClean="0"/>
              <a:t>RRDtool</a:t>
            </a:r>
            <a:r>
              <a:rPr lang="zh-CN" altLang="en-US" sz="2400" dirty="0" smtClean="0"/>
              <a:t>复杂的参数。它提供了非常强大的数据和用户管理功能，可以指定每一个用户能查看树状结构、</a:t>
            </a:r>
            <a:r>
              <a:rPr lang="en-US" sz="2400" dirty="0" smtClean="0"/>
              <a:t>host</a:t>
            </a:r>
            <a:r>
              <a:rPr lang="zh-CN" altLang="en-US" sz="2400" dirty="0" smtClean="0"/>
              <a:t>以及任何一张图，还可以与</a:t>
            </a:r>
            <a:r>
              <a:rPr lang="en-US" sz="2400" dirty="0" err="1" smtClean="0"/>
              <a:t>LDAP（Lightweight</a:t>
            </a:r>
            <a:r>
              <a:rPr lang="en-US" sz="2400" dirty="0" smtClean="0"/>
              <a:t> Directory </a:t>
            </a:r>
            <a:r>
              <a:rPr lang="en-US" sz="2400" dirty="0" err="1" smtClean="0"/>
              <a:t>Acess</a:t>
            </a:r>
            <a:r>
              <a:rPr lang="en-US" sz="2400" dirty="0" smtClean="0"/>
              <a:t> Protocol）</a:t>
            </a:r>
            <a:r>
              <a:rPr lang="zh-CN" altLang="en-US" sz="2400" dirty="0" smtClean="0"/>
              <a:t>结合进行用户验证，同时也能自己增加模板，功能非常强大完善，界面友好。</a:t>
            </a:r>
          </a:p>
          <a:p>
            <a:pPr>
              <a:buNone/>
              <a:defRPr/>
            </a:pPr>
            <a:endParaRPr lang="zh-CN" altLang="en-US" sz="1600" dirty="0" smtClean="0"/>
          </a:p>
          <a:p>
            <a:pPr marL="514350" indent="457200">
              <a:lnSpc>
                <a:spcPct val="170000"/>
              </a:lnSpc>
              <a:buFont typeface="+mj-ea"/>
              <a:buAutoNum type="circleNumDbPlain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/>
              <a:buChar char=""/>
              <a:defRPr/>
            </a:pPr>
            <a:r>
              <a:rPr lang="zh-CN" altLang="en-US" dirty="0" smtClean="0"/>
              <a:t>至此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配置完毕，其他的一些服务需要自己去配置，同时有些服务没有插件需要自己去网上面找，比如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的插件。</a:t>
            </a:r>
            <a:endParaRPr lang="en-US" altLang="zh-CN" dirty="0" smtClean="0"/>
          </a:p>
          <a:p>
            <a:pPr>
              <a:buFont typeface="Wingdings 2"/>
              <a:buChar char=""/>
              <a:defRPr/>
            </a:pPr>
            <a:r>
              <a:rPr lang="zh-CN" altLang="en-US" dirty="0" smtClean="0"/>
              <a:t>我在配置的过程中遇到的主要问题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 1</a:t>
            </a:r>
            <a:r>
              <a:rPr lang="zh-CN" altLang="en-US" dirty="0" smtClean="0"/>
              <a:t>：被监控主机监控服务无法监控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是因为插件的原因，以及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服务，需要启用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服务，同时插件在</a:t>
            </a:r>
            <a:r>
              <a:rPr lang="en-US" altLang="zh-CN" dirty="0" smtClean="0"/>
              <a:t>commands.cfg</a:t>
            </a:r>
            <a:r>
              <a:rPr lang="zh-CN" altLang="en-US" dirty="0" smtClean="0"/>
              <a:t>中的定义。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2</a:t>
            </a:r>
            <a:r>
              <a:rPr lang="zh-CN" altLang="en-US" dirty="0" smtClean="0"/>
              <a:t>： 监控过程中进程无法监控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由于插件</a:t>
            </a:r>
            <a:r>
              <a:rPr lang="en-US" altLang="zh-CN" dirty="0" err="1" smtClean="0"/>
              <a:t>check_procs</a:t>
            </a:r>
            <a:r>
              <a:rPr lang="zh-CN" altLang="en-US" dirty="0" smtClean="0"/>
              <a:t>的原因，重新下载</a:t>
            </a:r>
            <a:r>
              <a:rPr lang="en-US" altLang="zh-CN" dirty="0" err="1" smtClean="0"/>
              <a:t>check_procs_fixed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这个插件，同时在</a:t>
            </a:r>
            <a:r>
              <a:rPr lang="en-US" altLang="zh-CN" dirty="0" smtClean="0"/>
              <a:t>commands.cfg</a:t>
            </a:r>
            <a:r>
              <a:rPr lang="zh-CN" altLang="en-US" dirty="0" smtClean="0"/>
              <a:t>里面进行修改，即可成功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sz="2400" dirty="0" smtClean="0"/>
              <a:t> define command{</a:t>
            </a:r>
          </a:p>
          <a:p>
            <a:pPr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command_name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check_local_procs</a:t>
            </a:r>
            <a:endParaRPr lang="en-US" altLang="zh-CN" sz="2400" dirty="0" smtClean="0"/>
          </a:p>
          <a:p>
            <a:pPr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command_line</a:t>
            </a:r>
            <a:r>
              <a:rPr lang="en-US" altLang="zh-CN" sz="2400" dirty="0" smtClean="0"/>
              <a:t>    $USER1$/ </a:t>
            </a:r>
            <a:r>
              <a:rPr lang="en-US" altLang="zh-CN" sz="2400" dirty="0" err="1" smtClean="0"/>
              <a:t>check_procs_fixed</a:t>
            </a:r>
            <a:r>
              <a:rPr lang="en-US" altLang="zh-CN" sz="2400" dirty="0" smtClean="0"/>
              <a:t> -w $ARG1$ -c $ARG2$ -s $ARG3$</a:t>
            </a:r>
          </a:p>
          <a:p>
            <a:pPr>
              <a:buNone/>
              <a:defRPr/>
            </a:pPr>
            <a:r>
              <a:rPr lang="en-US" altLang="zh-CN" sz="2400" dirty="0" smtClean="0"/>
              <a:t>        }</a:t>
            </a:r>
          </a:p>
          <a:p>
            <a:pPr>
              <a:buNone/>
              <a:defRPr/>
            </a:pP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同时修该监控主机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/etc/nrpe.cfg</a:t>
            </a:r>
          </a:p>
          <a:p>
            <a:pPr>
              <a:buNone/>
            </a:pPr>
            <a:r>
              <a:rPr lang="en-US" altLang="zh-CN" dirty="0" smtClean="0"/>
              <a:t>command[</a:t>
            </a:r>
            <a:r>
              <a:rPr lang="en-US" altLang="zh-CN" dirty="0" err="1" smtClean="0"/>
              <a:t>check_zombie_procs</a:t>
            </a:r>
            <a:r>
              <a:rPr lang="en-US" altLang="zh-CN" dirty="0" smtClean="0"/>
              <a:t>]=/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check_procs_fixed</a:t>
            </a:r>
            <a:r>
              <a:rPr lang="en-US" altLang="zh-CN" dirty="0" smtClean="0"/>
              <a:t> -w 5 -c 10 -s Z</a:t>
            </a:r>
          </a:p>
          <a:p>
            <a:pPr>
              <a:buNone/>
            </a:pPr>
            <a:r>
              <a:rPr lang="en-US" altLang="zh-CN" dirty="0" smtClean="0"/>
              <a:t>command[</a:t>
            </a:r>
            <a:r>
              <a:rPr lang="en-US" altLang="zh-CN" dirty="0" err="1" smtClean="0"/>
              <a:t>check_total_procs</a:t>
            </a:r>
            <a:r>
              <a:rPr lang="en-US" altLang="zh-CN" dirty="0" smtClean="0"/>
              <a:t>]=/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check_procs_fixed</a:t>
            </a:r>
            <a:r>
              <a:rPr lang="en-US" altLang="zh-CN" dirty="0" smtClean="0"/>
              <a:t> -w 150 -c 200</a:t>
            </a:r>
          </a:p>
          <a:p>
            <a:pPr>
              <a:buNone/>
            </a:pPr>
            <a:r>
              <a:rPr lang="en-US" altLang="zh-CN" dirty="0" err="1" smtClean="0"/>
              <a:t>Nagiso</a:t>
            </a:r>
            <a:r>
              <a:rPr lang="zh-CN" altLang="en-US" dirty="0" smtClean="0"/>
              <a:t>还有很多的问题，需要去实现，正在深入的研究。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也可以进行图表性能的显示，正在添加测试！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服务器还需要做好安全防护，确保服务器的安全。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：运行用户使用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root</a:t>
            </a:r>
          </a:p>
          <a:p>
            <a:pPr>
              <a:buNone/>
            </a:pPr>
            <a:r>
              <a:rPr lang="en-US" altLang="zh-CN" dirty="0" smtClean="0"/>
              <a:t>   2: </a:t>
            </a:r>
            <a:r>
              <a:rPr lang="zh-CN" altLang="en-US" dirty="0" smtClean="0"/>
              <a:t>保证远程代理安全，修改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hosts.allow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只允许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服务器访问，并且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运行，修改</a:t>
            </a:r>
            <a:r>
              <a:rPr lang="en-US" altLang="zh-CN" dirty="0" smtClean="0"/>
              <a:t>nepr.cfg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nrpe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来进行通信，保证通信通道的安全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一、</a:t>
            </a:r>
            <a:r>
              <a:rPr lang="en-US" sz="3200" dirty="0" smtClean="0">
                <a:latin typeface="+mj-ea"/>
              </a:rPr>
              <a:t>Cacti</a:t>
            </a:r>
            <a:r>
              <a:rPr lang="zh-CN" altLang="en-US" sz="3200" dirty="0" smtClean="0">
                <a:latin typeface="+mj-ea"/>
              </a:rPr>
              <a:t>的概述及工作流程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1.       Cacti</a:t>
            </a:r>
            <a:r>
              <a:rPr lang="zh-CN" altLang="en-US" dirty="0" smtClean="0"/>
              <a:t>的架构</a:t>
            </a:r>
          </a:p>
          <a:p>
            <a:endParaRPr lang="zh-CN" altLang="en-US" dirty="0"/>
          </a:p>
        </p:txBody>
      </p:sp>
      <p:pic>
        <p:nvPicPr>
          <p:cNvPr id="4" name="图片 3" descr="4e424e21b5b5f3225b9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14554"/>
            <a:ext cx="6643734" cy="3286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00100" y="5500702"/>
            <a:ext cx="678661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lang="zh-CN" altLang="en-US" dirty="0" smtClean="0"/>
              <a:t>图片为引用别人的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dirty="0" smtClean="0">
                <a:latin typeface="+mj-ea"/>
              </a:rPr>
              <a:t>Cacti</a:t>
            </a:r>
            <a:r>
              <a:rPr lang="zh-CN" altLang="en-US" dirty="0" smtClean="0">
                <a:latin typeface="+mj-ea"/>
              </a:rPr>
              <a:t>的概述及工作流程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/>
              <a:t> </a:t>
            </a:r>
            <a:r>
              <a:rPr lang="en-US" dirty="0" smtClean="0"/>
              <a:t>Cacti</a:t>
            </a:r>
            <a:r>
              <a:rPr lang="zh-CN" altLang="en-US" dirty="0"/>
              <a:t>的工作流程</a:t>
            </a:r>
          </a:p>
        </p:txBody>
      </p:sp>
      <p:pic>
        <p:nvPicPr>
          <p:cNvPr id="5" name="图片 4" descr="4e424e21ad472efe209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08200"/>
            <a:ext cx="8358246" cy="3463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4348" y="5643578"/>
            <a:ext cx="778674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Key </a:t>
            </a:r>
            <a:r>
              <a:rPr lang="en-US" altLang="zh-CN" dirty="0" err="1" smtClean="0"/>
              <a:t>message:Cacti</a:t>
            </a:r>
            <a:r>
              <a:rPr lang="zh-CN" altLang="en-US" dirty="0" smtClean="0"/>
              <a:t>是用</a:t>
            </a:r>
            <a:r>
              <a:rPr lang="en-US" altLang="zh-CN" dirty="0" err="1" smtClean="0"/>
              <a:t>snmp</a:t>
            </a:r>
            <a:r>
              <a:rPr lang="zh-CN" altLang="en-US" dirty="0" smtClean="0"/>
              <a:t>来采集数据用</a:t>
            </a:r>
            <a:r>
              <a:rPr lang="en-US" altLang="zh-CN" dirty="0" err="1" smtClean="0"/>
              <a:t>rrdtool</a:t>
            </a:r>
            <a:r>
              <a:rPr lang="zh-CN" altLang="en-US" dirty="0" smtClean="0"/>
              <a:t>来生成图片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的安装（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5.4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Cacti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/>
              <a:t>Yellow dog Updater, </a:t>
            </a:r>
            <a:r>
              <a:rPr lang="en-US" dirty="0" smtClean="0"/>
              <a:t>Modified</a:t>
            </a:r>
            <a:r>
              <a:rPr lang="zh-CN" altLang="en-US" dirty="0" smtClean="0"/>
              <a:t>安装。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、全部编译安装。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、今天着重介绍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安装。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 </a:t>
            </a:r>
            <a:r>
              <a:rPr lang="zh-CN" altLang="en-US" dirty="0" smtClean="0"/>
              <a:t>源扩展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进入</a:t>
            </a:r>
            <a:r>
              <a:rPr lang="en-US" dirty="0" smtClean="0">
                <a:hlinkClick r:id="rId2"/>
              </a:rPr>
              <a:t>http://mirrors.163.com/.help/centos.html</a:t>
            </a:r>
            <a:r>
              <a:rPr lang="zh-CN" altLang="en-US" dirty="0" smtClean="0"/>
              <a:t>下载</a:t>
            </a:r>
            <a:r>
              <a:rPr lang="en-US" dirty="0" smtClean="0"/>
              <a:t>CentOS-Base-163.repo, 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/</a:t>
            </a:r>
            <a:r>
              <a:rPr lang="en-US" dirty="0" smtClean="0"/>
              <a:t>etc/yum -y .</a:t>
            </a:r>
            <a:r>
              <a:rPr lang="en-US" dirty="0" err="1" smtClean="0"/>
              <a:t>repos.d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</a:t>
            </a:r>
            <a:r>
              <a:rPr lang="zh-CN" altLang="en-US" dirty="0" smtClean="0"/>
              <a:t>运行</a:t>
            </a:r>
            <a:r>
              <a:rPr lang="en-US" dirty="0" smtClean="0"/>
              <a:t>yum -y  </a:t>
            </a:r>
            <a:r>
              <a:rPr lang="en-US" dirty="0" err="1" smtClean="0"/>
              <a:t>makecache</a:t>
            </a:r>
            <a:r>
              <a:rPr lang="zh-CN" altLang="en-US" dirty="0" smtClean="0"/>
              <a:t>生成缓存</a:t>
            </a:r>
          </a:p>
          <a:p>
            <a:r>
              <a:rPr lang="en-US" altLang="zh-CN" dirty="0" smtClean="0"/>
              <a:t>3.</a:t>
            </a:r>
            <a:r>
              <a:rPr lang="en-US" dirty="0" smtClean="0"/>
              <a:t>yum -y  search </a:t>
            </a:r>
            <a:r>
              <a:rPr lang="en-US" dirty="0" err="1" smtClean="0"/>
              <a:t>softwarename</a:t>
            </a:r>
            <a:r>
              <a:rPr lang="en-US" dirty="0" smtClean="0"/>
              <a:t> </a:t>
            </a:r>
            <a:r>
              <a:rPr lang="zh-CN" altLang="en-US" dirty="0" smtClean="0"/>
              <a:t>查找软件</a:t>
            </a:r>
          </a:p>
          <a:p>
            <a:r>
              <a:rPr lang="en-US" altLang="zh-CN" dirty="0" smtClean="0"/>
              <a:t>4.</a:t>
            </a:r>
            <a:r>
              <a:rPr lang="en-US" dirty="0" smtClean="0"/>
              <a:t>yum -y  list </a:t>
            </a:r>
            <a:r>
              <a:rPr lang="en-US" dirty="0" err="1" smtClean="0"/>
              <a:t>softwarename</a:t>
            </a:r>
            <a:r>
              <a:rPr lang="en-US" dirty="0" smtClean="0"/>
              <a:t> </a:t>
            </a:r>
            <a:r>
              <a:rPr lang="zh-CN" altLang="en-US" dirty="0" smtClean="0"/>
              <a:t>列出已装软件</a:t>
            </a:r>
          </a:p>
          <a:p>
            <a:r>
              <a:rPr lang="en-US" altLang="zh-CN" dirty="0" smtClean="0"/>
              <a:t>5.</a:t>
            </a:r>
            <a:r>
              <a:rPr lang="en-US" dirty="0" smtClean="0"/>
              <a:t>yum -y  install </a:t>
            </a:r>
            <a:r>
              <a:rPr lang="en-US" dirty="0" err="1" smtClean="0"/>
              <a:t>softwarename</a:t>
            </a:r>
            <a:r>
              <a:rPr lang="en-US" dirty="0" smtClean="0"/>
              <a:t> </a:t>
            </a:r>
            <a:r>
              <a:rPr lang="zh-CN" altLang="en-US" dirty="0" smtClean="0"/>
              <a:t>安装软件</a:t>
            </a:r>
          </a:p>
          <a:p>
            <a:r>
              <a:rPr lang="en-US" altLang="zh-CN" dirty="0" smtClean="0"/>
              <a:t>6.</a:t>
            </a:r>
            <a:r>
              <a:rPr lang="en-US" dirty="0" smtClean="0"/>
              <a:t>yun remove </a:t>
            </a:r>
            <a:r>
              <a:rPr lang="en-US" dirty="0" err="1" smtClean="0"/>
              <a:t>softwarename</a:t>
            </a:r>
            <a:r>
              <a:rPr lang="en-US" dirty="0" smtClean="0"/>
              <a:t> </a:t>
            </a:r>
            <a:r>
              <a:rPr lang="zh-CN" altLang="en-US" dirty="0" smtClean="0"/>
              <a:t>卸载软件</a:t>
            </a:r>
          </a:p>
          <a:p>
            <a:r>
              <a:rPr lang="en-US" altLang="zh-CN" dirty="0" smtClean="0"/>
              <a:t>(</a:t>
            </a:r>
            <a:r>
              <a:rPr lang="en-US" dirty="0" err="1" smtClean="0"/>
              <a:t>sohu</a:t>
            </a:r>
            <a:r>
              <a:rPr lang="en-US" dirty="0" smtClean="0"/>
              <a:t> yum -y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: </a:t>
            </a:r>
            <a:r>
              <a:rPr lang="en-US" dirty="0" smtClean="0">
                <a:hlinkClick r:id="rId3"/>
              </a:rPr>
              <a:t>http://mirrors.shou.com</a:t>
            </a:r>
            <a:r>
              <a:rPr lang="en-US" dirty="0" smtClean="0"/>
              <a:t>,</a:t>
            </a:r>
            <a:r>
              <a:rPr lang="zh-CN" altLang="en-US" dirty="0" smtClean="0"/>
              <a:t>使用方法相同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Yellow dog Updater, Modified</a:t>
            </a:r>
            <a:r>
              <a:rPr lang="zh-CN" altLang="en-US" dirty="0" smtClean="0"/>
              <a:t>安装。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zh-CN" altLang="en-US" sz="1200" dirty="0" smtClean="0"/>
              <a:t>首先扩展你的</a:t>
            </a:r>
            <a:r>
              <a:rPr lang="en-US" altLang="zh-CN" sz="1200" dirty="0" smtClean="0"/>
              <a:t>yum -y </a:t>
            </a:r>
            <a:r>
              <a:rPr lang="zh-CN" altLang="en-US" sz="1200" dirty="0" smtClean="0"/>
              <a:t>源，让</a:t>
            </a:r>
            <a:r>
              <a:rPr lang="en-US" altLang="zh-CN" sz="1200" dirty="0" smtClean="0"/>
              <a:t>yum -y </a:t>
            </a:r>
            <a:r>
              <a:rPr lang="zh-CN" altLang="en-US" sz="1200" dirty="0" smtClean="0"/>
              <a:t>能找到所安装的软件。</a:t>
            </a:r>
            <a:endParaRPr lang="en-US" altLang="zh-CN" sz="1200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sz="1200" dirty="0" smtClean="0"/>
              <a:t>用</a:t>
            </a:r>
            <a:r>
              <a:rPr lang="en-US" altLang="zh-CN" sz="1200" dirty="0" smtClean="0"/>
              <a:t>yum -y </a:t>
            </a:r>
            <a:r>
              <a:rPr lang="zh-CN" altLang="en-US" sz="1200" dirty="0" smtClean="0"/>
              <a:t>来安装所需要的软件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Apache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PHP</a:t>
            </a:r>
            <a:r>
              <a:rPr lang="zh-CN" altLang="en-US" sz="1200" dirty="0" smtClean="0"/>
              <a:t>。（</a:t>
            </a:r>
            <a:r>
              <a:rPr lang="en-US" sz="1200" dirty="0" smtClean="0"/>
              <a:t>yum -y  </a:t>
            </a:r>
            <a:r>
              <a:rPr lang="en-US" sz="1200" dirty="0"/>
              <a:t>-y install </a:t>
            </a:r>
            <a:r>
              <a:rPr lang="en-US" sz="1200" dirty="0" err="1"/>
              <a:t>mysql</a:t>
            </a:r>
            <a:r>
              <a:rPr lang="en-US" sz="1200" dirty="0"/>
              <a:t> </a:t>
            </a:r>
            <a:r>
              <a:rPr lang="en-US" sz="1200" dirty="0" err="1"/>
              <a:t>mysql</a:t>
            </a:r>
            <a:r>
              <a:rPr lang="en-US" sz="1200" dirty="0"/>
              <a:t>-server </a:t>
            </a:r>
            <a:r>
              <a:rPr lang="en-US" sz="1200" dirty="0" err="1"/>
              <a:t>php</a:t>
            </a:r>
            <a:r>
              <a:rPr lang="en-US" sz="1200" dirty="0"/>
              <a:t> </a:t>
            </a:r>
            <a:r>
              <a:rPr lang="en-US" sz="1200" dirty="0" err="1" smtClean="0"/>
              <a:t>httpd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c)	</a:t>
            </a:r>
            <a:r>
              <a:rPr lang="zh-CN" altLang="en-US" sz="1200" dirty="0" smtClean="0"/>
              <a:t>安装</a:t>
            </a:r>
            <a:r>
              <a:rPr lang="en-US" altLang="zh-CN" sz="1200" dirty="0" smtClean="0"/>
              <a:t>PHP</a:t>
            </a:r>
            <a:r>
              <a:rPr lang="zh-CN" altLang="en-US" sz="1200" dirty="0" smtClean="0"/>
              <a:t>所依赖的包，</a:t>
            </a:r>
            <a:r>
              <a:rPr lang="en-US" sz="1200" dirty="0" smtClean="0"/>
              <a:t>yum -y  </a:t>
            </a:r>
            <a:r>
              <a:rPr lang="en-US" sz="1200" dirty="0"/>
              <a:t>-y install </a:t>
            </a:r>
            <a:endParaRPr lang="zh-CN" altLang="en-US" sz="1200" dirty="0"/>
          </a:p>
          <a:p>
            <a:r>
              <a:rPr lang="en-US" sz="2000" dirty="0"/>
              <a:t>php-xmlrpc-5.2.11-jason.1 </a:t>
            </a:r>
            <a:endParaRPr lang="zh-CN" altLang="en-US" sz="2000" dirty="0"/>
          </a:p>
          <a:p>
            <a:r>
              <a:rPr lang="en-US" sz="2000" dirty="0"/>
              <a:t>php-soap-5.2.11-jason.1 </a:t>
            </a:r>
            <a:endParaRPr lang="zh-CN" altLang="en-US" sz="2000" dirty="0"/>
          </a:p>
          <a:p>
            <a:r>
              <a:rPr lang="en-US" sz="2000" dirty="0"/>
              <a:t>php-common-5.2.11-jason.1 </a:t>
            </a:r>
            <a:endParaRPr lang="zh-CN" altLang="en-US" sz="2000" dirty="0"/>
          </a:p>
          <a:p>
            <a:r>
              <a:rPr lang="en-US" sz="2000" dirty="0"/>
              <a:t>php-xml-5.2.11-jason.1 </a:t>
            </a:r>
            <a:endParaRPr lang="zh-CN" altLang="en-US" sz="2000" dirty="0"/>
          </a:p>
          <a:p>
            <a:r>
              <a:rPr lang="en-US" sz="2000" dirty="0"/>
              <a:t>php-ldap-5.2.11-jason.1 </a:t>
            </a:r>
            <a:endParaRPr lang="zh-CN" altLang="en-US" sz="2000" dirty="0"/>
          </a:p>
          <a:p>
            <a:r>
              <a:rPr lang="en-US" sz="2000" dirty="0"/>
              <a:t>php-ncurses-5.2.11-jason.1</a:t>
            </a:r>
            <a:endParaRPr lang="zh-CN" altLang="en-US" sz="2000" dirty="0"/>
          </a:p>
          <a:p>
            <a:r>
              <a:rPr lang="en-US" sz="2000" dirty="0"/>
              <a:t>php-mysql-5.2.11-jason.1 </a:t>
            </a:r>
            <a:endParaRPr lang="zh-CN" altLang="en-US" sz="2000" dirty="0"/>
          </a:p>
          <a:p>
            <a:r>
              <a:rPr lang="en-US" sz="2000" dirty="0"/>
              <a:t>php-cli-5.2.11-jason.1</a:t>
            </a:r>
            <a:endParaRPr lang="zh-CN" altLang="en-US" sz="2000" dirty="0"/>
          </a:p>
          <a:p>
            <a:r>
              <a:rPr lang="en-US" sz="2000" dirty="0"/>
              <a:t>php-pear-1.7.2-2.jason.1</a:t>
            </a:r>
            <a:endParaRPr lang="zh-CN" altLang="en-US" sz="2000" dirty="0"/>
          </a:p>
          <a:p>
            <a:r>
              <a:rPr lang="en-US" sz="2000" dirty="0"/>
              <a:t>php-mbstring-5.2.11-jason.1</a:t>
            </a:r>
            <a:endParaRPr lang="zh-CN" altLang="en-US" sz="2000" dirty="0"/>
          </a:p>
          <a:p>
            <a:r>
              <a:rPr lang="en-US" sz="2000" dirty="0"/>
              <a:t>php-gd-5.2.11-jason.1</a:t>
            </a:r>
            <a:endParaRPr lang="zh-CN" altLang="en-US" sz="2000" dirty="0"/>
          </a:p>
          <a:p>
            <a:r>
              <a:rPr lang="en-US" sz="2000" dirty="0"/>
              <a:t>php-mcrypt-5.2.11-jason.1 </a:t>
            </a:r>
            <a:endParaRPr lang="zh-CN" altLang="en-US" sz="2000" dirty="0"/>
          </a:p>
          <a:p>
            <a:r>
              <a:rPr lang="en-US" sz="2000" dirty="0"/>
              <a:t>php-odbc-5.2.11-jason.1 </a:t>
            </a:r>
            <a:endParaRPr lang="zh-CN" altLang="en-US" sz="2000" dirty="0"/>
          </a:p>
          <a:p>
            <a:r>
              <a:rPr lang="en-US" sz="2000" dirty="0"/>
              <a:t>php-snmp-5.2.11-jason.1 </a:t>
            </a:r>
            <a:endParaRPr lang="zh-CN" altLang="en-US" sz="2000" dirty="0"/>
          </a:p>
          <a:p>
            <a:r>
              <a:rPr lang="en-US" sz="2000" dirty="0"/>
              <a:t>php-pdo-5.2.11-jason.1</a:t>
            </a:r>
            <a:endParaRPr lang="zh-CN" altLang="en-US" sz="2000" dirty="0"/>
          </a:p>
          <a:p>
            <a:r>
              <a:rPr lang="en-US" sz="2000" dirty="0" smtClean="0"/>
              <a:t>php-5.2.11-jason.1</a:t>
            </a:r>
            <a:endParaRPr lang="zh-CN" altLang="en-US" sz="2000" dirty="0"/>
          </a:p>
          <a:p>
            <a:pPr marL="514350" indent="-514350">
              <a:buFont typeface="+mj-lt"/>
              <a:buAutoNum type="alphaLcParenR"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2288</Words>
  <Application>Microsoft Office PowerPoint</Application>
  <PresentationFormat>全屏显示(4:3)</PresentationFormat>
  <Paragraphs>406</Paragraphs>
  <Slides>41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Office 主题</vt:lpstr>
      <vt:lpstr>CorelDRAW</vt:lpstr>
      <vt:lpstr>绘图</vt:lpstr>
      <vt:lpstr> Cacti在企业中的应用</vt:lpstr>
      <vt:lpstr>主题</vt:lpstr>
      <vt:lpstr>Cacti的介绍</vt:lpstr>
      <vt:lpstr>一、Cacti的概述及工作流程</vt:lpstr>
      <vt:lpstr>一、Cacti的概述及工作流程</vt:lpstr>
      <vt:lpstr>一、Cacti的概述及工作流程</vt:lpstr>
      <vt:lpstr>二、Cacti的安装（CentOS 5.4）</vt:lpstr>
      <vt:lpstr>yum 源扩展</vt:lpstr>
      <vt:lpstr>1、Yellow dog Updater, Modified安装。 </vt:lpstr>
      <vt:lpstr>1、Yellow dog Updater, Modified安装。 </vt:lpstr>
      <vt:lpstr>1、Yellow dog Updater, Modified安装。 </vt:lpstr>
      <vt:lpstr>2、配置MySQL、Apache、Cacti、Snmp</vt:lpstr>
      <vt:lpstr>2、配置MySQL、Apache、Cacti、Snmp</vt:lpstr>
      <vt:lpstr>2、配置MySQL、Apache、Cacti、Snmp</vt:lpstr>
      <vt:lpstr>2、配置MySQL、Apache、Cacti、Snmp</vt:lpstr>
      <vt:lpstr>配置Apache、MySQL系统开机自启动</vt:lpstr>
      <vt:lpstr>3、登录Cacti</vt:lpstr>
      <vt:lpstr>Cacti安装完成</vt:lpstr>
      <vt:lpstr>Nagios在企业中的应用 </vt:lpstr>
      <vt:lpstr>大纲</vt:lpstr>
      <vt:lpstr>Nagios的介绍</vt:lpstr>
      <vt:lpstr>Nagios的特点 </vt:lpstr>
      <vt:lpstr>Nagios的工作体系</vt:lpstr>
      <vt:lpstr>分布式的Nagios</vt:lpstr>
      <vt:lpstr>Nagios状态机制</vt:lpstr>
      <vt:lpstr>Nagios的安装</vt:lpstr>
      <vt:lpstr>幻灯片 27</vt:lpstr>
      <vt:lpstr>Nagios的插件安装</vt:lpstr>
      <vt:lpstr>Apache的安装及配置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被监控的主机配置</vt:lpstr>
      <vt:lpstr>幻灯片 39</vt:lpstr>
      <vt:lpstr>幻灯片 40</vt:lpstr>
      <vt:lpstr>幻灯片 41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用Cacti监控你的网络</dc:title>
  <dc:creator>User</dc:creator>
  <cp:lastModifiedBy>User</cp:lastModifiedBy>
  <cp:revision>172</cp:revision>
  <dcterms:created xsi:type="dcterms:W3CDTF">2010-03-20T05:37:15Z</dcterms:created>
  <dcterms:modified xsi:type="dcterms:W3CDTF">2011-01-19T15:53:59Z</dcterms:modified>
</cp:coreProperties>
</file>