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00" r:id="rId31"/>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F"/>
    <a:srgbClr val="108066"/>
    <a:srgbClr val="000000"/>
    <a:srgbClr val="004892"/>
    <a:srgbClr val="FAFAFA"/>
    <a:srgbClr val="E6E6E6"/>
    <a:srgbClr val="E3E3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5" autoAdjust="0"/>
    <p:restoredTop sz="91545" autoAdjust="0"/>
  </p:normalViewPr>
  <p:slideViewPr>
    <p:cSldViewPr>
      <p:cViewPr varScale="1">
        <p:scale>
          <a:sx n="77" d="100"/>
          <a:sy n="77" d="100"/>
        </p:scale>
        <p:origin x="-150" y="-84"/>
      </p:cViewPr>
      <p:guideLst>
        <p:guide orient="horz" pos="2160"/>
        <p:guide pos="3839"/>
      </p:guideLst>
    </p:cSldViewPr>
  </p:slideViewPr>
  <p:notesTextViewPr>
    <p:cViewPr>
      <p:scale>
        <a:sx n="1" d="1"/>
        <a:sy n="1" d="1"/>
      </p:scale>
      <p:origin x="0" y="0"/>
    </p:cViewPr>
  </p:notesTextViewPr>
  <p:notesViewPr>
    <p:cSldViewPr>
      <p:cViewPr varScale="1">
        <p:scale>
          <a:sx n="109" d="100"/>
          <a:sy n="109" d="100"/>
        </p:scale>
        <p:origin x="-264" y="-7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FAFA060-6636-4578-AF3E-FEB8B05E41F2}" type="datetimeFigureOut">
              <a:rPr lang="en-US" smtClean="0"/>
              <a:t>12/13/2013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dirty="0" smtClean="0"/>
              <a:t>F5 Networks, Inc.</a:t>
            </a:r>
            <a:endParaRPr lang="en-US" dirty="0"/>
          </a:p>
        </p:txBody>
      </p:sp>
      <p:sp>
        <p:nvSpPr>
          <p:cNvPr id="7" name="Slide Number Placeholder 6"/>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A9788FA-AB08-43D3-9DA3-71551844DCB1}" type="slidenum">
              <a:rPr lang="en-US" smtClean="0"/>
              <a:t>‹#›</a:t>
            </a:fld>
            <a:endParaRPr lang="en-US"/>
          </a:p>
        </p:txBody>
      </p:sp>
    </p:spTree>
    <p:extLst>
      <p:ext uri="{BB962C8B-B14F-4D97-AF65-F5344CB8AC3E}">
        <p14:creationId xmlns:p14="http://schemas.microsoft.com/office/powerpoint/2010/main" val="3762745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82C5657-D05C-4E60-AE4D-CCFC743DEABC}" type="datetimeFigureOut">
              <a:rPr lang="en-US" smtClean="0"/>
              <a:t>12/13/2013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1FA4136-8B0D-4D64-8F5B-630EBC8D67B3}" type="slidenum">
              <a:rPr lang="en-US" smtClean="0"/>
              <a:t>‹#›</a:t>
            </a:fld>
            <a:endParaRPr lang="en-US"/>
          </a:p>
        </p:txBody>
      </p:sp>
    </p:spTree>
    <p:extLst>
      <p:ext uri="{BB962C8B-B14F-4D97-AF65-F5344CB8AC3E}">
        <p14:creationId xmlns:p14="http://schemas.microsoft.com/office/powerpoint/2010/main" val="137086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2857500" y="514350"/>
            <a:ext cx="3430588" cy="2573338"/>
          </a:xfrm>
          <a:noFill/>
          <a:ln>
            <a:solidFill>
              <a:srgbClr val="000000"/>
            </a:solidFill>
            <a:miter lim="800000"/>
            <a:headEnd/>
            <a:tailEnd/>
          </a:ln>
        </p:spPr>
      </p:sp>
      <p:sp>
        <p:nvSpPr>
          <p:cNvPr id="44035" name="Rectangle 3"/>
          <p:cNvSpPr>
            <a:spLocks noGrp="1" noChangeArrowheads="1"/>
          </p:cNvSpPr>
          <p:nvPr>
            <p:ph type="body" idx="1"/>
          </p:nvPr>
        </p:nvSpPr>
        <p:spPr bwMode="auto">
          <a:xfrm>
            <a:off x="1219200" y="3257550"/>
            <a:ext cx="6705600" cy="3086100"/>
          </a:xfrm>
          <a:noFill/>
        </p:spPr>
        <p:txBody>
          <a:bodyPr/>
          <a:lstStyle/>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AB5D38-8BA3-4D5C-A9F0-95959103A14D}" type="slidenum">
              <a:rPr lang="en-US" smtClean="0"/>
              <a:pPr>
                <a:defRPr/>
              </a:pPr>
              <a:t>20</a:t>
            </a:fld>
            <a:endParaRPr lang="en-US" dirty="0"/>
          </a:p>
        </p:txBody>
      </p:sp>
    </p:spTree>
    <p:extLst>
      <p:ext uri="{BB962C8B-B14F-4D97-AF65-F5344CB8AC3E}">
        <p14:creationId xmlns:p14="http://schemas.microsoft.com/office/powerpoint/2010/main" val="289391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DNS Denial</a:t>
            </a:r>
            <a:r>
              <a:rPr lang="en-US" baseline="0" dirty="0" smtClean="0"/>
              <a:t> of service attacks had been gaining in popularity for several years… but the threat gained higher visibility during the wiki leaks / </a:t>
            </a:r>
            <a:r>
              <a:rPr lang="en-US" baseline="0" dirty="0" err="1" smtClean="0"/>
              <a:t>spamhaus</a:t>
            </a:r>
            <a:r>
              <a:rPr lang="en-US" baseline="0" dirty="0" smtClean="0"/>
              <a:t> attacks.</a:t>
            </a:r>
          </a:p>
          <a:p>
            <a:r>
              <a:rPr lang="en-US" baseline="0" dirty="0" smtClean="0"/>
              <a:t>Several customers almost lost their entire DNS infrastructure during the attacks. DNS was identified as a weak link in the infrastructure DNS DDOS defense.</a:t>
            </a:r>
          </a:p>
          <a:p>
            <a:r>
              <a:rPr lang="en-US" baseline="0" dirty="0" smtClean="0"/>
              <a:t>Fortunately, F5 was already working on a game changing performance enhancement for DNS.</a:t>
            </a:r>
          </a:p>
          <a:p>
            <a:endParaRPr lang="en-US" dirty="0" smtClean="0"/>
          </a:p>
          <a:p>
            <a:r>
              <a:rPr lang="en-US" dirty="0" smtClean="0"/>
              <a:t>DNS firewall security with </a:t>
            </a:r>
            <a:r>
              <a:rPr lang="en-US" dirty="0" err="1" smtClean="0"/>
              <a:t>iRules</a:t>
            </a:r>
            <a:r>
              <a:rPr lang="en-US" dirty="0" smtClean="0"/>
              <a:t> capabilities using: </a:t>
            </a:r>
          </a:p>
          <a:p>
            <a:r>
              <a:rPr lang="en-US" dirty="0" smtClean="0"/>
              <a:t> </a:t>
            </a:r>
          </a:p>
          <a:p>
            <a:pPr marL="171430" indent="-171430">
              <a:buFont typeface="Arial" pitchFamily="34" charset="0"/>
              <a:buChar char="•"/>
            </a:pPr>
            <a:r>
              <a:rPr lang="en-US" dirty="0" smtClean="0"/>
              <a:t>DNSSEC – Secure DNS queries with dynamically signed responses</a:t>
            </a:r>
          </a:p>
          <a:p>
            <a:pPr marL="171430" indent="-171430">
              <a:buFont typeface="Arial" pitchFamily="34" charset="0"/>
              <a:buChar char="•"/>
            </a:pPr>
            <a:r>
              <a:rPr lang="en-US" dirty="0" smtClean="0"/>
              <a:t>DNS Express – Authoritative DNS offload server scales up to 10x with 6mil queries per second and consolidating DNS infrastructure up to 70x</a:t>
            </a:r>
          </a:p>
          <a:p>
            <a:pPr marL="171430" indent="-171430">
              <a:buFont typeface="Arial" pitchFamily="34" charset="0"/>
              <a:buChar char="•"/>
            </a:pPr>
            <a:r>
              <a:rPr lang="en-US" dirty="0" smtClean="0"/>
              <a:t>Multicore GTM  – Increase DNS performance </a:t>
            </a:r>
          </a:p>
          <a:p>
            <a:pPr marL="171430" indent="-171430">
              <a:buFont typeface="Arial" pitchFamily="34" charset="0"/>
              <a:buChar char="•"/>
            </a:pPr>
            <a:r>
              <a:rPr lang="en-US" dirty="0" smtClean="0"/>
              <a:t>IP </a:t>
            </a:r>
            <a:r>
              <a:rPr lang="en-US" dirty="0" err="1" smtClean="0"/>
              <a:t>Anycast</a:t>
            </a:r>
            <a:r>
              <a:rPr lang="en-US" dirty="0" smtClean="0"/>
              <a:t> - </a:t>
            </a:r>
          </a:p>
          <a:p>
            <a:pPr marL="171430" indent="-171430">
              <a:buFont typeface="Arial" pitchFamily="34" charset="0"/>
              <a:buChar char="•"/>
            </a:pPr>
            <a:r>
              <a:rPr lang="en-US" dirty="0" smtClean="0"/>
              <a:t>DNS </a:t>
            </a:r>
            <a:r>
              <a:rPr lang="en-US" dirty="0" err="1" smtClean="0"/>
              <a:t>iRules</a:t>
            </a:r>
            <a:r>
              <a:rPr lang="en-US" dirty="0" smtClean="0"/>
              <a:t> - DNS filtering capabilities using packet filters for DNS</a:t>
            </a:r>
          </a:p>
          <a:p>
            <a:endParaRPr lang="en-US" baseline="0" dirty="0" smtClean="0"/>
          </a:p>
          <a:p>
            <a:r>
              <a:rPr lang="en-US" baseline="0" dirty="0" smtClean="0"/>
              <a:t>Step 1: Multicore GTM to enable GSLB to scale with the number of CPU cores = fast WIP queries</a:t>
            </a:r>
          </a:p>
          <a:p>
            <a:r>
              <a:rPr lang="en-US" baseline="0" dirty="0" smtClean="0"/>
              <a:t>Step 2: DNS Express to become a DNS slave, offloading the resolution of non-WIP queries = fast standard queries</a:t>
            </a:r>
          </a:p>
          <a:p>
            <a:r>
              <a:rPr lang="en-US" baseline="0" dirty="0" smtClean="0"/>
              <a:t>Step 3: IP </a:t>
            </a:r>
            <a:r>
              <a:rPr lang="en-US" baseline="0" dirty="0" err="1" smtClean="0"/>
              <a:t>Anycast</a:t>
            </a:r>
            <a:r>
              <a:rPr lang="en-US" baseline="0" dirty="0" smtClean="0"/>
              <a:t> integration to allow multiple boxes to answer on the same IP address… spreading the load across multiple devices.</a:t>
            </a:r>
          </a:p>
          <a:p>
            <a:endParaRPr lang="en-US" baseline="0" dirty="0" smtClean="0"/>
          </a:p>
          <a:p>
            <a:r>
              <a:rPr lang="en-US" baseline="0" dirty="0" smtClean="0"/>
              <a:t>No DNS queries needed to be answered by the back-end DNS infrastructure = DNS Shield</a:t>
            </a:r>
          </a:p>
          <a:p>
            <a:r>
              <a:rPr lang="en-US" baseline="0" dirty="0" smtClean="0"/>
              <a:t>Combined with the new VIPRION on GTM module and high end GTM 11050 devices… the DNS price / query was at an all time new low… enabling organizations to scale cost effectively.</a:t>
            </a:r>
          </a:p>
          <a:p>
            <a:r>
              <a:rPr lang="en-US" baseline="0" dirty="0" smtClean="0"/>
              <a:t>Also, the DNS Proxy automatically drops malformed UDP packets that don’t appear to be DNS queries…. Providing another layer of initial DNS protection.</a:t>
            </a:r>
            <a:endParaRPr lang="en-US" dirty="0" smtClean="0"/>
          </a:p>
        </p:txBody>
      </p:sp>
      <p:sp>
        <p:nvSpPr>
          <p:cNvPr id="4" name="Slide Number Placeholder 3"/>
          <p:cNvSpPr>
            <a:spLocks noGrp="1"/>
          </p:cNvSpPr>
          <p:nvPr>
            <p:ph type="sldNum" sz="quarter" idx="10"/>
          </p:nvPr>
        </p:nvSpPr>
        <p:spPr/>
        <p:txBody>
          <a:bodyPr/>
          <a:lstStyle/>
          <a:p>
            <a:fld id="{0A2B3414-85F3-41DE-8F2C-D1DD1096E0D3}" type="slidenum">
              <a:rPr lang="en-US" smtClean="0"/>
              <a:pPr/>
              <a:t>23</a:t>
            </a:fld>
            <a:endParaRPr lang="en-US" dirty="0"/>
          </a:p>
        </p:txBody>
      </p:sp>
    </p:spTree>
    <p:extLst>
      <p:ext uri="{BB962C8B-B14F-4D97-AF65-F5344CB8AC3E}">
        <p14:creationId xmlns:p14="http://schemas.microsoft.com/office/powerpoint/2010/main" val="235555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This is how many organizations </a:t>
            </a:r>
            <a:r>
              <a:rPr lang="en-US" baseline="0" dirty="0" smtClean="0"/>
              <a:t>actually defended against layer 7 </a:t>
            </a:r>
            <a:r>
              <a:rPr lang="en-US" baseline="0" dirty="0" err="1" smtClean="0"/>
              <a:t>DDoS</a:t>
            </a:r>
            <a:r>
              <a:rPr lang="en-US" baseline="0" dirty="0" smtClean="0"/>
              <a:t>. </a:t>
            </a:r>
          </a:p>
          <a:p>
            <a:r>
              <a:rPr lang="en-US" baseline="0" dirty="0" smtClean="0"/>
              <a:t>Still a challenging solution. It allows the site to stay up (that is, it keeps the application tier working), but requires constant intervention (tweaking of </a:t>
            </a:r>
            <a:r>
              <a:rPr lang="en-US" baseline="0" dirty="0" err="1" smtClean="0"/>
              <a:t>iRules</a:t>
            </a:r>
            <a:r>
              <a:rPr lang="en-US" baseline="0" dirty="0" smtClean="0"/>
              <a:t>) whenever the attack changes.</a:t>
            </a:r>
          </a:p>
          <a:p>
            <a:r>
              <a:rPr lang="en-US" baseline="0" dirty="0" smtClean="0"/>
              <a:t>TMOS full proxy allows customer to capture and analysis valuable attack information to prepare for next round of security events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A2B3414-85F3-41DE-8F2C-D1DD1096E0D3}" type="slidenum">
              <a:rPr lang="en-US" smtClean="0"/>
              <a:pPr/>
              <a:t>24</a:t>
            </a:fld>
            <a:endParaRPr lang="en-US" dirty="0"/>
          </a:p>
        </p:txBody>
      </p:sp>
    </p:spTree>
    <p:extLst>
      <p:ext uri="{BB962C8B-B14F-4D97-AF65-F5344CB8AC3E}">
        <p14:creationId xmlns:p14="http://schemas.microsoft.com/office/powerpoint/2010/main" val="235555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zh-CN" altLang="en-US" smtClean="0"/>
              <a:t>包含关系</a:t>
            </a:r>
            <a:endParaRPr lang="en-US"/>
          </a:p>
        </p:txBody>
      </p:sp>
      <p:sp>
        <p:nvSpPr>
          <p:cNvPr id="4" name="Slide Number Placeholder 3"/>
          <p:cNvSpPr>
            <a:spLocks noGrp="1"/>
          </p:cNvSpPr>
          <p:nvPr>
            <p:ph type="sldNum" sz="quarter" idx="10"/>
          </p:nvPr>
        </p:nvSpPr>
        <p:spPr/>
        <p:txBody>
          <a:bodyPr/>
          <a:lstStyle/>
          <a:p>
            <a:fld id="{BD596EC8-8904-4A5C-9F72-EB92F78A7212}" type="slidenum">
              <a:rPr lang="en-US" smtClean="0"/>
              <a:t>6</a:t>
            </a:fld>
            <a:endParaRPr lang="en-US"/>
          </a:p>
        </p:txBody>
      </p:sp>
    </p:spTree>
    <p:extLst>
      <p:ext uri="{BB962C8B-B14F-4D97-AF65-F5344CB8AC3E}">
        <p14:creationId xmlns:p14="http://schemas.microsoft.com/office/powerpoint/2010/main" val="247465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Intelligent Traffic Management is about how we steer connections to and between</a:t>
            </a:r>
            <a:r>
              <a:rPr lang="en-US" baseline="0" dirty="0" smtClean="0"/>
              <a:t> datacenters; the L7 application flows</a:t>
            </a:r>
          </a:p>
          <a:p>
            <a:r>
              <a:rPr lang="en-US" baseline="0" dirty="0" smtClean="0"/>
              <a:t>Dynamic Datacenter is how we integrate BIG-IP with infrastructure management tools for faster deployments and better manageability</a:t>
            </a:r>
          </a:p>
          <a:p>
            <a:r>
              <a:rPr lang="en-US" baseline="0" dirty="0" smtClean="0"/>
              <a:t>Optimized Applications is about how we do additional L7 processing that takes load off of applications</a:t>
            </a:r>
            <a:endParaRPr lang="en-US" dirty="0"/>
          </a:p>
        </p:txBody>
      </p:sp>
      <p:sp>
        <p:nvSpPr>
          <p:cNvPr id="4" name="Slide Number Placeholder 3"/>
          <p:cNvSpPr>
            <a:spLocks noGrp="1"/>
          </p:cNvSpPr>
          <p:nvPr>
            <p:ph type="sldNum" sz="quarter" idx="10"/>
          </p:nvPr>
        </p:nvSpPr>
        <p:spPr/>
        <p:txBody>
          <a:bodyPr/>
          <a:lstStyle/>
          <a:p>
            <a:fld id="{0A2B3414-85F3-41DE-8F2C-D1DD1096E0D3}" type="slidenum">
              <a:rPr lang="en-US" smtClean="0"/>
              <a:pPr/>
              <a:t>11</a:t>
            </a:fld>
            <a:endParaRPr lang="en-US" dirty="0"/>
          </a:p>
        </p:txBody>
      </p:sp>
    </p:spTree>
    <p:extLst>
      <p:ext uri="{BB962C8B-B14F-4D97-AF65-F5344CB8AC3E}">
        <p14:creationId xmlns:p14="http://schemas.microsoft.com/office/powerpoint/2010/main" val="235555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kumimoji="1" lang="en-US" altLang="ja-JP" baseline="0" dirty="0" smtClean="0"/>
              <a:t>GTM Probes, not just for up/down state, but for connection counts, </a:t>
            </a:r>
            <a:r>
              <a:rPr kumimoji="1" lang="en-US" altLang="ja-JP" baseline="0" dirty="0" err="1" smtClean="0"/>
              <a:t>etc</a:t>
            </a:r>
            <a:r>
              <a:rPr kumimoji="1" lang="en-US" altLang="ja-JP" baseline="0" dirty="0" smtClean="0"/>
              <a:t>; it understands the loading of the service</a:t>
            </a:r>
          </a:p>
        </p:txBody>
      </p:sp>
      <p:sp>
        <p:nvSpPr>
          <p:cNvPr id="4" name="Slide Number Placeholder 3"/>
          <p:cNvSpPr>
            <a:spLocks noGrp="1"/>
          </p:cNvSpPr>
          <p:nvPr>
            <p:ph type="sldNum" sz="quarter" idx="10"/>
          </p:nvPr>
        </p:nvSpPr>
        <p:spPr/>
        <p:txBody>
          <a:bodyPr/>
          <a:lstStyle/>
          <a:p>
            <a:fld id="{CEFEC7BA-DF56-1A4F-AA0F-D8320B6DC323}" type="slidenum">
              <a:rPr lang="en-US" smtClean="0"/>
              <a:pPr/>
              <a:t>13</a:t>
            </a:fld>
            <a:endParaRPr lang="en-US"/>
          </a:p>
        </p:txBody>
      </p:sp>
    </p:spTree>
    <p:extLst>
      <p:ext uri="{BB962C8B-B14F-4D97-AF65-F5344CB8AC3E}">
        <p14:creationId xmlns:p14="http://schemas.microsoft.com/office/powerpoint/2010/main" val="85367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zh-CN" altLang="en-US" dirty="0" smtClean="0"/>
              <a:t>通常情况下，我们没有发现有实际部署中在不同的数据中心之间进行状态复制，尽管这是可能实现的。</a:t>
            </a:r>
            <a:endParaRPr lang="en-US" altLang="zh-CN" dirty="0" smtClean="0"/>
          </a:p>
          <a:p>
            <a:r>
              <a:rPr lang="zh-CN" altLang="en-US" dirty="0" smtClean="0"/>
              <a:t>对于不支持</a:t>
            </a:r>
            <a:r>
              <a:rPr lang="en-US" altLang="zh-CN" dirty="0" smtClean="0"/>
              <a:t>Cookie</a:t>
            </a:r>
            <a:r>
              <a:rPr lang="zh-CN" altLang="en-US" dirty="0" smtClean="0"/>
              <a:t>的用户，也可以把信息插入在</a:t>
            </a:r>
            <a:r>
              <a:rPr lang="en-US" altLang="zh-CN" dirty="0" smtClean="0"/>
              <a:t>Payload</a:t>
            </a:r>
            <a:r>
              <a:rPr lang="zh-CN" altLang="en-US" dirty="0" smtClean="0"/>
              <a:t>里</a:t>
            </a:r>
            <a:endParaRPr lang="en-US" dirty="0" smtClean="0"/>
          </a:p>
          <a:p>
            <a:r>
              <a:rPr lang="en-US" dirty="0" smtClean="0"/>
              <a:t>Typically</a:t>
            </a:r>
            <a:r>
              <a:rPr lang="en-US" baseline="0" dirty="0" smtClean="0"/>
              <a:t> we don’t see anyone replicating app state beyond the data center, although it is possible</a:t>
            </a:r>
          </a:p>
          <a:p>
            <a:r>
              <a:rPr lang="en-US" baseline="0" dirty="0" smtClean="0"/>
              <a:t>You can also insert data into payload for clients that do not support cookies, or based on fact that few clients will turn cookies off, send all non-cookie enabled clients to one site</a:t>
            </a:r>
          </a:p>
          <a:p>
            <a:r>
              <a:rPr lang="en-US" baseline="0" dirty="0" smtClean="0"/>
              <a:t>Note connection is </a:t>
            </a:r>
            <a:r>
              <a:rPr lang="en-US" baseline="0" dirty="0" err="1" smtClean="0"/>
              <a:t>Proxied</a:t>
            </a:r>
            <a:r>
              <a:rPr lang="en-US" baseline="0" dirty="0" smtClean="0"/>
              <a:t>, meaning that the response goes back out from DC2</a:t>
            </a:r>
            <a:endParaRPr lang="en-US" dirty="0"/>
          </a:p>
        </p:txBody>
      </p:sp>
      <p:sp>
        <p:nvSpPr>
          <p:cNvPr id="4" name="Slide Number Placeholder 3"/>
          <p:cNvSpPr>
            <a:spLocks noGrp="1"/>
          </p:cNvSpPr>
          <p:nvPr>
            <p:ph type="sldNum" sz="quarter" idx="10"/>
          </p:nvPr>
        </p:nvSpPr>
        <p:spPr/>
        <p:txBody>
          <a:bodyPr/>
          <a:lstStyle/>
          <a:p>
            <a:fld id="{0A2B3414-85F3-41DE-8F2C-D1DD1096E0D3}" type="slidenum">
              <a:rPr lang="en-US" smtClean="0"/>
              <a:pPr/>
              <a:t>14</a:t>
            </a:fld>
            <a:endParaRPr lang="en-US" dirty="0"/>
          </a:p>
        </p:txBody>
      </p:sp>
    </p:spTree>
    <p:extLst>
      <p:ext uri="{BB962C8B-B14F-4D97-AF65-F5344CB8AC3E}">
        <p14:creationId xmlns:p14="http://schemas.microsoft.com/office/powerpoint/2010/main" val="311699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Just</a:t>
            </a:r>
            <a:r>
              <a:rPr lang="en-US" baseline="0" dirty="0" smtClean="0"/>
              <a:t> like the F5 SE labs; storage array problems have a huge impact</a:t>
            </a:r>
            <a:endParaRPr lang="en-US" dirty="0"/>
          </a:p>
        </p:txBody>
      </p:sp>
      <p:sp>
        <p:nvSpPr>
          <p:cNvPr id="4" name="Slide Number Placeholder 3"/>
          <p:cNvSpPr>
            <a:spLocks noGrp="1"/>
          </p:cNvSpPr>
          <p:nvPr>
            <p:ph type="sldNum" sz="quarter" idx="10"/>
          </p:nvPr>
        </p:nvSpPr>
        <p:spPr/>
        <p:txBody>
          <a:bodyPr/>
          <a:lstStyle/>
          <a:p>
            <a:fld id="{0A2B3414-85F3-41DE-8F2C-D1DD1096E0D3}" type="slidenum">
              <a:rPr lang="en-US" smtClean="0"/>
              <a:pPr/>
              <a:t>15</a:t>
            </a:fld>
            <a:endParaRPr lang="en-US" dirty="0"/>
          </a:p>
        </p:txBody>
      </p:sp>
    </p:spTree>
    <p:extLst>
      <p:ext uri="{BB962C8B-B14F-4D97-AF65-F5344CB8AC3E}">
        <p14:creationId xmlns:p14="http://schemas.microsoft.com/office/powerpoint/2010/main" val="31169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kumimoji="1" lang="en-US" altLang="ja-JP" baseline="0" dirty="0" smtClean="0"/>
              <a:t>GTM Probes, not just for up/down state, but for connection counts, </a:t>
            </a:r>
            <a:r>
              <a:rPr kumimoji="1" lang="en-US" altLang="ja-JP" baseline="0" dirty="0" err="1" smtClean="0"/>
              <a:t>etc</a:t>
            </a:r>
            <a:r>
              <a:rPr kumimoji="1" lang="en-US" altLang="ja-JP" baseline="0" dirty="0" smtClean="0"/>
              <a:t>; it understands the loading of the service</a:t>
            </a:r>
          </a:p>
        </p:txBody>
      </p:sp>
      <p:sp>
        <p:nvSpPr>
          <p:cNvPr id="4" name="Slide Number Placeholder 3"/>
          <p:cNvSpPr>
            <a:spLocks noGrp="1"/>
          </p:cNvSpPr>
          <p:nvPr>
            <p:ph type="sldNum" sz="quarter" idx="10"/>
          </p:nvPr>
        </p:nvSpPr>
        <p:spPr/>
        <p:txBody>
          <a:bodyPr/>
          <a:lstStyle/>
          <a:p>
            <a:fld id="{CEFEC7BA-DF56-1A4F-AA0F-D8320B6DC323}" type="slidenum">
              <a:rPr lang="en-US" smtClean="0"/>
              <a:pPr/>
              <a:t>16</a:t>
            </a:fld>
            <a:endParaRPr lang="en-US"/>
          </a:p>
        </p:txBody>
      </p:sp>
    </p:spTree>
    <p:extLst>
      <p:ext uri="{BB962C8B-B14F-4D97-AF65-F5344CB8AC3E}">
        <p14:creationId xmlns:p14="http://schemas.microsoft.com/office/powerpoint/2010/main" val="296679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Intelligent Traffic Management is about how we steer connections to and between</a:t>
            </a:r>
            <a:r>
              <a:rPr lang="en-US" baseline="0" dirty="0" smtClean="0"/>
              <a:t> datacenters; the L7 application flows</a:t>
            </a:r>
          </a:p>
          <a:p>
            <a:r>
              <a:rPr lang="en-US" baseline="0" dirty="0" smtClean="0"/>
              <a:t>Dynamic Datacenter is how we integrate BIG-IP with infrastructure management tools for faster deployments and better manageability</a:t>
            </a:r>
          </a:p>
          <a:p>
            <a:r>
              <a:rPr lang="en-US" baseline="0" dirty="0" smtClean="0"/>
              <a:t>Optimized Applications is about how we do additional L7 processing that takes load off of applications</a:t>
            </a:r>
            <a:endParaRPr lang="en-US" dirty="0"/>
          </a:p>
        </p:txBody>
      </p:sp>
      <p:sp>
        <p:nvSpPr>
          <p:cNvPr id="4" name="Slide Number Placeholder 3"/>
          <p:cNvSpPr>
            <a:spLocks noGrp="1"/>
          </p:cNvSpPr>
          <p:nvPr>
            <p:ph type="sldNum" sz="quarter" idx="10"/>
          </p:nvPr>
        </p:nvSpPr>
        <p:spPr/>
        <p:txBody>
          <a:bodyPr/>
          <a:lstStyle/>
          <a:p>
            <a:fld id="{0A2B3414-85F3-41DE-8F2C-D1DD1096E0D3}" type="slidenum">
              <a:rPr lang="en-US" smtClean="0"/>
              <a:pPr/>
              <a:t>17</a:t>
            </a:fld>
            <a:endParaRPr lang="en-US" dirty="0"/>
          </a:p>
        </p:txBody>
      </p:sp>
    </p:spTree>
    <p:extLst>
      <p:ext uri="{BB962C8B-B14F-4D97-AF65-F5344CB8AC3E}">
        <p14:creationId xmlns:p14="http://schemas.microsoft.com/office/powerpoint/2010/main" val="235555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smtClean="0"/>
              <a:t>Intelligent Traffic Management is about how we steer connections to and between</a:t>
            </a:r>
            <a:r>
              <a:rPr lang="en-US" baseline="0" dirty="0" smtClean="0"/>
              <a:t> datacenters; the L7 application flows</a:t>
            </a:r>
          </a:p>
          <a:p>
            <a:r>
              <a:rPr lang="en-US" baseline="0" dirty="0" smtClean="0"/>
              <a:t>Dynamic Datacenter is how we integrate BIG-IP with infrastructure management tools for faster deployments and better manageability</a:t>
            </a:r>
          </a:p>
          <a:p>
            <a:r>
              <a:rPr lang="en-US" baseline="0" dirty="0" smtClean="0"/>
              <a:t>Optimized Applications is about how we do additional L7 processing that takes load off of applications</a:t>
            </a:r>
          </a:p>
          <a:p>
            <a:r>
              <a:rPr lang="en-US" baseline="0" dirty="0" smtClean="0"/>
              <a:t>----- 会议笔记(13-9-9 10:38) -----</a:t>
            </a:r>
          </a:p>
          <a:p>
            <a:r>
              <a:rPr lang="en-US" baseline="0" dirty="0" smtClean="0"/>
              <a:t>自动化运维</a:t>
            </a:r>
            <a:endParaRPr lang="en-US" dirty="0"/>
          </a:p>
        </p:txBody>
      </p:sp>
      <p:sp>
        <p:nvSpPr>
          <p:cNvPr id="4" name="Slide Number Placeholder 3"/>
          <p:cNvSpPr>
            <a:spLocks noGrp="1"/>
          </p:cNvSpPr>
          <p:nvPr>
            <p:ph type="sldNum" sz="quarter" idx="10"/>
          </p:nvPr>
        </p:nvSpPr>
        <p:spPr/>
        <p:txBody>
          <a:bodyPr/>
          <a:lstStyle/>
          <a:p>
            <a:fld id="{0A2B3414-85F3-41DE-8F2C-D1DD1096E0D3}" type="slidenum">
              <a:rPr lang="en-US" smtClean="0"/>
              <a:pPr/>
              <a:t>19</a:t>
            </a:fld>
            <a:endParaRPr lang="en-US" dirty="0"/>
          </a:p>
        </p:txBody>
      </p:sp>
    </p:spTree>
    <p:extLst>
      <p:ext uri="{BB962C8B-B14F-4D97-AF65-F5344CB8AC3E}">
        <p14:creationId xmlns:p14="http://schemas.microsoft.com/office/powerpoint/2010/main" val="235555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Title 10"/>
          <p:cNvSpPr>
            <a:spLocks noGrp="1"/>
          </p:cNvSpPr>
          <p:nvPr>
            <p:ph type="title"/>
          </p:nvPr>
        </p:nvSpPr>
        <p:spPr/>
        <p:txBody>
          <a:bodyPr/>
          <a:lstStyle/>
          <a:p>
            <a:r>
              <a:rPr lang="en-US" altLang="zh-CN" smtClean="0"/>
              <a:t>Click to edit Master title style</a:t>
            </a:r>
            <a:endParaRPr lang="en-US"/>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9213160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Rectangle 7"/>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9"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Tree>
    <p:extLst>
      <p:ext uri="{BB962C8B-B14F-4D97-AF65-F5344CB8AC3E}">
        <p14:creationId xmlns:p14="http://schemas.microsoft.com/office/powerpoint/2010/main" val="1771233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41401694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9039470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295319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7081119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8796039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10653683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502920"/>
            <a:ext cx="10969943" cy="914400"/>
          </a:xfrm>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hasCustomPrompt="1"/>
          </p:nvPr>
        </p:nvSpPr>
        <p:spPr>
          <a:xfrm>
            <a:off x="731520" y="2194560"/>
            <a:ext cx="5120640" cy="548640"/>
          </a:xfrm>
          <a:solidFill>
            <a:srgbClr val="004892"/>
          </a:solidFill>
        </p:spPr>
        <p:txBody>
          <a:bodyPr lIns="182880" tIns="0" rIns="91440" anchor="ctr"/>
          <a:lstStyle>
            <a:lvl1pPr marL="0" indent="0" algn="l">
              <a:spcBef>
                <a:spcPts val="0"/>
              </a:spcBef>
              <a:spcAft>
                <a:spcPts val="0"/>
              </a:spcAft>
              <a:buFont typeface="Arial" pitchFamily="34" charset="0"/>
              <a:buNone/>
              <a:defRPr sz="2000" b="0" i="0" cap="all"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31520" y="2880360"/>
            <a:ext cx="5120640" cy="36576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309360" y="2194560"/>
            <a:ext cx="5120640" cy="548640"/>
          </a:xfrm>
          <a:solidFill>
            <a:srgbClr val="004892"/>
          </a:solidFill>
        </p:spPr>
        <p:txBody>
          <a:bodyPr vert="horz" wrap="square" lIns="182880" tIns="0" rIns="91440" bIns="0" rtlCol="0" anchor="ctr">
            <a:noAutofit/>
          </a:bodyPr>
          <a:lstStyle>
            <a:lvl1pPr marL="274320" indent="-274320">
              <a:buNone/>
              <a:defRPr lang="en-US" sz="2000" b="0" i="0" cap="all" baseline="0" smtClean="0">
                <a:solidFill>
                  <a:schemeClr val="bg1"/>
                </a:solidFill>
                <a:latin typeface="+mj-lt"/>
              </a:defRPr>
            </a:lvl1pPr>
          </a:lstStyle>
          <a:p>
            <a:pPr marL="0" lvl="0" indent="0">
              <a:spcBef>
                <a:spcPts val="0"/>
              </a:spcBef>
              <a:spcAft>
                <a:spcPts val="0"/>
              </a:spcAft>
            </a:pPr>
            <a:r>
              <a:rPr lang="en-US" altLang="zh-CN" smtClean="0"/>
              <a:t>Click to edit Master text styles</a:t>
            </a:r>
          </a:p>
        </p:txBody>
      </p:sp>
      <p:sp>
        <p:nvSpPr>
          <p:cNvPr id="6" name="Content Placeholder 5"/>
          <p:cNvSpPr>
            <a:spLocks noGrp="1"/>
          </p:cNvSpPr>
          <p:nvPr>
            <p:ph sz="quarter" idx="4"/>
          </p:nvPr>
        </p:nvSpPr>
        <p:spPr>
          <a:xfrm>
            <a:off x="6309360" y="2880360"/>
            <a:ext cx="5120640" cy="36576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4"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9" name="Text Placeholder 8"/>
          <p:cNvSpPr>
            <a:spLocks noGrp="1"/>
          </p:cNvSpPr>
          <p:nvPr>
            <p:ph type="body" sz="quarter" idx="10" hasCustomPrompt="1"/>
          </p:nvPr>
        </p:nvSpPr>
        <p:spPr>
          <a:xfrm>
            <a:off x="731520" y="1371600"/>
            <a:ext cx="10696892" cy="73152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24443674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731520" y="2286000"/>
            <a:ext cx="5120640" cy="41148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09360" y="2286000"/>
            <a:ext cx="5120640" cy="41148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2"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Text Placeholder 8"/>
          <p:cNvSpPr>
            <a:spLocks noGrp="1"/>
          </p:cNvSpPr>
          <p:nvPr>
            <p:ph type="body" sz="quarter" idx="10" hasCustomPrompt="1"/>
          </p:nvPr>
        </p:nvSpPr>
        <p:spPr>
          <a:xfrm>
            <a:off x="731520" y="1371600"/>
            <a:ext cx="10696892" cy="73152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41239069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ext Steps &amp; Contact">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Next steps</a:t>
            </a:r>
            <a:endParaRPr lang="en-US" dirty="0"/>
          </a:p>
        </p:txBody>
      </p:sp>
      <p:sp>
        <p:nvSpPr>
          <p:cNvPr id="21" name="Content Placeholder 2"/>
          <p:cNvSpPr>
            <a:spLocks noGrp="1"/>
          </p:cNvSpPr>
          <p:nvPr>
            <p:ph idx="10" hasCustomPrompt="1"/>
          </p:nvPr>
        </p:nvSpPr>
        <p:spPr>
          <a:xfrm>
            <a:off x="731520" y="1463039"/>
            <a:ext cx="10424160" cy="2743200"/>
          </a:xfrm>
        </p:spPr>
        <p:txBody>
          <a:bodyPr/>
          <a:lstStyle>
            <a:lvl1pPr>
              <a:defRPr>
                <a:solidFill>
                  <a:schemeClr val="tx1">
                    <a:lumMod val="85000"/>
                    <a:lumOff val="15000"/>
                  </a:schemeClr>
                </a:solidFill>
              </a:defRPr>
            </a:lvl1pPr>
          </a:lstStyle>
          <a:p>
            <a:pPr lvl="0"/>
            <a:r>
              <a:rPr lang="en-US" dirty="0" smtClean="0"/>
              <a:t>This is an optional ending slide to the logo only slide</a:t>
            </a:r>
          </a:p>
          <a:p>
            <a:pPr lvl="0"/>
            <a:r>
              <a:rPr lang="en-US" dirty="0" smtClean="0"/>
              <a:t>List three key items that you want people to take-away from your presentation</a:t>
            </a:r>
          </a:p>
          <a:p>
            <a:pPr lvl="0"/>
            <a:r>
              <a:rPr lang="en-US" dirty="0" smtClean="0"/>
              <a:t>Keep these items brief and on point.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0212" y="5257800"/>
            <a:ext cx="1066800" cy="1066800"/>
          </a:xfrm>
          <a:prstGeom prst="rect">
            <a:avLst/>
          </a:prstGeom>
        </p:spPr>
      </p:pic>
      <p:cxnSp>
        <p:nvCxnSpPr>
          <p:cNvPr id="9" name="Straight Connector 8"/>
          <p:cNvCxnSpPr/>
          <p:nvPr userDrawn="1"/>
        </p:nvCxnSpPr>
        <p:spPr>
          <a:xfrm>
            <a:off x="455612" y="4876800"/>
            <a:ext cx="11277600"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1" hasCustomPrompt="1"/>
          </p:nvPr>
        </p:nvSpPr>
        <p:spPr>
          <a:xfrm>
            <a:off x="731520" y="5334000"/>
            <a:ext cx="7315200" cy="1188720"/>
          </a:xfrm>
        </p:spPr>
        <p:txBody>
          <a:bodyPr/>
          <a:lstStyle>
            <a:lvl1pPr marL="0" indent="0">
              <a:buNone/>
              <a:defRPr b="0">
                <a:solidFill>
                  <a:schemeClr val="tx1">
                    <a:lumMod val="85000"/>
                    <a:lumOff val="15000"/>
                  </a:schemeClr>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If I can be of further assistance please contact me:</a:t>
            </a:r>
          </a:p>
          <a:p>
            <a:pPr lvl="0"/>
            <a:r>
              <a:rPr lang="en-US" dirty="0" smtClean="0"/>
              <a:t>J.bloggs@f5.com  |  206.272.5555</a:t>
            </a:r>
            <a:endParaRPr lang="en-US" dirty="0"/>
          </a:p>
        </p:txBody>
      </p:sp>
    </p:spTree>
    <p:extLst>
      <p:ext uri="{BB962C8B-B14F-4D97-AF65-F5344CB8AC3E}">
        <p14:creationId xmlns:p14="http://schemas.microsoft.com/office/powerpoint/2010/main" val="23340895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855932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5 End Slide">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1812" y="1143000"/>
            <a:ext cx="3352800" cy="3352800"/>
          </a:xfrm>
          <a:prstGeom prst="rect">
            <a:avLst/>
          </a:prstGeom>
        </p:spPr>
      </p:pic>
      <p:pic>
        <p:nvPicPr>
          <p:cNvPr id="4" name="Picture 3" descr="taglin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55812" y="4876800"/>
            <a:ext cx="8099064" cy="516117"/>
          </a:xfrm>
          <a:prstGeom prst="rect">
            <a:avLst/>
          </a:prstGeom>
        </p:spPr>
      </p:pic>
    </p:spTree>
    <p:extLst>
      <p:ext uri="{BB962C8B-B14F-4D97-AF65-F5344CB8AC3E}">
        <p14:creationId xmlns:p14="http://schemas.microsoft.com/office/powerpoint/2010/main" val="2347725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39916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1645920"/>
            <a:ext cx="9144000" cy="1463040"/>
          </a:xfrm>
        </p:spPr>
        <p:txBody>
          <a:bodyPr anchor="ctr"/>
          <a:lstStyle>
            <a:lvl1pPr marL="0" marR="0" indent="0" algn="l" defTabSz="914400" rtl="0" eaLnBrk="1" fontAlgn="auto" latinLnBrk="0" hangingPunct="1">
              <a:lnSpc>
                <a:spcPct val="80000"/>
              </a:lnSpc>
              <a:spcBef>
                <a:spcPct val="0"/>
              </a:spcBef>
              <a:spcAft>
                <a:spcPts val="0"/>
              </a:spcAft>
              <a:buClrTx/>
              <a:buSzTx/>
              <a:buFontTx/>
              <a:buNone/>
              <a:tabLst/>
              <a:defRPr sz="5400" b="0" cap="none" baseline="0">
                <a:solidFill>
                  <a:schemeClr val="tx1">
                    <a:lumMod val="85000"/>
                    <a:lumOff val="15000"/>
                  </a:schemeClr>
                </a:solidFill>
                <a:effectLst>
                  <a:outerShdw blurRad="38100" dist="25400" dir="2700000" algn="tl">
                    <a:srgbClr val="000000">
                      <a:alpha val="0"/>
                    </a:srgbClr>
                  </a:outerShdw>
                </a:effectLst>
              </a:defRPr>
            </a:lvl1pPr>
          </a:lstStyle>
          <a:p>
            <a:r>
              <a:rPr lang="en-US" dirty="0" smtClean="0"/>
              <a:t>F5 Corporate Template Title Goes Here (Title Case)</a:t>
            </a:r>
          </a:p>
        </p:txBody>
      </p:sp>
      <p:sp>
        <p:nvSpPr>
          <p:cNvPr id="3" name="Text Placeholder 2"/>
          <p:cNvSpPr>
            <a:spLocks noGrp="1"/>
          </p:cNvSpPr>
          <p:nvPr>
            <p:ph type="body" idx="1" hasCustomPrompt="1"/>
          </p:nvPr>
        </p:nvSpPr>
        <p:spPr>
          <a:xfrm>
            <a:off x="822960" y="3200400"/>
            <a:ext cx="7315200" cy="128016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lnSpc>
                <a:spcPct val="85000"/>
              </a:lnSpc>
              <a:spcBef>
                <a:spcPts val="600"/>
              </a:spcBef>
              <a:buFont typeface="Arial" charset="0"/>
              <a:buNone/>
              <a:defRPr lang="en-US" sz="2000" dirty="0" smtClean="0">
                <a:solidFill>
                  <a:schemeClr val="tx1">
                    <a:lumMod val="85000"/>
                    <a:lumOff val="15000"/>
                  </a:schemeClr>
                </a:solidFill>
                <a:effectLst>
                  <a:outerShdw blurRad="38100" dist="25400" dir="2700000" algn="tl">
                    <a:srgbClr val="000000">
                      <a:alpha val="0"/>
                    </a:srgbClr>
                  </a:outerShdw>
                </a:effectLst>
                <a:latin typeface="+mn-lt"/>
                <a:sym typeface="Franklin Gothic Medium" charset="0"/>
              </a:defRPr>
            </a:lvl1pPr>
          </a:lstStyle>
          <a:p>
            <a:pPr lvl="0" fontAlgn="base">
              <a:lnSpc>
                <a:spcPts val="1800"/>
              </a:lnSpc>
              <a:spcBef>
                <a:spcPts val="400"/>
              </a:spcBef>
              <a:spcAft>
                <a:spcPct val="0"/>
              </a:spcAft>
            </a:pPr>
            <a:r>
              <a:rPr lang="en-US" dirty="0" smtClean="0"/>
              <a:t>Author Name, Author Title if appropriate</a:t>
            </a:r>
            <a:br>
              <a:rPr lang="en-US" dirty="0" smtClean="0"/>
            </a:br>
            <a:r>
              <a:rPr lang="en-US" dirty="0" smtClean="0"/>
              <a:t>[Date]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00105" y="0"/>
            <a:ext cx="1188720" cy="1188720"/>
          </a:xfrm>
          <a:prstGeom prst="rect">
            <a:avLst/>
          </a:prstGeom>
        </p:spPr>
      </p:pic>
    </p:spTree>
    <p:extLst>
      <p:ext uri="{BB962C8B-B14F-4D97-AF65-F5344CB8AC3E}">
        <p14:creationId xmlns:p14="http://schemas.microsoft.com/office/powerpoint/2010/main" val="37809885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5200" b="0" cap="none" baseline="0" dirty="0">
                <a:solidFill>
                  <a:schemeClr val="bg1"/>
                </a:solidFill>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Transition Slide Title, Maximum of Two Lines (Title Case)</a:t>
            </a:r>
            <a:endParaRPr lang="en-US" dirty="0"/>
          </a:p>
        </p:txBody>
      </p:sp>
      <p:sp>
        <p:nvSpPr>
          <p:cNvPr id="3" name="Subtitle 2"/>
          <p:cNvSpPr>
            <a:spLocks noGrp="1"/>
          </p:cNvSpPr>
          <p:nvPr>
            <p:ph type="subTitle" idx="1" hasCustomPrompt="1"/>
          </p:nvPr>
        </p:nvSpPr>
        <p:spPr>
          <a:xfrm>
            <a:off x="1005840" y="3657600"/>
            <a:ext cx="8532178" cy="17526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spcBef>
                <a:spcPts val="600"/>
              </a:spcBef>
              <a:buFont typeface="Arial" charse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4546972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11802534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674723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8067099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10"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444235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5000">
              <a:srgbClr val="FAFAFA"/>
            </a:gs>
            <a:gs pos="85000">
              <a:srgbClr val="E6E6E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502920"/>
            <a:ext cx="10972800" cy="914400"/>
          </a:xfrm>
          <a:prstGeom prst="rect">
            <a:avLst/>
          </a:prstGeom>
        </p:spPr>
        <p:txBody>
          <a:bodyPr vert="horz" lIns="0" tIns="0" rIns="0" bIns="0" rtlCol="0" anchor="t" anchorCtr="0">
            <a:noAutofit/>
          </a:bodyPr>
          <a:lstStyle/>
          <a:p>
            <a:pPr lvl="0"/>
            <a:r>
              <a:rPr lang="en-US" altLang="zh-CN" smtClean="0"/>
              <a:t>Click to edit Master title style</a:t>
            </a:r>
            <a:endParaRPr lang="en-US" dirty="0"/>
          </a:p>
        </p:txBody>
      </p:sp>
      <p:sp>
        <p:nvSpPr>
          <p:cNvPr id="3" name="Text Placeholder 2"/>
          <p:cNvSpPr>
            <a:spLocks noGrp="1"/>
          </p:cNvSpPr>
          <p:nvPr>
            <p:ph type="body" idx="1"/>
          </p:nvPr>
        </p:nvSpPr>
        <p:spPr>
          <a:xfrm>
            <a:off x="731520" y="1463039"/>
            <a:ext cx="10424160" cy="4572000"/>
          </a:xfrm>
          <a:prstGeom prst="rect">
            <a:avLst/>
          </a:prstGeom>
        </p:spPr>
        <p:txBody>
          <a:bodyPr vert="horz" wrap="square"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3" name="Footer Placeholder 22"/>
          <p:cNvSpPr>
            <a:spLocks noGrp="1"/>
          </p:cNvSpPr>
          <p:nvPr>
            <p:ph type="ftr" sz="quarter" idx="3"/>
          </p:nvPr>
        </p:nvSpPr>
        <p:spPr>
          <a:xfrm>
            <a:off x="-4636" y="6537960"/>
            <a:ext cx="12198096" cy="329184"/>
          </a:xfrm>
          <a:prstGeom prst="rect">
            <a:avLst/>
          </a:prstGeom>
          <a:solidFill>
            <a:schemeClr val="bg1"/>
          </a:solidFill>
        </p:spPr>
        <p:txBody>
          <a:bodyPr vert="horz" wrap="square" lIns="502920" tIns="0" rIns="0" bIns="0" rtlCol="0" anchor="ctr">
            <a:noAutofit/>
          </a:bodyPr>
          <a:lstStyle>
            <a:lvl1pPr>
              <a:defRPr lang="en-US" sz="1100" b="0" dirty="0">
                <a:solidFill>
                  <a:schemeClr val="tx2"/>
                </a:solidFill>
                <a:effectLst/>
                <a:latin typeface="+mj-lt"/>
              </a:defRPr>
            </a:lvl1pPr>
          </a:lstStyle>
          <a:p>
            <a:pPr>
              <a:lnSpc>
                <a:spcPct val="90000"/>
              </a:lnSpc>
              <a:buClr>
                <a:schemeClr val="bg1">
                  <a:lumMod val="65000"/>
                </a:schemeClr>
              </a:buClr>
              <a:buFont typeface="Arial" pitchFamily="34" charset="0"/>
              <a:buNone/>
            </a:pPr>
            <a:r>
              <a:rPr lang="en-US" smtClean="0"/>
              <a:t>© F5 Networks, Inc</a:t>
            </a:r>
            <a:endParaRPr lang="en-US"/>
          </a:p>
        </p:txBody>
      </p:sp>
      <p:sp>
        <p:nvSpPr>
          <p:cNvPr id="24" name="Slide Number Placeholder 23"/>
          <p:cNvSpPr>
            <a:spLocks noGrp="1"/>
          </p:cNvSpPr>
          <p:nvPr>
            <p:ph type="sldNum" sz="quarter" idx="4"/>
          </p:nvPr>
        </p:nvSpPr>
        <p:spPr>
          <a:xfrm>
            <a:off x="9875520" y="6537960"/>
            <a:ext cx="1828800" cy="320040"/>
          </a:xfrm>
          <a:prstGeom prst="rect">
            <a:avLst/>
          </a:prstGeom>
        </p:spPr>
        <p:txBody>
          <a:bodyPr vert="horz" wrap="square" lIns="0" tIns="0" rIns="0" bIns="0" rtlCol="0" anchor="ctr">
            <a:noAutofit/>
          </a:bodyPr>
          <a:lstStyle>
            <a:lvl1pPr>
              <a:defRPr lang="en-US" sz="1100" smtClean="0">
                <a:solidFill>
                  <a:schemeClr val="tx2"/>
                </a:solidFill>
                <a:latin typeface="+mj-lt"/>
              </a:defRPr>
            </a:lvl1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413794200"/>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1" r:id="rId4"/>
    <p:sldLayoutId id="2147483649" r:id="rId5"/>
    <p:sldLayoutId id="2147483660" r:id="rId6"/>
    <p:sldLayoutId id="2147483661" r:id="rId7"/>
    <p:sldLayoutId id="2147483662" r:id="rId8"/>
    <p:sldLayoutId id="2147483658" r:id="rId9"/>
    <p:sldLayoutId id="2147483664" r:id="rId10"/>
    <p:sldLayoutId id="2147483665" r:id="rId11"/>
    <p:sldLayoutId id="2147483666" r:id="rId12"/>
    <p:sldLayoutId id="2147483659" r:id="rId13"/>
    <p:sldLayoutId id="2147483667" r:id="rId14"/>
    <p:sldLayoutId id="2147483668" r:id="rId15"/>
    <p:sldLayoutId id="2147483669" r:id="rId16"/>
    <p:sldLayoutId id="2147483653" r:id="rId17"/>
    <p:sldLayoutId id="2147483652" r:id="rId18"/>
    <p:sldLayoutId id="2147483663" r:id="rId19"/>
    <p:sldLayoutId id="2147483657" r:id="rId20"/>
  </p:sldLayoutIdLst>
  <p:timing>
    <p:tnLst>
      <p:par>
        <p:cTn id="1" dur="indefinite" restart="never" nodeType="tmRoot"/>
      </p:par>
    </p:tnLst>
  </p:timing>
  <p:txStyles>
    <p:title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p:titleStyle>
    <p:body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1.wdp"/><Relationship Id="rId1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4.png"/><Relationship Id="rId5" Type="http://schemas.microsoft.com/office/2007/relationships/hdphoto" Target="../media/hdphoto1.wdp"/><Relationship Id="rId15" Type="http://schemas.openxmlformats.org/officeDocument/2006/relationships/image" Target="../media/image28.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7.png"/><Relationship Id="rId3" Type="http://schemas.openxmlformats.org/officeDocument/2006/relationships/image" Target="../media/image23.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25.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1.wdp"/><Relationship Id="rId1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34.png"/><Relationship Id="rId2" Type="http://schemas.openxmlformats.org/officeDocument/2006/relationships/notesSlide" Target="../notesSlides/notesSlide9.xml"/><Relationship Id="rId16" Type="http://schemas.openxmlformats.org/officeDocument/2006/relationships/image" Target="../media/image27.png"/><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3.png"/><Relationship Id="rId5" Type="http://schemas.microsoft.com/office/2007/relationships/hdphoto" Target="../media/hdphoto1.wdp"/><Relationship Id="rId15"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32.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7.png"/><Relationship Id="rId18" Type="http://schemas.openxmlformats.org/officeDocument/2006/relationships/image" Target="../media/image26.png"/><Relationship Id="rId3" Type="http://schemas.openxmlformats.org/officeDocument/2006/relationships/image" Target="../media/image41.png"/><Relationship Id="rId21" Type="http://schemas.openxmlformats.org/officeDocument/2006/relationships/image" Target="../media/image54.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1.png"/><Relationship Id="rId2" Type="http://schemas.openxmlformats.org/officeDocument/2006/relationships/notesSlide" Target="../notesSlides/notesSlide11.xml"/><Relationship Id="rId16" Type="http://schemas.openxmlformats.org/officeDocument/2006/relationships/image" Target="../media/image50.png"/><Relationship Id="rId20"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47.png"/><Relationship Id="rId5" Type="http://schemas.microsoft.com/office/2007/relationships/hdphoto" Target="../media/hdphoto2.wdp"/><Relationship Id="rId15" Type="http://schemas.openxmlformats.org/officeDocument/2006/relationships/image" Target="../media/image23.png"/><Relationship Id="rId23" Type="http://schemas.openxmlformats.org/officeDocument/2006/relationships/image" Target="../media/image56.png"/><Relationship Id="rId10" Type="http://schemas.openxmlformats.org/officeDocument/2006/relationships/image" Target="../media/image46.png"/><Relationship Id="rId19" Type="http://schemas.openxmlformats.org/officeDocument/2006/relationships/image" Target="../media/image52.png"/><Relationship Id="rId4" Type="http://schemas.openxmlformats.org/officeDocument/2006/relationships/image" Target="../media/image42.png"/><Relationship Id="rId9" Type="http://schemas.openxmlformats.org/officeDocument/2006/relationships/image" Target="../media/image45.png"/><Relationship Id="rId14" Type="http://schemas.openxmlformats.org/officeDocument/2006/relationships/image" Target="../media/image49.png"/><Relationship Id="rId22"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7.png"/><Relationship Id="rId18" Type="http://schemas.openxmlformats.org/officeDocument/2006/relationships/image" Target="../media/image50.png"/><Relationship Id="rId26" Type="http://schemas.openxmlformats.org/officeDocument/2006/relationships/image" Target="../media/image56.png"/><Relationship Id="rId3" Type="http://schemas.openxmlformats.org/officeDocument/2006/relationships/image" Target="../media/image41.png"/><Relationship Id="rId21" Type="http://schemas.openxmlformats.org/officeDocument/2006/relationships/image" Target="../media/image52.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23.png"/><Relationship Id="rId25" Type="http://schemas.openxmlformats.org/officeDocument/2006/relationships/image" Target="../media/image55.png"/><Relationship Id="rId2" Type="http://schemas.openxmlformats.org/officeDocument/2006/relationships/notesSlide" Target="../notesSlides/notesSlide12.xml"/><Relationship Id="rId16" Type="http://schemas.microsoft.com/office/2007/relationships/hdphoto" Target="../media/hdphoto2.wdp"/><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47.png"/><Relationship Id="rId24" Type="http://schemas.microsoft.com/office/2007/relationships/hdphoto" Target="../media/hdphoto5.wdp"/><Relationship Id="rId5" Type="http://schemas.microsoft.com/office/2007/relationships/hdphoto" Target="../media/hdphoto3.wdp"/><Relationship Id="rId15" Type="http://schemas.microsoft.com/office/2007/relationships/hdphoto" Target="../media/hdphoto4.wdp"/><Relationship Id="rId23" Type="http://schemas.openxmlformats.org/officeDocument/2006/relationships/image" Target="../media/image54.png"/><Relationship Id="rId10" Type="http://schemas.openxmlformats.org/officeDocument/2006/relationships/image" Target="../media/image46.png"/><Relationship Id="rId19"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45.png"/><Relationship Id="rId14" Type="http://schemas.openxmlformats.org/officeDocument/2006/relationships/image" Target="../media/image49.png"/><Relationship Id="rId22" Type="http://schemas.openxmlformats.org/officeDocument/2006/relationships/image" Target="../media/image53.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15.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7.png"/><Relationship Id="rId17" Type="http://schemas.openxmlformats.org/officeDocument/2006/relationships/image" Target="../media/image69.png"/><Relationship Id="rId2" Type="http://schemas.openxmlformats.org/officeDocument/2006/relationships/image" Target="../media/image58.png"/><Relationship Id="rId16"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61.png"/><Relationship Id="rId15" Type="http://schemas.microsoft.com/office/2007/relationships/hdphoto" Target="../media/hdphoto1.wdp"/><Relationship Id="rId10" Type="http://schemas.openxmlformats.org/officeDocument/2006/relationships/image" Target="../media/image22.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4000"/>
              </a:lnSpc>
            </a:pPr>
            <a:r>
              <a:rPr lang="en-US" dirty="0" smtClean="0"/>
              <a:t>F5</a:t>
            </a:r>
            <a:r>
              <a:rPr lang="en-US" altLang="en-US" dirty="0" smtClean="0"/>
              <a:t>双活数据中心解决方案</a:t>
            </a:r>
            <a:r>
              <a:rPr lang="en-US" dirty="0" smtClean="0"/>
              <a:t/>
            </a:r>
            <a:br>
              <a:rPr lang="en-US" dirty="0" smtClean="0"/>
            </a:br>
            <a:r>
              <a:rPr lang="zh-CN" altLang="en-US" sz="2000" dirty="0" smtClean="0"/>
              <a:t>发展趋势及解决方案集</a:t>
            </a:r>
            <a:endParaRPr lang="en-US" sz="1200" cap="none" dirty="0">
              <a:latin typeface="+mn-lt"/>
            </a:endParaRPr>
          </a:p>
        </p:txBody>
      </p:sp>
      <p:sp>
        <p:nvSpPr>
          <p:cNvPr id="9" name="Subtitle 8"/>
          <p:cNvSpPr>
            <a:spLocks noGrp="1"/>
          </p:cNvSpPr>
          <p:nvPr>
            <p:ph type="subTitle" idx="1"/>
          </p:nvPr>
        </p:nvSpPr>
        <p:spPr/>
        <p:txBody>
          <a:bodyPr/>
          <a:lstStyle/>
          <a:p>
            <a:r>
              <a:rPr lang="zh-CN" altLang="en-US" dirty="0" smtClean="0"/>
              <a:t>杨明非</a:t>
            </a:r>
            <a:endParaRPr lang="en-US" altLang="zh-CN" dirty="0" smtClean="0"/>
          </a:p>
          <a:p>
            <a:r>
              <a:rPr lang="zh-CN" altLang="zh-CN" dirty="0" smtClean="0"/>
              <a:t>F</a:t>
            </a:r>
            <a:r>
              <a:rPr lang="en-US" altLang="zh-CN" dirty="0" smtClean="0"/>
              <a:t>5</a:t>
            </a:r>
            <a:r>
              <a:rPr lang="zh-CN" altLang="en-US" dirty="0" smtClean="0"/>
              <a:t>金融行业技术经理</a:t>
            </a:r>
            <a:endParaRPr lang="en-US" altLang="zh-CN" dirty="0" smtClean="0"/>
          </a:p>
        </p:txBody>
      </p:sp>
    </p:spTree>
    <p:extLst>
      <p:ext uri="{BB962C8B-B14F-4D97-AF65-F5344CB8AC3E}">
        <p14:creationId xmlns:p14="http://schemas.microsoft.com/office/powerpoint/2010/main" val="2135742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F5</a:t>
            </a:r>
            <a:r>
              <a:rPr kumimoji="1" lang="zh-CN" altLang="en-US" dirty="0" smtClean="0"/>
              <a:t>双活数据中心解决方案</a:t>
            </a:r>
            <a:endParaRPr kumimoji="1" lang="zh-CN" altLang="en-US" dirty="0"/>
          </a:p>
        </p:txBody>
      </p:sp>
      <p:sp>
        <p:nvSpPr>
          <p:cNvPr id="4" name="副标题 3"/>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389978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7311" y="446495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2" name="Title 1"/>
          <p:cNvSpPr>
            <a:spLocks noGrp="1"/>
          </p:cNvSpPr>
          <p:nvPr>
            <p:ph type="title"/>
          </p:nvPr>
        </p:nvSpPr>
        <p:spPr>
          <a:xfrm>
            <a:off x="1096993" y="125730"/>
            <a:ext cx="10238613" cy="1097280"/>
          </a:xfrm>
        </p:spPr>
        <p:txBody>
          <a:bodyPr/>
          <a:lstStyle/>
          <a:p>
            <a:r>
              <a:rPr lang="zh-CN" altLang="en-US" dirty="0" smtClean="0"/>
              <a:t>双活数据中心整体架构</a:t>
            </a:r>
            <a:r>
              <a:rPr lang="en-US" altLang="zh-CN" dirty="0" smtClean="0"/>
              <a:t/>
            </a:r>
            <a:br>
              <a:rPr lang="en-US" altLang="zh-CN" dirty="0" smtClean="0"/>
            </a:br>
            <a:r>
              <a:rPr lang="zh-CN" altLang="en-US" sz="2400" dirty="0" smtClean="0"/>
              <a:t>业务持续性保证</a:t>
            </a:r>
            <a:endParaRPr lang="en-US" sz="2400" dirty="0"/>
          </a:p>
        </p:txBody>
      </p:sp>
      <p:sp>
        <p:nvSpPr>
          <p:cNvPr id="3" name="Content Placeholder 2"/>
          <p:cNvSpPr>
            <a:spLocks noGrp="1"/>
          </p:cNvSpPr>
          <p:nvPr>
            <p:ph idx="1"/>
          </p:nvPr>
        </p:nvSpPr>
        <p:spPr>
          <a:xfrm>
            <a:off x="173395" y="1271592"/>
            <a:ext cx="11645228" cy="933273"/>
          </a:xfrm>
        </p:spPr>
        <p:txBody>
          <a:bodyPr>
            <a:noAutofit/>
          </a:bodyPr>
          <a:lstStyle/>
          <a:p>
            <a:r>
              <a:rPr lang="zh-CN" altLang="en-US" sz="1800" dirty="0" smtClean="0"/>
              <a:t>在架构层面，多个数据中心通过内部私有网络互联，统一对外提供服务。在多个数据中心内，应用在每个数据中心都是处于活动状态，在这种运行模式下，必须使用应用交付设备来实现应用的管理。</a:t>
            </a:r>
            <a:endParaRPr lang="en-US" sz="1800" dirty="0" smtClean="0"/>
          </a:p>
        </p:txBody>
      </p:sp>
      <p:sp>
        <p:nvSpPr>
          <p:cNvPr id="4" name="Rounded Rectangle 3"/>
          <p:cNvSpPr/>
          <p:nvPr/>
        </p:nvSpPr>
        <p:spPr>
          <a:xfrm>
            <a:off x="2773347" y="6142537"/>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2844059" y="522281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7110148" y="3867220"/>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7" name="Rounded Rectangle 6"/>
          <p:cNvSpPr/>
          <p:nvPr/>
        </p:nvSpPr>
        <p:spPr>
          <a:xfrm>
            <a:off x="1117311" y="530315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8" name="Rounded Rectangle 7"/>
          <p:cNvSpPr/>
          <p:nvPr/>
        </p:nvSpPr>
        <p:spPr>
          <a:xfrm>
            <a:off x="1149860" y="6191330"/>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247600" y="386721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0" name="Can 9"/>
          <p:cNvSpPr/>
          <p:nvPr/>
        </p:nvSpPr>
        <p:spPr>
          <a:xfrm rot="5400000">
            <a:off x="5708645" y="28899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 name="Rounded Rectangle 11"/>
          <p:cNvSpPr/>
          <p:nvPr/>
        </p:nvSpPr>
        <p:spPr>
          <a:xfrm>
            <a:off x="2742486" y="444227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550204" y="379378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rot="5400000">
            <a:off x="5732625" y="20517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5" name="Text Box 33"/>
          <p:cNvSpPr txBox="1">
            <a:spLocks noChangeArrowheads="1"/>
          </p:cNvSpPr>
          <p:nvPr/>
        </p:nvSpPr>
        <p:spPr bwMode="auto">
          <a:xfrm>
            <a:off x="556650"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16" name="Text Box 33"/>
          <p:cNvSpPr txBox="1">
            <a:spLocks noChangeArrowheads="1"/>
          </p:cNvSpPr>
          <p:nvPr/>
        </p:nvSpPr>
        <p:spPr bwMode="auto">
          <a:xfrm>
            <a:off x="158298" y="455068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327128" y="530417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441913" y="612467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sp>
        <p:nvSpPr>
          <p:cNvPr id="33" name="Can 32"/>
          <p:cNvSpPr/>
          <p:nvPr/>
        </p:nvSpPr>
        <p:spPr>
          <a:xfrm rot="5400000">
            <a:off x="5732625" y="377440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grpSp>
        <p:nvGrpSpPr>
          <p:cNvPr id="35" name="Group 34"/>
          <p:cNvGrpSpPr/>
          <p:nvPr/>
        </p:nvGrpSpPr>
        <p:grpSpPr>
          <a:xfrm>
            <a:off x="1987658" y="4376981"/>
            <a:ext cx="1059548" cy="347421"/>
            <a:chOff x="3931920" y="3566160"/>
            <a:chExt cx="1097280" cy="457200"/>
          </a:xfrm>
        </p:grpSpPr>
        <p:pic>
          <p:nvPicPr>
            <p:cNvPr id="36" name="Picture 35"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46" name="Rounded Rectangle 45"/>
          <p:cNvSpPr/>
          <p:nvPr/>
        </p:nvSpPr>
        <p:spPr>
          <a:xfrm>
            <a:off x="9192121" y="5280477"/>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7" name="Rounded Rectangle 46"/>
          <p:cNvSpPr/>
          <p:nvPr/>
        </p:nvSpPr>
        <p:spPr>
          <a:xfrm>
            <a:off x="9250933" y="6168654"/>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8" name="Rounded Rectangle 47"/>
          <p:cNvSpPr/>
          <p:nvPr/>
        </p:nvSpPr>
        <p:spPr>
          <a:xfrm>
            <a:off x="9149360" y="4442277"/>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49" name="Straight Connector 48"/>
          <p:cNvCxnSpPr/>
          <p:nvPr/>
        </p:nvCxnSpPr>
        <p:spPr>
          <a:xfrm>
            <a:off x="9058648" y="3771112"/>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33"/>
          <p:cNvSpPr txBox="1">
            <a:spLocks noChangeArrowheads="1"/>
          </p:cNvSpPr>
          <p:nvPr/>
        </p:nvSpPr>
        <p:spPr bwMode="auto">
          <a:xfrm>
            <a:off x="10104563"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96" name="Text Box 33"/>
          <p:cNvSpPr txBox="1">
            <a:spLocks noChangeArrowheads="1"/>
          </p:cNvSpPr>
          <p:nvPr/>
        </p:nvSpPr>
        <p:spPr bwMode="auto">
          <a:xfrm>
            <a:off x="10462077" y="4531926"/>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97" name="Text Box 33"/>
          <p:cNvSpPr txBox="1">
            <a:spLocks noChangeArrowheads="1"/>
          </p:cNvSpPr>
          <p:nvPr/>
        </p:nvSpPr>
        <p:spPr bwMode="auto">
          <a:xfrm>
            <a:off x="10665223" y="510145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98" name="Text Box 33"/>
          <p:cNvSpPr txBox="1">
            <a:spLocks noChangeArrowheads="1"/>
          </p:cNvSpPr>
          <p:nvPr/>
        </p:nvSpPr>
        <p:spPr bwMode="auto">
          <a:xfrm>
            <a:off x="10665222" y="6105913"/>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grpSp>
        <p:nvGrpSpPr>
          <p:cNvPr id="99" name="Group 113"/>
          <p:cNvGrpSpPr/>
          <p:nvPr/>
        </p:nvGrpSpPr>
        <p:grpSpPr>
          <a:xfrm>
            <a:off x="2840846" y="2973146"/>
            <a:ext cx="5078828" cy="632631"/>
            <a:chOff x="2000787" y="308356"/>
            <a:chExt cx="5592693" cy="807303"/>
          </a:xfrm>
        </p:grpSpPr>
        <p:grpSp>
          <p:nvGrpSpPr>
            <p:cNvPr id="100" name="Group 685"/>
            <p:cNvGrpSpPr/>
            <p:nvPr/>
          </p:nvGrpSpPr>
          <p:grpSpPr>
            <a:xfrm>
              <a:off x="2000787" y="308356"/>
              <a:ext cx="5592693" cy="807303"/>
              <a:chOff x="3209206" y="3737874"/>
              <a:chExt cx="1267825" cy="841375"/>
            </a:xfrm>
          </p:grpSpPr>
          <p:pic>
            <p:nvPicPr>
              <p:cNvPr id="102"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03" name="Group 20"/>
              <p:cNvGrpSpPr>
                <a:grpSpLocks/>
              </p:cNvGrpSpPr>
              <p:nvPr/>
            </p:nvGrpSpPr>
            <p:grpSpPr bwMode="auto">
              <a:xfrm>
                <a:off x="3355494" y="3737874"/>
                <a:ext cx="1035425" cy="705469"/>
                <a:chOff x="1654" y="2712"/>
                <a:chExt cx="998" cy="680"/>
              </a:xfrm>
            </p:grpSpPr>
            <p:sp>
              <p:nvSpPr>
                <p:cNvPr id="10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0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1" name="TextBox 100"/>
            <p:cNvSpPr txBox="1"/>
            <p:nvPr/>
          </p:nvSpPr>
          <p:spPr>
            <a:xfrm>
              <a:off x="3918583" y="502834"/>
              <a:ext cx="1516583" cy="353480"/>
            </a:xfrm>
            <a:prstGeom prst="rect">
              <a:avLst/>
            </a:prstGeom>
            <a:noFill/>
          </p:spPr>
          <p:txBody>
            <a:bodyPr wrap="none" rtlCol="0">
              <a:spAutoFit/>
            </a:bodyPr>
            <a:lstStyle/>
            <a:p>
              <a:r>
                <a:rPr lang="en-US" sz="1200" b="1" dirty="0">
                  <a:latin typeface="+mj-lt"/>
                  <a:cs typeface="Tahoma" pitchFamily="34" charset="0"/>
                </a:rPr>
                <a:t>External Networks</a:t>
              </a:r>
            </a:p>
          </p:txBody>
        </p:sp>
      </p:grpSp>
      <p:grpSp>
        <p:nvGrpSpPr>
          <p:cNvPr id="106" name="Group 113"/>
          <p:cNvGrpSpPr/>
          <p:nvPr/>
        </p:nvGrpSpPr>
        <p:grpSpPr>
          <a:xfrm>
            <a:off x="3399339" y="2812184"/>
            <a:ext cx="1117309" cy="513158"/>
            <a:chOff x="2000787" y="308357"/>
            <a:chExt cx="5953126" cy="807304"/>
          </a:xfrm>
        </p:grpSpPr>
        <p:grpSp>
          <p:nvGrpSpPr>
            <p:cNvPr id="107" name="Group 685"/>
            <p:cNvGrpSpPr/>
            <p:nvPr/>
          </p:nvGrpSpPr>
          <p:grpSpPr>
            <a:xfrm>
              <a:off x="2000787" y="308357"/>
              <a:ext cx="5592693" cy="807304"/>
              <a:chOff x="3209206" y="3737874"/>
              <a:chExt cx="1267825" cy="841377"/>
            </a:xfrm>
          </p:grpSpPr>
          <p:pic>
            <p:nvPicPr>
              <p:cNvPr id="109"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0" name="Group 20"/>
              <p:cNvGrpSpPr>
                <a:grpSpLocks/>
              </p:cNvGrpSpPr>
              <p:nvPr/>
            </p:nvGrpSpPr>
            <p:grpSpPr bwMode="auto">
              <a:xfrm>
                <a:off x="3355494" y="3737874"/>
                <a:ext cx="1035425" cy="705469"/>
                <a:chOff x="1654" y="2712"/>
                <a:chExt cx="998" cy="680"/>
              </a:xfrm>
            </p:grpSpPr>
            <p:sp>
              <p:nvSpPr>
                <p:cNvPr id="11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8" name="TextBox 107"/>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13" name="Group 113"/>
          <p:cNvGrpSpPr/>
          <p:nvPr/>
        </p:nvGrpSpPr>
        <p:grpSpPr>
          <a:xfrm>
            <a:off x="3426866" y="3339446"/>
            <a:ext cx="1068647" cy="480892"/>
            <a:chOff x="2000787" y="308357"/>
            <a:chExt cx="5991679" cy="807304"/>
          </a:xfrm>
        </p:grpSpPr>
        <p:grpSp>
          <p:nvGrpSpPr>
            <p:cNvPr id="114" name="Group 685"/>
            <p:cNvGrpSpPr/>
            <p:nvPr/>
          </p:nvGrpSpPr>
          <p:grpSpPr>
            <a:xfrm>
              <a:off x="2000787" y="308357"/>
              <a:ext cx="5592693" cy="807304"/>
              <a:chOff x="3209206" y="3737874"/>
              <a:chExt cx="1267825" cy="841377"/>
            </a:xfrm>
          </p:grpSpPr>
          <p:pic>
            <p:nvPicPr>
              <p:cNvPr id="116"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7" name="Group 20"/>
              <p:cNvGrpSpPr>
                <a:grpSpLocks/>
              </p:cNvGrpSpPr>
              <p:nvPr/>
            </p:nvGrpSpPr>
            <p:grpSpPr bwMode="auto">
              <a:xfrm>
                <a:off x="3355494" y="3737874"/>
                <a:ext cx="1035425" cy="705469"/>
                <a:chOff x="1654" y="2712"/>
                <a:chExt cx="998" cy="680"/>
              </a:xfrm>
            </p:grpSpPr>
            <p:sp>
              <p:nvSpPr>
                <p:cNvPr id="11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15" name="TextBox 11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0" name="Group 113"/>
          <p:cNvGrpSpPr/>
          <p:nvPr/>
        </p:nvGrpSpPr>
        <p:grpSpPr>
          <a:xfrm>
            <a:off x="6721637" y="3251400"/>
            <a:ext cx="1068647" cy="480892"/>
            <a:chOff x="2000787" y="308357"/>
            <a:chExt cx="5991679" cy="807304"/>
          </a:xfrm>
        </p:grpSpPr>
        <p:grpSp>
          <p:nvGrpSpPr>
            <p:cNvPr id="121" name="Group 685"/>
            <p:cNvGrpSpPr/>
            <p:nvPr/>
          </p:nvGrpSpPr>
          <p:grpSpPr>
            <a:xfrm>
              <a:off x="2000787" y="308357"/>
              <a:ext cx="5592693" cy="807304"/>
              <a:chOff x="3209206" y="3737874"/>
              <a:chExt cx="1267825" cy="841377"/>
            </a:xfrm>
          </p:grpSpPr>
          <p:pic>
            <p:nvPicPr>
              <p:cNvPr id="123"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24" name="Group 20"/>
              <p:cNvGrpSpPr>
                <a:grpSpLocks/>
              </p:cNvGrpSpPr>
              <p:nvPr/>
            </p:nvGrpSpPr>
            <p:grpSpPr bwMode="auto">
              <a:xfrm>
                <a:off x="3355494" y="3737874"/>
                <a:ext cx="1035425" cy="705469"/>
                <a:chOff x="1654" y="2712"/>
                <a:chExt cx="998" cy="680"/>
              </a:xfrm>
            </p:grpSpPr>
            <p:sp>
              <p:nvSpPr>
                <p:cNvPr id="12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2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2" name="TextBox 121"/>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7" name="Group 113"/>
          <p:cNvGrpSpPr/>
          <p:nvPr/>
        </p:nvGrpSpPr>
        <p:grpSpPr>
          <a:xfrm>
            <a:off x="6734366" y="2767350"/>
            <a:ext cx="1117309" cy="513158"/>
            <a:chOff x="2000787" y="308357"/>
            <a:chExt cx="5953126" cy="807304"/>
          </a:xfrm>
        </p:grpSpPr>
        <p:grpSp>
          <p:nvGrpSpPr>
            <p:cNvPr id="128" name="Group 685"/>
            <p:cNvGrpSpPr/>
            <p:nvPr/>
          </p:nvGrpSpPr>
          <p:grpSpPr>
            <a:xfrm>
              <a:off x="2000787" y="308357"/>
              <a:ext cx="5592693" cy="807304"/>
              <a:chOff x="3209206" y="3737874"/>
              <a:chExt cx="1267825" cy="841377"/>
            </a:xfrm>
          </p:grpSpPr>
          <p:pic>
            <p:nvPicPr>
              <p:cNvPr id="130"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31" name="Group 20"/>
              <p:cNvGrpSpPr>
                <a:grpSpLocks/>
              </p:cNvGrpSpPr>
              <p:nvPr/>
            </p:nvGrpSpPr>
            <p:grpSpPr bwMode="auto">
              <a:xfrm>
                <a:off x="3355494" y="3737874"/>
                <a:ext cx="1035425" cy="705469"/>
                <a:chOff x="1654" y="2712"/>
                <a:chExt cx="998" cy="680"/>
              </a:xfrm>
            </p:grpSpPr>
            <p:sp>
              <p:nvSpPr>
                <p:cNvPr id="132"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33"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9" name="TextBox 128"/>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140" name="Rounded Rectangle 139"/>
          <p:cNvSpPr/>
          <p:nvPr/>
        </p:nvSpPr>
        <p:spPr>
          <a:xfrm>
            <a:off x="253274" y="3867220"/>
            <a:ext cx="4012816" cy="2961089"/>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41" name="Rounded Rectangle 140"/>
          <p:cNvSpPr/>
          <p:nvPr/>
        </p:nvSpPr>
        <p:spPr>
          <a:xfrm>
            <a:off x="7110149" y="3867218"/>
            <a:ext cx="4412513" cy="292849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0" name="Group 35"/>
          <p:cNvGrpSpPr/>
          <p:nvPr/>
        </p:nvGrpSpPr>
        <p:grpSpPr>
          <a:xfrm>
            <a:off x="1117311" y="2925693"/>
            <a:ext cx="2046378" cy="1036708"/>
            <a:chOff x="3124200" y="3962400"/>
            <a:chExt cx="1917116" cy="1449832"/>
          </a:xfrm>
        </p:grpSpPr>
        <p:sp>
          <p:nvSpPr>
            <p:cNvPr id="21" name="Rounded Rectangle 20"/>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 name="Group 33"/>
            <p:cNvGrpSpPr/>
            <p:nvPr/>
          </p:nvGrpSpPr>
          <p:grpSpPr>
            <a:xfrm>
              <a:off x="3124200" y="3962400"/>
              <a:ext cx="1905000" cy="1295400"/>
              <a:chOff x="3124200" y="3962400"/>
              <a:chExt cx="1905000" cy="1295400"/>
            </a:xfrm>
          </p:grpSpPr>
          <p:pic>
            <p:nvPicPr>
              <p:cNvPr id="23" name="Picture 22"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24" name="Picture 23"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63" name="Group 166"/>
          <p:cNvGrpSpPr/>
          <p:nvPr/>
        </p:nvGrpSpPr>
        <p:grpSpPr>
          <a:xfrm>
            <a:off x="8227460" y="2895600"/>
            <a:ext cx="2437764" cy="1022866"/>
            <a:chOff x="2592117" y="2525483"/>
            <a:chExt cx="2241122" cy="1449832"/>
          </a:xfrm>
        </p:grpSpPr>
        <p:sp>
          <p:nvSpPr>
            <p:cNvPr id="64" name="Rounded Rectangle 6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65" name="Group 33"/>
            <p:cNvGrpSpPr/>
            <p:nvPr/>
          </p:nvGrpSpPr>
          <p:grpSpPr>
            <a:xfrm>
              <a:off x="2732307" y="2525483"/>
              <a:ext cx="1905000" cy="1316261"/>
              <a:chOff x="3124200" y="3962400"/>
              <a:chExt cx="1905000" cy="1316261"/>
            </a:xfrm>
          </p:grpSpPr>
          <p:pic>
            <p:nvPicPr>
              <p:cNvPr id="66" name="Picture 65"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67" name="Picture 66"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142" name="TextBox 141"/>
          <p:cNvSpPr txBox="1"/>
          <p:nvPr/>
        </p:nvSpPr>
        <p:spPr>
          <a:xfrm>
            <a:off x="4653306" y="6361430"/>
            <a:ext cx="2086309" cy="461665"/>
          </a:xfrm>
          <a:prstGeom prst="rect">
            <a:avLst/>
          </a:prstGeom>
          <a:noFill/>
        </p:spPr>
        <p:txBody>
          <a:bodyPr wrap="square" lIns="91438" tIns="45719" rIns="91438" bIns="45719" rtlCol="0">
            <a:spAutoFit/>
          </a:bodyPr>
          <a:lstStyle/>
          <a:p>
            <a:pPr algn="ctr"/>
            <a:r>
              <a:rPr lang="en-US" sz="1200" dirty="0">
                <a:solidFill>
                  <a:srgbClr val="000000">
                    <a:alpha val="85000"/>
                  </a:srgbClr>
                </a:solidFill>
              </a:rPr>
              <a:t>L2 Extensions</a:t>
            </a:r>
          </a:p>
          <a:p>
            <a:pPr algn="ctr"/>
            <a:r>
              <a:rPr lang="en-US" sz="1200" dirty="0">
                <a:solidFill>
                  <a:srgbClr val="000000">
                    <a:alpha val="85000"/>
                  </a:srgbClr>
                </a:solidFill>
              </a:rPr>
              <a:t>or Dark Fiber</a:t>
            </a:r>
          </a:p>
        </p:txBody>
      </p:sp>
      <p:grpSp>
        <p:nvGrpSpPr>
          <p:cNvPr id="202" name="Group 201"/>
          <p:cNvGrpSpPr/>
          <p:nvPr/>
        </p:nvGrpSpPr>
        <p:grpSpPr>
          <a:xfrm>
            <a:off x="1321239" y="4531928"/>
            <a:ext cx="485705" cy="303569"/>
            <a:chOff x="1321583" y="6042568"/>
            <a:chExt cx="485832" cy="404759"/>
          </a:xfrm>
        </p:grpSpPr>
        <p:sp>
          <p:nvSpPr>
            <p:cNvPr id="201" name="Rounded Rectangle 20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44" name="Picture 143"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47" name="Group 146"/>
          <p:cNvGrpSpPr/>
          <p:nvPr/>
        </p:nvGrpSpPr>
        <p:grpSpPr>
          <a:xfrm>
            <a:off x="2026080" y="4347413"/>
            <a:ext cx="1160087" cy="351935"/>
            <a:chOff x="2026607" y="5796548"/>
            <a:chExt cx="1160389" cy="469247"/>
          </a:xfrm>
        </p:grpSpPr>
        <p:pic>
          <p:nvPicPr>
            <p:cNvPr id="143" name="Picture 14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46" name="Picture 14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48" name="Group 147"/>
          <p:cNvGrpSpPr/>
          <p:nvPr/>
        </p:nvGrpSpPr>
        <p:grpSpPr>
          <a:xfrm>
            <a:off x="2026080" y="5184146"/>
            <a:ext cx="1160087" cy="351935"/>
            <a:chOff x="2026607" y="5796548"/>
            <a:chExt cx="1160389" cy="469247"/>
          </a:xfrm>
        </p:grpSpPr>
        <p:pic>
          <p:nvPicPr>
            <p:cNvPr id="149" name="Picture 148"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0" name="Picture 14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1" name="Group 150"/>
          <p:cNvGrpSpPr/>
          <p:nvPr/>
        </p:nvGrpSpPr>
        <p:grpSpPr>
          <a:xfrm>
            <a:off x="2026079" y="6091893"/>
            <a:ext cx="1160087" cy="351935"/>
            <a:chOff x="2026607" y="5796548"/>
            <a:chExt cx="1160389" cy="469247"/>
          </a:xfrm>
        </p:grpSpPr>
        <p:pic>
          <p:nvPicPr>
            <p:cNvPr id="152" name="Picture 151"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3" name="Picture 15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4" name="Group 153"/>
          <p:cNvGrpSpPr/>
          <p:nvPr/>
        </p:nvGrpSpPr>
        <p:grpSpPr>
          <a:xfrm>
            <a:off x="8508412" y="4367576"/>
            <a:ext cx="1160087" cy="351935"/>
            <a:chOff x="2026607" y="5796548"/>
            <a:chExt cx="1160389" cy="469247"/>
          </a:xfrm>
        </p:grpSpPr>
        <p:pic>
          <p:nvPicPr>
            <p:cNvPr id="155" name="Picture 154"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6" name="Picture 15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7" name="Group 156"/>
          <p:cNvGrpSpPr/>
          <p:nvPr/>
        </p:nvGrpSpPr>
        <p:grpSpPr>
          <a:xfrm>
            <a:off x="8520150" y="5171796"/>
            <a:ext cx="1160087" cy="351935"/>
            <a:chOff x="2026607" y="5796548"/>
            <a:chExt cx="1160389" cy="469247"/>
          </a:xfrm>
        </p:grpSpPr>
        <p:pic>
          <p:nvPicPr>
            <p:cNvPr id="158" name="Picture 157"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9" name="Picture 15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60" name="Group 159"/>
          <p:cNvGrpSpPr/>
          <p:nvPr/>
        </p:nvGrpSpPr>
        <p:grpSpPr>
          <a:xfrm>
            <a:off x="8533328" y="6108045"/>
            <a:ext cx="1160087" cy="351935"/>
            <a:chOff x="2026607" y="5796548"/>
            <a:chExt cx="1160389" cy="469247"/>
          </a:xfrm>
        </p:grpSpPr>
        <p:pic>
          <p:nvPicPr>
            <p:cNvPr id="161" name="Picture 160"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62" name="Picture 161"/>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66" name="Picture 165"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4265" y="6272366"/>
            <a:ext cx="271501" cy="218046"/>
          </a:xfrm>
          <a:prstGeom prst="rect">
            <a:avLst/>
          </a:prstGeom>
        </p:spPr>
      </p:pic>
      <p:pic>
        <p:nvPicPr>
          <p:cNvPr id="168" name="Picture 167"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2818" y="6277643"/>
            <a:ext cx="271501" cy="218046"/>
          </a:xfrm>
          <a:prstGeom prst="rect">
            <a:avLst/>
          </a:prstGeom>
        </p:spPr>
      </p:pic>
      <p:pic>
        <p:nvPicPr>
          <p:cNvPr id="169" name="Picture 168"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96008" y="6252406"/>
            <a:ext cx="271501" cy="218046"/>
          </a:xfrm>
          <a:prstGeom prst="rect">
            <a:avLst/>
          </a:prstGeom>
        </p:spPr>
      </p:pic>
      <p:pic>
        <p:nvPicPr>
          <p:cNvPr id="170" name="Picture 169"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64561" y="6248777"/>
            <a:ext cx="271501" cy="218046"/>
          </a:xfrm>
          <a:prstGeom prst="rect">
            <a:avLst/>
          </a:prstGeom>
        </p:spPr>
      </p:pic>
      <p:pic>
        <p:nvPicPr>
          <p:cNvPr id="172" name="Picture 171"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3404" y="4179453"/>
            <a:ext cx="1303261" cy="96741"/>
          </a:xfrm>
          <a:prstGeom prst="rect">
            <a:avLst/>
          </a:prstGeom>
        </p:spPr>
      </p:pic>
      <p:pic>
        <p:nvPicPr>
          <p:cNvPr id="174" name="Picture 173"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67508" y="4184389"/>
            <a:ext cx="1303261" cy="96741"/>
          </a:xfrm>
          <a:prstGeom prst="rect">
            <a:avLst/>
          </a:prstGeom>
        </p:spPr>
      </p:pic>
      <p:grpSp>
        <p:nvGrpSpPr>
          <p:cNvPr id="187" name="Group 186"/>
          <p:cNvGrpSpPr/>
          <p:nvPr/>
        </p:nvGrpSpPr>
        <p:grpSpPr>
          <a:xfrm>
            <a:off x="2300136" y="3923565"/>
            <a:ext cx="461005" cy="357564"/>
            <a:chOff x="-465818" y="4375005"/>
            <a:chExt cx="461125" cy="476752"/>
          </a:xfrm>
        </p:grpSpPr>
        <p:sp>
          <p:nvSpPr>
            <p:cNvPr id="185" name="Oval 184"/>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9" name="Picture 178"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88" name="Group 187"/>
          <p:cNvGrpSpPr/>
          <p:nvPr/>
        </p:nvGrpSpPr>
        <p:grpSpPr>
          <a:xfrm>
            <a:off x="8840713" y="3903817"/>
            <a:ext cx="461005" cy="357564"/>
            <a:chOff x="-465818" y="4375005"/>
            <a:chExt cx="461125" cy="476752"/>
          </a:xfrm>
        </p:grpSpPr>
        <p:sp>
          <p:nvSpPr>
            <p:cNvPr id="189" name="Oval 188"/>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0" name="Picture 189"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91" name="Group 190"/>
          <p:cNvGrpSpPr/>
          <p:nvPr/>
        </p:nvGrpSpPr>
        <p:grpSpPr>
          <a:xfrm>
            <a:off x="2388045" y="4790602"/>
            <a:ext cx="373177" cy="286328"/>
            <a:chOff x="-293433" y="7044469"/>
            <a:chExt cx="373274" cy="381770"/>
          </a:xfrm>
        </p:grpSpPr>
        <p:sp>
          <p:nvSpPr>
            <p:cNvPr id="186" name="Oval 18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6" name="Picture 175"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2" name="Group 191"/>
          <p:cNvGrpSpPr/>
          <p:nvPr/>
        </p:nvGrpSpPr>
        <p:grpSpPr>
          <a:xfrm>
            <a:off x="2399218" y="5663767"/>
            <a:ext cx="373177" cy="286328"/>
            <a:chOff x="-293433" y="7044469"/>
            <a:chExt cx="373274" cy="381770"/>
          </a:xfrm>
        </p:grpSpPr>
        <p:sp>
          <p:nvSpPr>
            <p:cNvPr id="193" name="Oval 19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4" name="Picture 193"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5" name="Group 194"/>
          <p:cNvGrpSpPr/>
          <p:nvPr/>
        </p:nvGrpSpPr>
        <p:grpSpPr>
          <a:xfrm>
            <a:off x="8898812" y="4838452"/>
            <a:ext cx="373177" cy="286328"/>
            <a:chOff x="-293433" y="7044469"/>
            <a:chExt cx="373274" cy="381770"/>
          </a:xfrm>
        </p:grpSpPr>
        <p:sp>
          <p:nvSpPr>
            <p:cNvPr id="196" name="Oval 19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7" name="Picture 196"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8" name="Group 197"/>
          <p:cNvGrpSpPr/>
          <p:nvPr/>
        </p:nvGrpSpPr>
        <p:grpSpPr>
          <a:xfrm>
            <a:off x="8909985" y="5711617"/>
            <a:ext cx="373177" cy="286328"/>
            <a:chOff x="-293433" y="7044469"/>
            <a:chExt cx="373274" cy="381770"/>
          </a:xfrm>
        </p:grpSpPr>
        <p:sp>
          <p:nvSpPr>
            <p:cNvPr id="199" name="Oval 19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0" name="Picture 199"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03" name="Group 202"/>
          <p:cNvGrpSpPr/>
          <p:nvPr/>
        </p:nvGrpSpPr>
        <p:grpSpPr>
          <a:xfrm>
            <a:off x="1367749" y="5351379"/>
            <a:ext cx="485705" cy="303569"/>
            <a:chOff x="1321583" y="6042568"/>
            <a:chExt cx="485832" cy="404759"/>
          </a:xfrm>
        </p:grpSpPr>
        <p:sp>
          <p:nvSpPr>
            <p:cNvPr id="204" name="Rounded Rectangle 203"/>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5" name="Picture 204"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06" name="Group 205"/>
          <p:cNvGrpSpPr/>
          <p:nvPr/>
        </p:nvGrpSpPr>
        <p:grpSpPr>
          <a:xfrm>
            <a:off x="9824656" y="4509623"/>
            <a:ext cx="485705" cy="303569"/>
            <a:chOff x="1321583" y="6042568"/>
            <a:chExt cx="485832" cy="404759"/>
          </a:xfrm>
        </p:grpSpPr>
        <p:sp>
          <p:nvSpPr>
            <p:cNvPr id="207" name="Rounded Rectangle 206"/>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8" name="Picture 207"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09" name="Group 208"/>
          <p:cNvGrpSpPr/>
          <p:nvPr/>
        </p:nvGrpSpPr>
        <p:grpSpPr>
          <a:xfrm>
            <a:off x="9871166" y="5329075"/>
            <a:ext cx="485705" cy="303569"/>
            <a:chOff x="1321583" y="6042568"/>
            <a:chExt cx="485832" cy="404759"/>
          </a:xfrm>
        </p:grpSpPr>
        <p:sp>
          <p:nvSpPr>
            <p:cNvPr id="210" name="Rounded Rectangle 20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11" name="Picture 210"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sp>
        <p:nvSpPr>
          <p:cNvPr id="213" name="Content Placeholder 2"/>
          <p:cNvSpPr txBox="1">
            <a:spLocks/>
          </p:cNvSpPr>
          <p:nvPr/>
        </p:nvSpPr>
        <p:spPr>
          <a:xfrm>
            <a:off x="77370" y="2511459"/>
            <a:ext cx="3443086" cy="296534"/>
          </a:xfrm>
          <a:prstGeom prst="rect">
            <a:avLst/>
          </a:prstGeom>
          <a:noFill/>
          <a:effectLst/>
        </p:spPr>
        <p:txBody>
          <a:bodyPr vert="horz" lIns="68580" tIns="68580" rIns="68580" bIns="68580" rtlCol="0">
            <a:normAutofit fontScale="47500" lnSpcReduction="20000"/>
          </a:bodyPr>
          <a:lstStyle>
            <a:lvl1pPr marL="114300" indent="-114300" algn="l" defTabSz="914400" rtl="0" eaLnBrk="1" latinLnBrk="0" hangingPunct="1">
              <a:lnSpc>
                <a:spcPct val="85000"/>
              </a:lnSpc>
              <a:spcBef>
                <a:spcPts val="2000"/>
              </a:spcBef>
              <a:buFont typeface="Franklin Gothic Book" pitchFamily="34" charset="0"/>
              <a:buChar char=" "/>
              <a:defRPr sz="3200" kern="100" cap="none" spc="-50" baseline="0">
                <a:solidFill>
                  <a:schemeClr val="accent2"/>
                </a:solidFill>
                <a:latin typeface="+mn-lt"/>
                <a:ea typeface="+mn-ea"/>
                <a:cs typeface="+mn-cs"/>
              </a:defRPr>
            </a:lvl1pPr>
            <a:lvl2pPr marL="114300" indent="-114300" algn="l" defTabSz="914400" rtl="0" eaLnBrk="1" latinLnBrk="0" hangingPunct="1">
              <a:lnSpc>
                <a:spcPct val="85000"/>
              </a:lnSpc>
              <a:spcBef>
                <a:spcPts val="600"/>
              </a:spcBef>
              <a:spcAft>
                <a:spcPts val="1200"/>
              </a:spcAft>
              <a:buFont typeface="Arial" pitchFamily="34" charset="0"/>
              <a:buChar char=" "/>
              <a:tabLst/>
              <a:defRPr sz="2200" kern="100" spc="50" baseline="0">
                <a:solidFill>
                  <a:srgbClr val="4E4D4C"/>
                </a:solidFill>
                <a:latin typeface="+mj-lt"/>
                <a:ea typeface="+mn-ea"/>
                <a:cs typeface="+mn-cs"/>
              </a:defRPr>
            </a:lvl2pPr>
            <a:lvl3pPr marL="342900" indent="-228600" algn="l" defTabSz="914400" rtl="0" eaLnBrk="1" latinLnBrk="0" hangingPunct="1">
              <a:lnSpc>
                <a:spcPct val="85000"/>
              </a:lnSpc>
              <a:spcBef>
                <a:spcPts val="400"/>
              </a:spcBef>
              <a:spcAft>
                <a:spcPts val="200"/>
              </a:spcAft>
              <a:buClr>
                <a:schemeClr val="accent2"/>
              </a:buClr>
              <a:buFont typeface="Arial" pitchFamily="34" charset="0"/>
              <a:buChar char="•"/>
              <a:defRPr sz="2400" kern="1200">
                <a:solidFill>
                  <a:srgbClr val="4E4D4C"/>
                </a:solidFill>
                <a:latin typeface="+mn-lt"/>
                <a:ea typeface="+mn-ea"/>
                <a:cs typeface="+mn-cs"/>
              </a:defRPr>
            </a:lvl3pPr>
            <a:lvl4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2000" kern="1200">
                <a:solidFill>
                  <a:srgbClr val="4E4D4C"/>
                </a:solidFill>
                <a:latin typeface="+mn-lt"/>
                <a:ea typeface="+mn-ea"/>
                <a:cs typeface="+mn-cs"/>
              </a:defRPr>
            </a:lvl4pPr>
            <a:lvl5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1800" kern="1200">
                <a:solidFill>
                  <a:srgbClr val="4E4D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solidFill>
                  <a:schemeClr val="tx1"/>
                </a:solidFill>
              </a:rPr>
              <a:t>智能流量管理</a:t>
            </a:r>
            <a:endParaRPr lang="en-US" b="1" dirty="0" smtClean="0">
              <a:solidFill>
                <a:schemeClr val="tx1"/>
              </a:solidFill>
            </a:endParaRPr>
          </a:p>
        </p:txBody>
      </p:sp>
      <p:sp>
        <p:nvSpPr>
          <p:cNvPr id="214" name="TextBox 213"/>
          <p:cNvSpPr txBox="1"/>
          <p:nvPr/>
        </p:nvSpPr>
        <p:spPr>
          <a:xfrm>
            <a:off x="17479" y="2780929"/>
            <a:ext cx="1369606" cy="807913"/>
          </a:xfrm>
          <a:prstGeom prst="rect">
            <a:avLst/>
          </a:prstGeom>
          <a:solidFill>
            <a:schemeClr val="bg1"/>
          </a:solidFill>
          <a:ln w="25400">
            <a:solidFill>
              <a:srgbClr val="C00000"/>
            </a:solidFill>
          </a:ln>
          <a:effectLst>
            <a:outerShdw blurRad="50800" dist="38100" dir="2700000" algn="tl" rotWithShape="0">
              <a:prstClr val="black">
                <a:alpha val="40000"/>
              </a:prstClr>
            </a:outerShdw>
          </a:effectLst>
        </p:spPr>
        <p:txBody>
          <a:bodyPr wrap="none" lIns="68580" tIns="34290" rIns="68580" bIns="34290" rtlCol="0">
            <a:spAutoFit/>
          </a:bodyPr>
          <a:lstStyle/>
          <a:p>
            <a:r>
              <a:rPr kumimoji="1" lang="zh-CN" altLang="en-US" sz="1200" dirty="0" smtClean="0"/>
              <a:t>互联网业务</a:t>
            </a:r>
            <a:endParaRPr kumimoji="1" lang="en-US" altLang="zh-CN" sz="1200" dirty="0" smtClean="0"/>
          </a:p>
          <a:p>
            <a:r>
              <a:rPr kumimoji="1" lang="zh-CN" altLang="en-US" sz="1200" dirty="0" smtClean="0"/>
              <a:t>移动终端业务</a:t>
            </a:r>
            <a:endParaRPr kumimoji="1" lang="en-US" altLang="zh-CN" sz="1200" dirty="0" smtClean="0"/>
          </a:p>
          <a:p>
            <a:r>
              <a:rPr kumimoji="1" lang="zh-TW" altLang="en-US" sz="1200" dirty="0" smtClean="0"/>
              <a:t>突发业务流量处</a:t>
            </a:r>
            <a:r>
              <a:rPr kumimoji="1" lang="zh-TW" altLang="en-US" sz="1200" dirty="0"/>
              <a:t>理</a:t>
            </a:r>
          </a:p>
          <a:p>
            <a:r>
              <a:rPr kumimoji="1" lang="zh-TW" altLang="en-US" sz="1200" dirty="0"/>
              <a:t>数据库整合</a:t>
            </a:r>
            <a:endParaRPr kumimoji="1" lang="en-US" altLang="zh-CN" sz="1200" dirty="0"/>
          </a:p>
        </p:txBody>
      </p:sp>
      <p:sp>
        <p:nvSpPr>
          <p:cNvPr id="218" name="Content Placeholder 2"/>
          <p:cNvSpPr txBox="1">
            <a:spLocks/>
          </p:cNvSpPr>
          <p:nvPr/>
        </p:nvSpPr>
        <p:spPr>
          <a:xfrm>
            <a:off x="8782012" y="2204864"/>
            <a:ext cx="2784121" cy="296534"/>
          </a:xfrm>
          <a:prstGeom prst="rect">
            <a:avLst/>
          </a:prstGeom>
          <a:noFill/>
          <a:effectLst/>
        </p:spPr>
        <p:txBody>
          <a:bodyPr vert="horz" lIns="68580" tIns="68580" rIns="68580" bIns="68580" rtlCol="0">
            <a:normAutofit fontScale="47500" lnSpcReduction="20000"/>
          </a:bodyPr>
          <a:lstStyle>
            <a:lvl1pPr marL="114300" indent="-114300" algn="l" defTabSz="914400" rtl="0" eaLnBrk="1" latinLnBrk="0" hangingPunct="1">
              <a:lnSpc>
                <a:spcPct val="85000"/>
              </a:lnSpc>
              <a:spcBef>
                <a:spcPts val="2000"/>
              </a:spcBef>
              <a:buFont typeface="Franklin Gothic Book" pitchFamily="34" charset="0"/>
              <a:buChar char=" "/>
              <a:defRPr sz="3200" kern="100" cap="none" spc="-50" baseline="0">
                <a:solidFill>
                  <a:schemeClr val="accent2"/>
                </a:solidFill>
                <a:latin typeface="+mn-lt"/>
                <a:ea typeface="+mn-ea"/>
                <a:cs typeface="+mn-cs"/>
              </a:defRPr>
            </a:lvl1pPr>
            <a:lvl2pPr marL="114300" indent="-114300" algn="l" defTabSz="914400" rtl="0" eaLnBrk="1" latinLnBrk="0" hangingPunct="1">
              <a:lnSpc>
                <a:spcPct val="85000"/>
              </a:lnSpc>
              <a:spcBef>
                <a:spcPts val="600"/>
              </a:spcBef>
              <a:spcAft>
                <a:spcPts val="1200"/>
              </a:spcAft>
              <a:buFont typeface="Arial" pitchFamily="34" charset="0"/>
              <a:buChar char=" "/>
              <a:tabLst/>
              <a:defRPr sz="2200" kern="100" spc="50" baseline="0">
                <a:solidFill>
                  <a:srgbClr val="4E4D4C"/>
                </a:solidFill>
                <a:latin typeface="+mj-lt"/>
                <a:ea typeface="+mn-ea"/>
                <a:cs typeface="+mn-cs"/>
              </a:defRPr>
            </a:lvl2pPr>
            <a:lvl3pPr marL="342900" indent="-228600" algn="l" defTabSz="914400" rtl="0" eaLnBrk="1" latinLnBrk="0" hangingPunct="1">
              <a:lnSpc>
                <a:spcPct val="85000"/>
              </a:lnSpc>
              <a:spcBef>
                <a:spcPts val="400"/>
              </a:spcBef>
              <a:spcAft>
                <a:spcPts val="200"/>
              </a:spcAft>
              <a:buClr>
                <a:schemeClr val="accent2"/>
              </a:buClr>
              <a:buFont typeface="Arial" pitchFamily="34" charset="0"/>
              <a:buChar char="•"/>
              <a:defRPr sz="2400" kern="1200">
                <a:solidFill>
                  <a:srgbClr val="4E4D4C"/>
                </a:solidFill>
                <a:latin typeface="+mn-lt"/>
                <a:ea typeface="+mn-ea"/>
                <a:cs typeface="+mn-cs"/>
              </a:defRPr>
            </a:lvl3pPr>
            <a:lvl4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2000" kern="1200">
                <a:solidFill>
                  <a:srgbClr val="4E4D4C"/>
                </a:solidFill>
                <a:latin typeface="+mn-lt"/>
                <a:ea typeface="+mn-ea"/>
                <a:cs typeface="+mn-cs"/>
              </a:defRPr>
            </a:lvl4pPr>
            <a:lvl5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1800" kern="1200">
                <a:solidFill>
                  <a:srgbClr val="4E4D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solidFill>
                  <a:schemeClr val="tx1"/>
                </a:solidFill>
              </a:rPr>
              <a:t>动态数据中心</a:t>
            </a:r>
            <a:endParaRPr lang="en-US" b="1" dirty="0" smtClean="0">
              <a:solidFill>
                <a:schemeClr val="tx1"/>
              </a:solidFill>
            </a:endParaRPr>
          </a:p>
        </p:txBody>
      </p:sp>
      <p:sp>
        <p:nvSpPr>
          <p:cNvPr id="219" name="TextBox 218"/>
          <p:cNvSpPr txBox="1"/>
          <p:nvPr/>
        </p:nvSpPr>
        <p:spPr>
          <a:xfrm>
            <a:off x="9741868" y="2636913"/>
            <a:ext cx="1369606" cy="807913"/>
          </a:xfrm>
          <a:prstGeom prst="rect">
            <a:avLst/>
          </a:prstGeom>
          <a:solidFill>
            <a:schemeClr val="bg1"/>
          </a:solidFill>
          <a:ln w="25400">
            <a:solidFill>
              <a:srgbClr val="C00000"/>
            </a:solidFill>
          </a:ln>
          <a:effectLst>
            <a:outerShdw blurRad="50800" dist="38100" dir="2700000" algn="tl" rotWithShape="0">
              <a:prstClr val="black">
                <a:alpha val="40000"/>
              </a:prstClr>
            </a:outerShdw>
          </a:effectLst>
        </p:spPr>
        <p:txBody>
          <a:bodyPr wrap="none" lIns="68580" tIns="34290" rIns="68580" bIns="34290" rtlCol="0">
            <a:spAutoFit/>
          </a:bodyPr>
          <a:lstStyle/>
          <a:p>
            <a:r>
              <a:rPr kumimoji="1" lang="zh-CN" altLang="en-US" sz="1200" dirty="0"/>
              <a:t>自动化运维</a:t>
            </a:r>
            <a:endParaRPr kumimoji="1" lang="en-US" altLang="zh-CN" sz="1200" dirty="0"/>
          </a:p>
          <a:p>
            <a:r>
              <a:rPr kumimoji="1" lang="zh-CN" altLang="en-US" sz="1200" dirty="0"/>
              <a:t>服务动态调整</a:t>
            </a:r>
          </a:p>
          <a:p>
            <a:r>
              <a:rPr kumimoji="1" lang="zh-CN" altLang="en-US" sz="1200" dirty="0"/>
              <a:t>灾备管理集成</a:t>
            </a:r>
            <a:endParaRPr kumimoji="1" lang="en-US" altLang="zh-CN" sz="1200" dirty="0"/>
          </a:p>
          <a:p>
            <a:r>
              <a:rPr kumimoji="1" lang="zh-CN" altLang="en-US" sz="1200" dirty="0"/>
              <a:t>数据中心快速切换</a:t>
            </a:r>
          </a:p>
        </p:txBody>
      </p:sp>
      <p:sp>
        <p:nvSpPr>
          <p:cNvPr id="220" name="Content Placeholder 2"/>
          <p:cNvSpPr txBox="1">
            <a:spLocks/>
          </p:cNvSpPr>
          <p:nvPr/>
        </p:nvSpPr>
        <p:spPr>
          <a:xfrm>
            <a:off x="4229282" y="4084492"/>
            <a:ext cx="3074370" cy="296534"/>
          </a:xfrm>
          <a:prstGeom prst="rect">
            <a:avLst/>
          </a:prstGeom>
          <a:noFill/>
          <a:effectLst/>
        </p:spPr>
        <p:txBody>
          <a:bodyPr vert="horz" lIns="68580" tIns="68580" rIns="68580" bIns="68580" rtlCol="0">
            <a:normAutofit fontScale="47500" lnSpcReduction="20000"/>
          </a:bodyPr>
          <a:lstStyle>
            <a:lvl1pPr marL="114300" indent="-114300" algn="l" defTabSz="914400" rtl="0" eaLnBrk="1" latinLnBrk="0" hangingPunct="1">
              <a:lnSpc>
                <a:spcPct val="85000"/>
              </a:lnSpc>
              <a:spcBef>
                <a:spcPts val="2000"/>
              </a:spcBef>
              <a:buFont typeface="Franklin Gothic Book" pitchFamily="34" charset="0"/>
              <a:buChar char=" "/>
              <a:defRPr sz="3200" kern="100" cap="none" spc="-50" baseline="0">
                <a:solidFill>
                  <a:schemeClr val="accent2"/>
                </a:solidFill>
                <a:latin typeface="+mn-lt"/>
                <a:ea typeface="+mn-ea"/>
                <a:cs typeface="+mn-cs"/>
              </a:defRPr>
            </a:lvl1pPr>
            <a:lvl2pPr marL="114300" indent="-114300" algn="l" defTabSz="914400" rtl="0" eaLnBrk="1" latinLnBrk="0" hangingPunct="1">
              <a:lnSpc>
                <a:spcPct val="85000"/>
              </a:lnSpc>
              <a:spcBef>
                <a:spcPts val="600"/>
              </a:spcBef>
              <a:spcAft>
                <a:spcPts val="1200"/>
              </a:spcAft>
              <a:buFont typeface="Arial" pitchFamily="34" charset="0"/>
              <a:buChar char=" "/>
              <a:tabLst/>
              <a:defRPr sz="2200" kern="100" spc="50" baseline="0">
                <a:solidFill>
                  <a:srgbClr val="4E4D4C"/>
                </a:solidFill>
                <a:latin typeface="+mj-lt"/>
                <a:ea typeface="+mn-ea"/>
                <a:cs typeface="+mn-cs"/>
              </a:defRPr>
            </a:lvl2pPr>
            <a:lvl3pPr marL="342900" indent="-228600" algn="l" defTabSz="914400" rtl="0" eaLnBrk="1" latinLnBrk="0" hangingPunct="1">
              <a:lnSpc>
                <a:spcPct val="85000"/>
              </a:lnSpc>
              <a:spcBef>
                <a:spcPts val="400"/>
              </a:spcBef>
              <a:spcAft>
                <a:spcPts val="200"/>
              </a:spcAft>
              <a:buClr>
                <a:schemeClr val="accent2"/>
              </a:buClr>
              <a:buFont typeface="Arial" pitchFamily="34" charset="0"/>
              <a:buChar char="•"/>
              <a:defRPr sz="2400" kern="1200">
                <a:solidFill>
                  <a:srgbClr val="4E4D4C"/>
                </a:solidFill>
                <a:latin typeface="+mn-lt"/>
                <a:ea typeface="+mn-ea"/>
                <a:cs typeface="+mn-cs"/>
              </a:defRPr>
            </a:lvl3pPr>
            <a:lvl4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2000" kern="1200">
                <a:solidFill>
                  <a:srgbClr val="4E4D4C"/>
                </a:solidFill>
                <a:latin typeface="+mn-lt"/>
                <a:ea typeface="+mn-ea"/>
                <a:cs typeface="+mn-cs"/>
              </a:defRPr>
            </a:lvl4pPr>
            <a:lvl5pPr marL="571500" indent="228600" algn="l" defTabSz="914400" rtl="0" eaLnBrk="1" latinLnBrk="0" hangingPunct="1">
              <a:lnSpc>
                <a:spcPct val="85000"/>
              </a:lnSpc>
              <a:spcBef>
                <a:spcPts val="400"/>
              </a:spcBef>
              <a:spcAft>
                <a:spcPts val="200"/>
              </a:spcAft>
              <a:buClr>
                <a:schemeClr val="accent2"/>
              </a:buClr>
              <a:buFont typeface="Arial" pitchFamily="34" charset="0"/>
              <a:buChar char="•"/>
              <a:defRPr sz="1800" kern="1200">
                <a:solidFill>
                  <a:srgbClr val="4E4D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solidFill>
                  <a:schemeClr val="tx1"/>
                </a:solidFill>
              </a:rPr>
              <a:t>应用优化和安全</a:t>
            </a:r>
            <a:endParaRPr lang="en-US" b="1" dirty="0" smtClean="0">
              <a:solidFill>
                <a:schemeClr val="tx1"/>
              </a:solidFill>
            </a:endParaRPr>
          </a:p>
        </p:txBody>
      </p:sp>
      <p:sp>
        <p:nvSpPr>
          <p:cNvPr id="221" name="TextBox 220"/>
          <p:cNvSpPr txBox="1"/>
          <p:nvPr/>
        </p:nvSpPr>
        <p:spPr>
          <a:xfrm>
            <a:off x="4654628" y="4365104"/>
            <a:ext cx="754053" cy="438582"/>
          </a:xfrm>
          <a:prstGeom prst="rect">
            <a:avLst/>
          </a:prstGeom>
          <a:solidFill>
            <a:schemeClr val="bg1"/>
          </a:solidFill>
          <a:ln w="25400">
            <a:solidFill>
              <a:srgbClr val="C00000"/>
            </a:solidFill>
          </a:ln>
          <a:effectLst>
            <a:outerShdw blurRad="50800" dist="38100" dir="2700000" algn="tl" rotWithShape="0">
              <a:prstClr val="black">
                <a:alpha val="40000"/>
              </a:prstClr>
            </a:outerShdw>
          </a:effectLst>
        </p:spPr>
        <p:txBody>
          <a:bodyPr wrap="none" lIns="68580" tIns="34290" rIns="68580" bIns="34290" rtlCol="0">
            <a:spAutoFit/>
          </a:bodyPr>
          <a:lstStyle/>
          <a:p>
            <a:r>
              <a:rPr kumimoji="1" lang="zh-TW" altLang="en-US" sz="1200" dirty="0" smtClean="0"/>
              <a:t>应</a:t>
            </a:r>
            <a:r>
              <a:rPr kumimoji="1" lang="zh-TW" altLang="en-US" sz="1200" dirty="0"/>
              <a:t>用加速</a:t>
            </a:r>
          </a:p>
          <a:p>
            <a:r>
              <a:rPr kumimoji="1" lang="zh-TW" altLang="en-US" sz="1200" dirty="0" smtClean="0"/>
              <a:t>应</a:t>
            </a:r>
            <a:r>
              <a:rPr kumimoji="1" lang="zh-TW" altLang="en-US" sz="1200" dirty="0"/>
              <a:t>用安全</a:t>
            </a:r>
          </a:p>
        </p:txBody>
      </p:sp>
      <p:grpSp>
        <p:nvGrpSpPr>
          <p:cNvPr id="222" name="Group 221"/>
          <p:cNvGrpSpPr/>
          <p:nvPr/>
        </p:nvGrpSpPr>
        <p:grpSpPr>
          <a:xfrm>
            <a:off x="4970832" y="2496554"/>
            <a:ext cx="1104531" cy="633802"/>
            <a:chOff x="5079278" y="6673963"/>
            <a:chExt cx="3352912" cy="1764851"/>
          </a:xfrm>
        </p:grpSpPr>
        <p:pic>
          <p:nvPicPr>
            <p:cNvPr id="223" name="Picture 222" descr="AGILITY-prep_44_mobile_devices.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224" name="Rectangle 223"/>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Tree>
    <p:extLst>
      <p:ext uri="{BB962C8B-B14F-4D97-AF65-F5344CB8AC3E}">
        <p14:creationId xmlns:p14="http://schemas.microsoft.com/office/powerpoint/2010/main" val="124589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en-US" dirty="0" smtClean="0"/>
              <a:t>智能流量管理</a:t>
            </a:r>
            <a:endParaRPr kumimoji="1" lang="zh-CN" altLang="en-US" dirty="0"/>
          </a:p>
        </p:txBody>
      </p:sp>
      <p:sp>
        <p:nvSpPr>
          <p:cNvPr id="4" name="副标题 3"/>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329886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 Box 33"/>
          <p:cNvSpPr txBox="1">
            <a:spLocks noChangeArrowheads="1"/>
          </p:cNvSpPr>
          <p:nvPr/>
        </p:nvSpPr>
        <p:spPr bwMode="auto">
          <a:xfrm>
            <a:off x="236446" y="3744298"/>
            <a:ext cx="1334395" cy="67425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200" b="1" dirty="0">
                <a:ea typeface="Gulim" pitchFamily="34" charset="-127"/>
              </a:rPr>
              <a:t>GTM </a:t>
            </a:r>
            <a:r>
              <a:rPr kumimoji="1" lang="zh-CN" altLang="en-US" sz="1200" b="1" dirty="0" smtClean="0">
                <a:ea typeface="Gulim" pitchFamily="34" charset="-127"/>
              </a:rPr>
              <a:t>探测本地资源</a:t>
            </a:r>
            <a:endParaRPr kumimoji="1" lang="en-US" altLang="ko-KR" sz="1200" b="1" dirty="0">
              <a:ea typeface="Gulim" pitchFamily="34" charset="-127"/>
            </a:endParaRPr>
          </a:p>
        </p:txBody>
      </p:sp>
      <p:sp>
        <p:nvSpPr>
          <p:cNvPr id="127" name="Text Box 33"/>
          <p:cNvSpPr txBox="1">
            <a:spLocks noChangeArrowheads="1"/>
          </p:cNvSpPr>
          <p:nvPr/>
        </p:nvSpPr>
        <p:spPr bwMode="auto">
          <a:xfrm>
            <a:off x="5111623" y="4487907"/>
            <a:ext cx="1990420" cy="48873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zh-CN" sz="1200" b="1" dirty="0" smtClean="0">
                <a:ea typeface="Gulim" pitchFamily="34" charset="-127"/>
              </a:rPr>
              <a:t>GTM</a:t>
            </a:r>
            <a:r>
              <a:rPr kumimoji="1" lang="zh-CN" altLang="en-US" sz="1200" b="1" dirty="0" smtClean="0">
                <a:ea typeface="Gulim" pitchFamily="34" charset="-127"/>
              </a:rPr>
              <a:t>之间共享本地资源状态和</a:t>
            </a:r>
            <a:r>
              <a:rPr kumimoji="1" lang="en-US" altLang="zh-CN" sz="1200" b="1" dirty="0" smtClean="0">
                <a:ea typeface="Gulim" pitchFamily="34" charset="-127"/>
              </a:rPr>
              <a:t>Local</a:t>
            </a:r>
            <a:r>
              <a:rPr kumimoji="1" lang="zh-CN" altLang="en-US" sz="1200" b="1" dirty="0" smtClean="0">
                <a:ea typeface="Gulim" pitchFamily="34" charset="-127"/>
              </a:rPr>
              <a:t> </a:t>
            </a:r>
            <a:r>
              <a:rPr kumimoji="1" lang="en-US" altLang="zh-CN" sz="1200" b="1" dirty="0" smtClean="0">
                <a:ea typeface="Gulim" pitchFamily="34" charset="-127"/>
              </a:rPr>
              <a:t>DNS</a:t>
            </a:r>
            <a:r>
              <a:rPr kumimoji="1" lang="zh-CN" altLang="en-US" sz="1200" b="1" dirty="0" smtClean="0">
                <a:ea typeface="Gulim" pitchFamily="34" charset="-127"/>
              </a:rPr>
              <a:t>网络距离信息</a:t>
            </a:r>
            <a:endParaRPr kumimoji="1" lang="en-US" altLang="ko-KR" sz="1200" b="1" dirty="0">
              <a:ea typeface="Gulim" pitchFamily="34" charset="-127"/>
            </a:endParaRPr>
          </a:p>
        </p:txBody>
      </p:sp>
      <p:sp>
        <p:nvSpPr>
          <p:cNvPr id="133" name="Text Box 33"/>
          <p:cNvSpPr txBox="1">
            <a:spLocks noChangeArrowheads="1"/>
          </p:cNvSpPr>
          <p:nvPr/>
        </p:nvSpPr>
        <p:spPr bwMode="auto">
          <a:xfrm>
            <a:off x="4681607" y="2871038"/>
            <a:ext cx="1456191" cy="48873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200" b="1" dirty="0" smtClean="0">
                <a:ea typeface="Gulim" pitchFamily="34" charset="-127"/>
              </a:rPr>
              <a:t>客户端运营商</a:t>
            </a:r>
            <a:r>
              <a:rPr kumimoji="1" lang="en-US" altLang="ko-KR" sz="1200" b="1" dirty="0" smtClean="0">
                <a:ea typeface="Gulim" pitchFamily="34" charset="-127"/>
              </a:rPr>
              <a:t>Local DNS</a:t>
            </a:r>
            <a:endParaRPr kumimoji="1" lang="en-US" altLang="ko-KR" sz="1200" b="1" dirty="0">
              <a:ea typeface="Gulim" pitchFamily="34" charset="-127"/>
            </a:endParaRPr>
          </a:p>
        </p:txBody>
      </p:sp>
      <p:sp>
        <p:nvSpPr>
          <p:cNvPr id="3" name="Title 2"/>
          <p:cNvSpPr>
            <a:spLocks noGrp="1"/>
          </p:cNvSpPr>
          <p:nvPr>
            <p:ph type="title"/>
          </p:nvPr>
        </p:nvSpPr>
        <p:spPr>
          <a:xfrm>
            <a:off x="1096993" y="268605"/>
            <a:ext cx="10238613" cy="1097280"/>
          </a:xfrm>
        </p:spPr>
        <p:txBody>
          <a:bodyPr/>
          <a:lstStyle/>
          <a:p>
            <a:r>
              <a:rPr lang="en-US" dirty="0" smtClean="0"/>
              <a:t>互联网业务多中心并行运行</a:t>
            </a:r>
            <a:r>
              <a:rPr lang="en-US" sz="4000" dirty="0"/>
              <a:t/>
            </a:r>
            <a:br>
              <a:rPr lang="en-US" sz="4000" dirty="0"/>
            </a:br>
            <a:r>
              <a:rPr lang="zh-CN" altLang="en-US" sz="1800" dirty="0" smtClean="0"/>
              <a:t>将客户端请求发送到最佳的数据中心</a:t>
            </a:r>
            <a:endParaRPr lang="en-US" sz="1800" dirty="0"/>
          </a:p>
        </p:txBody>
      </p:sp>
      <p:sp>
        <p:nvSpPr>
          <p:cNvPr id="151" name="Content Placeholder 2"/>
          <p:cNvSpPr>
            <a:spLocks noGrp="1"/>
          </p:cNvSpPr>
          <p:nvPr>
            <p:ph idx="1"/>
          </p:nvPr>
        </p:nvSpPr>
        <p:spPr>
          <a:xfrm>
            <a:off x="284848" y="1473231"/>
            <a:ext cx="11645228" cy="1019665"/>
          </a:xfrm>
        </p:spPr>
        <p:txBody>
          <a:bodyPr>
            <a:normAutofit/>
          </a:bodyPr>
          <a:lstStyle/>
          <a:p>
            <a:pPr marL="0" lvl="1" indent="0">
              <a:buNone/>
            </a:pPr>
            <a:r>
              <a:rPr kumimoji="1" lang="zh-CN" altLang="en-US" sz="1400" dirty="0" smtClean="0"/>
              <a:t>通过一组</a:t>
            </a:r>
            <a:r>
              <a:rPr kumimoji="1" lang="en-US" altLang="zh-CN" sz="1400" dirty="0" smtClean="0"/>
              <a:t>GTM</a:t>
            </a:r>
            <a:r>
              <a:rPr kumimoji="1" lang="zh-CN" altLang="en-US" sz="1400" dirty="0" smtClean="0"/>
              <a:t>来对外提供服务</a:t>
            </a:r>
            <a:endParaRPr kumimoji="1" lang="en-US" altLang="zh-CN" sz="1400" dirty="0" smtClean="0"/>
          </a:p>
          <a:p>
            <a:pPr marL="0" lvl="1" indent="0">
              <a:buNone/>
            </a:pPr>
            <a:r>
              <a:rPr kumimoji="1" lang="en-US" altLang="zh-CN" sz="1400" dirty="0" smtClean="0"/>
              <a:t>GTM</a:t>
            </a:r>
            <a:r>
              <a:rPr kumimoji="1" lang="zh-CN" altLang="en-US" sz="1400" dirty="0" smtClean="0"/>
              <a:t>监控服务的状态，并通知同组内的其他所有</a:t>
            </a:r>
            <a:r>
              <a:rPr kumimoji="1" lang="en-US" altLang="zh-CN" sz="1400" dirty="0" smtClean="0"/>
              <a:t>GTM</a:t>
            </a:r>
            <a:r>
              <a:rPr kumimoji="1" lang="zh-CN" altLang="en-US" sz="1400" dirty="0" smtClean="0"/>
              <a:t>设备，对于每一个</a:t>
            </a:r>
            <a:r>
              <a:rPr kumimoji="1" lang="en-US" altLang="zh-CN" sz="1400" dirty="0" smtClean="0"/>
              <a:t>DNS</a:t>
            </a:r>
            <a:r>
              <a:rPr kumimoji="1" lang="zh-CN" altLang="en-US" sz="1400" dirty="0" smtClean="0"/>
              <a:t>请求返回最佳结果</a:t>
            </a:r>
            <a:endParaRPr kumimoji="1" lang="en-US" altLang="zh-CN" sz="1400" dirty="0" smtClean="0"/>
          </a:p>
          <a:p>
            <a:pPr marL="0" lvl="1" indent="0">
              <a:buNone/>
            </a:pPr>
            <a:r>
              <a:rPr kumimoji="1" lang="zh-CN" altLang="en-US" sz="1400" dirty="0" smtClean="0"/>
              <a:t>好的策略选择和配置方式可以最大幅度提高客户体验</a:t>
            </a:r>
            <a:endParaRPr kumimoji="1" lang="en-US" altLang="ja-JP" sz="1400" dirty="0"/>
          </a:p>
        </p:txBody>
      </p:sp>
      <p:sp>
        <p:nvSpPr>
          <p:cNvPr id="106" name="Rounded Rectangle 105"/>
          <p:cNvSpPr/>
          <p:nvPr/>
        </p:nvSpPr>
        <p:spPr>
          <a:xfrm>
            <a:off x="1308626" y="5114627"/>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109" name="Rounded Rectangle 108"/>
          <p:cNvSpPr/>
          <p:nvPr/>
        </p:nvSpPr>
        <p:spPr>
          <a:xfrm>
            <a:off x="3035375" y="5872490"/>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111" name="Rounded Rectangle 110"/>
          <p:cNvSpPr/>
          <p:nvPr/>
        </p:nvSpPr>
        <p:spPr>
          <a:xfrm>
            <a:off x="7301464" y="4516894"/>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3" name="Rounded Rectangle 112"/>
          <p:cNvSpPr/>
          <p:nvPr/>
        </p:nvSpPr>
        <p:spPr>
          <a:xfrm>
            <a:off x="1308626" y="5952827"/>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16" name="Rounded Rectangle 115"/>
          <p:cNvSpPr/>
          <p:nvPr/>
        </p:nvSpPr>
        <p:spPr>
          <a:xfrm>
            <a:off x="438915" y="4516893"/>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7" name="Can 116"/>
          <p:cNvSpPr/>
          <p:nvPr/>
        </p:nvSpPr>
        <p:spPr>
          <a:xfrm rot="5400000">
            <a:off x="5899961" y="3539668"/>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18" name="Rounded Rectangle 117"/>
          <p:cNvSpPr/>
          <p:nvPr/>
        </p:nvSpPr>
        <p:spPr>
          <a:xfrm>
            <a:off x="2933801" y="5091951"/>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20" name="Straight Connector 119"/>
          <p:cNvCxnSpPr/>
          <p:nvPr/>
        </p:nvCxnSpPr>
        <p:spPr>
          <a:xfrm>
            <a:off x="2741519" y="4443463"/>
            <a:ext cx="35604" cy="197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Can 124"/>
          <p:cNvSpPr/>
          <p:nvPr/>
        </p:nvSpPr>
        <p:spPr>
          <a:xfrm rot="5400000">
            <a:off x="5923940" y="2701468"/>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9" name="Text Box 33"/>
          <p:cNvSpPr txBox="1">
            <a:spLocks noChangeArrowheads="1"/>
          </p:cNvSpPr>
          <p:nvPr/>
        </p:nvSpPr>
        <p:spPr bwMode="auto">
          <a:xfrm>
            <a:off x="747966" y="4535874"/>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136" name="Text Box 33"/>
          <p:cNvSpPr txBox="1">
            <a:spLocks noChangeArrowheads="1"/>
          </p:cNvSpPr>
          <p:nvPr/>
        </p:nvSpPr>
        <p:spPr bwMode="auto">
          <a:xfrm>
            <a:off x="349614" y="5200363"/>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38" name="Text Box 33"/>
          <p:cNvSpPr txBox="1">
            <a:spLocks noChangeArrowheads="1"/>
          </p:cNvSpPr>
          <p:nvPr/>
        </p:nvSpPr>
        <p:spPr bwMode="auto">
          <a:xfrm>
            <a:off x="518444" y="5953846"/>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grpSp>
        <p:nvGrpSpPr>
          <p:cNvPr id="159" name="Group 158"/>
          <p:cNvGrpSpPr/>
          <p:nvPr/>
        </p:nvGrpSpPr>
        <p:grpSpPr>
          <a:xfrm>
            <a:off x="2178974" y="5026655"/>
            <a:ext cx="1059548" cy="347421"/>
            <a:chOff x="3931920" y="3566160"/>
            <a:chExt cx="1097280" cy="457200"/>
          </a:xfrm>
        </p:grpSpPr>
        <p:pic>
          <p:nvPicPr>
            <p:cNvPr id="167" name="Picture 166"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168" name="Picture 167"/>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171" name="Rounded Rectangle 170"/>
          <p:cNvSpPr/>
          <p:nvPr/>
        </p:nvSpPr>
        <p:spPr>
          <a:xfrm>
            <a:off x="9383436" y="5930151"/>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73" name="Rounded Rectangle 172"/>
          <p:cNvSpPr/>
          <p:nvPr/>
        </p:nvSpPr>
        <p:spPr>
          <a:xfrm>
            <a:off x="9340675" y="5091951"/>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74" name="Straight Connector 173"/>
          <p:cNvCxnSpPr/>
          <p:nvPr/>
        </p:nvCxnSpPr>
        <p:spPr>
          <a:xfrm>
            <a:off x="9249965" y="4420786"/>
            <a:ext cx="17802" cy="1998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 Box 33"/>
          <p:cNvSpPr txBox="1">
            <a:spLocks noChangeArrowheads="1"/>
          </p:cNvSpPr>
          <p:nvPr/>
        </p:nvSpPr>
        <p:spPr bwMode="auto">
          <a:xfrm>
            <a:off x="10295879" y="4535874"/>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177" name="Text Box 33"/>
          <p:cNvSpPr txBox="1">
            <a:spLocks noChangeArrowheads="1"/>
          </p:cNvSpPr>
          <p:nvPr/>
        </p:nvSpPr>
        <p:spPr bwMode="auto">
          <a:xfrm>
            <a:off x="10653392" y="5181600"/>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8" name="Text Box 33"/>
          <p:cNvSpPr txBox="1">
            <a:spLocks noChangeArrowheads="1"/>
          </p:cNvSpPr>
          <p:nvPr/>
        </p:nvSpPr>
        <p:spPr bwMode="auto">
          <a:xfrm>
            <a:off x="10856539" y="5751126"/>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grpSp>
        <p:nvGrpSpPr>
          <p:cNvPr id="182" name="Group 113"/>
          <p:cNvGrpSpPr/>
          <p:nvPr/>
        </p:nvGrpSpPr>
        <p:grpSpPr>
          <a:xfrm>
            <a:off x="3032161" y="3622820"/>
            <a:ext cx="5078828" cy="632631"/>
            <a:chOff x="2000787" y="308356"/>
            <a:chExt cx="5592693" cy="807303"/>
          </a:xfrm>
        </p:grpSpPr>
        <p:grpSp>
          <p:nvGrpSpPr>
            <p:cNvPr id="183" name="Group 685"/>
            <p:cNvGrpSpPr/>
            <p:nvPr/>
          </p:nvGrpSpPr>
          <p:grpSpPr>
            <a:xfrm>
              <a:off x="2000787" y="308356"/>
              <a:ext cx="5592693" cy="807303"/>
              <a:chOff x="3209206" y="3737874"/>
              <a:chExt cx="1267825" cy="841375"/>
            </a:xfrm>
          </p:grpSpPr>
          <p:pic>
            <p:nvPicPr>
              <p:cNvPr id="185"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86" name="Group 20"/>
              <p:cNvGrpSpPr>
                <a:grpSpLocks/>
              </p:cNvGrpSpPr>
              <p:nvPr/>
            </p:nvGrpSpPr>
            <p:grpSpPr bwMode="auto">
              <a:xfrm>
                <a:off x="3355494" y="3737874"/>
                <a:ext cx="1035425" cy="705469"/>
                <a:chOff x="1654" y="2712"/>
                <a:chExt cx="998" cy="680"/>
              </a:xfrm>
            </p:grpSpPr>
            <p:sp>
              <p:nvSpPr>
                <p:cNvPr id="187"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88"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84" name="TextBox 183"/>
            <p:cNvSpPr txBox="1"/>
            <p:nvPr/>
          </p:nvSpPr>
          <p:spPr>
            <a:xfrm>
              <a:off x="3918583" y="502834"/>
              <a:ext cx="711725" cy="353480"/>
            </a:xfrm>
            <a:prstGeom prst="rect">
              <a:avLst/>
            </a:prstGeom>
            <a:noFill/>
          </p:spPr>
          <p:txBody>
            <a:bodyPr wrap="none" rtlCol="0">
              <a:spAutoFit/>
            </a:bodyPr>
            <a:lstStyle/>
            <a:p>
              <a:r>
                <a:rPr lang="zh-CN" altLang="en-US" sz="1200" b="1" dirty="0" smtClean="0">
                  <a:latin typeface="+mj-lt"/>
                  <a:cs typeface="Tahoma" pitchFamily="34" charset="0"/>
                </a:rPr>
                <a:t>互联网</a:t>
              </a:r>
              <a:endParaRPr lang="en-US" sz="1200" b="1" dirty="0">
                <a:latin typeface="+mj-lt"/>
                <a:cs typeface="Tahoma" pitchFamily="34" charset="0"/>
              </a:endParaRPr>
            </a:p>
          </p:txBody>
        </p:sp>
      </p:grpSp>
      <p:grpSp>
        <p:nvGrpSpPr>
          <p:cNvPr id="189" name="Group 113"/>
          <p:cNvGrpSpPr/>
          <p:nvPr/>
        </p:nvGrpSpPr>
        <p:grpSpPr>
          <a:xfrm>
            <a:off x="3590654" y="3461858"/>
            <a:ext cx="1117309" cy="513158"/>
            <a:chOff x="2000787" y="308357"/>
            <a:chExt cx="5953126" cy="807304"/>
          </a:xfrm>
        </p:grpSpPr>
        <p:grpSp>
          <p:nvGrpSpPr>
            <p:cNvPr id="190" name="Group 685"/>
            <p:cNvGrpSpPr/>
            <p:nvPr/>
          </p:nvGrpSpPr>
          <p:grpSpPr>
            <a:xfrm>
              <a:off x="2000787" y="308357"/>
              <a:ext cx="5592693" cy="807304"/>
              <a:chOff x="3209206" y="3737874"/>
              <a:chExt cx="1267825" cy="841377"/>
            </a:xfrm>
          </p:grpSpPr>
          <p:pic>
            <p:nvPicPr>
              <p:cNvPr id="192"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93" name="Group 20"/>
              <p:cNvGrpSpPr>
                <a:grpSpLocks/>
              </p:cNvGrpSpPr>
              <p:nvPr/>
            </p:nvGrpSpPr>
            <p:grpSpPr bwMode="auto">
              <a:xfrm>
                <a:off x="3355494" y="3737874"/>
                <a:ext cx="1035425" cy="705469"/>
                <a:chOff x="1654" y="2712"/>
                <a:chExt cx="998" cy="680"/>
              </a:xfrm>
            </p:grpSpPr>
            <p:sp>
              <p:nvSpPr>
                <p:cNvPr id="19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9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91" name="TextBox 190"/>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96" name="Group 113"/>
          <p:cNvGrpSpPr/>
          <p:nvPr/>
        </p:nvGrpSpPr>
        <p:grpSpPr>
          <a:xfrm>
            <a:off x="3618182" y="3989120"/>
            <a:ext cx="1068647" cy="480892"/>
            <a:chOff x="2000787" y="308357"/>
            <a:chExt cx="5991679" cy="807304"/>
          </a:xfrm>
        </p:grpSpPr>
        <p:grpSp>
          <p:nvGrpSpPr>
            <p:cNvPr id="197" name="Group 685"/>
            <p:cNvGrpSpPr/>
            <p:nvPr/>
          </p:nvGrpSpPr>
          <p:grpSpPr>
            <a:xfrm>
              <a:off x="2000787" y="308357"/>
              <a:ext cx="5592693" cy="807304"/>
              <a:chOff x="3209206" y="3737874"/>
              <a:chExt cx="1267825" cy="841377"/>
            </a:xfrm>
          </p:grpSpPr>
          <p:pic>
            <p:nvPicPr>
              <p:cNvPr id="199"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200" name="Group 20"/>
              <p:cNvGrpSpPr>
                <a:grpSpLocks/>
              </p:cNvGrpSpPr>
              <p:nvPr/>
            </p:nvGrpSpPr>
            <p:grpSpPr bwMode="auto">
              <a:xfrm>
                <a:off x="3355494" y="3737874"/>
                <a:ext cx="1035425" cy="705469"/>
                <a:chOff x="1654" y="2712"/>
                <a:chExt cx="998" cy="680"/>
              </a:xfrm>
            </p:grpSpPr>
            <p:sp>
              <p:nvSpPr>
                <p:cNvPr id="20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20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98" name="TextBox 197"/>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203" name="Group 113"/>
          <p:cNvGrpSpPr/>
          <p:nvPr/>
        </p:nvGrpSpPr>
        <p:grpSpPr>
          <a:xfrm>
            <a:off x="6912953" y="3901074"/>
            <a:ext cx="1068647" cy="480892"/>
            <a:chOff x="2000787" y="308357"/>
            <a:chExt cx="5991679" cy="807304"/>
          </a:xfrm>
        </p:grpSpPr>
        <p:grpSp>
          <p:nvGrpSpPr>
            <p:cNvPr id="204" name="Group 685"/>
            <p:cNvGrpSpPr/>
            <p:nvPr/>
          </p:nvGrpSpPr>
          <p:grpSpPr>
            <a:xfrm>
              <a:off x="2000787" y="308357"/>
              <a:ext cx="5592693" cy="807304"/>
              <a:chOff x="3209206" y="3737874"/>
              <a:chExt cx="1267825" cy="841377"/>
            </a:xfrm>
          </p:grpSpPr>
          <p:pic>
            <p:nvPicPr>
              <p:cNvPr id="206"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207" name="Group 20"/>
              <p:cNvGrpSpPr>
                <a:grpSpLocks/>
              </p:cNvGrpSpPr>
              <p:nvPr/>
            </p:nvGrpSpPr>
            <p:grpSpPr bwMode="auto">
              <a:xfrm>
                <a:off x="3355494" y="3737874"/>
                <a:ext cx="1035425" cy="705469"/>
                <a:chOff x="1654" y="2712"/>
                <a:chExt cx="998" cy="680"/>
              </a:xfrm>
            </p:grpSpPr>
            <p:sp>
              <p:nvSpPr>
                <p:cNvPr id="20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20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205" name="TextBox 20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210" name="Group 113"/>
          <p:cNvGrpSpPr/>
          <p:nvPr/>
        </p:nvGrpSpPr>
        <p:grpSpPr>
          <a:xfrm>
            <a:off x="6925681" y="3417024"/>
            <a:ext cx="1117309" cy="513158"/>
            <a:chOff x="2000787" y="308357"/>
            <a:chExt cx="5953126" cy="807304"/>
          </a:xfrm>
        </p:grpSpPr>
        <p:grpSp>
          <p:nvGrpSpPr>
            <p:cNvPr id="211" name="Group 685"/>
            <p:cNvGrpSpPr/>
            <p:nvPr/>
          </p:nvGrpSpPr>
          <p:grpSpPr>
            <a:xfrm>
              <a:off x="2000787" y="308357"/>
              <a:ext cx="5592693" cy="807304"/>
              <a:chOff x="3209206" y="3737874"/>
              <a:chExt cx="1267825" cy="841377"/>
            </a:xfrm>
          </p:grpSpPr>
          <p:pic>
            <p:nvPicPr>
              <p:cNvPr id="213"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214" name="Group 20"/>
              <p:cNvGrpSpPr>
                <a:grpSpLocks/>
              </p:cNvGrpSpPr>
              <p:nvPr/>
            </p:nvGrpSpPr>
            <p:grpSpPr bwMode="auto">
              <a:xfrm>
                <a:off x="3355494" y="3737874"/>
                <a:ext cx="1035425" cy="705469"/>
                <a:chOff x="1654" y="2712"/>
                <a:chExt cx="998" cy="680"/>
              </a:xfrm>
            </p:grpSpPr>
            <p:sp>
              <p:nvSpPr>
                <p:cNvPr id="21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21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212" name="TextBox 211"/>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217" name="Rounded Rectangle 216"/>
          <p:cNvSpPr/>
          <p:nvPr/>
        </p:nvSpPr>
        <p:spPr>
          <a:xfrm>
            <a:off x="444590" y="4516893"/>
            <a:ext cx="4012816" cy="1902124"/>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218" name="Rounded Rectangle 217"/>
          <p:cNvSpPr/>
          <p:nvPr/>
        </p:nvSpPr>
        <p:spPr>
          <a:xfrm>
            <a:off x="7301464" y="4516893"/>
            <a:ext cx="4412513" cy="1902124"/>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19" name="Group 35"/>
          <p:cNvGrpSpPr/>
          <p:nvPr/>
        </p:nvGrpSpPr>
        <p:grpSpPr>
          <a:xfrm>
            <a:off x="1308626" y="3575367"/>
            <a:ext cx="2046378" cy="1036708"/>
            <a:chOff x="3124200" y="3962400"/>
            <a:chExt cx="1917116" cy="1449832"/>
          </a:xfrm>
        </p:grpSpPr>
        <p:sp>
          <p:nvSpPr>
            <p:cNvPr id="220"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1" name="Group 33"/>
            <p:cNvGrpSpPr/>
            <p:nvPr/>
          </p:nvGrpSpPr>
          <p:grpSpPr>
            <a:xfrm>
              <a:off x="3124200" y="3962400"/>
              <a:ext cx="1905000" cy="1295400"/>
              <a:chOff x="3124200" y="3962400"/>
              <a:chExt cx="1905000" cy="1295400"/>
            </a:xfrm>
          </p:grpSpPr>
          <p:pic>
            <p:nvPicPr>
              <p:cNvPr id="222"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223"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224" name="Group 166"/>
          <p:cNvGrpSpPr/>
          <p:nvPr/>
        </p:nvGrpSpPr>
        <p:grpSpPr>
          <a:xfrm>
            <a:off x="8418776" y="3545274"/>
            <a:ext cx="2437764" cy="1022866"/>
            <a:chOff x="2592117" y="2525483"/>
            <a:chExt cx="2241122" cy="1449832"/>
          </a:xfrm>
        </p:grpSpPr>
        <p:sp>
          <p:nvSpPr>
            <p:cNvPr id="225" name="Rounded Rectangle 224"/>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226" name="Group 33"/>
            <p:cNvGrpSpPr/>
            <p:nvPr/>
          </p:nvGrpSpPr>
          <p:grpSpPr>
            <a:xfrm>
              <a:off x="2732307" y="2525483"/>
              <a:ext cx="1905000" cy="1316261"/>
              <a:chOff x="3124200" y="3962400"/>
              <a:chExt cx="1905000" cy="1316261"/>
            </a:xfrm>
          </p:grpSpPr>
          <p:pic>
            <p:nvPicPr>
              <p:cNvPr id="227" name="Picture 226"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228" name="Picture 227"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230" name="Group 229"/>
          <p:cNvGrpSpPr/>
          <p:nvPr/>
        </p:nvGrpSpPr>
        <p:grpSpPr>
          <a:xfrm>
            <a:off x="1512554" y="5181602"/>
            <a:ext cx="485705" cy="303569"/>
            <a:chOff x="1321583" y="6042568"/>
            <a:chExt cx="485832" cy="404759"/>
          </a:xfrm>
        </p:grpSpPr>
        <p:sp>
          <p:nvSpPr>
            <p:cNvPr id="231" name="Rounded Rectangle 23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32" name="Picture 231"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33" name="Group 232"/>
          <p:cNvGrpSpPr/>
          <p:nvPr/>
        </p:nvGrpSpPr>
        <p:grpSpPr>
          <a:xfrm>
            <a:off x="2217396" y="4997087"/>
            <a:ext cx="1160087" cy="351935"/>
            <a:chOff x="2026607" y="5796548"/>
            <a:chExt cx="1160389" cy="469247"/>
          </a:xfrm>
        </p:grpSpPr>
        <p:pic>
          <p:nvPicPr>
            <p:cNvPr id="234" name="Picture 233"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35" name="Picture 234"/>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36" name="Group 235"/>
          <p:cNvGrpSpPr/>
          <p:nvPr/>
        </p:nvGrpSpPr>
        <p:grpSpPr>
          <a:xfrm>
            <a:off x="2217396" y="5833820"/>
            <a:ext cx="1160087" cy="351935"/>
            <a:chOff x="2026607" y="5796548"/>
            <a:chExt cx="1160389" cy="469247"/>
          </a:xfrm>
        </p:grpSpPr>
        <p:pic>
          <p:nvPicPr>
            <p:cNvPr id="237" name="Picture 236"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38" name="Picture 237"/>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42" name="Group 241"/>
          <p:cNvGrpSpPr/>
          <p:nvPr/>
        </p:nvGrpSpPr>
        <p:grpSpPr>
          <a:xfrm>
            <a:off x="8699727" y="5017250"/>
            <a:ext cx="1160087" cy="351935"/>
            <a:chOff x="2026607" y="5796548"/>
            <a:chExt cx="1160389" cy="469247"/>
          </a:xfrm>
        </p:grpSpPr>
        <p:pic>
          <p:nvPicPr>
            <p:cNvPr id="243" name="Picture 24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44" name="Picture 243"/>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45" name="Group 244"/>
          <p:cNvGrpSpPr/>
          <p:nvPr/>
        </p:nvGrpSpPr>
        <p:grpSpPr>
          <a:xfrm>
            <a:off x="8711466" y="5821470"/>
            <a:ext cx="1160087" cy="351935"/>
            <a:chOff x="2026607" y="5796548"/>
            <a:chExt cx="1160389" cy="469247"/>
          </a:xfrm>
        </p:grpSpPr>
        <p:pic>
          <p:nvPicPr>
            <p:cNvPr id="246" name="Picture 245"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47" name="Picture 24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255" name="Picture 254" descr="AGILITY-prep_3-06.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4720" y="4829127"/>
            <a:ext cx="1303261" cy="96741"/>
          </a:xfrm>
          <a:prstGeom prst="rect">
            <a:avLst/>
          </a:prstGeom>
        </p:spPr>
      </p:pic>
      <p:pic>
        <p:nvPicPr>
          <p:cNvPr id="256" name="Picture 255" descr="AGILITY-prep_3-06.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58823" y="4834063"/>
            <a:ext cx="1303261" cy="96741"/>
          </a:xfrm>
          <a:prstGeom prst="rect">
            <a:avLst/>
          </a:prstGeom>
        </p:spPr>
      </p:pic>
      <p:grpSp>
        <p:nvGrpSpPr>
          <p:cNvPr id="257" name="Group 256"/>
          <p:cNvGrpSpPr/>
          <p:nvPr/>
        </p:nvGrpSpPr>
        <p:grpSpPr>
          <a:xfrm>
            <a:off x="2491451" y="4573239"/>
            <a:ext cx="461005" cy="357564"/>
            <a:chOff x="-465818" y="4375005"/>
            <a:chExt cx="461125" cy="476752"/>
          </a:xfrm>
        </p:grpSpPr>
        <p:sp>
          <p:nvSpPr>
            <p:cNvPr id="258" name="Oval 257"/>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59" name="Picture 258"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260" name="Group 259"/>
          <p:cNvGrpSpPr/>
          <p:nvPr/>
        </p:nvGrpSpPr>
        <p:grpSpPr>
          <a:xfrm>
            <a:off x="9032029" y="4553491"/>
            <a:ext cx="461005" cy="357564"/>
            <a:chOff x="-465818" y="4375005"/>
            <a:chExt cx="461125" cy="476752"/>
          </a:xfrm>
        </p:grpSpPr>
        <p:sp>
          <p:nvSpPr>
            <p:cNvPr id="261" name="Oval 260"/>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62" name="Picture 261"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263" name="Group 262"/>
          <p:cNvGrpSpPr/>
          <p:nvPr/>
        </p:nvGrpSpPr>
        <p:grpSpPr>
          <a:xfrm>
            <a:off x="2579360" y="5440276"/>
            <a:ext cx="373177" cy="286328"/>
            <a:chOff x="-293433" y="7044469"/>
            <a:chExt cx="373274" cy="381770"/>
          </a:xfrm>
        </p:grpSpPr>
        <p:sp>
          <p:nvSpPr>
            <p:cNvPr id="264" name="Oval 263"/>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65" name="Picture 264"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69" name="Group 268"/>
          <p:cNvGrpSpPr/>
          <p:nvPr/>
        </p:nvGrpSpPr>
        <p:grpSpPr>
          <a:xfrm>
            <a:off x="9090127" y="5488126"/>
            <a:ext cx="373177" cy="286328"/>
            <a:chOff x="-293433" y="7044469"/>
            <a:chExt cx="373274" cy="381770"/>
          </a:xfrm>
        </p:grpSpPr>
        <p:sp>
          <p:nvSpPr>
            <p:cNvPr id="270" name="Oval 269"/>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1" name="Picture 270"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75" name="Group 274"/>
          <p:cNvGrpSpPr/>
          <p:nvPr/>
        </p:nvGrpSpPr>
        <p:grpSpPr>
          <a:xfrm>
            <a:off x="1559065" y="6001053"/>
            <a:ext cx="485705" cy="303569"/>
            <a:chOff x="1321583" y="6042568"/>
            <a:chExt cx="485832" cy="404759"/>
          </a:xfrm>
        </p:grpSpPr>
        <p:sp>
          <p:nvSpPr>
            <p:cNvPr id="276" name="Rounded Rectangle 275"/>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7" name="Picture 276"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78" name="Group 277"/>
          <p:cNvGrpSpPr/>
          <p:nvPr/>
        </p:nvGrpSpPr>
        <p:grpSpPr>
          <a:xfrm>
            <a:off x="10015971" y="5159297"/>
            <a:ext cx="485705" cy="303569"/>
            <a:chOff x="1321583" y="6042568"/>
            <a:chExt cx="485832" cy="404759"/>
          </a:xfrm>
        </p:grpSpPr>
        <p:sp>
          <p:nvSpPr>
            <p:cNvPr id="279" name="Rounded Rectangle 278"/>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80" name="Picture 279"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81" name="Group 280"/>
          <p:cNvGrpSpPr/>
          <p:nvPr/>
        </p:nvGrpSpPr>
        <p:grpSpPr>
          <a:xfrm>
            <a:off x="10062482" y="5978749"/>
            <a:ext cx="485705" cy="303569"/>
            <a:chOff x="1321583" y="6042568"/>
            <a:chExt cx="485832" cy="404759"/>
          </a:xfrm>
        </p:grpSpPr>
        <p:sp>
          <p:nvSpPr>
            <p:cNvPr id="282" name="Rounded Rectangle 281"/>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83" name="Picture 282"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90" name="Group 289"/>
          <p:cNvGrpSpPr/>
          <p:nvPr/>
        </p:nvGrpSpPr>
        <p:grpSpPr>
          <a:xfrm>
            <a:off x="6373416" y="2360715"/>
            <a:ext cx="1104531" cy="633802"/>
            <a:chOff x="5079278" y="6673963"/>
            <a:chExt cx="3352912" cy="1764851"/>
          </a:xfrm>
        </p:grpSpPr>
        <p:pic>
          <p:nvPicPr>
            <p:cNvPr id="291" name="Picture 290" descr="AGILITY-prep_44_mobile_devices.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292" name="Rectangle 291"/>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293" name="Rectangle 292"/>
          <p:cNvSpPr/>
          <p:nvPr/>
        </p:nvSpPr>
        <p:spPr>
          <a:xfrm>
            <a:off x="438915" y="5726604"/>
            <a:ext cx="11275063" cy="692412"/>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20" name="Freeform 19"/>
          <p:cNvSpPr/>
          <p:nvPr/>
        </p:nvSpPr>
        <p:spPr>
          <a:xfrm>
            <a:off x="413421" y="4968445"/>
            <a:ext cx="1413570" cy="935182"/>
          </a:xfrm>
          <a:custGeom>
            <a:avLst/>
            <a:gdLst>
              <a:gd name="connsiteX0" fmla="*/ 167029 w 1413938"/>
              <a:gd name="connsiteY0" fmla="*/ 0 h 1246909"/>
              <a:gd name="connsiteX1" fmla="*/ 12649 w 1413938"/>
              <a:gd name="connsiteY1" fmla="*/ 308759 h 1246909"/>
              <a:gd name="connsiteX2" fmla="*/ 60151 w 1413938"/>
              <a:gd name="connsiteY2" fmla="*/ 724395 h 1246909"/>
              <a:gd name="connsiteX3" fmla="*/ 463912 w 1413938"/>
              <a:gd name="connsiteY3" fmla="*/ 1033154 h 1246909"/>
              <a:gd name="connsiteX4" fmla="*/ 1413938 w 1413938"/>
              <a:gd name="connsiteY4" fmla="*/ 1246909 h 124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938" h="1246909">
                <a:moveTo>
                  <a:pt x="167029" y="0"/>
                </a:moveTo>
                <a:cubicBezTo>
                  <a:pt x="98745" y="94013"/>
                  <a:pt x="30462" y="188027"/>
                  <a:pt x="12649" y="308759"/>
                </a:cubicBezTo>
                <a:cubicBezTo>
                  <a:pt x="-5164" y="429491"/>
                  <a:pt x="-15059" y="603663"/>
                  <a:pt x="60151" y="724395"/>
                </a:cubicBezTo>
                <a:cubicBezTo>
                  <a:pt x="135361" y="845127"/>
                  <a:pt x="238281" y="946068"/>
                  <a:pt x="463912" y="1033154"/>
                </a:cubicBezTo>
                <a:cubicBezTo>
                  <a:pt x="689543" y="1120240"/>
                  <a:pt x="1051740" y="1183574"/>
                  <a:pt x="1413938" y="1246909"/>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1" name="Freeform 20"/>
          <p:cNvSpPr/>
          <p:nvPr/>
        </p:nvSpPr>
        <p:spPr>
          <a:xfrm>
            <a:off x="737966" y="4986258"/>
            <a:ext cx="1065281" cy="126926"/>
          </a:xfrm>
          <a:custGeom>
            <a:avLst/>
            <a:gdLst>
              <a:gd name="connsiteX0" fmla="*/ 20531 w 1065559"/>
              <a:gd name="connsiteY0" fmla="*/ 0 h 169234"/>
              <a:gd name="connsiteX1" fmla="*/ 139284 w 1065559"/>
              <a:gd name="connsiteY1" fmla="*/ 154379 h 169234"/>
              <a:gd name="connsiteX2" fmla="*/ 1065559 w 1065559"/>
              <a:gd name="connsiteY2" fmla="*/ 154379 h 169234"/>
            </a:gdLst>
            <a:ahLst/>
            <a:cxnLst>
              <a:cxn ang="0">
                <a:pos x="connsiteX0" y="connsiteY0"/>
              </a:cxn>
              <a:cxn ang="0">
                <a:pos x="connsiteX1" y="connsiteY1"/>
              </a:cxn>
              <a:cxn ang="0">
                <a:pos x="connsiteX2" y="connsiteY2"/>
              </a:cxn>
            </a:cxnLst>
            <a:rect l="l" t="t" r="r" b="b"/>
            <a:pathLst>
              <a:path w="1065559" h="169234">
                <a:moveTo>
                  <a:pt x="20531" y="0"/>
                </a:moveTo>
                <a:cubicBezTo>
                  <a:pt x="-7178" y="64324"/>
                  <a:pt x="-34887" y="128649"/>
                  <a:pt x="139284" y="154379"/>
                </a:cubicBezTo>
                <a:cubicBezTo>
                  <a:pt x="313455" y="180109"/>
                  <a:pt x="689507" y="167244"/>
                  <a:pt x="1065559" y="154379"/>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2" name="Freeform 21"/>
          <p:cNvSpPr/>
          <p:nvPr/>
        </p:nvSpPr>
        <p:spPr>
          <a:xfrm>
            <a:off x="236444" y="4897194"/>
            <a:ext cx="676385" cy="1349528"/>
          </a:xfrm>
          <a:custGeom>
            <a:avLst/>
            <a:gdLst>
              <a:gd name="connsiteX0" fmla="*/ 189672 w 676561"/>
              <a:gd name="connsiteY0" fmla="*/ 0 h 1799371"/>
              <a:gd name="connsiteX1" fmla="*/ 47169 w 676561"/>
              <a:gd name="connsiteY1" fmla="*/ 368135 h 1799371"/>
              <a:gd name="connsiteX2" fmla="*/ 35293 w 676561"/>
              <a:gd name="connsiteY2" fmla="*/ 1246909 h 1799371"/>
              <a:gd name="connsiteX3" fmla="*/ 486556 w 676561"/>
              <a:gd name="connsiteY3" fmla="*/ 1721922 h 1799371"/>
              <a:gd name="connsiteX4" fmla="*/ 676561 w 676561"/>
              <a:gd name="connsiteY4" fmla="*/ 1793174 h 1799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561" h="1799371">
                <a:moveTo>
                  <a:pt x="189672" y="0"/>
                </a:moveTo>
                <a:cubicBezTo>
                  <a:pt x="131285" y="80158"/>
                  <a:pt x="72899" y="160317"/>
                  <a:pt x="47169" y="368135"/>
                </a:cubicBezTo>
                <a:cubicBezTo>
                  <a:pt x="21439" y="575953"/>
                  <a:pt x="-37938" y="1021278"/>
                  <a:pt x="35293" y="1246909"/>
                </a:cubicBezTo>
                <a:cubicBezTo>
                  <a:pt x="108524" y="1472540"/>
                  <a:pt x="379678" y="1630878"/>
                  <a:pt x="486556" y="1721922"/>
                </a:cubicBezTo>
                <a:cubicBezTo>
                  <a:pt x="593434" y="1812966"/>
                  <a:pt x="634997" y="1803070"/>
                  <a:pt x="676561" y="1793174"/>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295" name="Picture 294" descr="AGILITY-prep_44-46.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381402" y="3112695"/>
            <a:ext cx="152007" cy="494153"/>
          </a:xfrm>
          <a:prstGeom prst="rect">
            <a:avLst/>
          </a:prstGeom>
        </p:spPr>
      </p:pic>
      <p:pic>
        <p:nvPicPr>
          <p:cNvPr id="297" name="Picture 296" descr="AGILITY-prep_44-46.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66684" y="3858949"/>
            <a:ext cx="152007" cy="494153"/>
          </a:xfrm>
          <a:prstGeom prst="rect">
            <a:avLst/>
          </a:prstGeom>
        </p:spPr>
      </p:pic>
      <p:sp>
        <p:nvSpPr>
          <p:cNvPr id="24" name="Freeform 23"/>
          <p:cNvSpPr/>
          <p:nvPr/>
        </p:nvSpPr>
        <p:spPr>
          <a:xfrm>
            <a:off x="2159414" y="4416046"/>
            <a:ext cx="7990012" cy="463334"/>
          </a:xfrm>
          <a:custGeom>
            <a:avLst/>
            <a:gdLst>
              <a:gd name="connsiteX0" fmla="*/ 0 w 7992093"/>
              <a:gd name="connsiteY0" fmla="*/ 617778 h 617778"/>
              <a:gd name="connsiteX1" fmla="*/ 973776 w 7992093"/>
              <a:gd name="connsiteY1" fmla="*/ 427773 h 617778"/>
              <a:gd name="connsiteX2" fmla="*/ 2458192 w 7992093"/>
              <a:gd name="connsiteY2" fmla="*/ 107139 h 617778"/>
              <a:gd name="connsiteX3" fmla="*/ 3657600 w 7992093"/>
              <a:gd name="connsiteY3" fmla="*/ 261 h 617778"/>
              <a:gd name="connsiteX4" fmla="*/ 5094514 w 7992093"/>
              <a:gd name="connsiteY4" fmla="*/ 83389 h 617778"/>
              <a:gd name="connsiteX5" fmla="*/ 6412675 w 7992093"/>
              <a:gd name="connsiteY5" fmla="*/ 273394 h 617778"/>
              <a:gd name="connsiteX6" fmla="*/ 7992093 w 7992093"/>
              <a:gd name="connsiteY6" fmla="*/ 594028 h 61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2093" h="617778">
                <a:moveTo>
                  <a:pt x="0" y="617778"/>
                </a:moveTo>
                <a:lnTo>
                  <a:pt x="973776" y="427773"/>
                </a:lnTo>
                <a:cubicBezTo>
                  <a:pt x="1383475" y="342667"/>
                  <a:pt x="2010888" y="178391"/>
                  <a:pt x="2458192" y="107139"/>
                </a:cubicBezTo>
                <a:cubicBezTo>
                  <a:pt x="2905496" y="35887"/>
                  <a:pt x="3218213" y="4219"/>
                  <a:pt x="3657600" y="261"/>
                </a:cubicBezTo>
                <a:cubicBezTo>
                  <a:pt x="4096987" y="-3697"/>
                  <a:pt x="4635335" y="37867"/>
                  <a:pt x="5094514" y="83389"/>
                </a:cubicBezTo>
                <a:cubicBezTo>
                  <a:pt x="5553693" y="128911"/>
                  <a:pt x="5929745" y="188287"/>
                  <a:pt x="6412675" y="273394"/>
                </a:cubicBezTo>
                <a:cubicBezTo>
                  <a:pt x="6895605" y="358500"/>
                  <a:pt x="7443849" y="476264"/>
                  <a:pt x="7992093" y="594028"/>
                </a:cubicBezTo>
              </a:path>
            </a:pathLst>
          </a:custGeom>
          <a:noFill/>
          <a:ln w="38100">
            <a:solidFill>
              <a:schemeClr val="accent5"/>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5" name="Freeform 24"/>
          <p:cNvSpPr/>
          <p:nvPr/>
        </p:nvSpPr>
        <p:spPr>
          <a:xfrm>
            <a:off x="4688198" y="2964485"/>
            <a:ext cx="1863941" cy="435225"/>
          </a:xfrm>
          <a:custGeom>
            <a:avLst/>
            <a:gdLst>
              <a:gd name="connsiteX0" fmla="*/ 1864426 w 1864426"/>
              <a:gd name="connsiteY0" fmla="*/ 0 h 580300"/>
              <a:gd name="connsiteX1" fmla="*/ 1508166 w 1864426"/>
              <a:gd name="connsiteY1" fmla="*/ 463138 h 580300"/>
              <a:gd name="connsiteX2" fmla="*/ 688769 w 1864426"/>
              <a:gd name="connsiteY2" fmla="*/ 570016 h 580300"/>
              <a:gd name="connsiteX3" fmla="*/ 0 w 1864426"/>
              <a:gd name="connsiteY3" fmla="*/ 570016 h 580300"/>
            </a:gdLst>
            <a:ahLst/>
            <a:cxnLst>
              <a:cxn ang="0">
                <a:pos x="connsiteX0" y="connsiteY0"/>
              </a:cxn>
              <a:cxn ang="0">
                <a:pos x="connsiteX1" y="connsiteY1"/>
              </a:cxn>
              <a:cxn ang="0">
                <a:pos x="connsiteX2" y="connsiteY2"/>
              </a:cxn>
              <a:cxn ang="0">
                <a:pos x="connsiteX3" y="connsiteY3"/>
              </a:cxn>
            </a:cxnLst>
            <a:rect l="l" t="t" r="r" b="b"/>
            <a:pathLst>
              <a:path w="1864426" h="580300">
                <a:moveTo>
                  <a:pt x="1864426" y="0"/>
                </a:moveTo>
                <a:cubicBezTo>
                  <a:pt x="1784267" y="184067"/>
                  <a:pt x="1704109" y="368135"/>
                  <a:pt x="1508166" y="463138"/>
                </a:cubicBezTo>
                <a:cubicBezTo>
                  <a:pt x="1312223" y="558141"/>
                  <a:pt x="940130" y="552203"/>
                  <a:pt x="688769" y="570016"/>
                </a:cubicBezTo>
                <a:cubicBezTo>
                  <a:pt x="437408" y="587829"/>
                  <a:pt x="218704" y="578922"/>
                  <a:pt x="0" y="570016"/>
                </a:cubicBezTo>
              </a:path>
            </a:pathLst>
          </a:custGeom>
          <a:noFill/>
          <a:ln w="38100" cmpd="sng">
            <a:solidFill>
              <a:schemeClr val="accent3"/>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Freeform 25"/>
          <p:cNvSpPr/>
          <p:nvPr/>
        </p:nvSpPr>
        <p:spPr>
          <a:xfrm>
            <a:off x="1375845" y="3436529"/>
            <a:ext cx="2849336" cy="1059872"/>
          </a:xfrm>
          <a:custGeom>
            <a:avLst/>
            <a:gdLst>
              <a:gd name="connsiteX0" fmla="*/ 2850078 w 2850078"/>
              <a:gd name="connsiteY0" fmla="*/ 0 h 1413163"/>
              <a:gd name="connsiteX1" fmla="*/ 2161309 w 2850078"/>
              <a:gd name="connsiteY1" fmla="*/ 71252 h 1413163"/>
              <a:gd name="connsiteX2" fmla="*/ 1377538 w 2850078"/>
              <a:gd name="connsiteY2" fmla="*/ 83127 h 1413163"/>
              <a:gd name="connsiteX3" fmla="*/ 415637 w 2850078"/>
              <a:gd name="connsiteY3" fmla="*/ 380010 h 1413163"/>
              <a:gd name="connsiteX4" fmla="*/ 0 w 2850078"/>
              <a:gd name="connsiteY4" fmla="*/ 1413163 h 1413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078" h="1413163">
                <a:moveTo>
                  <a:pt x="2850078" y="0"/>
                </a:moveTo>
                <a:cubicBezTo>
                  <a:pt x="2628405" y="28699"/>
                  <a:pt x="2406732" y="57398"/>
                  <a:pt x="2161309" y="71252"/>
                </a:cubicBezTo>
                <a:cubicBezTo>
                  <a:pt x="1915886" y="85107"/>
                  <a:pt x="1668483" y="31667"/>
                  <a:pt x="1377538" y="83127"/>
                </a:cubicBezTo>
                <a:cubicBezTo>
                  <a:pt x="1086593" y="134587"/>
                  <a:pt x="645227" y="158337"/>
                  <a:pt x="415637" y="380010"/>
                </a:cubicBezTo>
                <a:cubicBezTo>
                  <a:pt x="186047" y="601683"/>
                  <a:pt x="93023" y="1007423"/>
                  <a:pt x="0" y="1413163"/>
                </a:cubicBezTo>
              </a:path>
            </a:pathLst>
          </a:custGeom>
          <a:noFill/>
          <a:ln w="38100" cmpd="sng">
            <a:solidFill>
              <a:schemeClr val="accent3"/>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Freeform 26"/>
          <p:cNvSpPr/>
          <p:nvPr/>
        </p:nvSpPr>
        <p:spPr>
          <a:xfrm>
            <a:off x="6949087" y="2919953"/>
            <a:ext cx="4102627" cy="1674421"/>
          </a:xfrm>
          <a:custGeom>
            <a:avLst/>
            <a:gdLst>
              <a:gd name="connsiteX0" fmla="*/ 351093 w 4103696"/>
              <a:gd name="connsiteY0" fmla="*/ 0 h 2232561"/>
              <a:gd name="connsiteX1" fmla="*/ 18584 w 4103696"/>
              <a:gd name="connsiteY1" fmla="*/ 629392 h 2232561"/>
              <a:gd name="connsiteX2" fmla="*/ 125462 w 4103696"/>
              <a:gd name="connsiteY2" fmla="*/ 1330036 h 2232561"/>
              <a:gd name="connsiteX3" fmla="*/ 814231 w 4103696"/>
              <a:gd name="connsiteY3" fmla="*/ 1460665 h 2232561"/>
              <a:gd name="connsiteX4" fmla="*/ 2108641 w 4103696"/>
              <a:gd name="connsiteY4" fmla="*/ 1579418 h 2232561"/>
              <a:gd name="connsiteX5" fmla="*/ 3498054 w 4103696"/>
              <a:gd name="connsiteY5" fmla="*/ 1698171 h 2232561"/>
              <a:gd name="connsiteX6" fmla="*/ 4103696 w 4103696"/>
              <a:gd name="connsiteY6" fmla="*/ 2232561 h 223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3696" h="2232561">
                <a:moveTo>
                  <a:pt x="351093" y="0"/>
                </a:moveTo>
                <a:cubicBezTo>
                  <a:pt x="203641" y="203859"/>
                  <a:pt x="56189" y="407719"/>
                  <a:pt x="18584" y="629392"/>
                </a:cubicBezTo>
                <a:cubicBezTo>
                  <a:pt x="-19021" y="851065"/>
                  <a:pt x="-7146" y="1191491"/>
                  <a:pt x="125462" y="1330036"/>
                </a:cubicBezTo>
                <a:cubicBezTo>
                  <a:pt x="258070" y="1468582"/>
                  <a:pt x="483701" y="1419101"/>
                  <a:pt x="814231" y="1460665"/>
                </a:cubicBezTo>
                <a:cubicBezTo>
                  <a:pt x="1144761" y="1502229"/>
                  <a:pt x="2108641" y="1579418"/>
                  <a:pt x="2108641" y="1579418"/>
                </a:cubicBezTo>
                <a:cubicBezTo>
                  <a:pt x="2555945" y="1619002"/>
                  <a:pt x="3165545" y="1589314"/>
                  <a:pt x="3498054" y="1698171"/>
                </a:cubicBezTo>
                <a:cubicBezTo>
                  <a:pt x="3830563" y="1807028"/>
                  <a:pt x="3967129" y="2019794"/>
                  <a:pt x="4103696" y="2232561"/>
                </a:cubicBezTo>
              </a:path>
            </a:pathLst>
          </a:custGeom>
          <a:noFill/>
          <a:ln w="38100">
            <a:solidFill>
              <a:schemeClr val="accent3"/>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26889906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2"/>
          <p:cNvSpPr>
            <a:spLocks noGrp="1"/>
          </p:cNvSpPr>
          <p:nvPr>
            <p:ph type="title"/>
          </p:nvPr>
        </p:nvSpPr>
        <p:spPr>
          <a:xfrm>
            <a:off x="1096993" y="233368"/>
            <a:ext cx="10238613" cy="1097280"/>
          </a:xfrm>
        </p:spPr>
        <p:txBody>
          <a:bodyPr/>
          <a:lstStyle/>
          <a:p>
            <a:r>
              <a:rPr lang="zh-CN" altLang="en-US" dirty="0" smtClean="0"/>
              <a:t>移动终端业务多中心并行</a:t>
            </a:r>
            <a:r>
              <a:rPr lang="en-US" dirty="0" smtClean="0"/>
              <a:t/>
            </a:r>
            <a:br>
              <a:rPr lang="en-US" dirty="0" smtClean="0"/>
            </a:br>
            <a:r>
              <a:rPr lang="zh-CN" altLang="en-US" sz="2400" dirty="0" smtClean="0"/>
              <a:t>用于追踪当前活动的用户</a:t>
            </a:r>
            <a:r>
              <a:rPr lang="en-US" altLang="zh-CN" sz="2400" dirty="0" smtClean="0"/>
              <a:t>Session</a:t>
            </a:r>
            <a:r>
              <a:rPr lang="zh-CN" altLang="en-US" sz="2400" dirty="0" smtClean="0"/>
              <a:t>数据所归属的数据中心</a:t>
            </a:r>
            <a:endParaRPr lang="en-US" sz="2400" dirty="0"/>
          </a:p>
        </p:txBody>
      </p:sp>
      <p:sp>
        <p:nvSpPr>
          <p:cNvPr id="3" name="Content Placeholder 2"/>
          <p:cNvSpPr>
            <a:spLocks noGrp="1"/>
          </p:cNvSpPr>
          <p:nvPr>
            <p:ph idx="1"/>
          </p:nvPr>
        </p:nvSpPr>
        <p:spPr>
          <a:xfrm>
            <a:off x="172060" y="1260715"/>
            <a:ext cx="11645228" cy="1336913"/>
          </a:xfrm>
        </p:spPr>
        <p:txBody>
          <a:bodyPr>
            <a:normAutofit fontScale="92500" lnSpcReduction="10000"/>
          </a:bodyPr>
          <a:lstStyle/>
          <a:p>
            <a:r>
              <a:rPr lang="zh-CN" altLang="en-US" dirty="0" smtClean="0"/>
              <a:t>多中心并行运行后，潜在的风险是可能是用户的第一个请求和后续的请求导向到不同的数据中心或者链路上</a:t>
            </a:r>
            <a:endParaRPr lang="en-US" altLang="zh-CN" dirty="0" smtClean="0"/>
          </a:p>
          <a:p>
            <a:pPr lvl="2"/>
            <a:r>
              <a:rPr lang="en-US" altLang="zh-CN" dirty="0" smtClean="0"/>
              <a:t>ISP</a:t>
            </a:r>
            <a:r>
              <a:rPr lang="zh-CN" altLang="en-US" dirty="0" smtClean="0"/>
              <a:t>大量使用</a:t>
            </a:r>
            <a:r>
              <a:rPr lang="en-US" altLang="zh-CN" dirty="0" smtClean="0"/>
              <a:t>WLAN</a:t>
            </a:r>
            <a:r>
              <a:rPr lang="zh-CN" altLang="en-US" dirty="0" smtClean="0"/>
              <a:t>卸载</a:t>
            </a:r>
            <a:r>
              <a:rPr lang="en-US" altLang="zh-CN" dirty="0" smtClean="0"/>
              <a:t>3G</a:t>
            </a:r>
            <a:r>
              <a:rPr lang="zh-CN" altLang="en-US" dirty="0" smtClean="0"/>
              <a:t>网络的压力</a:t>
            </a:r>
            <a:endParaRPr lang="en-US" altLang="zh-CN" dirty="0" smtClean="0"/>
          </a:p>
          <a:p>
            <a:pPr lvl="2"/>
            <a:r>
              <a:rPr lang="zh-CN" altLang="en-US" dirty="0" smtClean="0"/>
              <a:t>移动用户可能在同一个应用使用期间在</a:t>
            </a:r>
            <a:r>
              <a:rPr lang="en-US" altLang="zh-CN" dirty="0" smtClean="0"/>
              <a:t>3G</a:t>
            </a:r>
            <a:r>
              <a:rPr lang="zh-CN" altLang="en-US" dirty="0" smtClean="0"/>
              <a:t>网络和</a:t>
            </a:r>
            <a:r>
              <a:rPr lang="en-US" altLang="zh-CN" dirty="0" smtClean="0"/>
              <a:t>WIFI</a:t>
            </a:r>
            <a:r>
              <a:rPr lang="zh-CN" altLang="en-US" dirty="0" smtClean="0"/>
              <a:t>之间来回切换</a:t>
            </a:r>
            <a:endParaRPr lang="en-US" dirty="0" smtClean="0"/>
          </a:p>
          <a:p>
            <a:pPr marL="0" indent="0">
              <a:buNone/>
            </a:pPr>
            <a:endParaRPr lang="en-US" dirty="0"/>
          </a:p>
        </p:txBody>
      </p:sp>
      <p:sp>
        <p:nvSpPr>
          <p:cNvPr id="4" name="Rounded Rectangle 3"/>
          <p:cNvSpPr/>
          <p:nvPr/>
        </p:nvSpPr>
        <p:spPr>
          <a:xfrm>
            <a:off x="1368608" y="488280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3024644" y="6542575"/>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3095357" y="564066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7" name="Rounded Rectangle 6"/>
          <p:cNvSpPr/>
          <p:nvPr/>
        </p:nvSpPr>
        <p:spPr>
          <a:xfrm>
            <a:off x="7361445" y="4285070"/>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8" name="Rounded Rectangle 7"/>
          <p:cNvSpPr/>
          <p:nvPr/>
        </p:nvSpPr>
        <p:spPr>
          <a:xfrm>
            <a:off x="1368608" y="572100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1401158" y="6609178"/>
            <a:ext cx="1379269" cy="248822"/>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0" name="Rounded Rectangle 9"/>
          <p:cNvSpPr/>
          <p:nvPr/>
        </p:nvSpPr>
        <p:spPr>
          <a:xfrm>
            <a:off x="498897" y="428506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 name="Can 10"/>
          <p:cNvSpPr/>
          <p:nvPr/>
        </p:nvSpPr>
        <p:spPr>
          <a:xfrm rot="5400000">
            <a:off x="5959943" y="330784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 name="Rounded Rectangle 11"/>
          <p:cNvSpPr/>
          <p:nvPr/>
        </p:nvSpPr>
        <p:spPr>
          <a:xfrm>
            <a:off x="2993783" y="486012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801501" y="421163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rot="5400000">
            <a:off x="5983922" y="246964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6" name="Text Box 33"/>
          <p:cNvSpPr txBox="1">
            <a:spLocks noChangeArrowheads="1"/>
          </p:cNvSpPr>
          <p:nvPr/>
        </p:nvSpPr>
        <p:spPr bwMode="auto">
          <a:xfrm>
            <a:off x="409596" y="496853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578427" y="572202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693210" y="6453464"/>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p:txBody>
      </p:sp>
      <p:sp>
        <p:nvSpPr>
          <p:cNvPr id="19" name="Can 18"/>
          <p:cNvSpPr/>
          <p:nvPr/>
        </p:nvSpPr>
        <p:spPr>
          <a:xfrm rot="5400000">
            <a:off x="5983922" y="419225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grpSp>
        <p:nvGrpSpPr>
          <p:cNvPr id="20" name="Group 19"/>
          <p:cNvGrpSpPr/>
          <p:nvPr/>
        </p:nvGrpSpPr>
        <p:grpSpPr>
          <a:xfrm>
            <a:off x="2238955" y="4794831"/>
            <a:ext cx="1059548" cy="347421"/>
            <a:chOff x="3931920" y="3566160"/>
            <a:chExt cx="1097280" cy="457200"/>
          </a:xfrm>
        </p:grpSpPr>
        <p:pic>
          <p:nvPicPr>
            <p:cNvPr id="21" name="Picture 20"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23" name="Rounded Rectangle 22"/>
          <p:cNvSpPr/>
          <p:nvPr/>
        </p:nvSpPr>
        <p:spPr>
          <a:xfrm>
            <a:off x="9443418" y="5698326"/>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24" name="Rounded Rectangle 23"/>
          <p:cNvSpPr/>
          <p:nvPr/>
        </p:nvSpPr>
        <p:spPr>
          <a:xfrm>
            <a:off x="9502231" y="6586503"/>
            <a:ext cx="1379269" cy="271498"/>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25" name="Rounded Rectangle 24"/>
          <p:cNvSpPr/>
          <p:nvPr/>
        </p:nvSpPr>
        <p:spPr>
          <a:xfrm>
            <a:off x="9400657" y="4860126"/>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26" name="Straight Connector 25"/>
          <p:cNvCxnSpPr/>
          <p:nvPr/>
        </p:nvCxnSpPr>
        <p:spPr>
          <a:xfrm>
            <a:off x="9309947" y="4188961"/>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 Box 33"/>
          <p:cNvSpPr txBox="1">
            <a:spLocks noChangeArrowheads="1"/>
          </p:cNvSpPr>
          <p:nvPr/>
        </p:nvSpPr>
        <p:spPr bwMode="auto">
          <a:xfrm>
            <a:off x="10713376" y="4949776"/>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29" name="Text Box 33"/>
          <p:cNvSpPr txBox="1">
            <a:spLocks noChangeArrowheads="1"/>
          </p:cNvSpPr>
          <p:nvPr/>
        </p:nvSpPr>
        <p:spPr bwMode="auto">
          <a:xfrm>
            <a:off x="10916521" y="551930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30" name="Text Box 33"/>
          <p:cNvSpPr txBox="1">
            <a:spLocks noChangeArrowheads="1"/>
          </p:cNvSpPr>
          <p:nvPr/>
        </p:nvSpPr>
        <p:spPr bwMode="auto">
          <a:xfrm>
            <a:off x="10916520" y="6434700"/>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p:txBody>
      </p:sp>
      <p:grpSp>
        <p:nvGrpSpPr>
          <p:cNvPr id="31" name="Group 113"/>
          <p:cNvGrpSpPr/>
          <p:nvPr/>
        </p:nvGrpSpPr>
        <p:grpSpPr>
          <a:xfrm>
            <a:off x="3092144" y="3390996"/>
            <a:ext cx="5078828" cy="632631"/>
            <a:chOff x="2000787" y="308356"/>
            <a:chExt cx="5592693" cy="807303"/>
          </a:xfrm>
        </p:grpSpPr>
        <p:grpSp>
          <p:nvGrpSpPr>
            <p:cNvPr id="32" name="Group 685"/>
            <p:cNvGrpSpPr/>
            <p:nvPr/>
          </p:nvGrpSpPr>
          <p:grpSpPr>
            <a:xfrm>
              <a:off x="2000787" y="308356"/>
              <a:ext cx="5592693" cy="807303"/>
              <a:chOff x="3209206" y="3737874"/>
              <a:chExt cx="1267825" cy="841375"/>
            </a:xfrm>
          </p:grpSpPr>
          <p:pic>
            <p:nvPicPr>
              <p:cNvPr id="34"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35" name="Group 20"/>
              <p:cNvGrpSpPr>
                <a:grpSpLocks/>
              </p:cNvGrpSpPr>
              <p:nvPr/>
            </p:nvGrpSpPr>
            <p:grpSpPr bwMode="auto">
              <a:xfrm>
                <a:off x="3355494" y="3737874"/>
                <a:ext cx="1035425" cy="705469"/>
                <a:chOff x="1654" y="2712"/>
                <a:chExt cx="998" cy="680"/>
              </a:xfrm>
            </p:grpSpPr>
            <p:sp>
              <p:nvSpPr>
                <p:cNvPr id="36"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37"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33" name="TextBox 32"/>
            <p:cNvSpPr txBox="1"/>
            <p:nvPr/>
          </p:nvSpPr>
          <p:spPr>
            <a:xfrm>
              <a:off x="3918583" y="502834"/>
              <a:ext cx="1516583" cy="353480"/>
            </a:xfrm>
            <a:prstGeom prst="rect">
              <a:avLst/>
            </a:prstGeom>
            <a:noFill/>
          </p:spPr>
          <p:txBody>
            <a:bodyPr wrap="none" rtlCol="0">
              <a:spAutoFit/>
            </a:bodyPr>
            <a:lstStyle/>
            <a:p>
              <a:r>
                <a:rPr lang="en-US" sz="1200" b="1" dirty="0">
                  <a:latin typeface="+mj-lt"/>
                  <a:cs typeface="Tahoma" pitchFamily="34" charset="0"/>
                </a:rPr>
                <a:t>External Networks</a:t>
              </a:r>
            </a:p>
          </p:txBody>
        </p:sp>
      </p:grpSp>
      <p:grpSp>
        <p:nvGrpSpPr>
          <p:cNvPr id="38" name="Group 113"/>
          <p:cNvGrpSpPr/>
          <p:nvPr/>
        </p:nvGrpSpPr>
        <p:grpSpPr>
          <a:xfrm>
            <a:off x="3650636" y="3230034"/>
            <a:ext cx="1117309" cy="513158"/>
            <a:chOff x="2000787" y="308357"/>
            <a:chExt cx="5953126" cy="807304"/>
          </a:xfrm>
        </p:grpSpPr>
        <p:grpSp>
          <p:nvGrpSpPr>
            <p:cNvPr id="39" name="Group 685"/>
            <p:cNvGrpSpPr/>
            <p:nvPr/>
          </p:nvGrpSpPr>
          <p:grpSpPr>
            <a:xfrm>
              <a:off x="2000787" y="308357"/>
              <a:ext cx="5592693" cy="807304"/>
              <a:chOff x="3209206" y="3737874"/>
              <a:chExt cx="1267825" cy="841377"/>
            </a:xfrm>
          </p:grpSpPr>
          <p:pic>
            <p:nvPicPr>
              <p:cNvPr id="41"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42" name="Group 20"/>
              <p:cNvGrpSpPr>
                <a:grpSpLocks/>
              </p:cNvGrpSpPr>
              <p:nvPr/>
            </p:nvGrpSpPr>
            <p:grpSpPr bwMode="auto">
              <a:xfrm>
                <a:off x="3355494" y="3737874"/>
                <a:ext cx="1035425" cy="705469"/>
                <a:chOff x="1654" y="2712"/>
                <a:chExt cx="998" cy="680"/>
              </a:xfrm>
            </p:grpSpPr>
            <p:sp>
              <p:nvSpPr>
                <p:cNvPr id="43"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44"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40" name="TextBox 39"/>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45" name="Group 113"/>
          <p:cNvGrpSpPr/>
          <p:nvPr/>
        </p:nvGrpSpPr>
        <p:grpSpPr>
          <a:xfrm>
            <a:off x="3678163" y="3757295"/>
            <a:ext cx="1068647" cy="480892"/>
            <a:chOff x="2000787" y="308357"/>
            <a:chExt cx="5991679" cy="807304"/>
          </a:xfrm>
        </p:grpSpPr>
        <p:grpSp>
          <p:nvGrpSpPr>
            <p:cNvPr id="46" name="Group 685"/>
            <p:cNvGrpSpPr/>
            <p:nvPr/>
          </p:nvGrpSpPr>
          <p:grpSpPr>
            <a:xfrm>
              <a:off x="2000787" y="308357"/>
              <a:ext cx="5592693" cy="807304"/>
              <a:chOff x="3209206" y="3737874"/>
              <a:chExt cx="1267825" cy="841377"/>
            </a:xfrm>
          </p:grpSpPr>
          <p:pic>
            <p:nvPicPr>
              <p:cNvPr id="48"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49" name="Group 20"/>
              <p:cNvGrpSpPr>
                <a:grpSpLocks/>
              </p:cNvGrpSpPr>
              <p:nvPr/>
            </p:nvGrpSpPr>
            <p:grpSpPr bwMode="auto">
              <a:xfrm>
                <a:off x="3355494" y="3737874"/>
                <a:ext cx="1035425" cy="705469"/>
                <a:chOff x="1654" y="2712"/>
                <a:chExt cx="998" cy="680"/>
              </a:xfrm>
            </p:grpSpPr>
            <p:sp>
              <p:nvSpPr>
                <p:cNvPr id="50"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51"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47" name="TextBox 46"/>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52" name="Group 113"/>
          <p:cNvGrpSpPr/>
          <p:nvPr/>
        </p:nvGrpSpPr>
        <p:grpSpPr>
          <a:xfrm>
            <a:off x="6972934" y="3669249"/>
            <a:ext cx="1068647" cy="480892"/>
            <a:chOff x="2000787" y="308357"/>
            <a:chExt cx="5991679" cy="807304"/>
          </a:xfrm>
        </p:grpSpPr>
        <p:grpSp>
          <p:nvGrpSpPr>
            <p:cNvPr id="53" name="Group 685"/>
            <p:cNvGrpSpPr/>
            <p:nvPr/>
          </p:nvGrpSpPr>
          <p:grpSpPr>
            <a:xfrm>
              <a:off x="2000787" y="308357"/>
              <a:ext cx="5592693" cy="807304"/>
              <a:chOff x="3209206" y="3737874"/>
              <a:chExt cx="1267825" cy="841377"/>
            </a:xfrm>
          </p:grpSpPr>
          <p:pic>
            <p:nvPicPr>
              <p:cNvPr id="55"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56" name="Group 20"/>
              <p:cNvGrpSpPr>
                <a:grpSpLocks/>
              </p:cNvGrpSpPr>
              <p:nvPr/>
            </p:nvGrpSpPr>
            <p:grpSpPr bwMode="auto">
              <a:xfrm>
                <a:off x="3355494" y="3737874"/>
                <a:ext cx="1035425" cy="705469"/>
                <a:chOff x="1654" y="2712"/>
                <a:chExt cx="998" cy="680"/>
              </a:xfrm>
            </p:grpSpPr>
            <p:sp>
              <p:nvSpPr>
                <p:cNvPr id="57"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58"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54" name="TextBox 53"/>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59" name="Group 113"/>
          <p:cNvGrpSpPr/>
          <p:nvPr/>
        </p:nvGrpSpPr>
        <p:grpSpPr>
          <a:xfrm>
            <a:off x="6985663" y="3185200"/>
            <a:ext cx="1117309" cy="513158"/>
            <a:chOff x="2000787" y="308357"/>
            <a:chExt cx="5953126" cy="807304"/>
          </a:xfrm>
        </p:grpSpPr>
        <p:grpSp>
          <p:nvGrpSpPr>
            <p:cNvPr id="60" name="Group 685"/>
            <p:cNvGrpSpPr/>
            <p:nvPr/>
          </p:nvGrpSpPr>
          <p:grpSpPr>
            <a:xfrm>
              <a:off x="2000787" y="308357"/>
              <a:ext cx="5592693" cy="807304"/>
              <a:chOff x="3209206" y="3737874"/>
              <a:chExt cx="1267825" cy="841377"/>
            </a:xfrm>
          </p:grpSpPr>
          <p:pic>
            <p:nvPicPr>
              <p:cNvPr id="62"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63" name="Group 20"/>
              <p:cNvGrpSpPr>
                <a:grpSpLocks/>
              </p:cNvGrpSpPr>
              <p:nvPr/>
            </p:nvGrpSpPr>
            <p:grpSpPr bwMode="auto">
              <a:xfrm>
                <a:off x="3355494" y="3737874"/>
                <a:ext cx="1035425" cy="705469"/>
                <a:chOff x="1654" y="2712"/>
                <a:chExt cx="998" cy="680"/>
              </a:xfrm>
            </p:grpSpPr>
            <p:sp>
              <p:nvSpPr>
                <p:cNvPr id="6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6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61" name="TextBox 60"/>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66" name="Rounded Rectangle 65"/>
          <p:cNvSpPr/>
          <p:nvPr/>
        </p:nvSpPr>
        <p:spPr>
          <a:xfrm>
            <a:off x="504571" y="4285069"/>
            <a:ext cx="4012816" cy="2572932"/>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67" name="Rounded Rectangle 66"/>
          <p:cNvSpPr/>
          <p:nvPr/>
        </p:nvSpPr>
        <p:spPr>
          <a:xfrm>
            <a:off x="7361446" y="4285068"/>
            <a:ext cx="4412513" cy="257293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68" name="Group 35"/>
          <p:cNvGrpSpPr/>
          <p:nvPr/>
        </p:nvGrpSpPr>
        <p:grpSpPr>
          <a:xfrm>
            <a:off x="1368609" y="3343542"/>
            <a:ext cx="2046378" cy="1036708"/>
            <a:chOff x="3124200" y="3962400"/>
            <a:chExt cx="1917116" cy="1449832"/>
          </a:xfrm>
        </p:grpSpPr>
        <p:sp>
          <p:nvSpPr>
            <p:cNvPr id="69" name="Rounded Rectangle 68"/>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70" name="Group 33"/>
            <p:cNvGrpSpPr/>
            <p:nvPr/>
          </p:nvGrpSpPr>
          <p:grpSpPr>
            <a:xfrm>
              <a:off x="3124200" y="3962400"/>
              <a:ext cx="1905000" cy="1295400"/>
              <a:chOff x="3124200" y="3962400"/>
              <a:chExt cx="1905000" cy="1295400"/>
            </a:xfrm>
          </p:grpSpPr>
          <p:pic>
            <p:nvPicPr>
              <p:cNvPr id="71" name="Picture 70"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72" name="Picture 71"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73" name="Group 166"/>
          <p:cNvGrpSpPr/>
          <p:nvPr/>
        </p:nvGrpSpPr>
        <p:grpSpPr>
          <a:xfrm>
            <a:off x="8478757" y="3313450"/>
            <a:ext cx="2437764" cy="1022866"/>
            <a:chOff x="2592117" y="2525483"/>
            <a:chExt cx="2241122" cy="1449832"/>
          </a:xfrm>
        </p:grpSpPr>
        <p:sp>
          <p:nvSpPr>
            <p:cNvPr id="74" name="Rounded Rectangle 7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75" name="Group 33"/>
            <p:cNvGrpSpPr/>
            <p:nvPr/>
          </p:nvGrpSpPr>
          <p:grpSpPr>
            <a:xfrm>
              <a:off x="2732307" y="2525483"/>
              <a:ext cx="1905000" cy="1316261"/>
              <a:chOff x="3124200" y="3962400"/>
              <a:chExt cx="1905000" cy="1316261"/>
            </a:xfrm>
          </p:grpSpPr>
          <p:pic>
            <p:nvPicPr>
              <p:cNvPr id="76" name="Picture 75"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77" name="Picture 76"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78" name="TextBox 77"/>
          <p:cNvSpPr txBox="1"/>
          <p:nvPr/>
        </p:nvSpPr>
        <p:spPr>
          <a:xfrm>
            <a:off x="4905872" y="6218531"/>
            <a:ext cx="2086309" cy="461665"/>
          </a:xfrm>
          <a:prstGeom prst="rect">
            <a:avLst/>
          </a:prstGeom>
          <a:noFill/>
        </p:spPr>
        <p:txBody>
          <a:bodyPr wrap="square" lIns="91438" tIns="45719" rIns="91438" bIns="45719" rtlCol="0">
            <a:spAutoFit/>
          </a:bodyPr>
          <a:lstStyle/>
          <a:p>
            <a:pPr algn="ctr"/>
            <a:r>
              <a:rPr lang="en-US" sz="1200" dirty="0">
                <a:solidFill>
                  <a:srgbClr val="000000">
                    <a:alpha val="85000"/>
                  </a:srgbClr>
                </a:solidFill>
              </a:rPr>
              <a:t>L2 Extensions</a:t>
            </a:r>
          </a:p>
          <a:p>
            <a:pPr algn="ctr"/>
            <a:r>
              <a:rPr lang="en-US" sz="1200" dirty="0">
                <a:solidFill>
                  <a:srgbClr val="000000">
                    <a:alpha val="85000"/>
                  </a:srgbClr>
                </a:solidFill>
              </a:rPr>
              <a:t>or Dark Fiber</a:t>
            </a:r>
          </a:p>
        </p:txBody>
      </p:sp>
      <p:grpSp>
        <p:nvGrpSpPr>
          <p:cNvPr id="79" name="Group 78"/>
          <p:cNvGrpSpPr/>
          <p:nvPr/>
        </p:nvGrpSpPr>
        <p:grpSpPr>
          <a:xfrm>
            <a:off x="1572537" y="4949777"/>
            <a:ext cx="485705" cy="303569"/>
            <a:chOff x="1321583" y="6042568"/>
            <a:chExt cx="485832" cy="404759"/>
          </a:xfrm>
        </p:grpSpPr>
        <p:sp>
          <p:nvSpPr>
            <p:cNvPr id="80"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81" name="Picture 80"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82" name="Group 81"/>
          <p:cNvGrpSpPr/>
          <p:nvPr/>
        </p:nvGrpSpPr>
        <p:grpSpPr>
          <a:xfrm>
            <a:off x="2277378" y="4765262"/>
            <a:ext cx="1160087" cy="351935"/>
            <a:chOff x="2026607" y="5796548"/>
            <a:chExt cx="1160389" cy="469247"/>
          </a:xfrm>
        </p:grpSpPr>
        <p:pic>
          <p:nvPicPr>
            <p:cNvPr id="83" name="Picture 8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84" name="Picture 83"/>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85" name="Group 84"/>
          <p:cNvGrpSpPr/>
          <p:nvPr/>
        </p:nvGrpSpPr>
        <p:grpSpPr>
          <a:xfrm>
            <a:off x="2277378" y="5601995"/>
            <a:ext cx="1160087" cy="351935"/>
            <a:chOff x="2026607" y="5796548"/>
            <a:chExt cx="1160389" cy="469247"/>
          </a:xfrm>
        </p:grpSpPr>
        <p:pic>
          <p:nvPicPr>
            <p:cNvPr id="86" name="Picture 85"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87" name="Picture 8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88" name="Group 87"/>
          <p:cNvGrpSpPr/>
          <p:nvPr/>
        </p:nvGrpSpPr>
        <p:grpSpPr>
          <a:xfrm>
            <a:off x="2277376" y="6509743"/>
            <a:ext cx="1160087" cy="351935"/>
            <a:chOff x="2026607" y="5796548"/>
            <a:chExt cx="1160389" cy="469247"/>
          </a:xfrm>
        </p:grpSpPr>
        <p:pic>
          <p:nvPicPr>
            <p:cNvPr id="89" name="Picture 88"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0" name="Picture 8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1" name="Group 90"/>
          <p:cNvGrpSpPr/>
          <p:nvPr/>
        </p:nvGrpSpPr>
        <p:grpSpPr>
          <a:xfrm>
            <a:off x="8759709" y="4785425"/>
            <a:ext cx="1160087" cy="351935"/>
            <a:chOff x="2026607" y="5796548"/>
            <a:chExt cx="1160389" cy="469247"/>
          </a:xfrm>
        </p:grpSpPr>
        <p:pic>
          <p:nvPicPr>
            <p:cNvPr id="92" name="Picture 91"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3" name="Picture 9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4" name="Group 93"/>
          <p:cNvGrpSpPr/>
          <p:nvPr/>
        </p:nvGrpSpPr>
        <p:grpSpPr>
          <a:xfrm>
            <a:off x="8771447" y="5589646"/>
            <a:ext cx="1160087" cy="351935"/>
            <a:chOff x="2026607" y="5796548"/>
            <a:chExt cx="1160389" cy="469247"/>
          </a:xfrm>
        </p:grpSpPr>
        <p:pic>
          <p:nvPicPr>
            <p:cNvPr id="95" name="Picture 94"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6" name="Picture 9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7" name="Group 96"/>
          <p:cNvGrpSpPr/>
          <p:nvPr/>
        </p:nvGrpSpPr>
        <p:grpSpPr>
          <a:xfrm>
            <a:off x="8784625" y="6525895"/>
            <a:ext cx="1160087" cy="351935"/>
            <a:chOff x="2026607" y="5796548"/>
            <a:chExt cx="1160389" cy="469247"/>
          </a:xfrm>
        </p:grpSpPr>
        <p:pic>
          <p:nvPicPr>
            <p:cNvPr id="98" name="Picture 97"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9" name="Picture 9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00" name="Picture 99"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05563" y="6627872"/>
            <a:ext cx="271501" cy="218046"/>
          </a:xfrm>
          <a:prstGeom prst="rect">
            <a:avLst/>
          </a:prstGeom>
        </p:spPr>
      </p:pic>
      <p:pic>
        <p:nvPicPr>
          <p:cNvPr id="101" name="Picture 100"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74115" y="6624243"/>
            <a:ext cx="271501" cy="218046"/>
          </a:xfrm>
          <a:prstGeom prst="rect">
            <a:avLst/>
          </a:prstGeom>
        </p:spPr>
      </p:pic>
      <p:pic>
        <p:nvPicPr>
          <p:cNvPr id="102" name="Picture 101"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47306" y="6616818"/>
            <a:ext cx="271501" cy="218046"/>
          </a:xfrm>
          <a:prstGeom prst="rect">
            <a:avLst/>
          </a:prstGeom>
        </p:spPr>
      </p:pic>
      <p:pic>
        <p:nvPicPr>
          <p:cNvPr id="103" name="Picture 102"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15858" y="6613189"/>
            <a:ext cx="271501" cy="218046"/>
          </a:xfrm>
          <a:prstGeom prst="rect">
            <a:avLst/>
          </a:prstGeom>
        </p:spPr>
      </p:pic>
      <p:grpSp>
        <p:nvGrpSpPr>
          <p:cNvPr id="106" name="Group 105"/>
          <p:cNvGrpSpPr/>
          <p:nvPr/>
        </p:nvGrpSpPr>
        <p:grpSpPr>
          <a:xfrm>
            <a:off x="2551433" y="4341415"/>
            <a:ext cx="461005" cy="357564"/>
            <a:chOff x="-465818" y="4375005"/>
            <a:chExt cx="461125" cy="476752"/>
          </a:xfrm>
        </p:grpSpPr>
        <p:sp>
          <p:nvSpPr>
            <p:cNvPr id="107" name="Oval 106"/>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8" name="Picture 107"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09" name="Group 108"/>
          <p:cNvGrpSpPr/>
          <p:nvPr/>
        </p:nvGrpSpPr>
        <p:grpSpPr>
          <a:xfrm>
            <a:off x="9092010" y="4321667"/>
            <a:ext cx="461005" cy="357564"/>
            <a:chOff x="-465818" y="4375005"/>
            <a:chExt cx="461125" cy="476752"/>
          </a:xfrm>
        </p:grpSpPr>
        <p:sp>
          <p:nvSpPr>
            <p:cNvPr id="110" name="Oval 109"/>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1" name="Picture 110"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12" name="Group 111"/>
          <p:cNvGrpSpPr/>
          <p:nvPr/>
        </p:nvGrpSpPr>
        <p:grpSpPr>
          <a:xfrm>
            <a:off x="2639342" y="5208452"/>
            <a:ext cx="373177" cy="286328"/>
            <a:chOff x="-293433" y="7044469"/>
            <a:chExt cx="373274" cy="381770"/>
          </a:xfrm>
        </p:grpSpPr>
        <p:sp>
          <p:nvSpPr>
            <p:cNvPr id="113" name="Oval 11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4" name="Picture 113"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15" name="Group 114"/>
          <p:cNvGrpSpPr/>
          <p:nvPr/>
        </p:nvGrpSpPr>
        <p:grpSpPr>
          <a:xfrm>
            <a:off x="2650515" y="6081617"/>
            <a:ext cx="373177" cy="286328"/>
            <a:chOff x="-293433" y="7044469"/>
            <a:chExt cx="373274" cy="381770"/>
          </a:xfrm>
        </p:grpSpPr>
        <p:sp>
          <p:nvSpPr>
            <p:cNvPr id="116" name="Oval 11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7" name="Picture 116"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18" name="Group 117"/>
          <p:cNvGrpSpPr/>
          <p:nvPr/>
        </p:nvGrpSpPr>
        <p:grpSpPr>
          <a:xfrm>
            <a:off x="9150110" y="5256302"/>
            <a:ext cx="373177" cy="286328"/>
            <a:chOff x="-293433" y="7044469"/>
            <a:chExt cx="373274" cy="381770"/>
          </a:xfrm>
        </p:grpSpPr>
        <p:sp>
          <p:nvSpPr>
            <p:cNvPr id="119" name="Oval 11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0" name="Picture 119"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21" name="Group 120"/>
          <p:cNvGrpSpPr/>
          <p:nvPr/>
        </p:nvGrpSpPr>
        <p:grpSpPr>
          <a:xfrm>
            <a:off x="9161283" y="6129467"/>
            <a:ext cx="373177" cy="286328"/>
            <a:chOff x="-293433" y="7044469"/>
            <a:chExt cx="373274" cy="381770"/>
          </a:xfrm>
        </p:grpSpPr>
        <p:sp>
          <p:nvSpPr>
            <p:cNvPr id="122" name="Oval 121"/>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3" name="Picture 122"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24" name="Group 123"/>
          <p:cNvGrpSpPr/>
          <p:nvPr/>
        </p:nvGrpSpPr>
        <p:grpSpPr>
          <a:xfrm>
            <a:off x="1619047" y="5769229"/>
            <a:ext cx="485705" cy="303569"/>
            <a:chOff x="1321583" y="6042568"/>
            <a:chExt cx="485832" cy="404759"/>
          </a:xfrm>
        </p:grpSpPr>
        <p:sp>
          <p:nvSpPr>
            <p:cNvPr id="125" name="Rounded Rectangle 124"/>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6" name="Picture 125"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27" name="Group 126"/>
          <p:cNvGrpSpPr/>
          <p:nvPr/>
        </p:nvGrpSpPr>
        <p:grpSpPr>
          <a:xfrm>
            <a:off x="10075954" y="4927473"/>
            <a:ext cx="485705" cy="303569"/>
            <a:chOff x="1321583" y="6042568"/>
            <a:chExt cx="485832" cy="404759"/>
          </a:xfrm>
        </p:grpSpPr>
        <p:sp>
          <p:nvSpPr>
            <p:cNvPr id="128" name="Rounded Rectangle 127"/>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9" name="Picture 128"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0" name="Group 129"/>
          <p:cNvGrpSpPr/>
          <p:nvPr/>
        </p:nvGrpSpPr>
        <p:grpSpPr>
          <a:xfrm>
            <a:off x="10122463" y="5746925"/>
            <a:ext cx="485705" cy="303569"/>
            <a:chOff x="1321583" y="6042568"/>
            <a:chExt cx="485832" cy="404759"/>
          </a:xfrm>
        </p:grpSpPr>
        <p:sp>
          <p:nvSpPr>
            <p:cNvPr id="131" name="Rounded Rectangle 13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2" name="Picture 131"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3" name="Group 132"/>
          <p:cNvGrpSpPr/>
          <p:nvPr/>
        </p:nvGrpSpPr>
        <p:grpSpPr>
          <a:xfrm>
            <a:off x="5222129" y="2914404"/>
            <a:ext cx="1104531" cy="633802"/>
            <a:chOff x="5079278" y="6673963"/>
            <a:chExt cx="3352912" cy="1764851"/>
          </a:xfrm>
        </p:grpSpPr>
        <p:pic>
          <p:nvPicPr>
            <p:cNvPr id="134" name="Picture 133" descr="AGILITY-prep_44_mobile_devices.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135" name="Rectangle 134"/>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136" name="Rectangle 135"/>
          <p:cNvSpPr/>
          <p:nvPr/>
        </p:nvSpPr>
        <p:spPr>
          <a:xfrm>
            <a:off x="357143" y="6164401"/>
            <a:ext cx="11275063" cy="692412"/>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138" name="Freeform 137"/>
          <p:cNvSpPr/>
          <p:nvPr/>
        </p:nvSpPr>
        <p:spPr>
          <a:xfrm>
            <a:off x="2042974" y="3135085"/>
            <a:ext cx="3145193" cy="2511632"/>
          </a:xfrm>
          <a:custGeom>
            <a:avLst/>
            <a:gdLst>
              <a:gd name="connsiteX0" fmla="*/ 3146012 w 3146012"/>
              <a:gd name="connsiteY0" fmla="*/ 0 h 3348842"/>
              <a:gd name="connsiteX1" fmla="*/ 2599747 w 3146012"/>
              <a:gd name="connsiteY1" fmla="*/ 296883 h 3348842"/>
              <a:gd name="connsiteX2" fmla="*/ 1922853 w 3146012"/>
              <a:gd name="connsiteY2" fmla="*/ 320634 h 3348842"/>
              <a:gd name="connsiteX3" fmla="*/ 1198459 w 3146012"/>
              <a:gd name="connsiteY3" fmla="*/ 463138 h 3348842"/>
              <a:gd name="connsiteX4" fmla="*/ 569066 w 3146012"/>
              <a:gd name="connsiteY4" fmla="*/ 748146 h 3348842"/>
              <a:gd name="connsiteX5" fmla="*/ 46552 w 3146012"/>
              <a:gd name="connsiteY5" fmla="*/ 1626920 h 3348842"/>
              <a:gd name="connsiteX6" fmla="*/ 58427 w 3146012"/>
              <a:gd name="connsiteY6" fmla="*/ 3348842 h 3348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6012" h="3348842">
                <a:moveTo>
                  <a:pt x="3146012" y="0"/>
                </a:moveTo>
                <a:cubicBezTo>
                  <a:pt x="2974809" y="121722"/>
                  <a:pt x="2803607" y="243444"/>
                  <a:pt x="2599747" y="296883"/>
                </a:cubicBezTo>
                <a:cubicBezTo>
                  <a:pt x="2395887" y="350322"/>
                  <a:pt x="2156401" y="292925"/>
                  <a:pt x="1922853" y="320634"/>
                </a:cubicBezTo>
                <a:cubicBezTo>
                  <a:pt x="1689305" y="348343"/>
                  <a:pt x="1424090" y="391886"/>
                  <a:pt x="1198459" y="463138"/>
                </a:cubicBezTo>
                <a:cubicBezTo>
                  <a:pt x="972828" y="534390"/>
                  <a:pt x="761051" y="554182"/>
                  <a:pt x="569066" y="748146"/>
                </a:cubicBezTo>
                <a:cubicBezTo>
                  <a:pt x="377081" y="942110"/>
                  <a:pt x="131658" y="1193471"/>
                  <a:pt x="46552" y="1626920"/>
                </a:cubicBezTo>
                <a:cubicBezTo>
                  <a:pt x="-38554" y="2060369"/>
                  <a:pt x="9936" y="2704605"/>
                  <a:pt x="58427" y="3348842"/>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39" name="Freeform 138"/>
          <p:cNvSpPr/>
          <p:nvPr/>
        </p:nvSpPr>
        <p:spPr>
          <a:xfrm>
            <a:off x="2313250" y="3322123"/>
            <a:ext cx="2863045" cy="2253343"/>
          </a:xfrm>
          <a:custGeom>
            <a:avLst/>
            <a:gdLst>
              <a:gd name="connsiteX0" fmla="*/ 13712 w 2863790"/>
              <a:gd name="connsiteY0" fmla="*/ 3004457 h 3004457"/>
              <a:gd name="connsiteX1" fmla="*/ 13712 w 2863790"/>
              <a:gd name="connsiteY1" fmla="*/ 2398816 h 3004457"/>
              <a:gd name="connsiteX2" fmla="*/ 156216 w 2863790"/>
              <a:gd name="connsiteY2" fmla="*/ 1235034 h 3004457"/>
              <a:gd name="connsiteX3" fmla="*/ 714356 w 2863790"/>
              <a:gd name="connsiteY3" fmla="*/ 510639 h 3004457"/>
              <a:gd name="connsiteX4" fmla="*/ 1759384 w 2863790"/>
              <a:gd name="connsiteY4" fmla="*/ 356260 h 3004457"/>
              <a:gd name="connsiteX5" fmla="*/ 2495654 w 2863790"/>
              <a:gd name="connsiteY5" fmla="*/ 178130 h 3004457"/>
              <a:gd name="connsiteX6" fmla="*/ 2863790 w 2863790"/>
              <a:gd name="connsiteY6" fmla="*/ 0 h 300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790" h="3004457">
                <a:moveTo>
                  <a:pt x="13712" y="3004457"/>
                </a:moveTo>
                <a:cubicBezTo>
                  <a:pt x="1836" y="2849088"/>
                  <a:pt x="-10039" y="2693720"/>
                  <a:pt x="13712" y="2398816"/>
                </a:cubicBezTo>
                <a:cubicBezTo>
                  <a:pt x="37463" y="2103912"/>
                  <a:pt x="39442" y="1549730"/>
                  <a:pt x="156216" y="1235034"/>
                </a:cubicBezTo>
                <a:cubicBezTo>
                  <a:pt x="272990" y="920338"/>
                  <a:pt x="447161" y="657101"/>
                  <a:pt x="714356" y="510639"/>
                </a:cubicBezTo>
                <a:cubicBezTo>
                  <a:pt x="981551" y="364177"/>
                  <a:pt x="1462501" y="411678"/>
                  <a:pt x="1759384" y="356260"/>
                </a:cubicBezTo>
                <a:cubicBezTo>
                  <a:pt x="2056267" y="300842"/>
                  <a:pt x="2311587" y="237507"/>
                  <a:pt x="2495654" y="178130"/>
                </a:cubicBezTo>
                <a:cubicBezTo>
                  <a:pt x="2679721" y="118753"/>
                  <a:pt x="2771755" y="59376"/>
                  <a:pt x="2863790" y="0"/>
                </a:cubicBezTo>
              </a:path>
            </a:pathLst>
          </a:custGeom>
          <a:noFill/>
          <a:ln w="38100">
            <a:solidFill>
              <a:schemeClr val="accent6"/>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0" name="Freeform 139"/>
          <p:cNvSpPr/>
          <p:nvPr/>
        </p:nvSpPr>
        <p:spPr>
          <a:xfrm>
            <a:off x="6304156" y="3135086"/>
            <a:ext cx="3469756" cy="1866102"/>
          </a:xfrm>
          <a:custGeom>
            <a:avLst/>
            <a:gdLst>
              <a:gd name="connsiteX0" fmla="*/ 0 w 3470660"/>
              <a:gd name="connsiteY0" fmla="*/ 0 h 3194463"/>
              <a:gd name="connsiteX1" fmla="*/ 961902 w 3470660"/>
              <a:gd name="connsiteY1" fmla="*/ 249382 h 3194463"/>
              <a:gd name="connsiteX2" fmla="*/ 1543793 w 3470660"/>
              <a:gd name="connsiteY2" fmla="*/ 237507 h 3194463"/>
              <a:gd name="connsiteX3" fmla="*/ 1983180 w 3470660"/>
              <a:gd name="connsiteY3" fmla="*/ 380011 h 3194463"/>
              <a:gd name="connsiteX4" fmla="*/ 2968832 w 3470660"/>
              <a:gd name="connsiteY4" fmla="*/ 855024 h 3194463"/>
              <a:gd name="connsiteX5" fmla="*/ 3396343 w 3470660"/>
              <a:gd name="connsiteY5" fmla="*/ 1733798 h 3194463"/>
              <a:gd name="connsiteX6" fmla="*/ 3467595 w 3470660"/>
              <a:gd name="connsiteY6" fmla="*/ 3194463 h 319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0660" h="3194463">
                <a:moveTo>
                  <a:pt x="0" y="0"/>
                </a:moveTo>
                <a:cubicBezTo>
                  <a:pt x="352301" y="104898"/>
                  <a:pt x="704603" y="209797"/>
                  <a:pt x="961902" y="249382"/>
                </a:cubicBezTo>
                <a:cubicBezTo>
                  <a:pt x="1219201" y="288967"/>
                  <a:pt x="1373580" y="215736"/>
                  <a:pt x="1543793" y="237507"/>
                </a:cubicBezTo>
                <a:cubicBezTo>
                  <a:pt x="1714006" y="259278"/>
                  <a:pt x="1745674" y="277092"/>
                  <a:pt x="1983180" y="380011"/>
                </a:cubicBezTo>
                <a:cubicBezTo>
                  <a:pt x="2220687" y="482931"/>
                  <a:pt x="2733305" y="629393"/>
                  <a:pt x="2968832" y="855024"/>
                </a:cubicBezTo>
                <a:cubicBezTo>
                  <a:pt x="3204359" y="1080655"/>
                  <a:pt x="3313216" y="1343892"/>
                  <a:pt x="3396343" y="1733798"/>
                </a:cubicBezTo>
                <a:cubicBezTo>
                  <a:pt x="3479470" y="2123704"/>
                  <a:pt x="3473532" y="2659083"/>
                  <a:pt x="3467595" y="3194463"/>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1" name="Freeform 140"/>
          <p:cNvSpPr/>
          <p:nvPr/>
        </p:nvSpPr>
        <p:spPr>
          <a:xfrm>
            <a:off x="3169886" y="4925291"/>
            <a:ext cx="5579949" cy="712520"/>
          </a:xfrm>
          <a:custGeom>
            <a:avLst/>
            <a:gdLst>
              <a:gd name="connsiteX0" fmla="*/ 5581402 w 5581402"/>
              <a:gd name="connsiteY0" fmla="*/ 0 h 950026"/>
              <a:gd name="connsiteX1" fmla="*/ 3467594 w 5581402"/>
              <a:gd name="connsiteY1" fmla="*/ 106877 h 950026"/>
              <a:gd name="connsiteX2" fmla="*/ 1876301 w 5581402"/>
              <a:gd name="connsiteY2" fmla="*/ 106877 h 950026"/>
              <a:gd name="connsiteX3" fmla="*/ 712519 w 5581402"/>
              <a:gd name="connsiteY3" fmla="*/ 154379 h 950026"/>
              <a:gd name="connsiteX4" fmla="*/ 118753 w 5581402"/>
              <a:gd name="connsiteY4" fmla="*/ 498763 h 950026"/>
              <a:gd name="connsiteX5" fmla="*/ 0 w 5581402"/>
              <a:gd name="connsiteY5" fmla="*/ 950026 h 95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1402" h="950026">
                <a:moveTo>
                  <a:pt x="5581402" y="0"/>
                </a:moveTo>
                <a:lnTo>
                  <a:pt x="3467594" y="106877"/>
                </a:lnTo>
                <a:cubicBezTo>
                  <a:pt x="2850077" y="124690"/>
                  <a:pt x="2335480" y="98960"/>
                  <a:pt x="1876301" y="106877"/>
                </a:cubicBezTo>
                <a:cubicBezTo>
                  <a:pt x="1417122" y="114794"/>
                  <a:pt x="1005444" y="89065"/>
                  <a:pt x="712519" y="154379"/>
                </a:cubicBezTo>
                <a:cubicBezTo>
                  <a:pt x="419594" y="219693"/>
                  <a:pt x="237506" y="366155"/>
                  <a:pt x="118753" y="498763"/>
                </a:cubicBezTo>
                <a:cubicBezTo>
                  <a:pt x="0" y="631371"/>
                  <a:pt x="0" y="790698"/>
                  <a:pt x="0" y="950026"/>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2" name="Text Box 33"/>
          <p:cNvSpPr txBox="1">
            <a:spLocks noChangeArrowheads="1"/>
          </p:cNvSpPr>
          <p:nvPr/>
        </p:nvSpPr>
        <p:spPr bwMode="auto">
          <a:xfrm>
            <a:off x="714194" y="3009271"/>
            <a:ext cx="2594079"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dirty="0">
                <a:ea typeface="Gulim" pitchFamily="34" charset="-127"/>
              </a:rPr>
              <a:t>BIG-IP </a:t>
            </a:r>
            <a:r>
              <a:rPr kumimoji="1" lang="zh-CN" altLang="en-US" sz="1100" dirty="0" smtClean="0">
                <a:ea typeface="Gulim" pitchFamily="34" charset="-127"/>
              </a:rPr>
              <a:t>创建</a:t>
            </a:r>
            <a:r>
              <a:rPr kumimoji="1" lang="en-US" altLang="ko-KR" sz="1100" dirty="0" smtClean="0">
                <a:ea typeface="Gulim" pitchFamily="34" charset="-127"/>
              </a:rPr>
              <a:t> </a:t>
            </a:r>
            <a:r>
              <a:rPr kumimoji="1" lang="zh-CN" altLang="en-US" sz="1100" dirty="0" smtClean="0">
                <a:ea typeface="Gulim" pitchFamily="34" charset="-127"/>
              </a:rPr>
              <a:t>数据中心</a:t>
            </a:r>
            <a:r>
              <a:rPr kumimoji="1" lang="en-US" altLang="ko-KR" sz="1100" dirty="0" smtClean="0">
                <a:ea typeface="Gulim" pitchFamily="34" charset="-127"/>
              </a:rPr>
              <a:t>cookie </a:t>
            </a:r>
            <a:r>
              <a:rPr kumimoji="1" lang="zh-CN" altLang="en-US" sz="1100" dirty="0" smtClean="0">
                <a:ea typeface="Gulim" pitchFamily="34" charset="-127"/>
              </a:rPr>
              <a:t>并且插入到服务器的响应中</a:t>
            </a:r>
            <a:endParaRPr kumimoji="1" lang="en-US" altLang="ko-KR" sz="1100" dirty="0">
              <a:ea typeface="Gulim" pitchFamily="34" charset="-127"/>
            </a:endParaRPr>
          </a:p>
        </p:txBody>
      </p:sp>
      <p:sp>
        <p:nvSpPr>
          <p:cNvPr id="143" name="Text Box 33"/>
          <p:cNvSpPr txBox="1">
            <a:spLocks noChangeArrowheads="1"/>
          </p:cNvSpPr>
          <p:nvPr/>
        </p:nvSpPr>
        <p:spPr bwMode="auto">
          <a:xfrm>
            <a:off x="8759732" y="3060219"/>
            <a:ext cx="2594079"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100" dirty="0" smtClean="0">
                <a:ea typeface="Gulim" pitchFamily="34" charset="-127"/>
              </a:rPr>
              <a:t>后续的请求发送到的另外一个数据中心</a:t>
            </a:r>
            <a:endParaRPr kumimoji="1" lang="en-US" altLang="ko-KR" sz="1100" dirty="0">
              <a:ea typeface="Gulim" pitchFamily="34" charset="-127"/>
            </a:endParaRPr>
          </a:p>
        </p:txBody>
      </p:sp>
      <p:sp>
        <p:nvSpPr>
          <p:cNvPr id="144" name="Text Box 33"/>
          <p:cNvSpPr txBox="1">
            <a:spLocks noChangeArrowheads="1"/>
          </p:cNvSpPr>
          <p:nvPr/>
        </p:nvSpPr>
        <p:spPr bwMode="auto">
          <a:xfrm>
            <a:off x="4891575" y="4004675"/>
            <a:ext cx="2310865" cy="855450"/>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100" dirty="0" smtClean="0">
                <a:ea typeface="Gulim" pitchFamily="34" charset="-127"/>
              </a:rPr>
              <a:t>数据中心</a:t>
            </a:r>
            <a:r>
              <a:rPr kumimoji="1" lang="en-US" altLang="zh-CN" sz="1100" dirty="0" smtClean="0">
                <a:ea typeface="Gulim" pitchFamily="34" charset="-127"/>
              </a:rPr>
              <a:t>2</a:t>
            </a:r>
            <a:r>
              <a:rPr kumimoji="1" lang="zh-CN" altLang="en-US" sz="1100" dirty="0" smtClean="0">
                <a:ea typeface="Gulim" pitchFamily="34" charset="-127"/>
              </a:rPr>
              <a:t>的</a:t>
            </a:r>
            <a:r>
              <a:rPr kumimoji="1" lang="en-US" altLang="zh-CN" sz="1100" dirty="0" smtClean="0">
                <a:ea typeface="Gulim" pitchFamily="34" charset="-127"/>
              </a:rPr>
              <a:t>BIG-IP</a:t>
            </a:r>
            <a:r>
              <a:rPr kumimoji="1" lang="zh-CN" altLang="en-US" sz="1100" dirty="0" smtClean="0">
                <a:ea typeface="Gulim" pitchFamily="34" charset="-127"/>
              </a:rPr>
              <a:t>读取到了</a:t>
            </a:r>
            <a:r>
              <a:rPr kumimoji="1" lang="en-US" altLang="zh-CN" sz="1100" dirty="0" smtClean="0">
                <a:ea typeface="Gulim" pitchFamily="34" charset="-127"/>
              </a:rPr>
              <a:t>Cookie</a:t>
            </a:r>
            <a:r>
              <a:rPr kumimoji="1" lang="zh-CN" altLang="en-US" sz="1100" dirty="0" smtClean="0">
                <a:ea typeface="Gulim" pitchFamily="34" charset="-127"/>
              </a:rPr>
              <a:t>并且发现用户的</a:t>
            </a:r>
            <a:r>
              <a:rPr kumimoji="1" lang="en-US" altLang="zh-CN" sz="1100" dirty="0" smtClean="0">
                <a:ea typeface="Gulim" pitchFamily="34" charset="-127"/>
              </a:rPr>
              <a:t>Session</a:t>
            </a:r>
            <a:r>
              <a:rPr kumimoji="1" lang="zh-CN" altLang="en-US" sz="1100" dirty="0" smtClean="0">
                <a:ea typeface="Gulim" pitchFamily="34" charset="-127"/>
              </a:rPr>
              <a:t>存在于数据中心</a:t>
            </a:r>
            <a:r>
              <a:rPr kumimoji="1" lang="en-US" altLang="zh-CN" sz="1100" dirty="0" smtClean="0">
                <a:ea typeface="Gulim" pitchFamily="34" charset="-127"/>
              </a:rPr>
              <a:t>1</a:t>
            </a:r>
            <a:r>
              <a:rPr kumimoji="1" lang="zh-CN" altLang="en-US" sz="1100" dirty="0" smtClean="0">
                <a:ea typeface="Gulim" pitchFamily="34" charset="-127"/>
              </a:rPr>
              <a:t>，则将请求转发到数据中心</a:t>
            </a:r>
            <a:r>
              <a:rPr kumimoji="1" lang="en-US" altLang="zh-CN" sz="1100" dirty="0" smtClean="0">
                <a:ea typeface="Gulim" pitchFamily="34" charset="-127"/>
              </a:rPr>
              <a:t>1</a:t>
            </a:r>
            <a:endParaRPr kumimoji="1" lang="en-US" altLang="ko-KR" sz="1100" dirty="0" smtClean="0">
              <a:ea typeface="Gulim" pitchFamily="34" charset="-127"/>
            </a:endParaRPr>
          </a:p>
        </p:txBody>
      </p:sp>
      <p:sp>
        <p:nvSpPr>
          <p:cNvPr id="145" name="Freeform 144"/>
          <p:cNvSpPr/>
          <p:nvPr/>
        </p:nvSpPr>
        <p:spPr>
          <a:xfrm>
            <a:off x="3046346" y="3313216"/>
            <a:ext cx="5873665" cy="2190998"/>
          </a:xfrm>
          <a:custGeom>
            <a:avLst/>
            <a:gdLst>
              <a:gd name="connsiteX0" fmla="*/ 4818 w 5875194"/>
              <a:gd name="connsiteY0" fmla="*/ 2921330 h 2921330"/>
              <a:gd name="connsiteX1" fmla="*/ 99821 w 5875194"/>
              <a:gd name="connsiteY1" fmla="*/ 2434441 h 2921330"/>
              <a:gd name="connsiteX2" fmla="*/ 681712 w 5875194"/>
              <a:gd name="connsiteY2" fmla="*/ 2161309 h 2921330"/>
              <a:gd name="connsiteX3" fmla="*/ 2605515 w 5875194"/>
              <a:gd name="connsiteY3" fmla="*/ 2125683 h 2921330"/>
              <a:gd name="connsiteX4" fmla="*/ 5360590 w 5875194"/>
              <a:gd name="connsiteY4" fmla="*/ 2042556 h 2921330"/>
              <a:gd name="connsiteX5" fmla="*/ 5752476 w 5875194"/>
              <a:gd name="connsiteY5" fmla="*/ 1923802 h 2921330"/>
              <a:gd name="connsiteX6" fmla="*/ 5871229 w 5875194"/>
              <a:gd name="connsiteY6" fmla="*/ 1306285 h 2921330"/>
              <a:gd name="connsiteX7" fmla="*/ 5728725 w 5875194"/>
              <a:gd name="connsiteY7" fmla="*/ 771896 h 2921330"/>
              <a:gd name="connsiteX8" fmla="*/ 4719322 w 5875194"/>
              <a:gd name="connsiteY8" fmla="*/ 249382 h 2921330"/>
              <a:gd name="connsiteX9" fmla="*/ 3508039 w 5875194"/>
              <a:gd name="connsiteY9" fmla="*/ 59376 h 2921330"/>
              <a:gd name="connsiteX10" fmla="*/ 3365535 w 5875194"/>
              <a:gd name="connsiteY10" fmla="*/ 0 h 292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5194" h="2921330">
                <a:moveTo>
                  <a:pt x="4818" y="2921330"/>
                </a:moveTo>
                <a:cubicBezTo>
                  <a:pt x="-4089" y="2741220"/>
                  <a:pt x="-12995" y="2561111"/>
                  <a:pt x="99821" y="2434441"/>
                </a:cubicBezTo>
                <a:cubicBezTo>
                  <a:pt x="212637" y="2307771"/>
                  <a:pt x="264096" y="2212769"/>
                  <a:pt x="681712" y="2161309"/>
                </a:cubicBezTo>
                <a:cubicBezTo>
                  <a:pt x="1099328" y="2109849"/>
                  <a:pt x="2605515" y="2125683"/>
                  <a:pt x="2605515" y="2125683"/>
                </a:cubicBezTo>
                <a:lnTo>
                  <a:pt x="5360590" y="2042556"/>
                </a:lnTo>
                <a:cubicBezTo>
                  <a:pt x="5885083" y="2008909"/>
                  <a:pt x="5667370" y="2046514"/>
                  <a:pt x="5752476" y="1923802"/>
                </a:cubicBezTo>
                <a:cubicBezTo>
                  <a:pt x="5837582" y="1801090"/>
                  <a:pt x="5875188" y="1498269"/>
                  <a:pt x="5871229" y="1306285"/>
                </a:cubicBezTo>
                <a:cubicBezTo>
                  <a:pt x="5867271" y="1114301"/>
                  <a:pt x="5920709" y="948046"/>
                  <a:pt x="5728725" y="771896"/>
                </a:cubicBezTo>
                <a:cubicBezTo>
                  <a:pt x="5536741" y="595746"/>
                  <a:pt x="5089436" y="368135"/>
                  <a:pt x="4719322" y="249382"/>
                </a:cubicBezTo>
                <a:cubicBezTo>
                  <a:pt x="4349208" y="130629"/>
                  <a:pt x="3733670" y="100940"/>
                  <a:pt x="3508039" y="59376"/>
                </a:cubicBezTo>
                <a:cubicBezTo>
                  <a:pt x="3282408" y="17812"/>
                  <a:pt x="3323971" y="8906"/>
                  <a:pt x="3365535" y="0"/>
                </a:cubicBezTo>
              </a:path>
            </a:pathLst>
          </a:custGeom>
          <a:noFill/>
          <a:ln w="38100">
            <a:solidFill>
              <a:schemeClr val="accent6"/>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16557472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2"/>
          <p:cNvSpPr>
            <a:spLocks noGrp="1"/>
          </p:cNvSpPr>
          <p:nvPr>
            <p:ph type="title"/>
          </p:nvPr>
        </p:nvSpPr>
        <p:spPr>
          <a:xfrm>
            <a:off x="1096993" y="169570"/>
            <a:ext cx="10238613" cy="1097280"/>
          </a:xfrm>
        </p:spPr>
        <p:txBody>
          <a:bodyPr/>
          <a:lstStyle/>
          <a:p>
            <a:r>
              <a:rPr lang="zh-CN" altLang="en-US" dirty="0" smtClean="0"/>
              <a:t>突发业务流量处理</a:t>
            </a:r>
            <a:r>
              <a:rPr lang="en-US" dirty="0" smtClean="0"/>
              <a:t/>
            </a:r>
            <a:br>
              <a:rPr lang="en-US" dirty="0" smtClean="0"/>
            </a:br>
            <a:r>
              <a:rPr lang="zh-CN" altLang="en-US" sz="1800" dirty="0" smtClean="0"/>
              <a:t>在出现故障或者服务能力无法支撑的情况下使用另外一个数据中心资源</a:t>
            </a:r>
            <a:endParaRPr lang="en-US" sz="1800" dirty="0"/>
          </a:p>
        </p:txBody>
      </p:sp>
      <p:sp>
        <p:nvSpPr>
          <p:cNvPr id="3" name="Content Placeholder 2"/>
          <p:cNvSpPr>
            <a:spLocks noGrp="1"/>
          </p:cNvSpPr>
          <p:nvPr>
            <p:ph idx="1"/>
          </p:nvPr>
        </p:nvSpPr>
        <p:spPr>
          <a:xfrm>
            <a:off x="173396" y="1295401"/>
            <a:ext cx="11838027" cy="1641716"/>
          </a:xfrm>
        </p:spPr>
        <p:txBody>
          <a:bodyPr>
            <a:normAutofit fontScale="55000" lnSpcReduction="20000"/>
          </a:bodyPr>
          <a:lstStyle/>
          <a:p>
            <a:r>
              <a:rPr lang="zh-CN" altLang="en-US" dirty="0" smtClean="0"/>
              <a:t>当本地资源出现故障时使用另外一个数据中心资源</a:t>
            </a:r>
            <a:endParaRPr lang="en-US" dirty="0" smtClean="0"/>
          </a:p>
          <a:p>
            <a:pPr lvl="2"/>
            <a:r>
              <a:rPr lang="zh-CN" altLang="en-US" dirty="0" smtClean="0"/>
              <a:t>例如，一个服务器存储阵列出现故障的时候，导致多个虚拟服务器同时无法使用</a:t>
            </a:r>
            <a:endParaRPr lang="en-US" altLang="zh-CN" dirty="0" smtClean="0"/>
          </a:p>
          <a:p>
            <a:r>
              <a:rPr lang="zh-CN" altLang="en-US" dirty="0" smtClean="0"/>
              <a:t>避免本地的服务能力无法支撑的场景</a:t>
            </a:r>
            <a:endParaRPr lang="en-US" dirty="0" smtClean="0"/>
          </a:p>
          <a:p>
            <a:pPr lvl="2"/>
            <a:r>
              <a:rPr lang="zh-CN" altLang="en-US" dirty="0" smtClean="0"/>
              <a:t>设置服务器的并发连接数限制</a:t>
            </a:r>
            <a:endParaRPr lang="en-US" dirty="0" smtClean="0"/>
          </a:p>
          <a:p>
            <a:pPr lvl="2"/>
            <a:r>
              <a:rPr lang="zh-CN" altLang="en-US" dirty="0" smtClean="0"/>
              <a:t>设置优先级组，当本地资源不足时自动启用另外一个站点资源</a:t>
            </a:r>
            <a:endParaRPr lang="en-US" altLang="zh-CN" dirty="0" smtClean="0"/>
          </a:p>
          <a:p>
            <a:pPr lvl="2"/>
            <a:r>
              <a:rPr lang="zh-CN" altLang="en-US" dirty="0" smtClean="0"/>
              <a:t>如果彻底的由于资源响应问题无法服务（或者同时故障），可以在</a:t>
            </a:r>
            <a:r>
              <a:rPr lang="en-US" altLang="zh-CN" dirty="0" smtClean="0"/>
              <a:t>BIG-IP</a:t>
            </a:r>
            <a:r>
              <a:rPr lang="zh-CN" altLang="en-US" dirty="0" smtClean="0"/>
              <a:t>上直接返回错误页面</a:t>
            </a:r>
            <a:endParaRPr lang="en-US" dirty="0" smtClean="0"/>
          </a:p>
          <a:p>
            <a:pPr marL="0" indent="0">
              <a:buNone/>
            </a:pPr>
            <a:endParaRPr lang="en-US" dirty="0"/>
          </a:p>
        </p:txBody>
      </p:sp>
      <p:sp>
        <p:nvSpPr>
          <p:cNvPr id="4" name="Rounded Rectangle 3"/>
          <p:cNvSpPr/>
          <p:nvPr/>
        </p:nvSpPr>
        <p:spPr>
          <a:xfrm>
            <a:off x="1368608" y="488280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3024644" y="6542575"/>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3095357" y="564066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7" name="Rounded Rectangle 6"/>
          <p:cNvSpPr/>
          <p:nvPr/>
        </p:nvSpPr>
        <p:spPr>
          <a:xfrm>
            <a:off x="7361445" y="4285070"/>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8" name="Rounded Rectangle 7"/>
          <p:cNvSpPr/>
          <p:nvPr/>
        </p:nvSpPr>
        <p:spPr>
          <a:xfrm>
            <a:off x="1368608" y="572100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1401158" y="6609178"/>
            <a:ext cx="1379269" cy="248822"/>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0" name="Rounded Rectangle 9"/>
          <p:cNvSpPr/>
          <p:nvPr/>
        </p:nvSpPr>
        <p:spPr>
          <a:xfrm>
            <a:off x="498897" y="428506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 name="Can 10"/>
          <p:cNvSpPr/>
          <p:nvPr/>
        </p:nvSpPr>
        <p:spPr>
          <a:xfrm rot="5400000">
            <a:off x="5959943" y="330784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 name="Rounded Rectangle 11"/>
          <p:cNvSpPr/>
          <p:nvPr/>
        </p:nvSpPr>
        <p:spPr>
          <a:xfrm>
            <a:off x="2993783" y="486012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801501" y="421163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rot="5400000">
            <a:off x="5983922" y="246964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6" name="Text Box 33"/>
          <p:cNvSpPr txBox="1">
            <a:spLocks noChangeArrowheads="1"/>
          </p:cNvSpPr>
          <p:nvPr/>
        </p:nvSpPr>
        <p:spPr bwMode="auto">
          <a:xfrm>
            <a:off x="409596" y="496853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578427" y="572202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693210" y="6453464"/>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p:txBody>
      </p:sp>
      <p:sp>
        <p:nvSpPr>
          <p:cNvPr id="19" name="Can 18"/>
          <p:cNvSpPr/>
          <p:nvPr/>
        </p:nvSpPr>
        <p:spPr>
          <a:xfrm rot="5400000">
            <a:off x="5983922" y="419225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grpSp>
        <p:nvGrpSpPr>
          <p:cNvPr id="20" name="Group 19"/>
          <p:cNvGrpSpPr/>
          <p:nvPr/>
        </p:nvGrpSpPr>
        <p:grpSpPr>
          <a:xfrm>
            <a:off x="2238955" y="4794831"/>
            <a:ext cx="1059548" cy="347421"/>
            <a:chOff x="3931920" y="3566160"/>
            <a:chExt cx="1097280" cy="457200"/>
          </a:xfrm>
        </p:grpSpPr>
        <p:pic>
          <p:nvPicPr>
            <p:cNvPr id="21" name="Picture 20"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23" name="Rounded Rectangle 22"/>
          <p:cNvSpPr/>
          <p:nvPr/>
        </p:nvSpPr>
        <p:spPr>
          <a:xfrm>
            <a:off x="9443418" y="5698326"/>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24" name="Rounded Rectangle 23"/>
          <p:cNvSpPr/>
          <p:nvPr/>
        </p:nvSpPr>
        <p:spPr>
          <a:xfrm>
            <a:off x="9502231" y="6586503"/>
            <a:ext cx="1379269" cy="271498"/>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25" name="Rounded Rectangle 24"/>
          <p:cNvSpPr/>
          <p:nvPr/>
        </p:nvSpPr>
        <p:spPr>
          <a:xfrm>
            <a:off x="9400657" y="4860126"/>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26" name="Straight Connector 25"/>
          <p:cNvCxnSpPr/>
          <p:nvPr/>
        </p:nvCxnSpPr>
        <p:spPr>
          <a:xfrm>
            <a:off x="9309947" y="4188961"/>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 Box 33"/>
          <p:cNvSpPr txBox="1">
            <a:spLocks noChangeArrowheads="1"/>
          </p:cNvSpPr>
          <p:nvPr/>
        </p:nvSpPr>
        <p:spPr bwMode="auto">
          <a:xfrm>
            <a:off x="10713376" y="4949776"/>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29" name="Text Box 33"/>
          <p:cNvSpPr txBox="1">
            <a:spLocks noChangeArrowheads="1"/>
          </p:cNvSpPr>
          <p:nvPr/>
        </p:nvSpPr>
        <p:spPr bwMode="auto">
          <a:xfrm>
            <a:off x="10916521" y="551930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30" name="Text Box 33"/>
          <p:cNvSpPr txBox="1">
            <a:spLocks noChangeArrowheads="1"/>
          </p:cNvSpPr>
          <p:nvPr/>
        </p:nvSpPr>
        <p:spPr bwMode="auto">
          <a:xfrm>
            <a:off x="10916520" y="6434700"/>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p:txBody>
      </p:sp>
      <p:grpSp>
        <p:nvGrpSpPr>
          <p:cNvPr id="31" name="Group 113"/>
          <p:cNvGrpSpPr/>
          <p:nvPr/>
        </p:nvGrpSpPr>
        <p:grpSpPr>
          <a:xfrm>
            <a:off x="3092144" y="3390996"/>
            <a:ext cx="5078828" cy="632631"/>
            <a:chOff x="2000787" y="308356"/>
            <a:chExt cx="5592693" cy="807303"/>
          </a:xfrm>
        </p:grpSpPr>
        <p:grpSp>
          <p:nvGrpSpPr>
            <p:cNvPr id="32" name="Group 685"/>
            <p:cNvGrpSpPr/>
            <p:nvPr/>
          </p:nvGrpSpPr>
          <p:grpSpPr>
            <a:xfrm>
              <a:off x="2000787" y="308356"/>
              <a:ext cx="5592693" cy="807303"/>
              <a:chOff x="3209206" y="3737874"/>
              <a:chExt cx="1267825" cy="841375"/>
            </a:xfrm>
          </p:grpSpPr>
          <p:pic>
            <p:nvPicPr>
              <p:cNvPr id="34"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35" name="Group 20"/>
              <p:cNvGrpSpPr>
                <a:grpSpLocks/>
              </p:cNvGrpSpPr>
              <p:nvPr/>
            </p:nvGrpSpPr>
            <p:grpSpPr bwMode="auto">
              <a:xfrm>
                <a:off x="3355494" y="3737874"/>
                <a:ext cx="1035425" cy="705469"/>
                <a:chOff x="1654" y="2712"/>
                <a:chExt cx="998" cy="680"/>
              </a:xfrm>
            </p:grpSpPr>
            <p:sp>
              <p:nvSpPr>
                <p:cNvPr id="36"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37"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33" name="TextBox 32"/>
            <p:cNvSpPr txBox="1"/>
            <p:nvPr/>
          </p:nvSpPr>
          <p:spPr>
            <a:xfrm>
              <a:off x="3918583" y="502834"/>
              <a:ext cx="1516583" cy="353480"/>
            </a:xfrm>
            <a:prstGeom prst="rect">
              <a:avLst/>
            </a:prstGeom>
            <a:noFill/>
          </p:spPr>
          <p:txBody>
            <a:bodyPr wrap="none" rtlCol="0">
              <a:spAutoFit/>
            </a:bodyPr>
            <a:lstStyle/>
            <a:p>
              <a:r>
                <a:rPr lang="en-US" sz="1200" b="1" dirty="0">
                  <a:latin typeface="+mj-lt"/>
                  <a:cs typeface="Tahoma" pitchFamily="34" charset="0"/>
                </a:rPr>
                <a:t>External Networks</a:t>
              </a:r>
            </a:p>
          </p:txBody>
        </p:sp>
      </p:grpSp>
      <p:grpSp>
        <p:nvGrpSpPr>
          <p:cNvPr id="38" name="Group 113"/>
          <p:cNvGrpSpPr/>
          <p:nvPr/>
        </p:nvGrpSpPr>
        <p:grpSpPr>
          <a:xfrm>
            <a:off x="3650636" y="3230034"/>
            <a:ext cx="1117309" cy="513158"/>
            <a:chOff x="2000787" y="308357"/>
            <a:chExt cx="5953126" cy="807304"/>
          </a:xfrm>
        </p:grpSpPr>
        <p:grpSp>
          <p:nvGrpSpPr>
            <p:cNvPr id="39" name="Group 685"/>
            <p:cNvGrpSpPr/>
            <p:nvPr/>
          </p:nvGrpSpPr>
          <p:grpSpPr>
            <a:xfrm>
              <a:off x="2000787" y="308357"/>
              <a:ext cx="5592693" cy="807304"/>
              <a:chOff x="3209206" y="3737874"/>
              <a:chExt cx="1267825" cy="841377"/>
            </a:xfrm>
          </p:grpSpPr>
          <p:pic>
            <p:nvPicPr>
              <p:cNvPr id="41"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42" name="Group 20"/>
              <p:cNvGrpSpPr>
                <a:grpSpLocks/>
              </p:cNvGrpSpPr>
              <p:nvPr/>
            </p:nvGrpSpPr>
            <p:grpSpPr bwMode="auto">
              <a:xfrm>
                <a:off x="3355494" y="3737874"/>
                <a:ext cx="1035425" cy="705469"/>
                <a:chOff x="1654" y="2712"/>
                <a:chExt cx="998" cy="680"/>
              </a:xfrm>
            </p:grpSpPr>
            <p:sp>
              <p:nvSpPr>
                <p:cNvPr id="43"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44"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40" name="TextBox 39"/>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45" name="Group 113"/>
          <p:cNvGrpSpPr/>
          <p:nvPr/>
        </p:nvGrpSpPr>
        <p:grpSpPr>
          <a:xfrm>
            <a:off x="3678163" y="3757295"/>
            <a:ext cx="1068647" cy="480892"/>
            <a:chOff x="2000787" y="308357"/>
            <a:chExt cx="5991679" cy="807304"/>
          </a:xfrm>
        </p:grpSpPr>
        <p:grpSp>
          <p:nvGrpSpPr>
            <p:cNvPr id="46" name="Group 685"/>
            <p:cNvGrpSpPr/>
            <p:nvPr/>
          </p:nvGrpSpPr>
          <p:grpSpPr>
            <a:xfrm>
              <a:off x="2000787" y="308357"/>
              <a:ext cx="5592693" cy="807304"/>
              <a:chOff x="3209206" y="3737874"/>
              <a:chExt cx="1267825" cy="841377"/>
            </a:xfrm>
          </p:grpSpPr>
          <p:pic>
            <p:nvPicPr>
              <p:cNvPr id="48"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49" name="Group 20"/>
              <p:cNvGrpSpPr>
                <a:grpSpLocks/>
              </p:cNvGrpSpPr>
              <p:nvPr/>
            </p:nvGrpSpPr>
            <p:grpSpPr bwMode="auto">
              <a:xfrm>
                <a:off x="3355494" y="3737874"/>
                <a:ext cx="1035425" cy="705469"/>
                <a:chOff x="1654" y="2712"/>
                <a:chExt cx="998" cy="680"/>
              </a:xfrm>
            </p:grpSpPr>
            <p:sp>
              <p:nvSpPr>
                <p:cNvPr id="50"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51"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47" name="TextBox 46"/>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52" name="Group 113"/>
          <p:cNvGrpSpPr/>
          <p:nvPr/>
        </p:nvGrpSpPr>
        <p:grpSpPr>
          <a:xfrm>
            <a:off x="6972934" y="3669249"/>
            <a:ext cx="1068647" cy="480892"/>
            <a:chOff x="2000787" y="308357"/>
            <a:chExt cx="5991679" cy="807304"/>
          </a:xfrm>
        </p:grpSpPr>
        <p:grpSp>
          <p:nvGrpSpPr>
            <p:cNvPr id="53" name="Group 685"/>
            <p:cNvGrpSpPr/>
            <p:nvPr/>
          </p:nvGrpSpPr>
          <p:grpSpPr>
            <a:xfrm>
              <a:off x="2000787" y="308357"/>
              <a:ext cx="5592693" cy="807304"/>
              <a:chOff x="3209206" y="3737874"/>
              <a:chExt cx="1267825" cy="841377"/>
            </a:xfrm>
          </p:grpSpPr>
          <p:pic>
            <p:nvPicPr>
              <p:cNvPr id="55"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56" name="Group 20"/>
              <p:cNvGrpSpPr>
                <a:grpSpLocks/>
              </p:cNvGrpSpPr>
              <p:nvPr/>
            </p:nvGrpSpPr>
            <p:grpSpPr bwMode="auto">
              <a:xfrm>
                <a:off x="3355494" y="3737874"/>
                <a:ext cx="1035425" cy="705469"/>
                <a:chOff x="1654" y="2712"/>
                <a:chExt cx="998" cy="680"/>
              </a:xfrm>
            </p:grpSpPr>
            <p:sp>
              <p:nvSpPr>
                <p:cNvPr id="57"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58"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54" name="TextBox 53"/>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59" name="Group 113"/>
          <p:cNvGrpSpPr/>
          <p:nvPr/>
        </p:nvGrpSpPr>
        <p:grpSpPr>
          <a:xfrm>
            <a:off x="6985663" y="3185200"/>
            <a:ext cx="1117309" cy="513158"/>
            <a:chOff x="2000787" y="308357"/>
            <a:chExt cx="5953126" cy="807304"/>
          </a:xfrm>
        </p:grpSpPr>
        <p:grpSp>
          <p:nvGrpSpPr>
            <p:cNvPr id="60" name="Group 685"/>
            <p:cNvGrpSpPr/>
            <p:nvPr/>
          </p:nvGrpSpPr>
          <p:grpSpPr>
            <a:xfrm>
              <a:off x="2000787" y="308357"/>
              <a:ext cx="5592693" cy="807304"/>
              <a:chOff x="3209206" y="3737874"/>
              <a:chExt cx="1267825" cy="841377"/>
            </a:xfrm>
          </p:grpSpPr>
          <p:pic>
            <p:nvPicPr>
              <p:cNvPr id="62"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63" name="Group 20"/>
              <p:cNvGrpSpPr>
                <a:grpSpLocks/>
              </p:cNvGrpSpPr>
              <p:nvPr/>
            </p:nvGrpSpPr>
            <p:grpSpPr bwMode="auto">
              <a:xfrm>
                <a:off x="3355494" y="3737874"/>
                <a:ext cx="1035425" cy="705469"/>
                <a:chOff x="1654" y="2712"/>
                <a:chExt cx="998" cy="680"/>
              </a:xfrm>
            </p:grpSpPr>
            <p:sp>
              <p:nvSpPr>
                <p:cNvPr id="6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6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61" name="TextBox 60"/>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66" name="Rounded Rectangle 65"/>
          <p:cNvSpPr/>
          <p:nvPr/>
        </p:nvSpPr>
        <p:spPr>
          <a:xfrm>
            <a:off x="504571" y="4285069"/>
            <a:ext cx="4012816" cy="2572932"/>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67" name="Rounded Rectangle 66"/>
          <p:cNvSpPr/>
          <p:nvPr/>
        </p:nvSpPr>
        <p:spPr>
          <a:xfrm>
            <a:off x="7361446" y="4285068"/>
            <a:ext cx="4412513" cy="257293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68" name="Group 35"/>
          <p:cNvGrpSpPr/>
          <p:nvPr/>
        </p:nvGrpSpPr>
        <p:grpSpPr>
          <a:xfrm>
            <a:off x="1368609" y="3343542"/>
            <a:ext cx="2046378" cy="1036708"/>
            <a:chOff x="3124200" y="3962400"/>
            <a:chExt cx="1917116" cy="1449832"/>
          </a:xfrm>
        </p:grpSpPr>
        <p:sp>
          <p:nvSpPr>
            <p:cNvPr id="69" name="Rounded Rectangle 68"/>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70" name="Group 33"/>
            <p:cNvGrpSpPr/>
            <p:nvPr/>
          </p:nvGrpSpPr>
          <p:grpSpPr>
            <a:xfrm>
              <a:off x="3124200" y="3962400"/>
              <a:ext cx="1905000" cy="1295400"/>
              <a:chOff x="3124200" y="3962400"/>
              <a:chExt cx="1905000" cy="1295400"/>
            </a:xfrm>
          </p:grpSpPr>
          <p:pic>
            <p:nvPicPr>
              <p:cNvPr id="71" name="Picture 70"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72" name="Picture 71"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73" name="Group 166"/>
          <p:cNvGrpSpPr/>
          <p:nvPr/>
        </p:nvGrpSpPr>
        <p:grpSpPr>
          <a:xfrm>
            <a:off x="8478757" y="3313450"/>
            <a:ext cx="2437764" cy="1022866"/>
            <a:chOff x="2592117" y="2525483"/>
            <a:chExt cx="2241122" cy="1449832"/>
          </a:xfrm>
        </p:grpSpPr>
        <p:sp>
          <p:nvSpPr>
            <p:cNvPr id="74" name="Rounded Rectangle 7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75" name="Group 33"/>
            <p:cNvGrpSpPr/>
            <p:nvPr/>
          </p:nvGrpSpPr>
          <p:grpSpPr>
            <a:xfrm>
              <a:off x="2732307" y="2525483"/>
              <a:ext cx="1905000" cy="1316261"/>
              <a:chOff x="3124200" y="3962400"/>
              <a:chExt cx="1905000" cy="1316261"/>
            </a:xfrm>
          </p:grpSpPr>
          <p:pic>
            <p:nvPicPr>
              <p:cNvPr id="76" name="Picture 75"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77" name="Picture 76"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78" name="TextBox 77"/>
          <p:cNvSpPr txBox="1"/>
          <p:nvPr/>
        </p:nvSpPr>
        <p:spPr>
          <a:xfrm>
            <a:off x="4905872" y="6218531"/>
            <a:ext cx="2086309" cy="461665"/>
          </a:xfrm>
          <a:prstGeom prst="rect">
            <a:avLst/>
          </a:prstGeom>
          <a:noFill/>
        </p:spPr>
        <p:txBody>
          <a:bodyPr wrap="square" lIns="91438" tIns="45719" rIns="91438" bIns="45719" rtlCol="0">
            <a:spAutoFit/>
          </a:bodyPr>
          <a:lstStyle/>
          <a:p>
            <a:pPr algn="ctr"/>
            <a:r>
              <a:rPr lang="en-US" sz="1200" dirty="0">
                <a:solidFill>
                  <a:srgbClr val="000000">
                    <a:alpha val="85000"/>
                  </a:srgbClr>
                </a:solidFill>
              </a:rPr>
              <a:t>L2 Extensions</a:t>
            </a:r>
          </a:p>
          <a:p>
            <a:pPr algn="ctr"/>
            <a:r>
              <a:rPr lang="en-US" sz="1200" dirty="0">
                <a:solidFill>
                  <a:srgbClr val="000000">
                    <a:alpha val="85000"/>
                  </a:srgbClr>
                </a:solidFill>
              </a:rPr>
              <a:t>or Dark Fiber</a:t>
            </a:r>
          </a:p>
        </p:txBody>
      </p:sp>
      <p:grpSp>
        <p:nvGrpSpPr>
          <p:cNvPr id="79" name="Group 78"/>
          <p:cNvGrpSpPr/>
          <p:nvPr/>
        </p:nvGrpSpPr>
        <p:grpSpPr>
          <a:xfrm>
            <a:off x="1572537" y="4949777"/>
            <a:ext cx="485705" cy="303569"/>
            <a:chOff x="1321583" y="6042568"/>
            <a:chExt cx="485832" cy="404759"/>
          </a:xfrm>
        </p:grpSpPr>
        <p:sp>
          <p:nvSpPr>
            <p:cNvPr id="80"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81" name="Picture 80"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82" name="Group 81"/>
          <p:cNvGrpSpPr/>
          <p:nvPr/>
        </p:nvGrpSpPr>
        <p:grpSpPr>
          <a:xfrm>
            <a:off x="2277378" y="4765262"/>
            <a:ext cx="1160087" cy="351935"/>
            <a:chOff x="2026607" y="5796548"/>
            <a:chExt cx="1160389" cy="469247"/>
          </a:xfrm>
        </p:grpSpPr>
        <p:pic>
          <p:nvPicPr>
            <p:cNvPr id="83" name="Picture 8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84" name="Picture 83"/>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85" name="Group 84"/>
          <p:cNvGrpSpPr/>
          <p:nvPr/>
        </p:nvGrpSpPr>
        <p:grpSpPr>
          <a:xfrm>
            <a:off x="2277378" y="5601995"/>
            <a:ext cx="1160087" cy="351935"/>
            <a:chOff x="2026607" y="5796548"/>
            <a:chExt cx="1160389" cy="469247"/>
          </a:xfrm>
        </p:grpSpPr>
        <p:pic>
          <p:nvPicPr>
            <p:cNvPr id="86" name="Picture 85"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87" name="Picture 8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88" name="Group 87"/>
          <p:cNvGrpSpPr/>
          <p:nvPr/>
        </p:nvGrpSpPr>
        <p:grpSpPr>
          <a:xfrm>
            <a:off x="2277376" y="6509743"/>
            <a:ext cx="1160087" cy="351935"/>
            <a:chOff x="2026607" y="5796548"/>
            <a:chExt cx="1160389" cy="469247"/>
          </a:xfrm>
        </p:grpSpPr>
        <p:pic>
          <p:nvPicPr>
            <p:cNvPr id="89" name="Picture 88"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0" name="Picture 8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1" name="Group 90"/>
          <p:cNvGrpSpPr/>
          <p:nvPr/>
        </p:nvGrpSpPr>
        <p:grpSpPr>
          <a:xfrm>
            <a:off x="8759709" y="4785425"/>
            <a:ext cx="1160087" cy="351935"/>
            <a:chOff x="2026607" y="5796548"/>
            <a:chExt cx="1160389" cy="469247"/>
          </a:xfrm>
        </p:grpSpPr>
        <p:pic>
          <p:nvPicPr>
            <p:cNvPr id="92" name="Picture 91"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3" name="Picture 9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4" name="Group 93"/>
          <p:cNvGrpSpPr/>
          <p:nvPr/>
        </p:nvGrpSpPr>
        <p:grpSpPr>
          <a:xfrm>
            <a:off x="8771447" y="5589646"/>
            <a:ext cx="1160087" cy="351935"/>
            <a:chOff x="2026607" y="5796548"/>
            <a:chExt cx="1160389" cy="469247"/>
          </a:xfrm>
        </p:grpSpPr>
        <p:pic>
          <p:nvPicPr>
            <p:cNvPr id="95" name="Picture 94"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6" name="Picture 9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7" name="Group 96"/>
          <p:cNvGrpSpPr/>
          <p:nvPr/>
        </p:nvGrpSpPr>
        <p:grpSpPr>
          <a:xfrm>
            <a:off x="8784625" y="6525895"/>
            <a:ext cx="1160087" cy="351935"/>
            <a:chOff x="2026607" y="5796548"/>
            <a:chExt cx="1160389" cy="469247"/>
          </a:xfrm>
        </p:grpSpPr>
        <p:pic>
          <p:nvPicPr>
            <p:cNvPr id="98" name="Picture 97"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9" name="Picture 9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00" name="Picture 99"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05563" y="6627872"/>
            <a:ext cx="271501" cy="218046"/>
          </a:xfrm>
          <a:prstGeom prst="rect">
            <a:avLst/>
          </a:prstGeom>
        </p:spPr>
      </p:pic>
      <p:pic>
        <p:nvPicPr>
          <p:cNvPr id="101" name="Picture 100"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74115" y="6624243"/>
            <a:ext cx="271501" cy="218046"/>
          </a:xfrm>
          <a:prstGeom prst="rect">
            <a:avLst/>
          </a:prstGeom>
        </p:spPr>
      </p:pic>
      <p:pic>
        <p:nvPicPr>
          <p:cNvPr id="102" name="Picture 101"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47306" y="6616818"/>
            <a:ext cx="271501" cy="218046"/>
          </a:xfrm>
          <a:prstGeom prst="rect">
            <a:avLst/>
          </a:prstGeom>
        </p:spPr>
      </p:pic>
      <p:pic>
        <p:nvPicPr>
          <p:cNvPr id="103" name="Picture 102"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15858" y="6613189"/>
            <a:ext cx="271501" cy="218046"/>
          </a:xfrm>
          <a:prstGeom prst="rect">
            <a:avLst/>
          </a:prstGeom>
        </p:spPr>
      </p:pic>
      <p:grpSp>
        <p:nvGrpSpPr>
          <p:cNvPr id="106" name="Group 105"/>
          <p:cNvGrpSpPr/>
          <p:nvPr/>
        </p:nvGrpSpPr>
        <p:grpSpPr>
          <a:xfrm>
            <a:off x="2551433" y="4341415"/>
            <a:ext cx="461005" cy="357564"/>
            <a:chOff x="-465818" y="4375005"/>
            <a:chExt cx="461125" cy="476752"/>
          </a:xfrm>
        </p:grpSpPr>
        <p:sp>
          <p:nvSpPr>
            <p:cNvPr id="107" name="Oval 106"/>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08" name="Picture 107"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09" name="Group 108"/>
          <p:cNvGrpSpPr/>
          <p:nvPr/>
        </p:nvGrpSpPr>
        <p:grpSpPr>
          <a:xfrm>
            <a:off x="9092010" y="4321667"/>
            <a:ext cx="461005" cy="357564"/>
            <a:chOff x="-465818" y="4375005"/>
            <a:chExt cx="461125" cy="476752"/>
          </a:xfrm>
        </p:grpSpPr>
        <p:sp>
          <p:nvSpPr>
            <p:cNvPr id="110" name="Oval 109"/>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1" name="Picture 110" descr="AGILITY-prep_44-5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12" name="Group 111"/>
          <p:cNvGrpSpPr/>
          <p:nvPr/>
        </p:nvGrpSpPr>
        <p:grpSpPr>
          <a:xfrm>
            <a:off x="2639342" y="5208452"/>
            <a:ext cx="373177" cy="286328"/>
            <a:chOff x="-293433" y="7044469"/>
            <a:chExt cx="373274" cy="381770"/>
          </a:xfrm>
        </p:grpSpPr>
        <p:sp>
          <p:nvSpPr>
            <p:cNvPr id="113" name="Oval 11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4" name="Picture 113"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15" name="Group 114"/>
          <p:cNvGrpSpPr/>
          <p:nvPr/>
        </p:nvGrpSpPr>
        <p:grpSpPr>
          <a:xfrm>
            <a:off x="2650515" y="6081617"/>
            <a:ext cx="373177" cy="286328"/>
            <a:chOff x="-293433" y="7044469"/>
            <a:chExt cx="373274" cy="381770"/>
          </a:xfrm>
        </p:grpSpPr>
        <p:sp>
          <p:nvSpPr>
            <p:cNvPr id="116" name="Oval 11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17" name="Picture 116"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18" name="Group 117"/>
          <p:cNvGrpSpPr/>
          <p:nvPr/>
        </p:nvGrpSpPr>
        <p:grpSpPr>
          <a:xfrm>
            <a:off x="9150110" y="5256302"/>
            <a:ext cx="373177" cy="286328"/>
            <a:chOff x="-293433" y="7044469"/>
            <a:chExt cx="373274" cy="381770"/>
          </a:xfrm>
        </p:grpSpPr>
        <p:sp>
          <p:nvSpPr>
            <p:cNvPr id="119" name="Oval 11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0" name="Picture 119"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21" name="Group 120"/>
          <p:cNvGrpSpPr/>
          <p:nvPr/>
        </p:nvGrpSpPr>
        <p:grpSpPr>
          <a:xfrm>
            <a:off x="9161283" y="6129467"/>
            <a:ext cx="373177" cy="286328"/>
            <a:chOff x="-293433" y="7044469"/>
            <a:chExt cx="373274" cy="381770"/>
          </a:xfrm>
        </p:grpSpPr>
        <p:sp>
          <p:nvSpPr>
            <p:cNvPr id="122" name="Oval 121"/>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3" name="Picture 122" descr="AGILITY-prep_44-50.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24" name="Group 123"/>
          <p:cNvGrpSpPr/>
          <p:nvPr/>
        </p:nvGrpSpPr>
        <p:grpSpPr>
          <a:xfrm>
            <a:off x="1619047" y="5769229"/>
            <a:ext cx="485705" cy="303569"/>
            <a:chOff x="1321583" y="6042568"/>
            <a:chExt cx="485832" cy="404759"/>
          </a:xfrm>
        </p:grpSpPr>
        <p:sp>
          <p:nvSpPr>
            <p:cNvPr id="125" name="Rounded Rectangle 124"/>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6" name="Picture 125"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27" name="Group 126"/>
          <p:cNvGrpSpPr/>
          <p:nvPr/>
        </p:nvGrpSpPr>
        <p:grpSpPr>
          <a:xfrm>
            <a:off x="10075954" y="4927473"/>
            <a:ext cx="485705" cy="303569"/>
            <a:chOff x="1321583" y="6042568"/>
            <a:chExt cx="485832" cy="404759"/>
          </a:xfrm>
        </p:grpSpPr>
        <p:sp>
          <p:nvSpPr>
            <p:cNvPr id="128" name="Rounded Rectangle 127"/>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9" name="Picture 128"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0" name="Group 129"/>
          <p:cNvGrpSpPr/>
          <p:nvPr/>
        </p:nvGrpSpPr>
        <p:grpSpPr>
          <a:xfrm>
            <a:off x="10122463" y="5746925"/>
            <a:ext cx="485705" cy="303569"/>
            <a:chOff x="1321583" y="6042568"/>
            <a:chExt cx="485832" cy="404759"/>
          </a:xfrm>
        </p:grpSpPr>
        <p:sp>
          <p:nvSpPr>
            <p:cNvPr id="131" name="Rounded Rectangle 13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2" name="Picture 131"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3" name="Group 132"/>
          <p:cNvGrpSpPr/>
          <p:nvPr/>
        </p:nvGrpSpPr>
        <p:grpSpPr>
          <a:xfrm>
            <a:off x="5222129" y="2914404"/>
            <a:ext cx="1104531" cy="633802"/>
            <a:chOff x="5079278" y="6673963"/>
            <a:chExt cx="3352912" cy="1764851"/>
          </a:xfrm>
        </p:grpSpPr>
        <p:pic>
          <p:nvPicPr>
            <p:cNvPr id="134" name="Picture 133" descr="AGILITY-prep_44_mobile_devices.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135" name="Rectangle 134"/>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136" name="Rectangle 135"/>
          <p:cNvSpPr/>
          <p:nvPr/>
        </p:nvSpPr>
        <p:spPr>
          <a:xfrm>
            <a:off x="357143" y="6164401"/>
            <a:ext cx="11275063" cy="692412"/>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143" name="Text Box 33"/>
          <p:cNvSpPr txBox="1">
            <a:spLocks noChangeArrowheads="1"/>
          </p:cNvSpPr>
          <p:nvPr/>
        </p:nvSpPr>
        <p:spPr bwMode="auto">
          <a:xfrm>
            <a:off x="8248237" y="3150695"/>
            <a:ext cx="2594079"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dirty="0" smtClean="0">
                <a:ea typeface="Gulim" pitchFamily="34" charset="-127"/>
              </a:rPr>
              <a:t>“</a:t>
            </a:r>
            <a:r>
              <a:rPr kumimoji="1" lang="zh-CN" altLang="en-US" sz="1100" dirty="0" smtClean="0">
                <a:ea typeface="Gulim" pitchFamily="34" charset="-127"/>
              </a:rPr>
              <a:t>对不起，系统忙，请您稍后再试</a:t>
            </a:r>
            <a:r>
              <a:rPr kumimoji="1" lang="en-US" altLang="ko-KR" sz="1100" dirty="0" smtClean="0">
                <a:ea typeface="Gulim" pitchFamily="34" charset="-127"/>
              </a:rPr>
              <a:t>”</a:t>
            </a:r>
            <a:endParaRPr kumimoji="1" lang="en-US" altLang="ko-KR" sz="1100" dirty="0">
              <a:ea typeface="Gulim" pitchFamily="34" charset="-127"/>
            </a:endParaRPr>
          </a:p>
        </p:txBody>
      </p:sp>
      <p:sp>
        <p:nvSpPr>
          <p:cNvPr id="144" name="Text Box 33"/>
          <p:cNvSpPr txBox="1">
            <a:spLocks noChangeArrowheads="1"/>
          </p:cNvSpPr>
          <p:nvPr/>
        </p:nvSpPr>
        <p:spPr bwMode="auto">
          <a:xfrm>
            <a:off x="4819191" y="4958119"/>
            <a:ext cx="2469869" cy="855450"/>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100" dirty="0" smtClean="0">
                <a:ea typeface="Gulim" pitchFamily="34" charset="-127"/>
              </a:rPr>
              <a:t>如果一个数据中心的资源不足或者故障，使用另外一个数据中心资源</a:t>
            </a:r>
            <a:endParaRPr kumimoji="1" lang="en-US" altLang="ko-KR" sz="1100" dirty="0">
              <a:ea typeface="Gulim" pitchFamily="34" charset="-127"/>
            </a:endParaRPr>
          </a:p>
        </p:txBody>
      </p:sp>
      <p:sp>
        <p:nvSpPr>
          <p:cNvPr id="146" name="TextBox 145"/>
          <p:cNvSpPr txBox="1"/>
          <p:nvPr/>
        </p:nvSpPr>
        <p:spPr>
          <a:xfrm>
            <a:off x="1550981" y="5468322"/>
            <a:ext cx="383759" cy="761747"/>
          </a:xfrm>
          <a:prstGeom prst="rect">
            <a:avLst/>
          </a:prstGeom>
          <a:noFill/>
        </p:spPr>
        <p:txBody>
          <a:bodyPr wrap="none" lIns="68580" tIns="34290" rIns="68580" bIns="34290" rtlCol="0">
            <a:spAutoFit/>
          </a:bodyPr>
          <a:lstStyle/>
          <a:p>
            <a:r>
              <a:rPr kumimoji="1" lang="en-US" altLang="ja-JP" sz="4500" b="1" dirty="0">
                <a:solidFill>
                  <a:srgbClr val="FF0000"/>
                </a:solidFill>
              </a:rPr>
              <a:t>x</a:t>
            </a:r>
            <a:endParaRPr kumimoji="1" lang="ja-JP" altLang="en-US" sz="2100" b="1" dirty="0">
              <a:solidFill>
                <a:srgbClr val="FF0000"/>
              </a:solidFill>
            </a:endParaRPr>
          </a:p>
        </p:txBody>
      </p:sp>
      <p:sp>
        <p:nvSpPr>
          <p:cNvPr id="2" name="Freeform 1"/>
          <p:cNvSpPr/>
          <p:nvPr/>
        </p:nvSpPr>
        <p:spPr>
          <a:xfrm>
            <a:off x="2215982" y="3286497"/>
            <a:ext cx="2817846" cy="2244437"/>
          </a:xfrm>
          <a:custGeom>
            <a:avLst/>
            <a:gdLst>
              <a:gd name="connsiteX0" fmla="*/ 2818580 w 2818580"/>
              <a:gd name="connsiteY0" fmla="*/ 0 h 2992582"/>
              <a:gd name="connsiteX1" fmla="*/ 2165437 w 2818580"/>
              <a:gd name="connsiteY1" fmla="*/ 83127 h 2992582"/>
              <a:gd name="connsiteX2" fmla="*/ 1025406 w 2818580"/>
              <a:gd name="connsiteY2" fmla="*/ 273132 h 2992582"/>
              <a:gd name="connsiteX3" fmla="*/ 87256 w 2818580"/>
              <a:gd name="connsiteY3" fmla="*/ 950026 h 2992582"/>
              <a:gd name="connsiteX4" fmla="*/ 51630 w 2818580"/>
              <a:gd name="connsiteY4" fmla="*/ 2291937 h 2992582"/>
              <a:gd name="connsiteX5" fmla="*/ 182258 w 2818580"/>
              <a:gd name="connsiteY5" fmla="*/ 2992582 h 299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8580" h="2992582">
                <a:moveTo>
                  <a:pt x="2818580" y="0"/>
                </a:moveTo>
                <a:cubicBezTo>
                  <a:pt x="2641439" y="18802"/>
                  <a:pt x="2464299" y="37605"/>
                  <a:pt x="2165437" y="83127"/>
                </a:cubicBezTo>
                <a:cubicBezTo>
                  <a:pt x="1866575" y="128649"/>
                  <a:pt x="1371770" y="128649"/>
                  <a:pt x="1025406" y="273132"/>
                </a:cubicBezTo>
                <a:cubicBezTo>
                  <a:pt x="679042" y="417615"/>
                  <a:pt x="249552" y="613559"/>
                  <a:pt x="87256" y="950026"/>
                </a:cubicBezTo>
                <a:cubicBezTo>
                  <a:pt x="-75040" y="1286493"/>
                  <a:pt x="35796" y="1951511"/>
                  <a:pt x="51630" y="2291937"/>
                </a:cubicBezTo>
                <a:cubicBezTo>
                  <a:pt x="67464" y="2632363"/>
                  <a:pt x="124861" y="2812472"/>
                  <a:pt x="182258" y="2992582"/>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5" name="Freeform 14"/>
          <p:cNvSpPr/>
          <p:nvPr/>
        </p:nvSpPr>
        <p:spPr>
          <a:xfrm>
            <a:off x="3502310" y="5802405"/>
            <a:ext cx="6709427" cy="218378"/>
          </a:xfrm>
          <a:custGeom>
            <a:avLst/>
            <a:gdLst>
              <a:gd name="connsiteX0" fmla="*/ 0 w 6711175"/>
              <a:gd name="connsiteY0" fmla="*/ 160541 h 291170"/>
              <a:gd name="connsiteX1" fmla="*/ 4655127 w 6711175"/>
              <a:gd name="connsiteY1" fmla="*/ 77414 h 291170"/>
              <a:gd name="connsiteX2" fmla="*/ 5830784 w 6711175"/>
              <a:gd name="connsiteY2" fmla="*/ 6162 h 291170"/>
              <a:gd name="connsiteX3" fmla="*/ 6626431 w 6711175"/>
              <a:gd name="connsiteY3" fmla="*/ 243668 h 291170"/>
              <a:gd name="connsiteX4" fmla="*/ 6650182 w 6711175"/>
              <a:gd name="connsiteY4" fmla="*/ 291170 h 291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175" h="291170">
                <a:moveTo>
                  <a:pt x="0" y="160541"/>
                </a:moveTo>
                <a:lnTo>
                  <a:pt x="4655127" y="77414"/>
                </a:lnTo>
                <a:cubicBezTo>
                  <a:pt x="5626924" y="51684"/>
                  <a:pt x="5502233" y="-21547"/>
                  <a:pt x="5830784" y="6162"/>
                </a:cubicBezTo>
                <a:cubicBezTo>
                  <a:pt x="6159335" y="33871"/>
                  <a:pt x="6489865" y="196167"/>
                  <a:pt x="6626431" y="243668"/>
                </a:cubicBezTo>
                <a:cubicBezTo>
                  <a:pt x="6762997" y="291169"/>
                  <a:pt x="6706589" y="291169"/>
                  <a:pt x="6650182" y="291170"/>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Freeform 26"/>
          <p:cNvSpPr/>
          <p:nvPr/>
        </p:nvSpPr>
        <p:spPr>
          <a:xfrm>
            <a:off x="2468781" y="3445167"/>
            <a:ext cx="7656054" cy="2396698"/>
          </a:xfrm>
          <a:custGeom>
            <a:avLst/>
            <a:gdLst>
              <a:gd name="connsiteX0" fmla="*/ 7658048 w 7658048"/>
              <a:gd name="connsiteY0" fmla="*/ 2921330 h 2921330"/>
              <a:gd name="connsiteX1" fmla="*/ 6684271 w 7658048"/>
              <a:gd name="connsiteY1" fmla="*/ 2671948 h 2921330"/>
              <a:gd name="connsiteX2" fmla="*/ 4831720 w 7658048"/>
              <a:gd name="connsiteY2" fmla="*/ 2707574 h 2921330"/>
              <a:gd name="connsiteX3" fmla="*/ 3276053 w 7658048"/>
              <a:gd name="connsiteY3" fmla="*/ 2790701 h 2921330"/>
              <a:gd name="connsiteX4" fmla="*/ 1269123 w 7658048"/>
              <a:gd name="connsiteY4" fmla="*/ 2838202 h 2921330"/>
              <a:gd name="connsiteX5" fmla="*/ 782235 w 7658048"/>
              <a:gd name="connsiteY5" fmla="*/ 2802576 h 2921330"/>
              <a:gd name="connsiteX6" fmla="*/ 57840 w 7658048"/>
              <a:gd name="connsiteY6" fmla="*/ 2470067 h 2921330"/>
              <a:gd name="connsiteX7" fmla="*/ 57840 w 7658048"/>
              <a:gd name="connsiteY7" fmla="*/ 1757548 h 2921330"/>
              <a:gd name="connsiteX8" fmla="*/ 164718 w 7658048"/>
              <a:gd name="connsiteY8" fmla="*/ 736270 h 2921330"/>
              <a:gd name="connsiteX9" fmla="*/ 1138494 w 7658048"/>
              <a:gd name="connsiteY9" fmla="*/ 225631 h 2921330"/>
              <a:gd name="connsiteX10" fmla="*/ 2622910 w 7658048"/>
              <a:gd name="connsiteY10" fmla="*/ 0 h 292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8048" h="2921330">
                <a:moveTo>
                  <a:pt x="7658048" y="2921330"/>
                </a:moveTo>
                <a:cubicBezTo>
                  <a:pt x="7406687" y="2814452"/>
                  <a:pt x="7155326" y="2707574"/>
                  <a:pt x="6684271" y="2671948"/>
                </a:cubicBezTo>
                <a:cubicBezTo>
                  <a:pt x="6213216" y="2636322"/>
                  <a:pt x="5399756" y="2687782"/>
                  <a:pt x="4831720" y="2707574"/>
                </a:cubicBezTo>
                <a:cubicBezTo>
                  <a:pt x="4263684" y="2727366"/>
                  <a:pt x="3869819" y="2768930"/>
                  <a:pt x="3276053" y="2790701"/>
                </a:cubicBezTo>
                <a:cubicBezTo>
                  <a:pt x="2682287" y="2812472"/>
                  <a:pt x="1684759" y="2836223"/>
                  <a:pt x="1269123" y="2838202"/>
                </a:cubicBezTo>
                <a:cubicBezTo>
                  <a:pt x="853487" y="2840181"/>
                  <a:pt x="984115" y="2863932"/>
                  <a:pt x="782235" y="2802576"/>
                </a:cubicBezTo>
                <a:cubicBezTo>
                  <a:pt x="580355" y="2741220"/>
                  <a:pt x="178572" y="2644238"/>
                  <a:pt x="57840" y="2470067"/>
                </a:cubicBezTo>
                <a:cubicBezTo>
                  <a:pt x="-62892" y="2295896"/>
                  <a:pt x="40027" y="2046514"/>
                  <a:pt x="57840" y="1757548"/>
                </a:cubicBezTo>
                <a:cubicBezTo>
                  <a:pt x="75653" y="1468582"/>
                  <a:pt x="-15391" y="991589"/>
                  <a:pt x="164718" y="736270"/>
                </a:cubicBezTo>
                <a:cubicBezTo>
                  <a:pt x="344827" y="480950"/>
                  <a:pt x="728795" y="348343"/>
                  <a:pt x="1138494" y="225631"/>
                </a:cubicBezTo>
                <a:cubicBezTo>
                  <a:pt x="1548193" y="102919"/>
                  <a:pt x="2085551" y="51459"/>
                  <a:pt x="2622910" y="0"/>
                </a:cubicBezTo>
              </a:path>
            </a:pathLst>
          </a:custGeom>
          <a:noFill/>
          <a:ln w="38100">
            <a:solidFill>
              <a:schemeClr val="accent6"/>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7" name="TextBox 146"/>
          <p:cNvSpPr txBox="1"/>
          <p:nvPr/>
        </p:nvSpPr>
        <p:spPr>
          <a:xfrm>
            <a:off x="10074851" y="5488858"/>
            <a:ext cx="383759" cy="761747"/>
          </a:xfrm>
          <a:prstGeom prst="rect">
            <a:avLst/>
          </a:prstGeom>
          <a:noFill/>
        </p:spPr>
        <p:txBody>
          <a:bodyPr wrap="none" lIns="68580" tIns="34290" rIns="68580" bIns="34290" rtlCol="0">
            <a:spAutoFit/>
          </a:bodyPr>
          <a:lstStyle/>
          <a:p>
            <a:r>
              <a:rPr kumimoji="1" lang="en-US" altLang="ja-JP" sz="4500" b="1" dirty="0">
                <a:solidFill>
                  <a:srgbClr val="FF0000"/>
                </a:solidFill>
              </a:rPr>
              <a:t>x</a:t>
            </a:r>
            <a:endParaRPr kumimoji="1" lang="ja-JP" altLang="en-US" sz="2100" b="1" dirty="0">
              <a:solidFill>
                <a:srgbClr val="FF0000"/>
              </a:solidFill>
            </a:endParaRPr>
          </a:p>
        </p:txBody>
      </p:sp>
      <p:sp>
        <p:nvSpPr>
          <p:cNvPr id="104" name="Freeform 103"/>
          <p:cNvSpPr/>
          <p:nvPr/>
        </p:nvSpPr>
        <p:spPr>
          <a:xfrm>
            <a:off x="6446623" y="3295404"/>
            <a:ext cx="2469425" cy="2119745"/>
          </a:xfrm>
          <a:custGeom>
            <a:avLst/>
            <a:gdLst>
              <a:gd name="connsiteX0" fmla="*/ 0 w 2470068"/>
              <a:gd name="connsiteY0" fmla="*/ 0 h 2826327"/>
              <a:gd name="connsiteX1" fmla="*/ 581891 w 2470068"/>
              <a:gd name="connsiteY1" fmla="*/ 486888 h 2826327"/>
              <a:gd name="connsiteX2" fmla="*/ 1187533 w 2470068"/>
              <a:gd name="connsiteY2" fmla="*/ 605642 h 2826327"/>
              <a:gd name="connsiteX3" fmla="*/ 2054431 w 2470068"/>
              <a:gd name="connsiteY3" fmla="*/ 783772 h 2826327"/>
              <a:gd name="connsiteX4" fmla="*/ 2351315 w 2470068"/>
              <a:gd name="connsiteY4" fmla="*/ 1484416 h 2826327"/>
              <a:gd name="connsiteX5" fmla="*/ 2470068 w 2470068"/>
              <a:gd name="connsiteY5" fmla="*/ 2826327 h 282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068" h="2826327">
                <a:moveTo>
                  <a:pt x="0" y="0"/>
                </a:moveTo>
                <a:cubicBezTo>
                  <a:pt x="191984" y="192974"/>
                  <a:pt x="383969" y="385948"/>
                  <a:pt x="581891" y="486888"/>
                </a:cubicBezTo>
                <a:cubicBezTo>
                  <a:pt x="779813" y="587828"/>
                  <a:pt x="1187533" y="605642"/>
                  <a:pt x="1187533" y="605642"/>
                </a:cubicBezTo>
                <a:cubicBezTo>
                  <a:pt x="1432956" y="655123"/>
                  <a:pt x="1860467" y="637310"/>
                  <a:pt x="2054431" y="783772"/>
                </a:cubicBezTo>
                <a:cubicBezTo>
                  <a:pt x="2248395" y="930234"/>
                  <a:pt x="2282042" y="1143990"/>
                  <a:pt x="2351315" y="1484416"/>
                </a:cubicBezTo>
                <a:cubicBezTo>
                  <a:pt x="2420588" y="1824842"/>
                  <a:pt x="2445328" y="2325584"/>
                  <a:pt x="2470068" y="2826327"/>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Freeform 104"/>
          <p:cNvSpPr/>
          <p:nvPr/>
        </p:nvSpPr>
        <p:spPr>
          <a:xfrm>
            <a:off x="6482240" y="3170713"/>
            <a:ext cx="2623763" cy="2217716"/>
          </a:xfrm>
          <a:custGeom>
            <a:avLst/>
            <a:gdLst>
              <a:gd name="connsiteX0" fmla="*/ 2624447 w 2624447"/>
              <a:gd name="connsiteY0" fmla="*/ 2956955 h 2956955"/>
              <a:gd name="connsiteX1" fmla="*/ 2529444 w 2624447"/>
              <a:gd name="connsiteY1" fmla="*/ 1959428 h 2956955"/>
              <a:gd name="connsiteX2" fmla="*/ 2434442 w 2624447"/>
              <a:gd name="connsiteY2" fmla="*/ 950026 h 2956955"/>
              <a:gd name="connsiteX3" fmla="*/ 1864426 w 2624447"/>
              <a:gd name="connsiteY3" fmla="*/ 617516 h 2956955"/>
              <a:gd name="connsiteX4" fmla="*/ 1116281 w 2624447"/>
              <a:gd name="connsiteY4" fmla="*/ 570015 h 2956955"/>
              <a:gd name="connsiteX5" fmla="*/ 0 w 2624447"/>
              <a:gd name="connsiteY5" fmla="*/ 0 h 295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4447" h="2956955">
                <a:moveTo>
                  <a:pt x="2624447" y="2956955"/>
                </a:moveTo>
                <a:cubicBezTo>
                  <a:pt x="2592779" y="2624446"/>
                  <a:pt x="2561111" y="2293916"/>
                  <a:pt x="2529444" y="1959428"/>
                </a:cubicBezTo>
                <a:cubicBezTo>
                  <a:pt x="2497776" y="1624940"/>
                  <a:pt x="2545278" y="1173678"/>
                  <a:pt x="2434442" y="950026"/>
                </a:cubicBezTo>
                <a:cubicBezTo>
                  <a:pt x="2323606" y="726374"/>
                  <a:pt x="2084119" y="680851"/>
                  <a:pt x="1864426" y="617516"/>
                </a:cubicBezTo>
                <a:cubicBezTo>
                  <a:pt x="1644733" y="554181"/>
                  <a:pt x="1427019" y="672934"/>
                  <a:pt x="1116281" y="570015"/>
                </a:cubicBezTo>
                <a:cubicBezTo>
                  <a:pt x="805543" y="467096"/>
                  <a:pt x="402771" y="233548"/>
                  <a:pt x="0" y="0"/>
                </a:cubicBezTo>
              </a:path>
            </a:pathLst>
          </a:custGeom>
          <a:noFill/>
          <a:ln w="38100">
            <a:solidFill>
              <a:schemeClr val="accent6"/>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280693544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a:xfrm>
            <a:off x="1221092" y="6440705"/>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30" name="Text Box 33"/>
          <p:cNvSpPr txBox="1">
            <a:spLocks noChangeArrowheads="1"/>
          </p:cNvSpPr>
          <p:nvPr/>
        </p:nvSpPr>
        <p:spPr bwMode="auto">
          <a:xfrm>
            <a:off x="513143" y="6374051"/>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sp>
        <p:nvSpPr>
          <p:cNvPr id="131" name="Rounded Rectangle 130"/>
          <p:cNvSpPr/>
          <p:nvPr/>
        </p:nvSpPr>
        <p:spPr>
          <a:xfrm>
            <a:off x="9322164" y="6418029"/>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32" name="Text Box 33"/>
          <p:cNvSpPr txBox="1">
            <a:spLocks noChangeArrowheads="1"/>
          </p:cNvSpPr>
          <p:nvPr/>
        </p:nvSpPr>
        <p:spPr bwMode="auto">
          <a:xfrm>
            <a:off x="10736454" y="6355288"/>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pic>
        <p:nvPicPr>
          <p:cNvPr id="134" name="Picture 133" descr="AGILITY-prep_44-5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5497" y="6521741"/>
            <a:ext cx="271501" cy="218046"/>
          </a:xfrm>
          <a:prstGeom prst="rect">
            <a:avLst/>
          </a:prstGeom>
        </p:spPr>
      </p:pic>
      <p:pic>
        <p:nvPicPr>
          <p:cNvPr id="135" name="Picture 134" descr="AGILITY-prep_44-5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4050" y="6527018"/>
            <a:ext cx="271501" cy="218046"/>
          </a:xfrm>
          <a:prstGeom prst="rect">
            <a:avLst/>
          </a:prstGeom>
        </p:spPr>
      </p:pic>
      <p:pic>
        <p:nvPicPr>
          <p:cNvPr id="137" name="Picture 136" descr="AGILITY-prep_44-5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7240" y="6501781"/>
            <a:ext cx="271501" cy="218046"/>
          </a:xfrm>
          <a:prstGeom prst="rect">
            <a:avLst/>
          </a:prstGeom>
        </p:spPr>
      </p:pic>
      <p:pic>
        <p:nvPicPr>
          <p:cNvPr id="139" name="Picture 138" descr="AGILITY-prep_44-5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793" y="6498152"/>
            <a:ext cx="271501" cy="218046"/>
          </a:xfrm>
          <a:prstGeom prst="rect">
            <a:avLst/>
          </a:prstGeom>
        </p:spPr>
      </p:pic>
      <p:sp>
        <p:nvSpPr>
          <p:cNvPr id="127" name="Text Box 33"/>
          <p:cNvSpPr txBox="1">
            <a:spLocks noChangeArrowheads="1"/>
          </p:cNvSpPr>
          <p:nvPr/>
        </p:nvSpPr>
        <p:spPr bwMode="auto">
          <a:xfrm>
            <a:off x="8302233" y="3595555"/>
            <a:ext cx="1990420" cy="48873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200" b="1" dirty="0" smtClean="0">
                <a:ea typeface="Gulim" pitchFamily="34" charset="-127"/>
              </a:rPr>
              <a:t>通过路由将用户引导到“最近”的数据中心</a:t>
            </a:r>
            <a:endParaRPr kumimoji="1" lang="en-US" altLang="ko-KR" sz="1200" b="1" dirty="0">
              <a:ea typeface="Gulim" pitchFamily="34" charset="-127"/>
            </a:endParaRPr>
          </a:p>
        </p:txBody>
      </p:sp>
      <p:sp>
        <p:nvSpPr>
          <p:cNvPr id="3" name="Title 2"/>
          <p:cNvSpPr>
            <a:spLocks noGrp="1"/>
          </p:cNvSpPr>
          <p:nvPr>
            <p:ph type="title"/>
          </p:nvPr>
        </p:nvSpPr>
        <p:spPr>
          <a:xfrm>
            <a:off x="914162" y="152400"/>
            <a:ext cx="10238613" cy="1097280"/>
          </a:xfrm>
        </p:spPr>
        <p:txBody>
          <a:bodyPr/>
          <a:lstStyle/>
          <a:p>
            <a:r>
              <a:rPr lang="zh-CN" altLang="en-US" dirty="0" smtClean="0"/>
              <a:t>内网基于</a:t>
            </a:r>
            <a:r>
              <a:rPr lang="en-US" altLang="zh-CN" dirty="0" smtClean="0"/>
              <a:t>IP</a:t>
            </a:r>
            <a:r>
              <a:rPr lang="zh-CN" altLang="en-US" dirty="0" smtClean="0"/>
              <a:t>地址发布的业务多中心并行</a:t>
            </a:r>
            <a:r>
              <a:rPr lang="en-US" altLang="zh-CN" sz="2700" dirty="0" smtClean="0"/>
              <a:t/>
            </a:r>
            <a:br>
              <a:rPr lang="en-US" altLang="zh-CN" sz="2700" dirty="0" smtClean="0"/>
            </a:br>
            <a:r>
              <a:rPr lang="zh-CN" altLang="en-US" sz="2700" dirty="0" smtClean="0"/>
              <a:t>将连接发送到最佳的数据中心</a:t>
            </a:r>
            <a:endParaRPr lang="en-US" sz="2700" dirty="0"/>
          </a:p>
        </p:txBody>
      </p:sp>
      <p:sp>
        <p:nvSpPr>
          <p:cNvPr id="151" name="Content Placeholder 2"/>
          <p:cNvSpPr>
            <a:spLocks noGrp="1"/>
          </p:cNvSpPr>
          <p:nvPr>
            <p:ph idx="1"/>
          </p:nvPr>
        </p:nvSpPr>
        <p:spPr>
          <a:xfrm>
            <a:off x="203147" y="1371601"/>
            <a:ext cx="11645228" cy="4525963"/>
          </a:xfrm>
        </p:spPr>
        <p:txBody>
          <a:bodyPr>
            <a:normAutofit/>
          </a:bodyPr>
          <a:lstStyle/>
          <a:p>
            <a:pPr marL="0" lvl="1" indent="0">
              <a:buNone/>
            </a:pPr>
            <a:r>
              <a:rPr kumimoji="1" lang="zh-CN" altLang="en-US" sz="1400" dirty="0" smtClean="0"/>
              <a:t>通常情况下这些只能基于</a:t>
            </a:r>
            <a:r>
              <a:rPr kumimoji="1" lang="en-US" altLang="zh-CN" sz="1400" dirty="0" smtClean="0"/>
              <a:t>IP</a:t>
            </a:r>
            <a:r>
              <a:rPr kumimoji="1" lang="zh-CN" altLang="en-US" sz="1400" dirty="0" smtClean="0"/>
              <a:t>访问的应用包括</a:t>
            </a:r>
            <a:r>
              <a:rPr kumimoji="1" lang="en-US" altLang="zh-CN" sz="1400" dirty="0" smtClean="0"/>
              <a:t>ATM/</a:t>
            </a:r>
            <a:r>
              <a:rPr kumimoji="1" lang="zh-CN" altLang="en-US" sz="1400" dirty="0" smtClean="0"/>
              <a:t>自助终端或者银行内的服务器到服务器的应用访问，有以下发布方式：</a:t>
            </a:r>
            <a:endParaRPr kumimoji="1" lang="en-US" altLang="zh-CN" sz="1400" dirty="0" smtClean="0"/>
          </a:p>
          <a:p>
            <a:pPr marL="0" lvl="1" indent="0">
              <a:buNone/>
            </a:pPr>
            <a:r>
              <a:rPr kumimoji="1" lang="en-US" altLang="ja-JP" sz="1400" dirty="0"/>
              <a:t>	</a:t>
            </a:r>
            <a:r>
              <a:rPr kumimoji="1" lang="en-US" altLang="ja-JP" sz="1400" dirty="0" smtClean="0"/>
              <a:t>1</a:t>
            </a:r>
            <a:r>
              <a:rPr kumimoji="1" lang="zh-CN" altLang="en-US" sz="1400" dirty="0" smtClean="0"/>
              <a:t>，在大网上发布一个单一的</a:t>
            </a:r>
            <a:r>
              <a:rPr kumimoji="1" lang="en-US" altLang="zh-CN" sz="1400" dirty="0" smtClean="0"/>
              <a:t>IP</a:t>
            </a:r>
            <a:r>
              <a:rPr kumimoji="1" lang="zh-CN" altLang="en-US" sz="1400" dirty="0" smtClean="0"/>
              <a:t>地址，通过</a:t>
            </a:r>
            <a:r>
              <a:rPr kumimoji="1" lang="en-US" altLang="zh-CN" sz="1400" dirty="0" smtClean="0"/>
              <a:t>IP </a:t>
            </a:r>
            <a:r>
              <a:rPr kumimoji="1" lang="en-US" altLang="zh-CN" sz="1400" dirty="0" err="1" smtClean="0"/>
              <a:t>AnyCast</a:t>
            </a:r>
            <a:r>
              <a:rPr kumimoji="1" lang="zh-CN" altLang="en-US" sz="1400" dirty="0" smtClean="0"/>
              <a:t>技术将用户请求引导到多个数据中心</a:t>
            </a:r>
            <a:endParaRPr kumimoji="1" lang="en-US" altLang="zh-CN" sz="1400" dirty="0" smtClean="0"/>
          </a:p>
          <a:p>
            <a:pPr marL="0" lvl="1" indent="0">
              <a:buNone/>
            </a:pPr>
            <a:r>
              <a:rPr kumimoji="1" lang="en-US" altLang="zh-CN" sz="1400" dirty="0"/>
              <a:t>	</a:t>
            </a:r>
            <a:r>
              <a:rPr kumimoji="1" lang="en-US" altLang="zh-CN" sz="1400" dirty="0" smtClean="0"/>
              <a:t>2</a:t>
            </a:r>
            <a:r>
              <a:rPr kumimoji="1" lang="zh-CN" altLang="en-US" sz="1400" dirty="0" smtClean="0"/>
              <a:t>，在大网上发布单一</a:t>
            </a:r>
            <a:r>
              <a:rPr kumimoji="1" lang="en-US" altLang="zh-CN" sz="1400" dirty="0" smtClean="0"/>
              <a:t>IP</a:t>
            </a:r>
            <a:r>
              <a:rPr kumimoji="1" lang="zh-CN" altLang="en-US" sz="1400" dirty="0" smtClean="0"/>
              <a:t>地址，通过静态路由注入方式将用户引导到单一数据中心，在故障时进行自动切换</a:t>
            </a:r>
            <a:endParaRPr kumimoji="1" lang="en-US" altLang="zh-CN" sz="1400" dirty="0" smtClean="0"/>
          </a:p>
          <a:p>
            <a:pPr marL="0" lvl="1" indent="0">
              <a:buNone/>
            </a:pPr>
            <a:r>
              <a:rPr kumimoji="1" lang="en-US" altLang="ja-JP" sz="1400" dirty="0"/>
              <a:t>	3</a:t>
            </a:r>
            <a:r>
              <a:rPr kumimoji="1" lang="zh-CN" altLang="en-US" sz="1400" dirty="0" smtClean="0"/>
              <a:t>，在不同的数据中心发布不同的虚拟</a:t>
            </a:r>
            <a:r>
              <a:rPr kumimoji="1" lang="en-US" altLang="zh-CN" sz="1400" dirty="0" smtClean="0"/>
              <a:t>IP</a:t>
            </a:r>
            <a:r>
              <a:rPr kumimoji="1" lang="zh-CN" altLang="en-US" sz="1400" dirty="0" smtClean="0"/>
              <a:t>地址，并且互为备份</a:t>
            </a:r>
            <a:endParaRPr kumimoji="1" lang="en-US" altLang="ja-JP" sz="1400" dirty="0" smtClean="0"/>
          </a:p>
          <a:p>
            <a:pPr marL="0" lvl="1" indent="0">
              <a:buNone/>
            </a:pPr>
            <a:r>
              <a:rPr kumimoji="1" lang="zh-CN" altLang="en-US" sz="1400" dirty="0" smtClean="0"/>
              <a:t>这种情况下的最佳选择取决于应用和网络拓扑情况</a:t>
            </a:r>
            <a:endParaRPr kumimoji="1" lang="en-US" altLang="ja-JP" sz="1400" dirty="0" smtClean="0"/>
          </a:p>
          <a:p>
            <a:pPr lvl="3">
              <a:spcAft>
                <a:spcPts val="0"/>
              </a:spcAft>
              <a:buFont typeface="Wingdings" pitchFamily="2" charset="2"/>
              <a:buChar char="§"/>
            </a:pPr>
            <a:r>
              <a:rPr kumimoji="1" lang="zh-CN" altLang="en-US" sz="1200" dirty="0" smtClean="0"/>
              <a:t>直接在数据中心之间进行转发？</a:t>
            </a:r>
            <a:endParaRPr kumimoji="1" lang="en-US" altLang="zh-CN" sz="1200" dirty="0" smtClean="0"/>
          </a:p>
          <a:p>
            <a:pPr lvl="3">
              <a:spcAft>
                <a:spcPts val="0"/>
              </a:spcAft>
              <a:buFont typeface="Wingdings" pitchFamily="2" charset="2"/>
              <a:buChar char="§"/>
            </a:pPr>
            <a:r>
              <a:rPr kumimoji="1" lang="zh-CN" altLang="en-US" sz="1200" dirty="0" smtClean="0"/>
              <a:t>就近的数据中心作为客户访问接入点？</a:t>
            </a:r>
            <a:endParaRPr kumimoji="1" lang="en-US" altLang="zh-CN" sz="1200" dirty="0" smtClean="0"/>
          </a:p>
          <a:p>
            <a:pPr lvl="3">
              <a:spcAft>
                <a:spcPts val="0"/>
              </a:spcAft>
              <a:buFont typeface="Wingdings" pitchFamily="2" charset="2"/>
              <a:buChar char="§"/>
            </a:pPr>
            <a:r>
              <a:rPr kumimoji="1" lang="zh-CN" altLang="en-US" sz="1200" dirty="0" smtClean="0"/>
              <a:t>应用自身处理状态信息？</a:t>
            </a:r>
            <a:endParaRPr kumimoji="1" lang="en-US" altLang="ja-JP" sz="1200" dirty="0" smtClean="0"/>
          </a:p>
        </p:txBody>
      </p:sp>
      <p:sp>
        <p:nvSpPr>
          <p:cNvPr id="109" name="Rounded Rectangle 108"/>
          <p:cNvSpPr/>
          <p:nvPr/>
        </p:nvSpPr>
        <p:spPr>
          <a:xfrm>
            <a:off x="2953603" y="6319193"/>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111" name="Rounded Rectangle 110"/>
          <p:cNvSpPr/>
          <p:nvPr/>
        </p:nvSpPr>
        <p:spPr>
          <a:xfrm>
            <a:off x="7219692" y="4963597"/>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3" name="Rounded Rectangle 112"/>
          <p:cNvSpPr/>
          <p:nvPr/>
        </p:nvSpPr>
        <p:spPr>
          <a:xfrm>
            <a:off x="1226854" y="5562342"/>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116" name="Rounded Rectangle 115"/>
          <p:cNvSpPr/>
          <p:nvPr/>
        </p:nvSpPr>
        <p:spPr>
          <a:xfrm>
            <a:off x="357143" y="4963596"/>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17" name="Can 116"/>
          <p:cNvSpPr/>
          <p:nvPr/>
        </p:nvSpPr>
        <p:spPr>
          <a:xfrm rot="5400000">
            <a:off x="5818189" y="3986371"/>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18" name="Rounded Rectangle 117"/>
          <p:cNvSpPr/>
          <p:nvPr/>
        </p:nvSpPr>
        <p:spPr>
          <a:xfrm>
            <a:off x="2852029" y="5538654"/>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20" name="Straight Connector 119"/>
          <p:cNvCxnSpPr/>
          <p:nvPr/>
        </p:nvCxnSpPr>
        <p:spPr>
          <a:xfrm>
            <a:off x="2659747" y="4890166"/>
            <a:ext cx="35604" cy="197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Can 124"/>
          <p:cNvSpPr/>
          <p:nvPr/>
        </p:nvSpPr>
        <p:spPr>
          <a:xfrm rot="5400000">
            <a:off x="5842168" y="3148171"/>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38" name="Text Box 33"/>
          <p:cNvSpPr txBox="1">
            <a:spLocks noChangeArrowheads="1"/>
          </p:cNvSpPr>
          <p:nvPr/>
        </p:nvSpPr>
        <p:spPr bwMode="auto">
          <a:xfrm>
            <a:off x="436672" y="5563361"/>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grpSp>
        <p:nvGrpSpPr>
          <p:cNvPr id="159" name="Group 158"/>
          <p:cNvGrpSpPr/>
          <p:nvPr/>
        </p:nvGrpSpPr>
        <p:grpSpPr>
          <a:xfrm>
            <a:off x="2097202" y="5473358"/>
            <a:ext cx="1059548" cy="347421"/>
            <a:chOff x="3931920" y="3566160"/>
            <a:chExt cx="1097280" cy="457200"/>
          </a:xfrm>
        </p:grpSpPr>
        <p:pic>
          <p:nvPicPr>
            <p:cNvPr id="167" name="Picture 166" descr="f5_icon_hardware_VIPRON2400.png"/>
            <p:cNvPicPr>
              <a:picLocks noChangeAspect="1"/>
            </p:cNvPicPr>
            <p:nvPr/>
          </p:nvPicPr>
          <p:blipFill rotWithShape="1">
            <a:blip r:embed="rId4" cstate="print"/>
            <a:srcRect l="7735" t="31386" r="11036" b="17846"/>
            <a:stretch/>
          </p:blipFill>
          <p:spPr>
            <a:xfrm>
              <a:off x="3931920" y="3566160"/>
              <a:ext cx="1097280" cy="457200"/>
            </a:xfrm>
            <a:prstGeom prst="rect">
              <a:avLst/>
            </a:prstGeom>
          </p:spPr>
        </p:pic>
        <p:pic>
          <p:nvPicPr>
            <p:cNvPr id="168" name="Picture 167"/>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171" name="Rounded Rectangle 170"/>
          <p:cNvSpPr/>
          <p:nvPr/>
        </p:nvSpPr>
        <p:spPr>
          <a:xfrm>
            <a:off x="9301664" y="5539666"/>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cxnSp>
        <p:nvCxnSpPr>
          <p:cNvPr id="174" name="Straight Connector 173"/>
          <p:cNvCxnSpPr/>
          <p:nvPr/>
        </p:nvCxnSpPr>
        <p:spPr>
          <a:xfrm>
            <a:off x="9168193" y="4867489"/>
            <a:ext cx="17802" cy="1998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 Box 33"/>
          <p:cNvSpPr txBox="1">
            <a:spLocks noChangeArrowheads="1"/>
          </p:cNvSpPr>
          <p:nvPr/>
        </p:nvSpPr>
        <p:spPr bwMode="auto">
          <a:xfrm>
            <a:off x="10774766" y="5512606"/>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grpSp>
        <p:nvGrpSpPr>
          <p:cNvPr id="182" name="Group 113"/>
          <p:cNvGrpSpPr/>
          <p:nvPr/>
        </p:nvGrpSpPr>
        <p:grpSpPr>
          <a:xfrm>
            <a:off x="2950389" y="4069523"/>
            <a:ext cx="5078828" cy="632631"/>
            <a:chOff x="2000787" y="308356"/>
            <a:chExt cx="5592693" cy="807303"/>
          </a:xfrm>
        </p:grpSpPr>
        <p:grpSp>
          <p:nvGrpSpPr>
            <p:cNvPr id="183" name="Group 685"/>
            <p:cNvGrpSpPr/>
            <p:nvPr/>
          </p:nvGrpSpPr>
          <p:grpSpPr>
            <a:xfrm>
              <a:off x="2000787" y="308356"/>
              <a:ext cx="5592693" cy="807303"/>
              <a:chOff x="3209206" y="3737874"/>
              <a:chExt cx="1267825" cy="841375"/>
            </a:xfrm>
          </p:grpSpPr>
          <p:pic>
            <p:nvPicPr>
              <p:cNvPr id="185" name="Picture 19"/>
              <p:cNvPicPr>
                <a:picLocks noChangeAspect="1" noChangeArrowheads="1"/>
              </p:cNvPicPr>
              <p:nvPr/>
            </p:nvPicPr>
            <p:blipFill>
              <a:blip r:embed="rId7"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86" name="Group 20"/>
              <p:cNvGrpSpPr>
                <a:grpSpLocks/>
              </p:cNvGrpSpPr>
              <p:nvPr/>
            </p:nvGrpSpPr>
            <p:grpSpPr bwMode="auto">
              <a:xfrm>
                <a:off x="3355494" y="3737874"/>
                <a:ext cx="1035425" cy="705469"/>
                <a:chOff x="1654" y="2712"/>
                <a:chExt cx="998" cy="680"/>
              </a:xfrm>
            </p:grpSpPr>
            <p:sp>
              <p:nvSpPr>
                <p:cNvPr id="187"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88"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84" name="TextBox 183"/>
            <p:cNvSpPr txBox="1"/>
            <p:nvPr/>
          </p:nvSpPr>
          <p:spPr>
            <a:xfrm>
              <a:off x="3931656" y="502834"/>
              <a:ext cx="1357433" cy="353480"/>
            </a:xfrm>
            <a:prstGeom prst="rect">
              <a:avLst/>
            </a:prstGeom>
            <a:noFill/>
          </p:spPr>
          <p:txBody>
            <a:bodyPr wrap="none" rtlCol="0">
              <a:spAutoFit/>
            </a:bodyPr>
            <a:lstStyle/>
            <a:p>
              <a:r>
                <a:rPr lang="en-US" sz="1200" b="1" dirty="0">
                  <a:latin typeface="+mj-lt"/>
                  <a:cs typeface="Tahoma" pitchFamily="34" charset="0"/>
                </a:rPr>
                <a:t>Private Network</a:t>
              </a:r>
            </a:p>
          </p:txBody>
        </p:sp>
      </p:grpSp>
      <p:sp>
        <p:nvSpPr>
          <p:cNvPr id="217" name="Rounded Rectangle 216"/>
          <p:cNvSpPr/>
          <p:nvPr/>
        </p:nvSpPr>
        <p:spPr>
          <a:xfrm>
            <a:off x="362818" y="4963596"/>
            <a:ext cx="4012816" cy="1902124"/>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218" name="Rounded Rectangle 217"/>
          <p:cNvSpPr/>
          <p:nvPr/>
        </p:nvSpPr>
        <p:spPr>
          <a:xfrm>
            <a:off x="7219692" y="4963596"/>
            <a:ext cx="4412513" cy="1902124"/>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19" name="Group 35"/>
          <p:cNvGrpSpPr/>
          <p:nvPr/>
        </p:nvGrpSpPr>
        <p:grpSpPr>
          <a:xfrm>
            <a:off x="1226854" y="4022070"/>
            <a:ext cx="2046378" cy="1036708"/>
            <a:chOff x="3124200" y="3962400"/>
            <a:chExt cx="1917116" cy="1449832"/>
          </a:xfrm>
        </p:grpSpPr>
        <p:sp>
          <p:nvSpPr>
            <p:cNvPr id="220"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1" name="Group 33"/>
            <p:cNvGrpSpPr/>
            <p:nvPr/>
          </p:nvGrpSpPr>
          <p:grpSpPr>
            <a:xfrm>
              <a:off x="3124200" y="3962400"/>
              <a:ext cx="1905000" cy="1295400"/>
              <a:chOff x="3124200" y="3962400"/>
              <a:chExt cx="1905000" cy="1295400"/>
            </a:xfrm>
          </p:grpSpPr>
          <p:pic>
            <p:nvPicPr>
              <p:cNvPr id="222" name="Picture 221" descr="f5_icon_funnel_orange.png"/>
              <p:cNvPicPr>
                <a:picLocks noChangeAspect="1"/>
              </p:cNvPicPr>
              <p:nvPr/>
            </p:nvPicPr>
            <p:blipFill>
              <a:blip r:embed="rId8" cstate="print"/>
              <a:stretch>
                <a:fillRect/>
              </a:stretch>
            </p:blipFill>
            <p:spPr>
              <a:xfrm rot="10800000">
                <a:off x="3124200" y="4419600"/>
                <a:ext cx="1905000" cy="838200"/>
              </a:xfrm>
              <a:prstGeom prst="rect">
                <a:avLst/>
              </a:prstGeom>
            </p:spPr>
          </p:pic>
          <p:pic>
            <p:nvPicPr>
              <p:cNvPr id="223" name="Picture 222" descr="f5_icon_places_datacenter.png"/>
              <p:cNvPicPr>
                <a:picLocks noChangeAspect="1"/>
              </p:cNvPicPr>
              <p:nvPr/>
            </p:nvPicPr>
            <p:blipFill>
              <a:blip r:embed="rId9" cstate="print"/>
              <a:stretch>
                <a:fillRect/>
              </a:stretch>
            </p:blipFill>
            <p:spPr>
              <a:xfrm>
                <a:off x="3505200" y="3962400"/>
                <a:ext cx="1170432" cy="1170432"/>
              </a:xfrm>
              <a:prstGeom prst="rect">
                <a:avLst/>
              </a:prstGeom>
            </p:spPr>
          </p:pic>
        </p:grpSp>
      </p:grpSp>
      <p:grpSp>
        <p:nvGrpSpPr>
          <p:cNvPr id="224" name="Group 166"/>
          <p:cNvGrpSpPr/>
          <p:nvPr/>
        </p:nvGrpSpPr>
        <p:grpSpPr>
          <a:xfrm>
            <a:off x="8359847" y="4020791"/>
            <a:ext cx="2437764" cy="1022866"/>
            <a:chOff x="2592117" y="2525483"/>
            <a:chExt cx="2241122" cy="1449832"/>
          </a:xfrm>
        </p:grpSpPr>
        <p:sp>
          <p:nvSpPr>
            <p:cNvPr id="225" name="Rounded Rectangle 224"/>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226" name="Group 33"/>
            <p:cNvGrpSpPr/>
            <p:nvPr/>
          </p:nvGrpSpPr>
          <p:grpSpPr>
            <a:xfrm>
              <a:off x="2732307" y="2525483"/>
              <a:ext cx="1905000" cy="1316261"/>
              <a:chOff x="3124200" y="3962400"/>
              <a:chExt cx="1905000" cy="1316261"/>
            </a:xfrm>
          </p:grpSpPr>
          <p:pic>
            <p:nvPicPr>
              <p:cNvPr id="227" name="Picture 226" descr="f5_icon_funnel_orange.png"/>
              <p:cNvPicPr>
                <a:picLocks noChangeAspect="1"/>
              </p:cNvPicPr>
              <p:nvPr/>
            </p:nvPicPr>
            <p:blipFill>
              <a:blip r:embed="rId8" cstate="print"/>
              <a:stretch>
                <a:fillRect/>
              </a:stretch>
            </p:blipFill>
            <p:spPr>
              <a:xfrm rot="10800000">
                <a:off x="3124200" y="4440462"/>
                <a:ext cx="1905000" cy="838199"/>
              </a:xfrm>
              <a:prstGeom prst="rect">
                <a:avLst/>
              </a:prstGeom>
            </p:spPr>
          </p:pic>
          <p:pic>
            <p:nvPicPr>
              <p:cNvPr id="228" name="Picture 227" descr="f5_icon_places_datacenter.png"/>
              <p:cNvPicPr>
                <a:picLocks noChangeAspect="1"/>
              </p:cNvPicPr>
              <p:nvPr/>
            </p:nvPicPr>
            <p:blipFill>
              <a:blip r:embed="rId9" cstate="print"/>
              <a:stretch>
                <a:fillRect/>
              </a:stretch>
            </p:blipFill>
            <p:spPr>
              <a:xfrm>
                <a:off x="3505200" y="3962400"/>
                <a:ext cx="1170432" cy="1170432"/>
              </a:xfrm>
              <a:prstGeom prst="rect">
                <a:avLst/>
              </a:prstGeom>
            </p:spPr>
          </p:pic>
        </p:grpSp>
      </p:grpSp>
      <p:grpSp>
        <p:nvGrpSpPr>
          <p:cNvPr id="233" name="Group 232"/>
          <p:cNvGrpSpPr/>
          <p:nvPr/>
        </p:nvGrpSpPr>
        <p:grpSpPr>
          <a:xfrm>
            <a:off x="2135624" y="5443790"/>
            <a:ext cx="1160087" cy="351935"/>
            <a:chOff x="2026607" y="5796548"/>
            <a:chExt cx="1160389" cy="469247"/>
          </a:xfrm>
        </p:grpSpPr>
        <p:pic>
          <p:nvPicPr>
            <p:cNvPr id="234" name="Picture 233"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35" name="Picture 234"/>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36" name="Group 235"/>
          <p:cNvGrpSpPr/>
          <p:nvPr/>
        </p:nvGrpSpPr>
        <p:grpSpPr>
          <a:xfrm>
            <a:off x="2135624" y="6280523"/>
            <a:ext cx="1160087" cy="351935"/>
            <a:chOff x="2026607" y="5796548"/>
            <a:chExt cx="1160389" cy="469247"/>
          </a:xfrm>
        </p:grpSpPr>
        <p:pic>
          <p:nvPicPr>
            <p:cNvPr id="237" name="Picture 236"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38" name="Picture 237"/>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42" name="Group 241"/>
          <p:cNvGrpSpPr/>
          <p:nvPr/>
        </p:nvGrpSpPr>
        <p:grpSpPr>
          <a:xfrm>
            <a:off x="8617955" y="5463953"/>
            <a:ext cx="1160087" cy="351935"/>
            <a:chOff x="2026607" y="5796548"/>
            <a:chExt cx="1160389" cy="469247"/>
          </a:xfrm>
        </p:grpSpPr>
        <p:pic>
          <p:nvPicPr>
            <p:cNvPr id="243" name="Picture 24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44" name="Picture 243"/>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45" name="Group 244"/>
          <p:cNvGrpSpPr/>
          <p:nvPr/>
        </p:nvGrpSpPr>
        <p:grpSpPr>
          <a:xfrm>
            <a:off x="8629694" y="6268173"/>
            <a:ext cx="1160087" cy="351935"/>
            <a:chOff x="2026607" y="5796548"/>
            <a:chExt cx="1160389" cy="469247"/>
          </a:xfrm>
        </p:grpSpPr>
        <p:pic>
          <p:nvPicPr>
            <p:cNvPr id="246" name="Picture 245"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47" name="Picture 246"/>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57" name="Group 256"/>
          <p:cNvGrpSpPr/>
          <p:nvPr/>
        </p:nvGrpSpPr>
        <p:grpSpPr>
          <a:xfrm>
            <a:off x="2409679" y="5019942"/>
            <a:ext cx="461005" cy="357564"/>
            <a:chOff x="-465818" y="4375005"/>
            <a:chExt cx="461125" cy="476752"/>
          </a:xfrm>
        </p:grpSpPr>
        <p:sp>
          <p:nvSpPr>
            <p:cNvPr id="258" name="Oval 257"/>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59" name="Picture 258" descr="AGILITY-prep_44-51.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260" name="Group 259"/>
          <p:cNvGrpSpPr/>
          <p:nvPr/>
        </p:nvGrpSpPr>
        <p:grpSpPr>
          <a:xfrm>
            <a:off x="8950257" y="5000194"/>
            <a:ext cx="461005" cy="357564"/>
            <a:chOff x="-465818" y="4375005"/>
            <a:chExt cx="461125" cy="476752"/>
          </a:xfrm>
        </p:grpSpPr>
        <p:sp>
          <p:nvSpPr>
            <p:cNvPr id="261" name="Oval 260"/>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62" name="Picture 261" descr="AGILITY-prep_44-51.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263" name="Group 262"/>
          <p:cNvGrpSpPr/>
          <p:nvPr/>
        </p:nvGrpSpPr>
        <p:grpSpPr>
          <a:xfrm>
            <a:off x="2497588" y="5886979"/>
            <a:ext cx="373177" cy="286328"/>
            <a:chOff x="-293433" y="7044469"/>
            <a:chExt cx="373274" cy="381770"/>
          </a:xfrm>
        </p:grpSpPr>
        <p:sp>
          <p:nvSpPr>
            <p:cNvPr id="264" name="Oval 263"/>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65" name="Picture 264" descr="AGILITY-prep_44-50.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69" name="Group 268"/>
          <p:cNvGrpSpPr/>
          <p:nvPr/>
        </p:nvGrpSpPr>
        <p:grpSpPr>
          <a:xfrm>
            <a:off x="9008355" y="5934829"/>
            <a:ext cx="373177" cy="286328"/>
            <a:chOff x="-293433" y="7044469"/>
            <a:chExt cx="373274" cy="381770"/>
          </a:xfrm>
        </p:grpSpPr>
        <p:sp>
          <p:nvSpPr>
            <p:cNvPr id="270" name="Oval 269"/>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1" name="Picture 270" descr="AGILITY-prep_44-50.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75" name="Group 274"/>
          <p:cNvGrpSpPr/>
          <p:nvPr/>
        </p:nvGrpSpPr>
        <p:grpSpPr>
          <a:xfrm>
            <a:off x="1477293" y="5610569"/>
            <a:ext cx="485705" cy="303569"/>
            <a:chOff x="1321583" y="6042568"/>
            <a:chExt cx="485832" cy="404759"/>
          </a:xfrm>
        </p:grpSpPr>
        <p:sp>
          <p:nvSpPr>
            <p:cNvPr id="276" name="Rounded Rectangle 275"/>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77" name="Picture 276" descr="AGILITY-prep_44-49.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81" name="Group 280"/>
          <p:cNvGrpSpPr/>
          <p:nvPr/>
        </p:nvGrpSpPr>
        <p:grpSpPr>
          <a:xfrm>
            <a:off x="9980710" y="5588264"/>
            <a:ext cx="485705" cy="303569"/>
            <a:chOff x="1321583" y="6042568"/>
            <a:chExt cx="485832" cy="404759"/>
          </a:xfrm>
        </p:grpSpPr>
        <p:sp>
          <p:nvSpPr>
            <p:cNvPr id="282" name="Rounded Rectangle 281"/>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83" name="Picture 282" descr="AGILITY-prep_44-49.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sp>
        <p:nvSpPr>
          <p:cNvPr id="293" name="Rectangle 292"/>
          <p:cNvSpPr/>
          <p:nvPr/>
        </p:nvSpPr>
        <p:spPr>
          <a:xfrm>
            <a:off x="355822" y="6162204"/>
            <a:ext cx="11275063" cy="692412"/>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87" name="Rectangle 86"/>
          <p:cNvSpPr>
            <a:spLocks/>
          </p:cNvSpPr>
          <p:nvPr/>
        </p:nvSpPr>
        <p:spPr>
          <a:xfrm>
            <a:off x="6451183" y="3608831"/>
            <a:ext cx="862118" cy="2173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1100" b="1" dirty="0">
                <a:solidFill>
                  <a:srgbClr val="4E4D4C"/>
                </a:solidFill>
                <a:latin typeface="Arial"/>
                <a:cs typeface="Arial"/>
              </a:rPr>
              <a:t>Kiosks</a:t>
            </a:r>
          </a:p>
        </p:txBody>
      </p:sp>
      <p:sp>
        <p:nvSpPr>
          <p:cNvPr id="88" name="Rectangle 87"/>
          <p:cNvSpPr>
            <a:spLocks/>
          </p:cNvSpPr>
          <p:nvPr/>
        </p:nvSpPr>
        <p:spPr>
          <a:xfrm>
            <a:off x="7253199" y="3603785"/>
            <a:ext cx="862118" cy="236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1100" b="1" dirty="0">
                <a:solidFill>
                  <a:srgbClr val="4E4D4C"/>
                </a:solidFill>
                <a:latin typeface="Arial"/>
                <a:cs typeface="Arial"/>
              </a:rPr>
              <a:t>ATMs</a:t>
            </a:r>
          </a:p>
        </p:txBody>
      </p:sp>
      <p:pic>
        <p:nvPicPr>
          <p:cNvPr id="85" name="Picture 84" descr="AGILITY-prep_44-39.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5400000">
            <a:off x="6656343" y="3260704"/>
            <a:ext cx="396348" cy="400460"/>
          </a:xfrm>
          <a:prstGeom prst="rect">
            <a:avLst/>
          </a:prstGeom>
        </p:spPr>
      </p:pic>
      <p:pic>
        <p:nvPicPr>
          <p:cNvPr id="86" name="Picture 85" descr="AGILITY-prep_44_passcod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20147" y="3288533"/>
            <a:ext cx="572925" cy="325784"/>
          </a:xfrm>
          <a:prstGeom prst="rect">
            <a:avLst/>
          </a:prstGeom>
        </p:spPr>
      </p:pic>
      <p:sp>
        <p:nvSpPr>
          <p:cNvPr id="2" name="Rounded Rectangle 1"/>
          <p:cNvSpPr/>
          <p:nvPr/>
        </p:nvSpPr>
        <p:spPr>
          <a:xfrm>
            <a:off x="5271272" y="3167729"/>
            <a:ext cx="2894625" cy="661422"/>
          </a:xfrm>
          <a:prstGeom prst="roundRect">
            <a:avLst/>
          </a:prstGeom>
          <a:noFill/>
          <a:ln w="38100">
            <a:solidFill>
              <a:schemeClr val="bg1">
                <a:lumMod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81" name="Text Box 33"/>
          <p:cNvSpPr txBox="1">
            <a:spLocks noChangeArrowheads="1"/>
          </p:cNvSpPr>
          <p:nvPr/>
        </p:nvSpPr>
        <p:spPr bwMode="auto">
          <a:xfrm>
            <a:off x="564458" y="4991335"/>
            <a:ext cx="1681887" cy="57788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200" b="1" dirty="0">
                <a:ea typeface="Gulim" pitchFamily="34" charset="-127"/>
              </a:rPr>
              <a:t>LTM </a:t>
            </a:r>
            <a:r>
              <a:rPr kumimoji="1" lang="zh-CN" altLang="en-US" sz="1200" b="1" dirty="0" smtClean="0">
                <a:ea typeface="Gulim" pitchFamily="34" charset="-127"/>
              </a:rPr>
              <a:t>检测本地的资源状况</a:t>
            </a:r>
            <a:endParaRPr kumimoji="1" lang="en-US" altLang="ko-KR" sz="1200" b="1" dirty="0">
              <a:ea typeface="Gulim" pitchFamily="34" charset="-127"/>
            </a:endParaRPr>
          </a:p>
        </p:txBody>
      </p:sp>
      <p:cxnSp>
        <p:nvCxnSpPr>
          <p:cNvPr id="5" name="Straight Arrow Connector 4"/>
          <p:cNvCxnSpPr>
            <a:endCxn id="277" idx="0"/>
          </p:cNvCxnSpPr>
          <p:nvPr/>
        </p:nvCxnSpPr>
        <p:spPr>
          <a:xfrm flipH="1">
            <a:off x="1717749" y="5484115"/>
            <a:ext cx="379453" cy="129162"/>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3" name="Text Box 33"/>
          <p:cNvSpPr txBox="1">
            <a:spLocks noChangeArrowheads="1"/>
          </p:cNvSpPr>
          <p:nvPr/>
        </p:nvSpPr>
        <p:spPr bwMode="auto">
          <a:xfrm>
            <a:off x="3295712" y="5759254"/>
            <a:ext cx="996723" cy="48873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200" b="1" dirty="0" smtClean="0">
                <a:ea typeface="Gulim" pitchFamily="34" charset="-127"/>
              </a:rPr>
              <a:t>发布</a:t>
            </a:r>
            <a:r>
              <a:rPr kumimoji="1" lang="en-US" altLang="zh-CN" sz="1200" b="1" dirty="0" smtClean="0">
                <a:ea typeface="Gulim" pitchFamily="34" charset="-127"/>
              </a:rPr>
              <a:t>VIP</a:t>
            </a:r>
            <a:r>
              <a:rPr kumimoji="1" lang="zh-CN" altLang="en-US" sz="1200" b="1" dirty="0" smtClean="0">
                <a:ea typeface="Gulim" pitchFamily="34" charset="-127"/>
              </a:rPr>
              <a:t>的主机路由</a:t>
            </a:r>
            <a:endParaRPr kumimoji="1" lang="en-US" altLang="ko-KR" sz="1200" b="1" dirty="0">
              <a:ea typeface="Gulim" pitchFamily="34" charset="-127"/>
            </a:endParaRPr>
          </a:p>
        </p:txBody>
      </p:sp>
      <p:cxnSp>
        <p:nvCxnSpPr>
          <p:cNvPr id="94" name="Straight Arrow Connector 93"/>
          <p:cNvCxnSpPr/>
          <p:nvPr/>
        </p:nvCxnSpPr>
        <p:spPr>
          <a:xfrm flipH="1" flipV="1">
            <a:off x="2953603" y="5251124"/>
            <a:ext cx="342108" cy="212828"/>
          </a:xfrm>
          <a:prstGeom prst="straightConnector1">
            <a:avLst/>
          </a:prstGeom>
          <a:ln w="349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2845299" y="4440532"/>
            <a:ext cx="1530335" cy="618247"/>
          </a:xfrm>
          <a:prstGeom prst="straightConnector1">
            <a:avLst/>
          </a:prstGeom>
          <a:ln w="349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8686214" y="5177505"/>
            <a:ext cx="217710" cy="266284"/>
          </a:xfrm>
          <a:prstGeom prst="straightConnector1">
            <a:avLst/>
          </a:prstGeom>
          <a:ln w="349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flipV="1">
            <a:off x="7054747" y="4475838"/>
            <a:ext cx="1798642" cy="617428"/>
          </a:xfrm>
          <a:prstGeom prst="straightConnector1">
            <a:avLst/>
          </a:prstGeom>
          <a:ln w="3492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6976718" y="3901045"/>
            <a:ext cx="2105541" cy="1335974"/>
          </a:xfrm>
          <a:custGeom>
            <a:avLst/>
            <a:gdLst>
              <a:gd name="connsiteX0" fmla="*/ 396043 w 2106089"/>
              <a:gd name="connsiteY0" fmla="*/ 0 h 1781299"/>
              <a:gd name="connsiteX1" fmla="*/ 4157 w 2106089"/>
              <a:gd name="connsiteY1" fmla="*/ 166255 h 1781299"/>
              <a:gd name="connsiteX2" fmla="*/ 229788 w 2106089"/>
              <a:gd name="connsiteY2" fmla="*/ 486889 h 1781299"/>
              <a:gd name="connsiteX3" fmla="*/ 835430 w 2106089"/>
              <a:gd name="connsiteY3" fmla="*/ 665018 h 1781299"/>
              <a:gd name="connsiteX4" fmla="*/ 1393570 w 2106089"/>
              <a:gd name="connsiteY4" fmla="*/ 938151 h 1781299"/>
              <a:gd name="connsiteX5" fmla="*/ 1832957 w 2106089"/>
              <a:gd name="connsiteY5" fmla="*/ 1211283 h 1781299"/>
              <a:gd name="connsiteX6" fmla="*/ 2106089 w 2106089"/>
              <a:gd name="connsiteY6" fmla="*/ 1781299 h 178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089" h="1781299">
                <a:moveTo>
                  <a:pt x="396043" y="0"/>
                </a:moveTo>
                <a:cubicBezTo>
                  <a:pt x="213954" y="42553"/>
                  <a:pt x="31866" y="85107"/>
                  <a:pt x="4157" y="166255"/>
                </a:cubicBezTo>
                <a:cubicBezTo>
                  <a:pt x="-23552" y="247403"/>
                  <a:pt x="91242" y="403762"/>
                  <a:pt x="229788" y="486889"/>
                </a:cubicBezTo>
                <a:cubicBezTo>
                  <a:pt x="368333" y="570016"/>
                  <a:pt x="641466" y="589808"/>
                  <a:pt x="835430" y="665018"/>
                </a:cubicBezTo>
                <a:cubicBezTo>
                  <a:pt x="1029394" y="740228"/>
                  <a:pt x="1227316" y="847107"/>
                  <a:pt x="1393570" y="938151"/>
                </a:cubicBezTo>
                <a:cubicBezTo>
                  <a:pt x="1559824" y="1029195"/>
                  <a:pt x="1714204" y="1070758"/>
                  <a:pt x="1832957" y="1211283"/>
                </a:cubicBezTo>
                <a:cubicBezTo>
                  <a:pt x="1951710" y="1351808"/>
                  <a:pt x="2028899" y="1566553"/>
                  <a:pt x="2106089" y="1781299"/>
                </a:cubicBezTo>
              </a:path>
            </a:pathLst>
          </a:custGeom>
          <a:noFill/>
          <a:ln w="38100">
            <a:solidFill>
              <a:schemeClr val="accent3"/>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5" name="Freeform 14"/>
          <p:cNvSpPr/>
          <p:nvPr/>
        </p:nvSpPr>
        <p:spPr>
          <a:xfrm>
            <a:off x="3039293" y="3999017"/>
            <a:ext cx="3680392" cy="1175657"/>
          </a:xfrm>
          <a:custGeom>
            <a:avLst/>
            <a:gdLst>
              <a:gd name="connsiteX0" fmla="*/ 3681351 w 3681351"/>
              <a:gd name="connsiteY0" fmla="*/ 0 h 1567543"/>
              <a:gd name="connsiteX1" fmla="*/ 3574473 w 3681351"/>
              <a:gd name="connsiteY1" fmla="*/ 249382 h 1567543"/>
              <a:gd name="connsiteX2" fmla="*/ 3111335 w 3681351"/>
              <a:gd name="connsiteY2" fmla="*/ 676893 h 1567543"/>
              <a:gd name="connsiteX3" fmla="*/ 1721922 w 3681351"/>
              <a:gd name="connsiteY3" fmla="*/ 771896 h 1567543"/>
              <a:gd name="connsiteX4" fmla="*/ 1068779 w 3681351"/>
              <a:gd name="connsiteY4" fmla="*/ 961901 h 1567543"/>
              <a:gd name="connsiteX5" fmla="*/ 380011 w 3681351"/>
              <a:gd name="connsiteY5" fmla="*/ 1223158 h 1567543"/>
              <a:gd name="connsiteX6" fmla="*/ 0 w 3681351"/>
              <a:gd name="connsiteY6" fmla="*/ 1567543 h 15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1351" h="1567543">
                <a:moveTo>
                  <a:pt x="3681351" y="0"/>
                </a:moveTo>
                <a:cubicBezTo>
                  <a:pt x="3675413" y="68283"/>
                  <a:pt x="3669476" y="136567"/>
                  <a:pt x="3574473" y="249382"/>
                </a:cubicBezTo>
                <a:cubicBezTo>
                  <a:pt x="3479470" y="362197"/>
                  <a:pt x="3420093" y="589807"/>
                  <a:pt x="3111335" y="676893"/>
                </a:cubicBezTo>
                <a:cubicBezTo>
                  <a:pt x="2802576" y="763979"/>
                  <a:pt x="2062348" y="724395"/>
                  <a:pt x="1721922" y="771896"/>
                </a:cubicBezTo>
                <a:cubicBezTo>
                  <a:pt x="1381496" y="819397"/>
                  <a:pt x="1292431" y="886691"/>
                  <a:pt x="1068779" y="961901"/>
                </a:cubicBezTo>
                <a:cubicBezTo>
                  <a:pt x="845127" y="1037111"/>
                  <a:pt x="558141" y="1122218"/>
                  <a:pt x="380011" y="1223158"/>
                </a:cubicBezTo>
                <a:cubicBezTo>
                  <a:pt x="201881" y="1324098"/>
                  <a:pt x="100940" y="1445820"/>
                  <a:pt x="0" y="1567543"/>
                </a:cubicBezTo>
              </a:path>
            </a:pathLst>
          </a:custGeom>
          <a:noFill/>
          <a:ln w="38100">
            <a:solidFill>
              <a:schemeClr val="accent3"/>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10" name="Rectangle 109"/>
          <p:cNvSpPr>
            <a:spLocks/>
          </p:cNvSpPr>
          <p:nvPr/>
        </p:nvSpPr>
        <p:spPr>
          <a:xfrm>
            <a:off x="5378120" y="3596764"/>
            <a:ext cx="1118074" cy="199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1100" b="1" dirty="0">
                <a:solidFill>
                  <a:srgbClr val="4E4D4C"/>
                </a:solidFill>
                <a:latin typeface="Arial"/>
                <a:cs typeface="Arial"/>
              </a:rPr>
              <a:t>Branches</a:t>
            </a:r>
          </a:p>
        </p:txBody>
      </p:sp>
      <p:pic>
        <p:nvPicPr>
          <p:cNvPr id="108" name="Picture 107" descr="AGILITY-prep_44-41.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83679" y="3268913"/>
            <a:ext cx="641933" cy="365024"/>
          </a:xfrm>
          <a:prstGeom prst="rect">
            <a:avLst/>
          </a:prstGeom>
        </p:spPr>
      </p:pic>
      <p:sp>
        <p:nvSpPr>
          <p:cNvPr id="16" name="TextBox 15"/>
          <p:cNvSpPr txBox="1"/>
          <p:nvPr/>
        </p:nvSpPr>
        <p:spPr>
          <a:xfrm>
            <a:off x="4441580" y="4704888"/>
            <a:ext cx="2641941" cy="623248"/>
          </a:xfrm>
          <a:prstGeom prst="rect">
            <a:avLst/>
          </a:prstGeom>
          <a:noFill/>
        </p:spPr>
        <p:txBody>
          <a:bodyPr wrap="square" lIns="68580" tIns="34290" rIns="68580" bIns="34290" rtlCol="0">
            <a:spAutoFit/>
          </a:bodyPr>
          <a:lstStyle/>
          <a:p>
            <a:pPr algn="ctr"/>
            <a:r>
              <a:rPr lang="zh-CN" altLang="en-US" dirty="0" smtClean="0"/>
              <a:t>通过数据中心之间的直接连接实现</a:t>
            </a:r>
            <a:r>
              <a:rPr lang="en-US" dirty="0" smtClean="0"/>
              <a:t>Active/Active</a:t>
            </a:r>
            <a:endParaRPr lang="en-US" dirty="0"/>
          </a:p>
        </p:txBody>
      </p:sp>
      <p:sp>
        <p:nvSpPr>
          <p:cNvPr id="112" name="Text Box 33"/>
          <p:cNvSpPr txBox="1">
            <a:spLocks noChangeArrowheads="1"/>
          </p:cNvSpPr>
          <p:nvPr/>
        </p:nvSpPr>
        <p:spPr bwMode="auto">
          <a:xfrm>
            <a:off x="7645754" y="5779355"/>
            <a:ext cx="1292493" cy="488733"/>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1200" b="1" dirty="0" smtClean="0">
                <a:ea typeface="Gulim" pitchFamily="34" charset="-127"/>
              </a:rPr>
              <a:t>发布同样</a:t>
            </a:r>
            <a:r>
              <a:rPr kumimoji="1" lang="en-US" altLang="zh-CN" sz="1200" b="1" dirty="0" smtClean="0">
                <a:ea typeface="Gulim" pitchFamily="34" charset="-127"/>
              </a:rPr>
              <a:t>VIP</a:t>
            </a:r>
            <a:r>
              <a:rPr kumimoji="1" lang="zh-CN" altLang="en-US" sz="1200" b="1" dirty="0" smtClean="0">
                <a:ea typeface="Gulim" pitchFamily="34" charset="-127"/>
              </a:rPr>
              <a:t>的主机路由</a:t>
            </a:r>
            <a:endParaRPr kumimoji="1" lang="en-US" altLang="ko-KR" sz="1200" b="1" dirty="0">
              <a:ea typeface="Gulim" pitchFamily="34" charset="-127"/>
            </a:endParaRPr>
          </a:p>
        </p:txBody>
      </p:sp>
    </p:spTree>
    <p:extLst>
      <p:ext uri="{BB962C8B-B14F-4D97-AF65-F5344CB8AC3E}">
        <p14:creationId xmlns:p14="http://schemas.microsoft.com/office/powerpoint/2010/main" val="20428730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7311" y="446495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4" name="Rounded Rectangle 3"/>
          <p:cNvSpPr/>
          <p:nvPr/>
        </p:nvSpPr>
        <p:spPr>
          <a:xfrm>
            <a:off x="2773347" y="6142537"/>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2844059" y="522281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7110148" y="3867220"/>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7" name="Rounded Rectangle 6"/>
          <p:cNvSpPr/>
          <p:nvPr/>
        </p:nvSpPr>
        <p:spPr>
          <a:xfrm>
            <a:off x="1117311" y="530315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8" name="Rounded Rectangle 7"/>
          <p:cNvSpPr/>
          <p:nvPr/>
        </p:nvSpPr>
        <p:spPr>
          <a:xfrm>
            <a:off x="1149860" y="6191330"/>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247600" y="386721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0" name="Can 9"/>
          <p:cNvSpPr/>
          <p:nvPr/>
        </p:nvSpPr>
        <p:spPr>
          <a:xfrm rot="5400000">
            <a:off x="5708645" y="28899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 name="Rounded Rectangle 11"/>
          <p:cNvSpPr/>
          <p:nvPr/>
        </p:nvSpPr>
        <p:spPr>
          <a:xfrm>
            <a:off x="2742486" y="444227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550204" y="379378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rot="5400000">
            <a:off x="5732625" y="20517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5" name="Text Box 33"/>
          <p:cNvSpPr txBox="1">
            <a:spLocks noChangeArrowheads="1"/>
          </p:cNvSpPr>
          <p:nvPr/>
        </p:nvSpPr>
        <p:spPr bwMode="auto">
          <a:xfrm>
            <a:off x="556650"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16" name="Text Box 33"/>
          <p:cNvSpPr txBox="1">
            <a:spLocks noChangeArrowheads="1"/>
          </p:cNvSpPr>
          <p:nvPr/>
        </p:nvSpPr>
        <p:spPr bwMode="auto">
          <a:xfrm>
            <a:off x="158298" y="455068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327128" y="530417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441913" y="612467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sp>
        <p:nvSpPr>
          <p:cNvPr id="33" name="Can 32"/>
          <p:cNvSpPr/>
          <p:nvPr/>
        </p:nvSpPr>
        <p:spPr>
          <a:xfrm rot="5400000">
            <a:off x="5732625" y="377440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grpSp>
        <p:nvGrpSpPr>
          <p:cNvPr id="35" name="Group 34"/>
          <p:cNvGrpSpPr/>
          <p:nvPr/>
        </p:nvGrpSpPr>
        <p:grpSpPr>
          <a:xfrm>
            <a:off x="1987658" y="4376981"/>
            <a:ext cx="1059548" cy="347421"/>
            <a:chOff x="3931920" y="3566160"/>
            <a:chExt cx="1097280" cy="457200"/>
          </a:xfrm>
        </p:grpSpPr>
        <p:pic>
          <p:nvPicPr>
            <p:cNvPr id="36" name="Picture 35"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46" name="Rounded Rectangle 45"/>
          <p:cNvSpPr/>
          <p:nvPr/>
        </p:nvSpPr>
        <p:spPr>
          <a:xfrm>
            <a:off x="9192121" y="5280477"/>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7" name="Rounded Rectangle 46"/>
          <p:cNvSpPr/>
          <p:nvPr/>
        </p:nvSpPr>
        <p:spPr>
          <a:xfrm>
            <a:off x="9250933" y="6168654"/>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8" name="Rounded Rectangle 47"/>
          <p:cNvSpPr/>
          <p:nvPr/>
        </p:nvSpPr>
        <p:spPr>
          <a:xfrm>
            <a:off x="9149360" y="4442277"/>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49" name="Straight Connector 48"/>
          <p:cNvCxnSpPr/>
          <p:nvPr/>
        </p:nvCxnSpPr>
        <p:spPr>
          <a:xfrm>
            <a:off x="9058648" y="3771112"/>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33"/>
          <p:cNvSpPr txBox="1">
            <a:spLocks noChangeArrowheads="1"/>
          </p:cNvSpPr>
          <p:nvPr/>
        </p:nvSpPr>
        <p:spPr bwMode="auto">
          <a:xfrm>
            <a:off x="10104563"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96" name="Text Box 33"/>
          <p:cNvSpPr txBox="1">
            <a:spLocks noChangeArrowheads="1"/>
          </p:cNvSpPr>
          <p:nvPr/>
        </p:nvSpPr>
        <p:spPr bwMode="auto">
          <a:xfrm>
            <a:off x="10462077" y="4531926"/>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97" name="Text Box 33"/>
          <p:cNvSpPr txBox="1">
            <a:spLocks noChangeArrowheads="1"/>
          </p:cNvSpPr>
          <p:nvPr/>
        </p:nvSpPr>
        <p:spPr bwMode="auto">
          <a:xfrm>
            <a:off x="10665223" y="510145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98" name="Text Box 33"/>
          <p:cNvSpPr txBox="1">
            <a:spLocks noChangeArrowheads="1"/>
          </p:cNvSpPr>
          <p:nvPr/>
        </p:nvSpPr>
        <p:spPr bwMode="auto">
          <a:xfrm>
            <a:off x="10665222" y="6105913"/>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grpSp>
        <p:nvGrpSpPr>
          <p:cNvPr id="99" name="Group 113"/>
          <p:cNvGrpSpPr/>
          <p:nvPr/>
        </p:nvGrpSpPr>
        <p:grpSpPr>
          <a:xfrm>
            <a:off x="2840846" y="2973146"/>
            <a:ext cx="5078828" cy="632631"/>
            <a:chOff x="2000787" y="308356"/>
            <a:chExt cx="5592693" cy="807303"/>
          </a:xfrm>
        </p:grpSpPr>
        <p:grpSp>
          <p:nvGrpSpPr>
            <p:cNvPr id="100" name="Group 685"/>
            <p:cNvGrpSpPr/>
            <p:nvPr/>
          </p:nvGrpSpPr>
          <p:grpSpPr>
            <a:xfrm>
              <a:off x="2000787" y="308356"/>
              <a:ext cx="5592693" cy="807303"/>
              <a:chOff x="3209206" y="3737874"/>
              <a:chExt cx="1267825" cy="841375"/>
            </a:xfrm>
          </p:grpSpPr>
          <p:pic>
            <p:nvPicPr>
              <p:cNvPr id="102"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03" name="Group 20"/>
              <p:cNvGrpSpPr>
                <a:grpSpLocks/>
              </p:cNvGrpSpPr>
              <p:nvPr/>
            </p:nvGrpSpPr>
            <p:grpSpPr bwMode="auto">
              <a:xfrm>
                <a:off x="3355494" y="3737874"/>
                <a:ext cx="1035425" cy="705469"/>
                <a:chOff x="1654" y="2712"/>
                <a:chExt cx="998" cy="680"/>
              </a:xfrm>
            </p:grpSpPr>
            <p:sp>
              <p:nvSpPr>
                <p:cNvPr id="10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0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1" name="TextBox 100"/>
            <p:cNvSpPr txBox="1"/>
            <p:nvPr/>
          </p:nvSpPr>
          <p:spPr>
            <a:xfrm>
              <a:off x="3918583" y="502834"/>
              <a:ext cx="1516583" cy="353480"/>
            </a:xfrm>
            <a:prstGeom prst="rect">
              <a:avLst/>
            </a:prstGeom>
            <a:noFill/>
          </p:spPr>
          <p:txBody>
            <a:bodyPr wrap="none" rtlCol="0">
              <a:spAutoFit/>
            </a:bodyPr>
            <a:lstStyle/>
            <a:p>
              <a:r>
                <a:rPr lang="en-US" sz="1200" b="1" dirty="0">
                  <a:latin typeface="+mj-lt"/>
                  <a:cs typeface="Tahoma" pitchFamily="34" charset="0"/>
                </a:rPr>
                <a:t>External Networks</a:t>
              </a:r>
            </a:p>
          </p:txBody>
        </p:sp>
      </p:grpSp>
      <p:grpSp>
        <p:nvGrpSpPr>
          <p:cNvPr id="106" name="Group 113"/>
          <p:cNvGrpSpPr/>
          <p:nvPr/>
        </p:nvGrpSpPr>
        <p:grpSpPr>
          <a:xfrm>
            <a:off x="3399339" y="2812184"/>
            <a:ext cx="1117309" cy="513158"/>
            <a:chOff x="2000787" y="308357"/>
            <a:chExt cx="5953126" cy="807304"/>
          </a:xfrm>
        </p:grpSpPr>
        <p:grpSp>
          <p:nvGrpSpPr>
            <p:cNvPr id="107" name="Group 685"/>
            <p:cNvGrpSpPr/>
            <p:nvPr/>
          </p:nvGrpSpPr>
          <p:grpSpPr>
            <a:xfrm>
              <a:off x="2000787" y="308357"/>
              <a:ext cx="5592693" cy="807304"/>
              <a:chOff x="3209206" y="3737874"/>
              <a:chExt cx="1267825" cy="841377"/>
            </a:xfrm>
          </p:grpSpPr>
          <p:pic>
            <p:nvPicPr>
              <p:cNvPr id="109"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0" name="Group 20"/>
              <p:cNvGrpSpPr>
                <a:grpSpLocks/>
              </p:cNvGrpSpPr>
              <p:nvPr/>
            </p:nvGrpSpPr>
            <p:grpSpPr bwMode="auto">
              <a:xfrm>
                <a:off x="3355494" y="3737874"/>
                <a:ext cx="1035425" cy="705469"/>
                <a:chOff x="1654" y="2712"/>
                <a:chExt cx="998" cy="680"/>
              </a:xfrm>
            </p:grpSpPr>
            <p:sp>
              <p:nvSpPr>
                <p:cNvPr id="11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8" name="TextBox 107"/>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13" name="Group 113"/>
          <p:cNvGrpSpPr/>
          <p:nvPr/>
        </p:nvGrpSpPr>
        <p:grpSpPr>
          <a:xfrm>
            <a:off x="3426866" y="3339446"/>
            <a:ext cx="1068647" cy="480892"/>
            <a:chOff x="2000787" y="308357"/>
            <a:chExt cx="5991679" cy="807304"/>
          </a:xfrm>
        </p:grpSpPr>
        <p:grpSp>
          <p:nvGrpSpPr>
            <p:cNvPr id="114" name="Group 685"/>
            <p:cNvGrpSpPr/>
            <p:nvPr/>
          </p:nvGrpSpPr>
          <p:grpSpPr>
            <a:xfrm>
              <a:off x="2000787" y="308357"/>
              <a:ext cx="5592693" cy="807304"/>
              <a:chOff x="3209206" y="3737874"/>
              <a:chExt cx="1267825" cy="841377"/>
            </a:xfrm>
          </p:grpSpPr>
          <p:pic>
            <p:nvPicPr>
              <p:cNvPr id="116"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7" name="Group 20"/>
              <p:cNvGrpSpPr>
                <a:grpSpLocks/>
              </p:cNvGrpSpPr>
              <p:nvPr/>
            </p:nvGrpSpPr>
            <p:grpSpPr bwMode="auto">
              <a:xfrm>
                <a:off x="3355494" y="3737874"/>
                <a:ext cx="1035425" cy="705469"/>
                <a:chOff x="1654" y="2712"/>
                <a:chExt cx="998" cy="680"/>
              </a:xfrm>
            </p:grpSpPr>
            <p:sp>
              <p:nvSpPr>
                <p:cNvPr id="11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15" name="TextBox 11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0" name="Group 113"/>
          <p:cNvGrpSpPr/>
          <p:nvPr/>
        </p:nvGrpSpPr>
        <p:grpSpPr>
          <a:xfrm>
            <a:off x="6721637" y="3251400"/>
            <a:ext cx="1068647" cy="480892"/>
            <a:chOff x="2000787" y="308357"/>
            <a:chExt cx="5991679" cy="807304"/>
          </a:xfrm>
        </p:grpSpPr>
        <p:grpSp>
          <p:nvGrpSpPr>
            <p:cNvPr id="121" name="Group 685"/>
            <p:cNvGrpSpPr/>
            <p:nvPr/>
          </p:nvGrpSpPr>
          <p:grpSpPr>
            <a:xfrm>
              <a:off x="2000787" y="308357"/>
              <a:ext cx="5592693" cy="807304"/>
              <a:chOff x="3209206" y="3737874"/>
              <a:chExt cx="1267825" cy="841377"/>
            </a:xfrm>
          </p:grpSpPr>
          <p:pic>
            <p:nvPicPr>
              <p:cNvPr id="123"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24" name="Group 20"/>
              <p:cNvGrpSpPr>
                <a:grpSpLocks/>
              </p:cNvGrpSpPr>
              <p:nvPr/>
            </p:nvGrpSpPr>
            <p:grpSpPr bwMode="auto">
              <a:xfrm>
                <a:off x="3355494" y="3737874"/>
                <a:ext cx="1035425" cy="705469"/>
                <a:chOff x="1654" y="2712"/>
                <a:chExt cx="998" cy="680"/>
              </a:xfrm>
            </p:grpSpPr>
            <p:sp>
              <p:nvSpPr>
                <p:cNvPr id="12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2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2" name="TextBox 121"/>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7" name="Group 113"/>
          <p:cNvGrpSpPr/>
          <p:nvPr/>
        </p:nvGrpSpPr>
        <p:grpSpPr>
          <a:xfrm>
            <a:off x="6734366" y="2767350"/>
            <a:ext cx="1117309" cy="513158"/>
            <a:chOff x="2000787" y="308357"/>
            <a:chExt cx="5953126" cy="807304"/>
          </a:xfrm>
        </p:grpSpPr>
        <p:grpSp>
          <p:nvGrpSpPr>
            <p:cNvPr id="128" name="Group 685"/>
            <p:cNvGrpSpPr/>
            <p:nvPr/>
          </p:nvGrpSpPr>
          <p:grpSpPr>
            <a:xfrm>
              <a:off x="2000787" y="308357"/>
              <a:ext cx="5592693" cy="807304"/>
              <a:chOff x="3209206" y="3737874"/>
              <a:chExt cx="1267825" cy="841377"/>
            </a:xfrm>
          </p:grpSpPr>
          <p:pic>
            <p:nvPicPr>
              <p:cNvPr id="130"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31" name="Group 20"/>
              <p:cNvGrpSpPr>
                <a:grpSpLocks/>
              </p:cNvGrpSpPr>
              <p:nvPr/>
            </p:nvGrpSpPr>
            <p:grpSpPr bwMode="auto">
              <a:xfrm>
                <a:off x="3355494" y="3737874"/>
                <a:ext cx="1035425" cy="705469"/>
                <a:chOff x="1654" y="2712"/>
                <a:chExt cx="998" cy="680"/>
              </a:xfrm>
            </p:grpSpPr>
            <p:sp>
              <p:nvSpPr>
                <p:cNvPr id="132"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33"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9" name="TextBox 128"/>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140" name="Rounded Rectangle 139"/>
          <p:cNvSpPr/>
          <p:nvPr/>
        </p:nvSpPr>
        <p:spPr>
          <a:xfrm>
            <a:off x="253274" y="3867220"/>
            <a:ext cx="4012816" cy="2961089"/>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41" name="Rounded Rectangle 140"/>
          <p:cNvSpPr/>
          <p:nvPr/>
        </p:nvSpPr>
        <p:spPr>
          <a:xfrm>
            <a:off x="7110149" y="3867218"/>
            <a:ext cx="4412513" cy="292849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0" name="Group 35"/>
          <p:cNvGrpSpPr/>
          <p:nvPr/>
        </p:nvGrpSpPr>
        <p:grpSpPr>
          <a:xfrm>
            <a:off x="1117311" y="2925693"/>
            <a:ext cx="2046378" cy="1036708"/>
            <a:chOff x="3124200" y="3962400"/>
            <a:chExt cx="1917116" cy="1449832"/>
          </a:xfrm>
        </p:grpSpPr>
        <p:sp>
          <p:nvSpPr>
            <p:cNvPr id="21" name="Rounded Rectangle 20"/>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 name="Group 33"/>
            <p:cNvGrpSpPr/>
            <p:nvPr/>
          </p:nvGrpSpPr>
          <p:grpSpPr>
            <a:xfrm>
              <a:off x="3124200" y="3962400"/>
              <a:ext cx="1905000" cy="1295400"/>
              <a:chOff x="3124200" y="3962400"/>
              <a:chExt cx="1905000" cy="1295400"/>
            </a:xfrm>
          </p:grpSpPr>
          <p:pic>
            <p:nvPicPr>
              <p:cNvPr id="23" name="Picture 22"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24" name="Picture 23"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63" name="Group 166"/>
          <p:cNvGrpSpPr/>
          <p:nvPr/>
        </p:nvGrpSpPr>
        <p:grpSpPr>
          <a:xfrm>
            <a:off x="8227460" y="2895600"/>
            <a:ext cx="2437764" cy="1022866"/>
            <a:chOff x="2592117" y="2525483"/>
            <a:chExt cx="2241122" cy="1449832"/>
          </a:xfrm>
        </p:grpSpPr>
        <p:sp>
          <p:nvSpPr>
            <p:cNvPr id="64" name="Rounded Rectangle 6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65" name="Group 33"/>
            <p:cNvGrpSpPr/>
            <p:nvPr/>
          </p:nvGrpSpPr>
          <p:grpSpPr>
            <a:xfrm>
              <a:off x="2732307" y="2525483"/>
              <a:ext cx="1905000" cy="1316261"/>
              <a:chOff x="3124200" y="3962400"/>
              <a:chExt cx="1905000" cy="1316261"/>
            </a:xfrm>
          </p:grpSpPr>
          <p:pic>
            <p:nvPicPr>
              <p:cNvPr id="66" name="Picture 65"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67" name="Picture 66"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142" name="TextBox 141"/>
          <p:cNvSpPr txBox="1"/>
          <p:nvPr/>
        </p:nvSpPr>
        <p:spPr>
          <a:xfrm>
            <a:off x="4653306" y="6361430"/>
            <a:ext cx="2086309" cy="461665"/>
          </a:xfrm>
          <a:prstGeom prst="rect">
            <a:avLst/>
          </a:prstGeom>
          <a:noFill/>
        </p:spPr>
        <p:txBody>
          <a:bodyPr wrap="square" lIns="91438" tIns="45719" rIns="91438" bIns="45719" rtlCol="0">
            <a:spAutoFit/>
          </a:bodyPr>
          <a:lstStyle/>
          <a:p>
            <a:pPr algn="ctr"/>
            <a:r>
              <a:rPr lang="en-US" sz="1200" dirty="0">
                <a:solidFill>
                  <a:srgbClr val="000000">
                    <a:alpha val="85000"/>
                  </a:srgbClr>
                </a:solidFill>
              </a:rPr>
              <a:t>L2 Extensions</a:t>
            </a:r>
          </a:p>
          <a:p>
            <a:pPr algn="ctr"/>
            <a:r>
              <a:rPr lang="en-US" sz="1200" dirty="0">
                <a:solidFill>
                  <a:srgbClr val="000000">
                    <a:alpha val="85000"/>
                  </a:srgbClr>
                </a:solidFill>
              </a:rPr>
              <a:t>or Dark Fiber</a:t>
            </a:r>
          </a:p>
        </p:txBody>
      </p:sp>
      <p:grpSp>
        <p:nvGrpSpPr>
          <p:cNvPr id="202" name="Group 201"/>
          <p:cNvGrpSpPr/>
          <p:nvPr/>
        </p:nvGrpSpPr>
        <p:grpSpPr>
          <a:xfrm>
            <a:off x="1321239" y="4531928"/>
            <a:ext cx="485705" cy="303569"/>
            <a:chOff x="1321583" y="6042568"/>
            <a:chExt cx="485832" cy="404759"/>
          </a:xfrm>
        </p:grpSpPr>
        <p:sp>
          <p:nvSpPr>
            <p:cNvPr id="201" name="Rounded Rectangle 20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44" name="Picture 143"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47" name="Group 146"/>
          <p:cNvGrpSpPr/>
          <p:nvPr/>
        </p:nvGrpSpPr>
        <p:grpSpPr>
          <a:xfrm>
            <a:off x="2026080" y="4347413"/>
            <a:ext cx="1160087" cy="351935"/>
            <a:chOff x="2026607" y="5796548"/>
            <a:chExt cx="1160389" cy="469247"/>
          </a:xfrm>
        </p:grpSpPr>
        <p:pic>
          <p:nvPicPr>
            <p:cNvPr id="143" name="Picture 14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46" name="Picture 14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48" name="Group 147"/>
          <p:cNvGrpSpPr/>
          <p:nvPr/>
        </p:nvGrpSpPr>
        <p:grpSpPr>
          <a:xfrm>
            <a:off x="2026080" y="5184146"/>
            <a:ext cx="1160087" cy="351935"/>
            <a:chOff x="2026607" y="5796548"/>
            <a:chExt cx="1160389" cy="469247"/>
          </a:xfrm>
        </p:grpSpPr>
        <p:pic>
          <p:nvPicPr>
            <p:cNvPr id="149" name="Picture 148"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0" name="Picture 14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1" name="Group 150"/>
          <p:cNvGrpSpPr/>
          <p:nvPr/>
        </p:nvGrpSpPr>
        <p:grpSpPr>
          <a:xfrm>
            <a:off x="2026079" y="6091893"/>
            <a:ext cx="1160087" cy="351935"/>
            <a:chOff x="2026607" y="5796548"/>
            <a:chExt cx="1160389" cy="469247"/>
          </a:xfrm>
        </p:grpSpPr>
        <p:pic>
          <p:nvPicPr>
            <p:cNvPr id="152" name="Picture 151"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3" name="Picture 15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4" name="Group 153"/>
          <p:cNvGrpSpPr/>
          <p:nvPr/>
        </p:nvGrpSpPr>
        <p:grpSpPr>
          <a:xfrm>
            <a:off x="8508412" y="4367576"/>
            <a:ext cx="1160087" cy="351935"/>
            <a:chOff x="2026607" y="5796548"/>
            <a:chExt cx="1160389" cy="469247"/>
          </a:xfrm>
        </p:grpSpPr>
        <p:pic>
          <p:nvPicPr>
            <p:cNvPr id="155" name="Picture 154"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6" name="Picture 15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7" name="Group 156"/>
          <p:cNvGrpSpPr/>
          <p:nvPr/>
        </p:nvGrpSpPr>
        <p:grpSpPr>
          <a:xfrm>
            <a:off x="8520150" y="5171796"/>
            <a:ext cx="1160087" cy="351935"/>
            <a:chOff x="2026607" y="5796548"/>
            <a:chExt cx="1160389" cy="469247"/>
          </a:xfrm>
        </p:grpSpPr>
        <p:pic>
          <p:nvPicPr>
            <p:cNvPr id="158" name="Picture 157"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9" name="Picture 15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60" name="Group 159"/>
          <p:cNvGrpSpPr/>
          <p:nvPr/>
        </p:nvGrpSpPr>
        <p:grpSpPr>
          <a:xfrm>
            <a:off x="8533328" y="6108045"/>
            <a:ext cx="1160087" cy="351935"/>
            <a:chOff x="2026607" y="5796548"/>
            <a:chExt cx="1160389" cy="469247"/>
          </a:xfrm>
        </p:grpSpPr>
        <p:pic>
          <p:nvPicPr>
            <p:cNvPr id="161" name="Picture 160"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62" name="Picture 161"/>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66" name="Picture 165"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4265" y="6272366"/>
            <a:ext cx="271501" cy="218046"/>
          </a:xfrm>
          <a:prstGeom prst="rect">
            <a:avLst/>
          </a:prstGeom>
        </p:spPr>
      </p:pic>
      <p:pic>
        <p:nvPicPr>
          <p:cNvPr id="168" name="Picture 167"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2818" y="6277643"/>
            <a:ext cx="271501" cy="218046"/>
          </a:xfrm>
          <a:prstGeom prst="rect">
            <a:avLst/>
          </a:prstGeom>
        </p:spPr>
      </p:pic>
      <p:pic>
        <p:nvPicPr>
          <p:cNvPr id="169" name="Picture 168"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96008" y="6252406"/>
            <a:ext cx="271501" cy="218046"/>
          </a:xfrm>
          <a:prstGeom prst="rect">
            <a:avLst/>
          </a:prstGeom>
        </p:spPr>
      </p:pic>
      <p:pic>
        <p:nvPicPr>
          <p:cNvPr id="170" name="Picture 169"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64561" y="6248777"/>
            <a:ext cx="271501" cy="218046"/>
          </a:xfrm>
          <a:prstGeom prst="rect">
            <a:avLst/>
          </a:prstGeom>
        </p:spPr>
      </p:pic>
      <p:pic>
        <p:nvPicPr>
          <p:cNvPr id="172" name="Picture 171"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3404" y="4179453"/>
            <a:ext cx="1303261" cy="96741"/>
          </a:xfrm>
          <a:prstGeom prst="rect">
            <a:avLst/>
          </a:prstGeom>
        </p:spPr>
      </p:pic>
      <p:pic>
        <p:nvPicPr>
          <p:cNvPr id="174" name="Picture 173"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67508" y="4184389"/>
            <a:ext cx="1303261" cy="96741"/>
          </a:xfrm>
          <a:prstGeom prst="rect">
            <a:avLst/>
          </a:prstGeom>
        </p:spPr>
      </p:pic>
      <p:grpSp>
        <p:nvGrpSpPr>
          <p:cNvPr id="187" name="Group 186"/>
          <p:cNvGrpSpPr/>
          <p:nvPr/>
        </p:nvGrpSpPr>
        <p:grpSpPr>
          <a:xfrm>
            <a:off x="2300136" y="3923565"/>
            <a:ext cx="461005" cy="357564"/>
            <a:chOff x="-465818" y="4375005"/>
            <a:chExt cx="461125" cy="476752"/>
          </a:xfrm>
        </p:grpSpPr>
        <p:sp>
          <p:nvSpPr>
            <p:cNvPr id="185" name="Oval 184"/>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9" name="Picture 178"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88" name="Group 187"/>
          <p:cNvGrpSpPr/>
          <p:nvPr/>
        </p:nvGrpSpPr>
        <p:grpSpPr>
          <a:xfrm>
            <a:off x="8840713" y="3903817"/>
            <a:ext cx="461005" cy="357564"/>
            <a:chOff x="-465818" y="4375005"/>
            <a:chExt cx="461125" cy="476752"/>
          </a:xfrm>
        </p:grpSpPr>
        <p:sp>
          <p:nvSpPr>
            <p:cNvPr id="189" name="Oval 188"/>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0" name="Picture 189"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91" name="Group 190"/>
          <p:cNvGrpSpPr/>
          <p:nvPr/>
        </p:nvGrpSpPr>
        <p:grpSpPr>
          <a:xfrm>
            <a:off x="2388045" y="4790602"/>
            <a:ext cx="373177" cy="286328"/>
            <a:chOff x="-293433" y="7044469"/>
            <a:chExt cx="373274" cy="381770"/>
          </a:xfrm>
        </p:grpSpPr>
        <p:sp>
          <p:nvSpPr>
            <p:cNvPr id="186" name="Oval 18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6" name="Picture 175"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2" name="Group 191"/>
          <p:cNvGrpSpPr/>
          <p:nvPr/>
        </p:nvGrpSpPr>
        <p:grpSpPr>
          <a:xfrm>
            <a:off x="2399218" y="5663767"/>
            <a:ext cx="373177" cy="286328"/>
            <a:chOff x="-293433" y="7044469"/>
            <a:chExt cx="373274" cy="381770"/>
          </a:xfrm>
        </p:grpSpPr>
        <p:sp>
          <p:nvSpPr>
            <p:cNvPr id="193" name="Oval 19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4" name="Picture 193"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5" name="Group 194"/>
          <p:cNvGrpSpPr/>
          <p:nvPr/>
        </p:nvGrpSpPr>
        <p:grpSpPr>
          <a:xfrm>
            <a:off x="8898812" y="4838452"/>
            <a:ext cx="373177" cy="286328"/>
            <a:chOff x="-293433" y="7044469"/>
            <a:chExt cx="373274" cy="381770"/>
          </a:xfrm>
        </p:grpSpPr>
        <p:sp>
          <p:nvSpPr>
            <p:cNvPr id="196" name="Oval 19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7" name="Picture 196"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8" name="Group 197"/>
          <p:cNvGrpSpPr/>
          <p:nvPr/>
        </p:nvGrpSpPr>
        <p:grpSpPr>
          <a:xfrm>
            <a:off x="8909985" y="5711617"/>
            <a:ext cx="373177" cy="286328"/>
            <a:chOff x="-293433" y="7044469"/>
            <a:chExt cx="373274" cy="381770"/>
          </a:xfrm>
        </p:grpSpPr>
        <p:sp>
          <p:nvSpPr>
            <p:cNvPr id="199" name="Oval 19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0" name="Picture 199"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03" name="Group 202"/>
          <p:cNvGrpSpPr/>
          <p:nvPr/>
        </p:nvGrpSpPr>
        <p:grpSpPr>
          <a:xfrm>
            <a:off x="1367749" y="5351379"/>
            <a:ext cx="485705" cy="303569"/>
            <a:chOff x="1321583" y="6042568"/>
            <a:chExt cx="485832" cy="404759"/>
          </a:xfrm>
        </p:grpSpPr>
        <p:sp>
          <p:nvSpPr>
            <p:cNvPr id="204" name="Rounded Rectangle 203"/>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5" name="Picture 204"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06" name="Group 205"/>
          <p:cNvGrpSpPr/>
          <p:nvPr/>
        </p:nvGrpSpPr>
        <p:grpSpPr>
          <a:xfrm>
            <a:off x="9824656" y="4509623"/>
            <a:ext cx="485705" cy="303569"/>
            <a:chOff x="1321583" y="6042568"/>
            <a:chExt cx="485832" cy="404759"/>
          </a:xfrm>
        </p:grpSpPr>
        <p:sp>
          <p:nvSpPr>
            <p:cNvPr id="207" name="Rounded Rectangle 206"/>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8" name="Picture 207"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09" name="Group 208"/>
          <p:cNvGrpSpPr/>
          <p:nvPr/>
        </p:nvGrpSpPr>
        <p:grpSpPr>
          <a:xfrm>
            <a:off x="9871166" y="5329075"/>
            <a:ext cx="485705" cy="303569"/>
            <a:chOff x="1321583" y="6042568"/>
            <a:chExt cx="485832" cy="404759"/>
          </a:xfrm>
        </p:grpSpPr>
        <p:sp>
          <p:nvSpPr>
            <p:cNvPr id="210" name="Rounded Rectangle 20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11" name="Picture 210"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22" name="Group 221"/>
          <p:cNvGrpSpPr/>
          <p:nvPr/>
        </p:nvGrpSpPr>
        <p:grpSpPr>
          <a:xfrm>
            <a:off x="4970832" y="2496554"/>
            <a:ext cx="1104531" cy="633802"/>
            <a:chOff x="5079278" y="6673963"/>
            <a:chExt cx="3352912" cy="1764851"/>
          </a:xfrm>
        </p:grpSpPr>
        <p:pic>
          <p:nvPicPr>
            <p:cNvPr id="223" name="Picture 222" descr="AGILITY-prep_44_mobile_devices.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224" name="Rectangle 223"/>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2" name="Title 1"/>
          <p:cNvSpPr>
            <a:spLocks noGrp="1"/>
          </p:cNvSpPr>
          <p:nvPr>
            <p:ph type="title"/>
          </p:nvPr>
        </p:nvSpPr>
        <p:spPr>
          <a:xfrm>
            <a:off x="914162" y="381000"/>
            <a:ext cx="10238613" cy="883920"/>
          </a:xfrm>
        </p:spPr>
        <p:txBody>
          <a:bodyPr/>
          <a:lstStyle/>
          <a:p>
            <a:r>
              <a:rPr lang="zh-CN" altLang="en-US" dirty="0" smtClean="0"/>
              <a:t>交易一致性保证和数据库快速切换</a:t>
            </a:r>
            <a:r>
              <a:rPr lang="en-US" dirty="0"/>
              <a:t/>
            </a:r>
            <a:br>
              <a:rPr lang="en-US" dirty="0"/>
            </a:br>
            <a:r>
              <a:rPr lang="zh-CN" altLang="en-US" sz="2700" dirty="0" smtClean="0"/>
              <a:t>所有的交易均发往一个数据中心的数据库</a:t>
            </a:r>
            <a:endParaRPr lang="en-US" dirty="0"/>
          </a:p>
        </p:txBody>
      </p:sp>
      <p:sp>
        <p:nvSpPr>
          <p:cNvPr id="3" name="Content Placeholder 2"/>
          <p:cNvSpPr>
            <a:spLocks noGrp="1"/>
          </p:cNvSpPr>
          <p:nvPr>
            <p:ph idx="1"/>
          </p:nvPr>
        </p:nvSpPr>
        <p:spPr>
          <a:xfrm>
            <a:off x="203147" y="1600201"/>
            <a:ext cx="11645228" cy="896351"/>
          </a:xfrm>
        </p:spPr>
        <p:txBody>
          <a:bodyPr>
            <a:normAutofit fontScale="55000" lnSpcReduction="20000"/>
          </a:bodyPr>
          <a:lstStyle/>
          <a:p>
            <a:r>
              <a:rPr lang="zh-CN" altLang="en-US" dirty="0" smtClean="0"/>
              <a:t>通常情况下金融行业都采用单一数据中心数据库集群主运行方式</a:t>
            </a:r>
            <a:endParaRPr lang="en-US" altLang="zh-CN" dirty="0" smtClean="0"/>
          </a:p>
          <a:p>
            <a:pPr lvl="2"/>
            <a:r>
              <a:rPr lang="zh-CN" altLang="en-US" dirty="0" smtClean="0"/>
              <a:t>数据一致性考虑</a:t>
            </a:r>
            <a:endParaRPr lang="en-US" dirty="0" smtClean="0"/>
          </a:p>
          <a:p>
            <a:pPr lvl="2"/>
            <a:r>
              <a:rPr lang="zh-CN" altLang="en-US" dirty="0"/>
              <a:t>另外一个数据中心的数据库运行在备份</a:t>
            </a:r>
            <a:r>
              <a:rPr lang="zh-CN" altLang="en-US" dirty="0" smtClean="0"/>
              <a:t>模式，在一些情况下提供查询服务</a:t>
            </a:r>
            <a:endParaRPr lang="en-US" altLang="zh-CN" dirty="0" smtClean="0"/>
          </a:p>
          <a:p>
            <a:pPr lvl="2"/>
            <a:r>
              <a:rPr lang="zh-CN" altLang="en-US" dirty="0" smtClean="0"/>
              <a:t>在主数据中心数据库故障时切换到备份数据库</a:t>
            </a:r>
            <a:endParaRPr lang="en-US" altLang="zh-CN" dirty="0"/>
          </a:p>
        </p:txBody>
      </p:sp>
      <p:sp>
        <p:nvSpPr>
          <p:cNvPr id="139" name="TextBox 138"/>
          <p:cNvSpPr txBox="1"/>
          <p:nvPr/>
        </p:nvSpPr>
        <p:spPr>
          <a:xfrm>
            <a:off x="1014986" y="5905160"/>
            <a:ext cx="383759" cy="761747"/>
          </a:xfrm>
          <a:prstGeom prst="rect">
            <a:avLst/>
          </a:prstGeom>
          <a:noFill/>
        </p:spPr>
        <p:txBody>
          <a:bodyPr wrap="none" lIns="68580" tIns="34290" rIns="68580" bIns="34290" rtlCol="0">
            <a:spAutoFit/>
          </a:bodyPr>
          <a:lstStyle/>
          <a:p>
            <a:r>
              <a:rPr kumimoji="1" lang="en-US" altLang="ja-JP" sz="4500" b="1" dirty="0">
                <a:solidFill>
                  <a:srgbClr val="FF0000"/>
                </a:solidFill>
              </a:rPr>
              <a:t>x</a:t>
            </a:r>
            <a:endParaRPr kumimoji="1" lang="ja-JP" altLang="en-US" sz="2100" b="1" dirty="0">
              <a:solidFill>
                <a:srgbClr val="FF0000"/>
              </a:solidFill>
            </a:endParaRPr>
          </a:p>
        </p:txBody>
      </p:sp>
      <p:sp>
        <p:nvSpPr>
          <p:cNvPr id="27" name="Freeform 26"/>
          <p:cNvSpPr/>
          <p:nvPr/>
        </p:nvSpPr>
        <p:spPr>
          <a:xfrm>
            <a:off x="2109137" y="2912516"/>
            <a:ext cx="2877201" cy="2244344"/>
          </a:xfrm>
          <a:custGeom>
            <a:avLst/>
            <a:gdLst>
              <a:gd name="connsiteX0" fmla="*/ 2877950 w 2877950"/>
              <a:gd name="connsiteY0" fmla="*/ 23627 h 2992458"/>
              <a:gd name="connsiteX1" fmla="*/ 2331685 w 2877950"/>
              <a:gd name="connsiteY1" fmla="*/ 35502 h 2992458"/>
              <a:gd name="connsiteX2" fmla="*/ 1678543 w 2877950"/>
              <a:gd name="connsiteY2" fmla="*/ 23627 h 2992458"/>
              <a:gd name="connsiteX3" fmla="*/ 1061026 w 2877950"/>
              <a:gd name="connsiteY3" fmla="*/ 391762 h 2992458"/>
              <a:gd name="connsiteX4" fmla="*/ 597888 w 2877950"/>
              <a:gd name="connsiteY4" fmla="*/ 878650 h 2992458"/>
              <a:gd name="connsiteX5" fmla="*/ 182252 w 2877950"/>
              <a:gd name="connsiteY5" fmla="*/ 1508042 h 2992458"/>
              <a:gd name="connsiteX6" fmla="*/ 15997 w 2877950"/>
              <a:gd name="connsiteY6" fmla="*/ 2505570 h 2992458"/>
              <a:gd name="connsiteX7" fmla="*/ 15997 w 2877950"/>
              <a:gd name="connsiteY7" fmla="*/ 2992458 h 299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7950" h="2992458">
                <a:moveTo>
                  <a:pt x="2877950" y="23627"/>
                </a:moveTo>
                <a:cubicBezTo>
                  <a:pt x="2704768" y="29564"/>
                  <a:pt x="2531586" y="35502"/>
                  <a:pt x="2331685" y="35502"/>
                </a:cubicBezTo>
                <a:cubicBezTo>
                  <a:pt x="2131784" y="35502"/>
                  <a:pt x="1890319" y="-35750"/>
                  <a:pt x="1678543" y="23627"/>
                </a:cubicBezTo>
                <a:cubicBezTo>
                  <a:pt x="1466767" y="83004"/>
                  <a:pt x="1241135" y="249258"/>
                  <a:pt x="1061026" y="391762"/>
                </a:cubicBezTo>
                <a:cubicBezTo>
                  <a:pt x="880917" y="534266"/>
                  <a:pt x="744350" y="692603"/>
                  <a:pt x="597888" y="878650"/>
                </a:cubicBezTo>
                <a:cubicBezTo>
                  <a:pt x="451426" y="1064697"/>
                  <a:pt x="279234" y="1236889"/>
                  <a:pt x="182252" y="1508042"/>
                </a:cubicBezTo>
                <a:cubicBezTo>
                  <a:pt x="85270" y="1779195"/>
                  <a:pt x="43706" y="2258167"/>
                  <a:pt x="15997" y="2505570"/>
                </a:cubicBezTo>
                <a:cubicBezTo>
                  <a:pt x="-11712" y="2752973"/>
                  <a:pt x="2142" y="2872715"/>
                  <a:pt x="15997" y="2992458"/>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8" name="Freeform 27"/>
          <p:cNvSpPr/>
          <p:nvPr/>
        </p:nvSpPr>
        <p:spPr>
          <a:xfrm>
            <a:off x="5959861" y="3001488"/>
            <a:ext cx="3948089" cy="2297876"/>
          </a:xfrm>
          <a:custGeom>
            <a:avLst/>
            <a:gdLst>
              <a:gd name="connsiteX0" fmla="*/ 0 w 3949117"/>
              <a:gd name="connsiteY0" fmla="*/ 0 h 3063834"/>
              <a:gd name="connsiteX1" fmla="*/ 760021 w 3949117"/>
              <a:gd name="connsiteY1" fmla="*/ 296884 h 3063834"/>
              <a:gd name="connsiteX2" fmla="*/ 1484416 w 3949117"/>
              <a:gd name="connsiteY2" fmla="*/ 570016 h 3063834"/>
              <a:gd name="connsiteX3" fmla="*/ 2232561 w 3949117"/>
              <a:gd name="connsiteY3" fmla="*/ 914400 h 3063834"/>
              <a:gd name="connsiteX4" fmla="*/ 2814452 w 3949117"/>
              <a:gd name="connsiteY4" fmla="*/ 1721922 h 3063834"/>
              <a:gd name="connsiteX5" fmla="*/ 2826327 w 3949117"/>
              <a:gd name="connsiteY5" fmla="*/ 2196935 h 3063834"/>
              <a:gd name="connsiteX6" fmla="*/ 3230088 w 3949117"/>
              <a:gd name="connsiteY6" fmla="*/ 2660073 h 3063834"/>
              <a:gd name="connsiteX7" fmla="*/ 3859481 w 3949117"/>
              <a:gd name="connsiteY7" fmla="*/ 2921330 h 3063834"/>
              <a:gd name="connsiteX8" fmla="*/ 3930732 w 3949117"/>
              <a:gd name="connsiteY8" fmla="*/ 3063834 h 306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9117" h="3063834">
                <a:moveTo>
                  <a:pt x="0" y="0"/>
                </a:moveTo>
                <a:lnTo>
                  <a:pt x="760021" y="296884"/>
                </a:lnTo>
                <a:cubicBezTo>
                  <a:pt x="1007424" y="391887"/>
                  <a:pt x="1238993" y="467097"/>
                  <a:pt x="1484416" y="570016"/>
                </a:cubicBezTo>
                <a:cubicBezTo>
                  <a:pt x="1729839" y="672935"/>
                  <a:pt x="2010888" y="722416"/>
                  <a:pt x="2232561" y="914400"/>
                </a:cubicBezTo>
                <a:cubicBezTo>
                  <a:pt x="2454234" y="1106384"/>
                  <a:pt x="2715491" y="1508166"/>
                  <a:pt x="2814452" y="1721922"/>
                </a:cubicBezTo>
                <a:cubicBezTo>
                  <a:pt x="2913413" y="1935678"/>
                  <a:pt x="2757054" y="2040577"/>
                  <a:pt x="2826327" y="2196935"/>
                </a:cubicBezTo>
                <a:cubicBezTo>
                  <a:pt x="2895600" y="2353293"/>
                  <a:pt x="3057896" y="2539341"/>
                  <a:pt x="3230088" y="2660073"/>
                </a:cubicBezTo>
                <a:cubicBezTo>
                  <a:pt x="3402280" y="2780805"/>
                  <a:pt x="3742707" y="2854037"/>
                  <a:pt x="3859481" y="2921330"/>
                </a:cubicBezTo>
                <a:cubicBezTo>
                  <a:pt x="3976255" y="2988623"/>
                  <a:pt x="3953493" y="3026228"/>
                  <a:pt x="3930732" y="3063834"/>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9" name="Freeform 28"/>
          <p:cNvSpPr/>
          <p:nvPr/>
        </p:nvSpPr>
        <p:spPr>
          <a:xfrm>
            <a:off x="1567134" y="5700158"/>
            <a:ext cx="507191" cy="534389"/>
          </a:xfrm>
          <a:custGeom>
            <a:avLst/>
            <a:gdLst>
              <a:gd name="connsiteX0" fmla="*/ 154379 w 507322"/>
              <a:gd name="connsiteY0" fmla="*/ 0 h 712519"/>
              <a:gd name="connsiteX1" fmla="*/ 427512 w 507322"/>
              <a:gd name="connsiteY1" fmla="*/ 178130 h 712519"/>
              <a:gd name="connsiteX2" fmla="*/ 486888 w 507322"/>
              <a:gd name="connsiteY2" fmla="*/ 451262 h 712519"/>
              <a:gd name="connsiteX3" fmla="*/ 118753 w 507322"/>
              <a:gd name="connsiteY3" fmla="*/ 522514 h 712519"/>
              <a:gd name="connsiteX4" fmla="*/ 0 w 507322"/>
              <a:gd name="connsiteY4" fmla="*/ 712519 h 71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322" h="712519">
                <a:moveTo>
                  <a:pt x="154379" y="0"/>
                </a:moveTo>
                <a:cubicBezTo>
                  <a:pt x="263236" y="51460"/>
                  <a:pt x="372094" y="102920"/>
                  <a:pt x="427512" y="178130"/>
                </a:cubicBezTo>
                <a:cubicBezTo>
                  <a:pt x="482930" y="253340"/>
                  <a:pt x="538348" y="393865"/>
                  <a:pt x="486888" y="451262"/>
                </a:cubicBezTo>
                <a:cubicBezTo>
                  <a:pt x="435428" y="508659"/>
                  <a:pt x="199901" y="478971"/>
                  <a:pt x="118753" y="522514"/>
                </a:cubicBezTo>
                <a:cubicBezTo>
                  <a:pt x="37605" y="566057"/>
                  <a:pt x="18802" y="639288"/>
                  <a:pt x="0" y="712519"/>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0" name="Freeform 29"/>
          <p:cNvSpPr/>
          <p:nvPr/>
        </p:nvSpPr>
        <p:spPr>
          <a:xfrm>
            <a:off x="1768962" y="5628904"/>
            <a:ext cx="8061247" cy="676620"/>
          </a:xfrm>
          <a:custGeom>
            <a:avLst/>
            <a:gdLst>
              <a:gd name="connsiteX0" fmla="*/ 8063346 w 8063346"/>
              <a:gd name="connsiteY0" fmla="*/ 0 h 902160"/>
              <a:gd name="connsiteX1" fmla="*/ 7588333 w 8063346"/>
              <a:gd name="connsiteY1" fmla="*/ 368135 h 902160"/>
              <a:gd name="connsiteX2" fmla="*/ 6899564 w 8063346"/>
              <a:gd name="connsiteY2" fmla="*/ 617517 h 902160"/>
              <a:gd name="connsiteX3" fmla="*/ 6709559 w 8063346"/>
              <a:gd name="connsiteY3" fmla="*/ 890650 h 902160"/>
              <a:gd name="connsiteX4" fmla="*/ 5581403 w 8063346"/>
              <a:gd name="connsiteY4" fmla="*/ 855024 h 902160"/>
              <a:gd name="connsiteX5" fmla="*/ 3574473 w 8063346"/>
              <a:gd name="connsiteY5" fmla="*/ 866899 h 902160"/>
              <a:gd name="connsiteX6" fmla="*/ 1686296 w 8063346"/>
              <a:gd name="connsiteY6" fmla="*/ 878774 h 902160"/>
              <a:gd name="connsiteX7" fmla="*/ 1187533 w 8063346"/>
              <a:gd name="connsiteY7" fmla="*/ 736270 h 902160"/>
              <a:gd name="connsiteX8" fmla="*/ 427512 w 8063346"/>
              <a:gd name="connsiteY8" fmla="*/ 688769 h 902160"/>
              <a:gd name="connsiteX9" fmla="*/ 0 w 8063346"/>
              <a:gd name="connsiteY9" fmla="*/ 878774 h 90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3346" h="902160">
                <a:moveTo>
                  <a:pt x="8063346" y="0"/>
                </a:moveTo>
                <a:cubicBezTo>
                  <a:pt x="7922821" y="132608"/>
                  <a:pt x="7782297" y="265216"/>
                  <a:pt x="7588333" y="368135"/>
                </a:cubicBezTo>
                <a:cubicBezTo>
                  <a:pt x="7394369" y="471055"/>
                  <a:pt x="7046026" y="530431"/>
                  <a:pt x="6899564" y="617517"/>
                </a:cubicBezTo>
                <a:cubicBezTo>
                  <a:pt x="6753102" y="704603"/>
                  <a:pt x="6929252" y="851066"/>
                  <a:pt x="6709559" y="890650"/>
                </a:cubicBezTo>
                <a:cubicBezTo>
                  <a:pt x="6489866" y="930234"/>
                  <a:pt x="5581403" y="855024"/>
                  <a:pt x="5581403" y="855024"/>
                </a:cubicBezTo>
                <a:lnTo>
                  <a:pt x="3574473" y="866899"/>
                </a:lnTo>
                <a:cubicBezTo>
                  <a:pt x="2925289" y="870857"/>
                  <a:pt x="2084119" y="900545"/>
                  <a:pt x="1686296" y="878774"/>
                </a:cubicBezTo>
                <a:cubicBezTo>
                  <a:pt x="1288473" y="857003"/>
                  <a:pt x="1397330" y="767938"/>
                  <a:pt x="1187533" y="736270"/>
                </a:cubicBezTo>
                <a:cubicBezTo>
                  <a:pt x="977736" y="704603"/>
                  <a:pt x="625434" y="665018"/>
                  <a:pt x="427512" y="688769"/>
                </a:cubicBezTo>
                <a:cubicBezTo>
                  <a:pt x="229590" y="712520"/>
                  <a:pt x="114795" y="795647"/>
                  <a:pt x="0" y="878774"/>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5" name="Text Box 33"/>
          <p:cNvSpPr txBox="1">
            <a:spLocks noChangeArrowheads="1"/>
          </p:cNvSpPr>
          <p:nvPr/>
        </p:nvSpPr>
        <p:spPr bwMode="auto">
          <a:xfrm>
            <a:off x="3982246" y="4924768"/>
            <a:ext cx="2796028" cy="1183277"/>
          </a:xfrm>
          <a:prstGeom prst="rect">
            <a:avLst/>
          </a:prstGeom>
          <a:solidFill>
            <a:schemeClr val="bg1">
              <a:alpha val="98000"/>
            </a:schemeClr>
          </a:solidFill>
          <a:ln w="15875">
            <a:solidFill>
              <a:srgbClr val="C00000"/>
            </a:solidFill>
            <a:miter lim="800000"/>
            <a:headEnd/>
            <a:tailEnd/>
          </a:ln>
          <a:effectLst>
            <a:outerShdw blurRad="50800" dist="38100" dir="2700000" algn="tl" rotWithShape="0">
              <a:prstClr val="black">
                <a:alpha val="40000"/>
              </a:prstClr>
            </a:outerShdw>
          </a:effectLst>
        </p:spPr>
        <p:txBody>
          <a:bodyPr wrap="square" lIns="68580" tIns="68580" rIns="68580" bIns="68580" anchor="ctr">
            <a:noAutofit/>
          </a:bodyPr>
          <a:lstStyle/>
          <a:p>
            <a:pPr latinLnBrk="1">
              <a:spcBef>
                <a:spcPct val="50000"/>
              </a:spcBef>
            </a:pPr>
            <a:r>
              <a:rPr kumimoji="1" lang="en-US" altLang="ko-KR" sz="1100" dirty="0">
                <a:ea typeface="Gulim" pitchFamily="34" charset="-127"/>
              </a:rPr>
              <a:t>F5 </a:t>
            </a:r>
            <a:r>
              <a:rPr kumimoji="1" lang="zh-CN" altLang="en-US" sz="1100" dirty="0" smtClean="0">
                <a:ea typeface="Gulim" pitchFamily="34" charset="-127"/>
              </a:rPr>
              <a:t>在数据库实例前端可以减小数据库实例故障切换时间，并支持跨中心数据库快速切换</a:t>
            </a:r>
            <a:r>
              <a:rPr kumimoji="1" lang="en-US" altLang="ko-KR" sz="1100" dirty="0" smtClean="0">
                <a:ea typeface="Gulim" pitchFamily="34" charset="-127"/>
              </a:rPr>
              <a:t>.</a:t>
            </a:r>
            <a:endParaRPr kumimoji="1" lang="en-US" altLang="ko-KR" sz="1100" dirty="0">
              <a:ea typeface="Gulim" pitchFamily="34" charset="-127"/>
            </a:endParaRPr>
          </a:p>
          <a:p>
            <a:pPr marL="214313" indent="-214313" latinLnBrk="1">
              <a:spcBef>
                <a:spcPct val="50000"/>
              </a:spcBef>
              <a:buFont typeface="Arial" pitchFamily="34" charset="0"/>
              <a:buChar char="•"/>
            </a:pPr>
            <a:r>
              <a:rPr kumimoji="1" lang="zh-CN" altLang="en-US" sz="1100" dirty="0" smtClean="0">
                <a:ea typeface="Gulim" pitchFamily="34" charset="-127"/>
              </a:rPr>
              <a:t>主动数据库健康检查</a:t>
            </a:r>
            <a:r>
              <a:rPr kumimoji="1" lang="en-US" altLang="ko-KR" sz="1100" dirty="0" smtClean="0">
                <a:ea typeface="Gulim" pitchFamily="34" charset="-127"/>
              </a:rPr>
              <a:t> </a:t>
            </a:r>
            <a:endParaRPr kumimoji="1" lang="en-US" altLang="ko-KR" sz="1100" dirty="0">
              <a:ea typeface="Gulim" pitchFamily="34" charset="-127"/>
            </a:endParaRPr>
          </a:p>
          <a:p>
            <a:pPr marL="214313" indent="-214313" latinLnBrk="1">
              <a:spcBef>
                <a:spcPct val="50000"/>
              </a:spcBef>
              <a:buFont typeface="Arial" pitchFamily="34" charset="0"/>
              <a:buChar char="•"/>
            </a:pPr>
            <a:r>
              <a:rPr kumimoji="1" lang="en-US" altLang="ko-KR" sz="1100" dirty="0">
                <a:ea typeface="Gulim" pitchFamily="34" charset="-127"/>
              </a:rPr>
              <a:t>RAC FAN notifications</a:t>
            </a:r>
          </a:p>
        </p:txBody>
      </p:sp>
      <p:sp>
        <p:nvSpPr>
          <p:cNvPr id="31" name="Freeform 30"/>
          <p:cNvSpPr/>
          <p:nvPr/>
        </p:nvSpPr>
        <p:spPr>
          <a:xfrm>
            <a:off x="1745219" y="5664530"/>
            <a:ext cx="443339" cy="605642"/>
          </a:xfrm>
          <a:custGeom>
            <a:avLst/>
            <a:gdLst>
              <a:gd name="connsiteX0" fmla="*/ 118753 w 443454"/>
              <a:gd name="connsiteY0" fmla="*/ 0 h 807523"/>
              <a:gd name="connsiteX1" fmla="*/ 439387 w 443454"/>
              <a:gd name="connsiteY1" fmla="*/ 201881 h 807523"/>
              <a:gd name="connsiteX2" fmla="*/ 285008 w 443454"/>
              <a:gd name="connsiteY2" fmla="*/ 534390 h 807523"/>
              <a:gd name="connsiteX3" fmla="*/ 71252 w 443454"/>
              <a:gd name="connsiteY3" fmla="*/ 665019 h 807523"/>
              <a:gd name="connsiteX4" fmla="*/ 0 w 443454"/>
              <a:gd name="connsiteY4" fmla="*/ 807523 h 807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454" h="807523">
                <a:moveTo>
                  <a:pt x="118753" y="0"/>
                </a:moveTo>
                <a:cubicBezTo>
                  <a:pt x="265215" y="56408"/>
                  <a:pt x="411678" y="112816"/>
                  <a:pt x="439387" y="201881"/>
                </a:cubicBezTo>
                <a:cubicBezTo>
                  <a:pt x="467096" y="290946"/>
                  <a:pt x="346364" y="457200"/>
                  <a:pt x="285008" y="534390"/>
                </a:cubicBezTo>
                <a:cubicBezTo>
                  <a:pt x="223652" y="611580"/>
                  <a:pt x="118753" y="619497"/>
                  <a:pt x="71252" y="665019"/>
                </a:cubicBezTo>
                <a:cubicBezTo>
                  <a:pt x="23751" y="710541"/>
                  <a:pt x="11875" y="759032"/>
                  <a:pt x="0" y="807523"/>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289509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fade">
                                      <p:cBhvr>
                                        <p:cTn id="25" dur="500"/>
                                        <p:tgtEl>
                                          <p:spTgt spid="13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fade">
                                      <p:cBhvr>
                                        <p:cTn id="29" dur="500"/>
                                        <p:tgtEl>
                                          <p:spTgt spid="1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22" presetClass="entr" presetSubtype="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27" grpId="0" animBg="1"/>
      <p:bldP spid="28" grpId="0" animBg="1"/>
      <p:bldP spid="29" grpId="0" animBg="1"/>
      <p:bldP spid="29" grpId="1" animBg="1"/>
      <p:bldP spid="30" grpId="0" animBg="1"/>
      <p:bldP spid="145"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动态数据中心</a:t>
            </a:r>
            <a:endParaRPr kumimoji="1" lang="zh-CN" altLang="en-US" dirty="0"/>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5404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7311" y="446495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4" name="Rounded Rectangle 3"/>
          <p:cNvSpPr/>
          <p:nvPr/>
        </p:nvSpPr>
        <p:spPr>
          <a:xfrm>
            <a:off x="2773347" y="6142537"/>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2844059" y="522281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7110148" y="3867220"/>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7" name="Rounded Rectangle 6"/>
          <p:cNvSpPr/>
          <p:nvPr/>
        </p:nvSpPr>
        <p:spPr>
          <a:xfrm>
            <a:off x="1117311" y="530315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8" name="Rounded Rectangle 7"/>
          <p:cNvSpPr/>
          <p:nvPr/>
        </p:nvSpPr>
        <p:spPr>
          <a:xfrm>
            <a:off x="1149860" y="6191330"/>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247600" y="386721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0" name="Can 9"/>
          <p:cNvSpPr/>
          <p:nvPr/>
        </p:nvSpPr>
        <p:spPr>
          <a:xfrm rot="5400000">
            <a:off x="5708645" y="28899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2" name="Rounded Rectangle 11"/>
          <p:cNvSpPr/>
          <p:nvPr/>
        </p:nvSpPr>
        <p:spPr>
          <a:xfrm>
            <a:off x="2742486" y="444227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550204" y="379378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rot="5400000">
            <a:off x="5732625" y="205179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sp>
        <p:nvSpPr>
          <p:cNvPr id="15" name="Text Box 33"/>
          <p:cNvSpPr txBox="1">
            <a:spLocks noChangeArrowheads="1"/>
          </p:cNvSpPr>
          <p:nvPr/>
        </p:nvSpPr>
        <p:spPr bwMode="auto">
          <a:xfrm>
            <a:off x="556650"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16" name="Text Box 33"/>
          <p:cNvSpPr txBox="1">
            <a:spLocks noChangeArrowheads="1"/>
          </p:cNvSpPr>
          <p:nvPr/>
        </p:nvSpPr>
        <p:spPr bwMode="auto">
          <a:xfrm>
            <a:off x="158298" y="455068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327128" y="530417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441913" y="612467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sp>
        <p:nvSpPr>
          <p:cNvPr id="33" name="Can 32"/>
          <p:cNvSpPr/>
          <p:nvPr/>
        </p:nvSpPr>
        <p:spPr>
          <a:xfrm rot="5400000">
            <a:off x="5732625" y="3774404"/>
            <a:ext cx="166889" cy="5025925"/>
          </a:xfrm>
          <a:prstGeom prst="can">
            <a:avLst>
              <a:gd name="adj" fmla="val 74296"/>
            </a:avLst>
          </a:prstGeom>
          <a:gradFill flip="none" rotWithShape="1">
            <a:gsLst>
              <a:gs pos="0">
                <a:schemeClr val="accent6"/>
              </a:gs>
              <a:gs pos="100000">
                <a:schemeClr val="accent6">
                  <a:lumMod val="20000"/>
                  <a:lumOff val="80000"/>
                </a:schemeClr>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ja-JP" altLang="en-US"/>
          </a:p>
        </p:txBody>
      </p:sp>
      <p:grpSp>
        <p:nvGrpSpPr>
          <p:cNvPr id="35" name="Group 34"/>
          <p:cNvGrpSpPr/>
          <p:nvPr/>
        </p:nvGrpSpPr>
        <p:grpSpPr>
          <a:xfrm>
            <a:off x="1987658" y="4376981"/>
            <a:ext cx="1059548" cy="347421"/>
            <a:chOff x="3931920" y="3566160"/>
            <a:chExt cx="1097280" cy="457200"/>
          </a:xfrm>
        </p:grpSpPr>
        <p:pic>
          <p:nvPicPr>
            <p:cNvPr id="36" name="Picture 35" descr="f5_icon_hardware_VIPRON2400.png"/>
            <p:cNvPicPr>
              <a:picLocks noChangeAspect="1"/>
            </p:cNvPicPr>
            <p:nvPr/>
          </p:nvPicPr>
          <p:blipFill rotWithShape="1">
            <a:blip r:embed="rId3" cstate="print"/>
            <a:srcRect l="7735" t="31386" r="11036" b="17846"/>
            <a:stretch/>
          </p:blipFill>
          <p:spPr>
            <a:xfrm>
              <a:off x="3931920" y="3566160"/>
              <a:ext cx="1097280" cy="457200"/>
            </a:xfrm>
            <a:prstGeom prst="rect">
              <a:avLst/>
            </a:prstGeom>
          </p:spPr>
        </p:pic>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46" name="Rounded Rectangle 45"/>
          <p:cNvSpPr/>
          <p:nvPr/>
        </p:nvSpPr>
        <p:spPr>
          <a:xfrm>
            <a:off x="9192121" y="5280477"/>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7" name="Rounded Rectangle 46"/>
          <p:cNvSpPr/>
          <p:nvPr/>
        </p:nvSpPr>
        <p:spPr>
          <a:xfrm>
            <a:off x="9250933" y="6168654"/>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8" name="Rounded Rectangle 47"/>
          <p:cNvSpPr/>
          <p:nvPr/>
        </p:nvSpPr>
        <p:spPr>
          <a:xfrm>
            <a:off x="9149360" y="4442277"/>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49" name="Straight Connector 48"/>
          <p:cNvCxnSpPr/>
          <p:nvPr/>
        </p:nvCxnSpPr>
        <p:spPr>
          <a:xfrm>
            <a:off x="9058648" y="3771112"/>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33"/>
          <p:cNvSpPr txBox="1">
            <a:spLocks noChangeArrowheads="1"/>
          </p:cNvSpPr>
          <p:nvPr/>
        </p:nvSpPr>
        <p:spPr bwMode="auto">
          <a:xfrm>
            <a:off x="10104563" y="388620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DNS</a:t>
            </a:r>
          </a:p>
        </p:txBody>
      </p:sp>
      <p:sp>
        <p:nvSpPr>
          <p:cNvPr id="96" name="Text Box 33"/>
          <p:cNvSpPr txBox="1">
            <a:spLocks noChangeArrowheads="1"/>
          </p:cNvSpPr>
          <p:nvPr/>
        </p:nvSpPr>
        <p:spPr bwMode="auto">
          <a:xfrm>
            <a:off x="10462077" y="4531926"/>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97" name="Text Box 33"/>
          <p:cNvSpPr txBox="1">
            <a:spLocks noChangeArrowheads="1"/>
          </p:cNvSpPr>
          <p:nvPr/>
        </p:nvSpPr>
        <p:spPr bwMode="auto">
          <a:xfrm>
            <a:off x="10665223" y="510145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98" name="Text Box 33"/>
          <p:cNvSpPr txBox="1">
            <a:spLocks noChangeArrowheads="1"/>
          </p:cNvSpPr>
          <p:nvPr/>
        </p:nvSpPr>
        <p:spPr bwMode="auto">
          <a:xfrm>
            <a:off x="10665222" y="6105913"/>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grpSp>
        <p:nvGrpSpPr>
          <p:cNvPr id="99" name="Group 113"/>
          <p:cNvGrpSpPr/>
          <p:nvPr/>
        </p:nvGrpSpPr>
        <p:grpSpPr>
          <a:xfrm>
            <a:off x="2840846" y="2973146"/>
            <a:ext cx="5078828" cy="632631"/>
            <a:chOff x="2000787" y="308356"/>
            <a:chExt cx="5592693" cy="807303"/>
          </a:xfrm>
        </p:grpSpPr>
        <p:grpSp>
          <p:nvGrpSpPr>
            <p:cNvPr id="100" name="Group 685"/>
            <p:cNvGrpSpPr/>
            <p:nvPr/>
          </p:nvGrpSpPr>
          <p:grpSpPr>
            <a:xfrm>
              <a:off x="2000787" y="308356"/>
              <a:ext cx="5592693" cy="807303"/>
              <a:chOff x="3209206" y="3737874"/>
              <a:chExt cx="1267825" cy="841375"/>
            </a:xfrm>
          </p:grpSpPr>
          <p:pic>
            <p:nvPicPr>
              <p:cNvPr id="102"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03" name="Group 20"/>
              <p:cNvGrpSpPr>
                <a:grpSpLocks/>
              </p:cNvGrpSpPr>
              <p:nvPr/>
            </p:nvGrpSpPr>
            <p:grpSpPr bwMode="auto">
              <a:xfrm>
                <a:off x="3355494" y="3737874"/>
                <a:ext cx="1035425" cy="705469"/>
                <a:chOff x="1654" y="2712"/>
                <a:chExt cx="998" cy="680"/>
              </a:xfrm>
            </p:grpSpPr>
            <p:sp>
              <p:nvSpPr>
                <p:cNvPr id="10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0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1" name="TextBox 100"/>
            <p:cNvSpPr txBox="1"/>
            <p:nvPr/>
          </p:nvSpPr>
          <p:spPr>
            <a:xfrm>
              <a:off x="3918583" y="502834"/>
              <a:ext cx="1516583" cy="353480"/>
            </a:xfrm>
            <a:prstGeom prst="rect">
              <a:avLst/>
            </a:prstGeom>
            <a:noFill/>
          </p:spPr>
          <p:txBody>
            <a:bodyPr wrap="none" rtlCol="0">
              <a:spAutoFit/>
            </a:bodyPr>
            <a:lstStyle/>
            <a:p>
              <a:r>
                <a:rPr lang="en-US" sz="1200" b="1" dirty="0">
                  <a:latin typeface="+mj-lt"/>
                  <a:cs typeface="Tahoma" pitchFamily="34" charset="0"/>
                </a:rPr>
                <a:t>External Networks</a:t>
              </a:r>
            </a:p>
          </p:txBody>
        </p:sp>
      </p:grpSp>
      <p:grpSp>
        <p:nvGrpSpPr>
          <p:cNvPr id="106" name="Group 113"/>
          <p:cNvGrpSpPr/>
          <p:nvPr/>
        </p:nvGrpSpPr>
        <p:grpSpPr>
          <a:xfrm>
            <a:off x="3399339" y="2812184"/>
            <a:ext cx="1117309" cy="513158"/>
            <a:chOff x="2000787" y="308357"/>
            <a:chExt cx="5953126" cy="807304"/>
          </a:xfrm>
        </p:grpSpPr>
        <p:grpSp>
          <p:nvGrpSpPr>
            <p:cNvPr id="107" name="Group 685"/>
            <p:cNvGrpSpPr/>
            <p:nvPr/>
          </p:nvGrpSpPr>
          <p:grpSpPr>
            <a:xfrm>
              <a:off x="2000787" y="308357"/>
              <a:ext cx="5592693" cy="807304"/>
              <a:chOff x="3209206" y="3737874"/>
              <a:chExt cx="1267825" cy="841377"/>
            </a:xfrm>
          </p:grpSpPr>
          <p:pic>
            <p:nvPicPr>
              <p:cNvPr id="109"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0" name="Group 20"/>
              <p:cNvGrpSpPr>
                <a:grpSpLocks/>
              </p:cNvGrpSpPr>
              <p:nvPr/>
            </p:nvGrpSpPr>
            <p:grpSpPr bwMode="auto">
              <a:xfrm>
                <a:off x="3355494" y="3737874"/>
                <a:ext cx="1035425" cy="705469"/>
                <a:chOff x="1654" y="2712"/>
                <a:chExt cx="998" cy="680"/>
              </a:xfrm>
            </p:grpSpPr>
            <p:sp>
              <p:nvSpPr>
                <p:cNvPr id="11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8" name="TextBox 107"/>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13" name="Group 113"/>
          <p:cNvGrpSpPr/>
          <p:nvPr/>
        </p:nvGrpSpPr>
        <p:grpSpPr>
          <a:xfrm>
            <a:off x="3426866" y="3339446"/>
            <a:ext cx="1068647" cy="480892"/>
            <a:chOff x="2000787" y="308357"/>
            <a:chExt cx="5991679" cy="807304"/>
          </a:xfrm>
        </p:grpSpPr>
        <p:grpSp>
          <p:nvGrpSpPr>
            <p:cNvPr id="114" name="Group 685"/>
            <p:cNvGrpSpPr/>
            <p:nvPr/>
          </p:nvGrpSpPr>
          <p:grpSpPr>
            <a:xfrm>
              <a:off x="2000787" y="308357"/>
              <a:ext cx="5592693" cy="807304"/>
              <a:chOff x="3209206" y="3737874"/>
              <a:chExt cx="1267825" cy="841377"/>
            </a:xfrm>
          </p:grpSpPr>
          <p:pic>
            <p:nvPicPr>
              <p:cNvPr id="116"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17" name="Group 20"/>
              <p:cNvGrpSpPr>
                <a:grpSpLocks/>
              </p:cNvGrpSpPr>
              <p:nvPr/>
            </p:nvGrpSpPr>
            <p:grpSpPr bwMode="auto">
              <a:xfrm>
                <a:off x="3355494" y="3737874"/>
                <a:ext cx="1035425" cy="705469"/>
                <a:chOff x="1654" y="2712"/>
                <a:chExt cx="998" cy="680"/>
              </a:xfrm>
            </p:grpSpPr>
            <p:sp>
              <p:nvSpPr>
                <p:cNvPr id="11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15" name="TextBox 11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0" name="Group 113"/>
          <p:cNvGrpSpPr/>
          <p:nvPr/>
        </p:nvGrpSpPr>
        <p:grpSpPr>
          <a:xfrm>
            <a:off x="6721637" y="3251400"/>
            <a:ext cx="1068647" cy="480892"/>
            <a:chOff x="2000787" y="308357"/>
            <a:chExt cx="5991679" cy="807304"/>
          </a:xfrm>
        </p:grpSpPr>
        <p:grpSp>
          <p:nvGrpSpPr>
            <p:cNvPr id="121" name="Group 685"/>
            <p:cNvGrpSpPr/>
            <p:nvPr/>
          </p:nvGrpSpPr>
          <p:grpSpPr>
            <a:xfrm>
              <a:off x="2000787" y="308357"/>
              <a:ext cx="5592693" cy="807304"/>
              <a:chOff x="3209206" y="3737874"/>
              <a:chExt cx="1267825" cy="841377"/>
            </a:xfrm>
          </p:grpSpPr>
          <p:pic>
            <p:nvPicPr>
              <p:cNvPr id="123"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24" name="Group 20"/>
              <p:cNvGrpSpPr>
                <a:grpSpLocks/>
              </p:cNvGrpSpPr>
              <p:nvPr/>
            </p:nvGrpSpPr>
            <p:grpSpPr bwMode="auto">
              <a:xfrm>
                <a:off x="3355494" y="3737874"/>
                <a:ext cx="1035425" cy="705469"/>
                <a:chOff x="1654" y="2712"/>
                <a:chExt cx="998" cy="680"/>
              </a:xfrm>
            </p:grpSpPr>
            <p:sp>
              <p:nvSpPr>
                <p:cNvPr id="12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2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2" name="TextBox 121"/>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7" name="Group 113"/>
          <p:cNvGrpSpPr/>
          <p:nvPr/>
        </p:nvGrpSpPr>
        <p:grpSpPr>
          <a:xfrm>
            <a:off x="6734366" y="2767350"/>
            <a:ext cx="1117309" cy="513158"/>
            <a:chOff x="2000787" y="308357"/>
            <a:chExt cx="5953126" cy="807304"/>
          </a:xfrm>
        </p:grpSpPr>
        <p:grpSp>
          <p:nvGrpSpPr>
            <p:cNvPr id="128" name="Group 685"/>
            <p:cNvGrpSpPr/>
            <p:nvPr/>
          </p:nvGrpSpPr>
          <p:grpSpPr>
            <a:xfrm>
              <a:off x="2000787" y="308357"/>
              <a:ext cx="5592693" cy="807304"/>
              <a:chOff x="3209206" y="3737874"/>
              <a:chExt cx="1267825" cy="841377"/>
            </a:xfrm>
          </p:grpSpPr>
          <p:pic>
            <p:nvPicPr>
              <p:cNvPr id="130" name="Picture 19"/>
              <p:cNvPicPr>
                <a:picLocks noChangeAspect="1" noChangeArrowheads="1"/>
              </p:cNvPicPr>
              <p:nvPr/>
            </p:nvPicPr>
            <p:blipFill>
              <a:blip r:embed="rId6" cstate="print">
                <a:lum bright="18000"/>
              </a:blip>
              <a:srcRect/>
              <a:stretch>
                <a:fillRect/>
              </a:stretch>
            </p:blipFill>
            <p:spPr bwMode="gray">
              <a:xfrm>
                <a:off x="3209206" y="4402883"/>
                <a:ext cx="1267825" cy="176368"/>
              </a:xfrm>
              <a:prstGeom prst="rect">
                <a:avLst/>
              </a:prstGeom>
              <a:noFill/>
              <a:ln w="9525">
                <a:miter lim="800000"/>
                <a:headEnd/>
                <a:tailEnd/>
              </a:ln>
              <a:effectLst/>
            </p:spPr>
          </p:pic>
          <p:grpSp>
            <p:nvGrpSpPr>
              <p:cNvPr id="131" name="Group 20"/>
              <p:cNvGrpSpPr>
                <a:grpSpLocks/>
              </p:cNvGrpSpPr>
              <p:nvPr/>
            </p:nvGrpSpPr>
            <p:grpSpPr bwMode="auto">
              <a:xfrm>
                <a:off x="3355494" y="3737874"/>
                <a:ext cx="1035425" cy="705469"/>
                <a:chOff x="1654" y="2712"/>
                <a:chExt cx="998" cy="680"/>
              </a:xfrm>
            </p:grpSpPr>
            <p:sp>
              <p:nvSpPr>
                <p:cNvPr id="132"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33"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9" name="TextBox 128"/>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sp>
        <p:nvSpPr>
          <p:cNvPr id="140" name="Rounded Rectangle 139"/>
          <p:cNvSpPr/>
          <p:nvPr/>
        </p:nvSpPr>
        <p:spPr>
          <a:xfrm>
            <a:off x="253274" y="3867220"/>
            <a:ext cx="4012816" cy="2961089"/>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41" name="Rounded Rectangle 140"/>
          <p:cNvSpPr/>
          <p:nvPr/>
        </p:nvSpPr>
        <p:spPr>
          <a:xfrm>
            <a:off x="7110149" y="3867218"/>
            <a:ext cx="4412513" cy="292849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0" name="Group 35"/>
          <p:cNvGrpSpPr/>
          <p:nvPr/>
        </p:nvGrpSpPr>
        <p:grpSpPr>
          <a:xfrm>
            <a:off x="1117311" y="2925693"/>
            <a:ext cx="2046378" cy="1036708"/>
            <a:chOff x="3124200" y="3962400"/>
            <a:chExt cx="1917116" cy="1449832"/>
          </a:xfrm>
        </p:grpSpPr>
        <p:sp>
          <p:nvSpPr>
            <p:cNvPr id="21" name="Rounded Rectangle 20"/>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 name="Group 33"/>
            <p:cNvGrpSpPr/>
            <p:nvPr/>
          </p:nvGrpSpPr>
          <p:grpSpPr>
            <a:xfrm>
              <a:off x="3124200" y="3962400"/>
              <a:ext cx="1905000" cy="1295400"/>
              <a:chOff x="3124200" y="3962400"/>
              <a:chExt cx="1905000" cy="1295400"/>
            </a:xfrm>
          </p:grpSpPr>
          <p:pic>
            <p:nvPicPr>
              <p:cNvPr id="23" name="Picture 22"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24" name="Picture 23"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grpSp>
        <p:nvGrpSpPr>
          <p:cNvPr id="63" name="Group 166"/>
          <p:cNvGrpSpPr/>
          <p:nvPr/>
        </p:nvGrpSpPr>
        <p:grpSpPr>
          <a:xfrm>
            <a:off x="8227460" y="2895600"/>
            <a:ext cx="2437764" cy="1022866"/>
            <a:chOff x="2592117" y="2525483"/>
            <a:chExt cx="2241122" cy="1449832"/>
          </a:xfrm>
        </p:grpSpPr>
        <p:sp>
          <p:nvSpPr>
            <p:cNvPr id="64" name="Rounded Rectangle 6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65" name="Group 33"/>
            <p:cNvGrpSpPr/>
            <p:nvPr/>
          </p:nvGrpSpPr>
          <p:grpSpPr>
            <a:xfrm>
              <a:off x="2732307" y="2525483"/>
              <a:ext cx="1905000" cy="1316261"/>
              <a:chOff x="3124200" y="3962400"/>
              <a:chExt cx="1905000" cy="1316261"/>
            </a:xfrm>
          </p:grpSpPr>
          <p:pic>
            <p:nvPicPr>
              <p:cNvPr id="66" name="Picture 65" descr="f5_icon_funnel_orange.png"/>
              <p:cNvPicPr>
                <a:picLocks noChangeAspect="1"/>
              </p:cNvPicPr>
              <p:nvPr/>
            </p:nvPicPr>
            <p:blipFill>
              <a:blip r:embed="rId7" cstate="print"/>
              <a:stretch>
                <a:fillRect/>
              </a:stretch>
            </p:blipFill>
            <p:spPr>
              <a:xfrm rot="10800000">
                <a:off x="3124200" y="4440462"/>
                <a:ext cx="1905000" cy="838199"/>
              </a:xfrm>
              <a:prstGeom prst="rect">
                <a:avLst/>
              </a:prstGeom>
            </p:spPr>
          </p:pic>
          <p:pic>
            <p:nvPicPr>
              <p:cNvPr id="67" name="Picture 66"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142" name="TextBox 141"/>
          <p:cNvSpPr txBox="1"/>
          <p:nvPr/>
        </p:nvSpPr>
        <p:spPr>
          <a:xfrm>
            <a:off x="4653306" y="6361430"/>
            <a:ext cx="2086309" cy="461665"/>
          </a:xfrm>
          <a:prstGeom prst="rect">
            <a:avLst/>
          </a:prstGeom>
          <a:noFill/>
        </p:spPr>
        <p:txBody>
          <a:bodyPr wrap="square" lIns="91438" tIns="45719" rIns="91438" bIns="45719" rtlCol="0">
            <a:spAutoFit/>
          </a:bodyPr>
          <a:lstStyle/>
          <a:p>
            <a:pPr algn="ctr"/>
            <a:r>
              <a:rPr lang="en-US" sz="1200" dirty="0">
                <a:solidFill>
                  <a:srgbClr val="000000">
                    <a:alpha val="85000"/>
                  </a:srgbClr>
                </a:solidFill>
              </a:rPr>
              <a:t>L2 Extensions</a:t>
            </a:r>
          </a:p>
          <a:p>
            <a:pPr algn="ctr"/>
            <a:r>
              <a:rPr lang="en-US" sz="1200" dirty="0">
                <a:solidFill>
                  <a:srgbClr val="000000">
                    <a:alpha val="85000"/>
                  </a:srgbClr>
                </a:solidFill>
              </a:rPr>
              <a:t>or Dark Fiber</a:t>
            </a:r>
          </a:p>
        </p:txBody>
      </p:sp>
      <p:grpSp>
        <p:nvGrpSpPr>
          <p:cNvPr id="202" name="Group 201"/>
          <p:cNvGrpSpPr/>
          <p:nvPr/>
        </p:nvGrpSpPr>
        <p:grpSpPr>
          <a:xfrm>
            <a:off x="1178775" y="4531927"/>
            <a:ext cx="346990" cy="269251"/>
            <a:chOff x="1321583" y="6042568"/>
            <a:chExt cx="485832" cy="404759"/>
          </a:xfrm>
        </p:grpSpPr>
        <p:sp>
          <p:nvSpPr>
            <p:cNvPr id="201" name="Rounded Rectangle 20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44" name="Picture 143"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47" name="Group 146"/>
          <p:cNvGrpSpPr/>
          <p:nvPr/>
        </p:nvGrpSpPr>
        <p:grpSpPr>
          <a:xfrm>
            <a:off x="2026080" y="4347413"/>
            <a:ext cx="1160087" cy="351935"/>
            <a:chOff x="2026607" y="5796548"/>
            <a:chExt cx="1160389" cy="469247"/>
          </a:xfrm>
        </p:grpSpPr>
        <p:pic>
          <p:nvPicPr>
            <p:cNvPr id="143" name="Picture 142"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46" name="Picture 14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48" name="Group 147"/>
          <p:cNvGrpSpPr/>
          <p:nvPr/>
        </p:nvGrpSpPr>
        <p:grpSpPr>
          <a:xfrm>
            <a:off x="2026080" y="5184146"/>
            <a:ext cx="1160087" cy="351935"/>
            <a:chOff x="2026607" y="5796548"/>
            <a:chExt cx="1160389" cy="469247"/>
          </a:xfrm>
        </p:grpSpPr>
        <p:pic>
          <p:nvPicPr>
            <p:cNvPr id="149" name="Picture 148"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0" name="Picture 14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1" name="Group 150"/>
          <p:cNvGrpSpPr/>
          <p:nvPr/>
        </p:nvGrpSpPr>
        <p:grpSpPr>
          <a:xfrm>
            <a:off x="2026079" y="6091893"/>
            <a:ext cx="1160087" cy="351935"/>
            <a:chOff x="2026607" y="5796548"/>
            <a:chExt cx="1160389" cy="469247"/>
          </a:xfrm>
        </p:grpSpPr>
        <p:pic>
          <p:nvPicPr>
            <p:cNvPr id="152" name="Picture 151"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3" name="Picture 15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4" name="Group 153"/>
          <p:cNvGrpSpPr/>
          <p:nvPr/>
        </p:nvGrpSpPr>
        <p:grpSpPr>
          <a:xfrm>
            <a:off x="8508412" y="4367576"/>
            <a:ext cx="1160087" cy="351935"/>
            <a:chOff x="2026607" y="5796548"/>
            <a:chExt cx="1160389" cy="469247"/>
          </a:xfrm>
        </p:grpSpPr>
        <p:pic>
          <p:nvPicPr>
            <p:cNvPr id="155" name="Picture 154"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6" name="Picture 15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57" name="Group 156"/>
          <p:cNvGrpSpPr/>
          <p:nvPr/>
        </p:nvGrpSpPr>
        <p:grpSpPr>
          <a:xfrm>
            <a:off x="8520150" y="5171796"/>
            <a:ext cx="1160087" cy="351935"/>
            <a:chOff x="2026607" y="5796548"/>
            <a:chExt cx="1160389" cy="469247"/>
          </a:xfrm>
        </p:grpSpPr>
        <p:pic>
          <p:nvPicPr>
            <p:cNvPr id="158" name="Picture 157"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9" name="Picture 15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60" name="Group 159"/>
          <p:cNvGrpSpPr/>
          <p:nvPr/>
        </p:nvGrpSpPr>
        <p:grpSpPr>
          <a:xfrm>
            <a:off x="8533328" y="6108045"/>
            <a:ext cx="1160087" cy="351935"/>
            <a:chOff x="2026607" y="5796548"/>
            <a:chExt cx="1160389" cy="469247"/>
          </a:xfrm>
        </p:grpSpPr>
        <p:pic>
          <p:nvPicPr>
            <p:cNvPr id="161" name="Picture 160" descr="AGILITY-prep_3-1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62" name="Picture 161"/>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66" name="Picture 165"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4265" y="6272366"/>
            <a:ext cx="271501" cy="218046"/>
          </a:xfrm>
          <a:prstGeom prst="rect">
            <a:avLst/>
          </a:prstGeom>
        </p:spPr>
      </p:pic>
      <p:pic>
        <p:nvPicPr>
          <p:cNvPr id="168" name="Picture 167"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2818" y="6277643"/>
            <a:ext cx="271501" cy="218046"/>
          </a:xfrm>
          <a:prstGeom prst="rect">
            <a:avLst/>
          </a:prstGeom>
        </p:spPr>
      </p:pic>
      <p:pic>
        <p:nvPicPr>
          <p:cNvPr id="169" name="Picture 168"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96008" y="6252406"/>
            <a:ext cx="271501" cy="218046"/>
          </a:xfrm>
          <a:prstGeom prst="rect">
            <a:avLst/>
          </a:prstGeom>
        </p:spPr>
      </p:pic>
      <p:pic>
        <p:nvPicPr>
          <p:cNvPr id="170" name="Picture 169" descr="AGILITY-prep_44-57.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64561" y="6248777"/>
            <a:ext cx="271501" cy="218046"/>
          </a:xfrm>
          <a:prstGeom prst="rect">
            <a:avLst/>
          </a:prstGeom>
        </p:spPr>
      </p:pic>
      <p:pic>
        <p:nvPicPr>
          <p:cNvPr id="172" name="Picture 171"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3404" y="4179453"/>
            <a:ext cx="1303261" cy="96741"/>
          </a:xfrm>
          <a:prstGeom prst="rect">
            <a:avLst/>
          </a:prstGeom>
        </p:spPr>
      </p:pic>
      <p:pic>
        <p:nvPicPr>
          <p:cNvPr id="174" name="Picture 173" descr="AGILITY-prep_3-06.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67508" y="4184389"/>
            <a:ext cx="1303261" cy="96741"/>
          </a:xfrm>
          <a:prstGeom prst="rect">
            <a:avLst/>
          </a:prstGeom>
        </p:spPr>
      </p:pic>
      <p:grpSp>
        <p:nvGrpSpPr>
          <p:cNvPr id="187" name="Group 186"/>
          <p:cNvGrpSpPr/>
          <p:nvPr/>
        </p:nvGrpSpPr>
        <p:grpSpPr>
          <a:xfrm>
            <a:off x="2300136" y="3923565"/>
            <a:ext cx="461005" cy="357564"/>
            <a:chOff x="-465818" y="4375005"/>
            <a:chExt cx="461125" cy="476752"/>
          </a:xfrm>
        </p:grpSpPr>
        <p:sp>
          <p:nvSpPr>
            <p:cNvPr id="185" name="Oval 184"/>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9" name="Picture 178"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88" name="Group 187"/>
          <p:cNvGrpSpPr/>
          <p:nvPr/>
        </p:nvGrpSpPr>
        <p:grpSpPr>
          <a:xfrm>
            <a:off x="8840713" y="3903817"/>
            <a:ext cx="461005" cy="357564"/>
            <a:chOff x="-465818" y="4375005"/>
            <a:chExt cx="461125" cy="476752"/>
          </a:xfrm>
        </p:grpSpPr>
        <p:sp>
          <p:nvSpPr>
            <p:cNvPr id="189" name="Oval 188"/>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0" name="Picture 189" descr="AGILITY-prep_44-5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818" y="4380858"/>
              <a:ext cx="461125" cy="461125"/>
            </a:xfrm>
            <a:prstGeom prst="rect">
              <a:avLst/>
            </a:prstGeom>
          </p:spPr>
        </p:pic>
      </p:grpSp>
      <p:grpSp>
        <p:nvGrpSpPr>
          <p:cNvPr id="191" name="Group 190"/>
          <p:cNvGrpSpPr/>
          <p:nvPr/>
        </p:nvGrpSpPr>
        <p:grpSpPr>
          <a:xfrm>
            <a:off x="2388045" y="4790602"/>
            <a:ext cx="373177" cy="286328"/>
            <a:chOff x="-293433" y="7044469"/>
            <a:chExt cx="373274" cy="381770"/>
          </a:xfrm>
        </p:grpSpPr>
        <p:sp>
          <p:nvSpPr>
            <p:cNvPr id="186" name="Oval 18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6" name="Picture 175"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2" name="Group 191"/>
          <p:cNvGrpSpPr/>
          <p:nvPr/>
        </p:nvGrpSpPr>
        <p:grpSpPr>
          <a:xfrm>
            <a:off x="2399218" y="5663767"/>
            <a:ext cx="373177" cy="286328"/>
            <a:chOff x="-293433" y="7044469"/>
            <a:chExt cx="373274" cy="381770"/>
          </a:xfrm>
        </p:grpSpPr>
        <p:sp>
          <p:nvSpPr>
            <p:cNvPr id="193" name="Oval 19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4" name="Picture 193"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5" name="Group 194"/>
          <p:cNvGrpSpPr/>
          <p:nvPr/>
        </p:nvGrpSpPr>
        <p:grpSpPr>
          <a:xfrm>
            <a:off x="8898812" y="4838452"/>
            <a:ext cx="373177" cy="286328"/>
            <a:chOff x="-293433" y="7044469"/>
            <a:chExt cx="373274" cy="381770"/>
          </a:xfrm>
        </p:grpSpPr>
        <p:sp>
          <p:nvSpPr>
            <p:cNvPr id="196" name="Oval 19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7" name="Picture 196"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198" name="Group 197"/>
          <p:cNvGrpSpPr/>
          <p:nvPr/>
        </p:nvGrpSpPr>
        <p:grpSpPr>
          <a:xfrm>
            <a:off x="8909985" y="5711617"/>
            <a:ext cx="373177" cy="286328"/>
            <a:chOff x="-293433" y="7044469"/>
            <a:chExt cx="373274" cy="381770"/>
          </a:xfrm>
        </p:grpSpPr>
        <p:sp>
          <p:nvSpPr>
            <p:cNvPr id="199" name="Oval 19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0" name="Picture 199" descr="AGILITY-prep_44-50.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831" y="7058568"/>
              <a:ext cx="367671" cy="367671"/>
            </a:xfrm>
            <a:prstGeom prst="rect">
              <a:avLst/>
            </a:prstGeom>
          </p:spPr>
        </p:pic>
      </p:grpSp>
      <p:grpSp>
        <p:nvGrpSpPr>
          <p:cNvPr id="203" name="Group 202"/>
          <p:cNvGrpSpPr/>
          <p:nvPr/>
        </p:nvGrpSpPr>
        <p:grpSpPr>
          <a:xfrm>
            <a:off x="1201542" y="5351379"/>
            <a:ext cx="324224" cy="294663"/>
            <a:chOff x="1321583" y="6042568"/>
            <a:chExt cx="485832" cy="404759"/>
          </a:xfrm>
        </p:grpSpPr>
        <p:sp>
          <p:nvSpPr>
            <p:cNvPr id="204" name="Rounded Rectangle 203"/>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5" name="Picture 204" descr="AGILITY-prep_44-49.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22" name="Group 221"/>
          <p:cNvGrpSpPr/>
          <p:nvPr/>
        </p:nvGrpSpPr>
        <p:grpSpPr>
          <a:xfrm>
            <a:off x="4970832" y="2496554"/>
            <a:ext cx="1104531" cy="633802"/>
            <a:chOff x="5079278" y="6673963"/>
            <a:chExt cx="3352912" cy="1764851"/>
          </a:xfrm>
        </p:grpSpPr>
        <p:pic>
          <p:nvPicPr>
            <p:cNvPr id="223" name="Picture 222" descr="AGILITY-prep_44_mobile_devices.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224" name="Rectangle 223"/>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2" name="Title 1"/>
          <p:cNvSpPr>
            <a:spLocks noGrp="1"/>
          </p:cNvSpPr>
          <p:nvPr>
            <p:ph type="title"/>
          </p:nvPr>
        </p:nvSpPr>
        <p:spPr>
          <a:xfrm>
            <a:off x="1096993" y="225393"/>
            <a:ext cx="10238613" cy="1097280"/>
          </a:xfrm>
        </p:spPr>
        <p:txBody>
          <a:bodyPr/>
          <a:lstStyle/>
          <a:p>
            <a:r>
              <a:rPr lang="zh-CN" altLang="en-US" dirty="0" smtClean="0"/>
              <a:t>动态数据中心</a:t>
            </a:r>
            <a:r>
              <a:rPr lang="en-US" dirty="0" smtClean="0"/>
              <a:t/>
            </a:r>
            <a:br>
              <a:rPr lang="en-US" dirty="0" smtClean="0"/>
            </a:br>
            <a:r>
              <a:rPr lang="zh-CN" altLang="en-US" sz="2400" dirty="0" smtClean="0"/>
              <a:t>在基础架构和应用之间搭建桥梁</a:t>
            </a:r>
            <a:endParaRPr lang="en-US" dirty="0"/>
          </a:p>
        </p:txBody>
      </p:sp>
      <p:grpSp>
        <p:nvGrpSpPr>
          <p:cNvPr id="136" name="Group 135"/>
          <p:cNvGrpSpPr/>
          <p:nvPr/>
        </p:nvGrpSpPr>
        <p:grpSpPr>
          <a:xfrm>
            <a:off x="1610946" y="4530836"/>
            <a:ext cx="346990" cy="269251"/>
            <a:chOff x="1321583" y="6042568"/>
            <a:chExt cx="485832" cy="404759"/>
          </a:xfrm>
        </p:grpSpPr>
        <p:sp>
          <p:nvSpPr>
            <p:cNvPr id="137" name="Rounded Rectangle 136"/>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38" name="Picture 137"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9" name="Group 138"/>
          <p:cNvGrpSpPr/>
          <p:nvPr/>
        </p:nvGrpSpPr>
        <p:grpSpPr>
          <a:xfrm>
            <a:off x="1633712" y="5350288"/>
            <a:ext cx="324224" cy="294663"/>
            <a:chOff x="1321583" y="6042568"/>
            <a:chExt cx="485832" cy="404759"/>
          </a:xfrm>
        </p:grpSpPr>
        <p:sp>
          <p:nvSpPr>
            <p:cNvPr id="145" name="Rounded Rectangle 144"/>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63" name="Picture 162" descr="AGILITY-prep_44-49.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64" name="Group 163"/>
          <p:cNvGrpSpPr/>
          <p:nvPr/>
        </p:nvGrpSpPr>
        <p:grpSpPr>
          <a:xfrm>
            <a:off x="9714772" y="4521353"/>
            <a:ext cx="346990" cy="269251"/>
            <a:chOff x="1321583" y="6042568"/>
            <a:chExt cx="485832" cy="404759"/>
          </a:xfrm>
        </p:grpSpPr>
        <p:sp>
          <p:nvSpPr>
            <p:cNvPr id="165" name="Rounded Rectangle 164"/>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67" name="Picture 166"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71" name="Group 170"/>
          <p:cNvGrpSpPr/>
          <p:nvPr/>
        </p:nvGrpSpPr>
        <p:grpSpPr>
          <a:xfrm>
            <a:off x="9737539" y="5340805"/>
            <a:ext cx="324224" cy="294663"/>
            <a:chOff x="1321583" y="6042568"/>
            <a:chExt cx="485832" cy="404759"/>
          </a:xfrm>
        </p:grpSpPr>
        <p:sp>
          <p:nvSpPr>
            <p:cNvPr id="173" name="Rounded Rectangle 172"/>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5" name="Picture 174" descr="AGILITY-prep_44-49.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77" name="Group 176"/>
          <p:cNvGrpSpPr/>
          <p:nvPr/>
        </p:nvGrpSpPr>
        <p:grpSpPr>
          <a:xfrm>
            <a:off x="10146941" y="4520262"/>
            <a:ext cx="346990" cy="269251"/>
            <a:chOff x="1321583" y="6042568"/>
            <a:chExt cx="485832" cy="404759"/>
          </a:xfrm>
        </p:grpSpPr>
        <p:sp>
          <p:nvSpPr>
            <p:cNvPr id="178" name="Rounded Rectangle 177"/>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80" name="Picture 179" descr="AGILITY-prep_44-49.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81" name="Group 180"/>
          <p:cNvGrpSpPr/>
          <p:nvPr/>
        </p:nvGrpSpPr>
        <p:grpSpPr>
          <a:xfrm>
            <a:off x="10169707" y="5339714"/>
            <a:ext cx="324224" cy="294663"/>
            <a:chOff x="1321583" y="6042568"/>
            <a:chExt cx="485832" cy="404759"/>
          </a:xfrm>
        </p:grpSpPr>
        <p:sp>
          <p:nvSpPr>
            <p:cNvPr id="182" name="Rounded Rectangle 181"/>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83" name="Picture 182" descr="AGILITY-prep_44-49.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sp>
        <p:nvSpPr>
          <p:cNvPr id="214" name="Rectangle 213"/>
          <p:cNvSpPr/>
          <p:nvPr/>
        </p:nvSpPr>
        <p:spPr>
          <a:xfrm>
            <a:off x="3150756" y="5197325"/>
            <a:ext cx="5369395" cy="370470"/>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215" name="Rectangle 214"/>
          <p:cNvSpPr/>
          <p:nvPr/>
        </p:nvSpPr>
        <p:spPr>
          <a:xfrm>
            <a:off x="3163688" y="5452161"/>
            <a:ext cx="5369395" cy="370470"/>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238" name="Rectangle 237"/>
          <p:cNvSpPr/>
          <p:nvPr/>
        </p:nvSpPr>
        <p:spPr>
          <a:xfrm>
            <a:off x="3171949" y="4415915"/>
            <a:ext cx="5369395" cy="370470"/>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sp>
        <p:nvSpPr>
          <p:cNvPr id="239" name="Rectangle 238"/>
          <p:cNvSpPr/>
          <p:nvPr/>
        </p:nvSpPr>
        <p:spPr>
          <a:xfrm>
            <a:off x="3184882" y="4670752"/>
            <a:ext cx="5369395" cy="370470"/>
          </a:xfrm>
          <a:prstGeom prst="rect">
            <a:avLst/>
          </a:prstGeom>
          <a:gradFill flip="none" rotWithShape="1">
            <a:gsLst>
              <a:gs pos="13000">
                <a:schemeClr val="bg1"/>
              </a:gs>
              <a:gs pos="54000">
                <a:srgbClr val="FFFFFF">
                  <a:alpha val="78000"/>
                </a:srgbClr>
              </a:gs>
              <a:gs pos="100000">
                <a:schemeClr val="bg1">
                  <a:alpha val="0"/>
                </a:schemeClr>
              </a:gs>
            </a:gsLst>
            <a:lin ang="16200000" scaled="1"/>
            <a:tileRect/>
          </a:gradFill>
          <a:ln w="19050">
            <a:no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kumimoji="1" lang="ja-JP" altLang="en-US"/>
          </a:p>
        </p:txBody>
      </p:sp>
      <p:grpSp>
        <p:nvGrpSpPr>
          <p:cNvPr id="25" name="Group 24"/>
          <p:cNvGrpSpPr/>
          <p:nvPr/>
        </p:nvGrpSpPr>
        <p:grpSpPr>
          <a:xfrm>
            <a:off x="3635527" y="5041306"/>
            <a:ext cx="813475" cy="596139"/>
            <a:chOff x="-853122" y="3406990"/>
            <a:chExt cx="1106461" cy="1264460"/>
          </a:xfrm>
        </p:grpSpPr>
        <p:sp>
          <p:nvSpPr>
            <p:cNvPr id="19" name="Rectangle 18"/>
            <p:cNvSpPr/>
            <p:nvPr/>
          </p:nvSpPr>
          <p:spPr>
            <a:xfrm>
              <a:off x="-853122" y="3406990"/>
              <a:ext cx="1100786" cy="1264460"/>
            </a:xfrm>
            <a:prstGeom prst="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Picture 211" descr="AGILITY-prep_44-54.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53122" y="3406990"/>
              <a:ext cx="1106461" cy="1258866"/>
            </a:xfrm>
            <a:prstGeom prst="rect">
              <a:avLst/>
            </a:prstGeom>
          </p:spPr>
        </p:pic>
      </p:grpSp>
      <p:grpSp>
        <p:nvGrpSpPr>
          <p:cNvPr id="216" name="Group 215"/>
          <p:cNvGrpSpPr/>
          <p:nvPr/>
        </p:nvGrpSpPr>
        <p:grpSpPr>
          <a:xfrm>
            <a:off x="7038201" y="4997771"/>
            <a:ext cx="813475" cy="596139"/>
            <a:chOff x="-853122" y="3406990"/>
            <a:chExt cx="1106461" cy="1264460"/>
          </a:xfrm>
        </p:grpSpPr>
        <p:sp>
          <p:nvSpPr>
            <p:cNvPr id="217" name="Rectangle 216"/>
            <p:cNvSpPr/>
            <p:nvPr/>
          </p:nvSpPr>
          <p:spPr>
            <a:xfrm>
              <a:off x="-853122" y="3406990"/>
              <a:ext cx="1100786" cy="1264460"/>
            </a:xfrm>
            <a:prstGeom prst="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217" descr="AGILITY-prep_44-54.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53122" y="3406990"/>
              <a:ext cx="1106461" cy="1258866"/>
            </a:xfrm>
            <a:prstGeom prst="rect">
              <a:avLst/>
            </a:prstGeom>
          </p:spPr>
        </p:pic>
      </p:grpSp>
      <p:grpSp>
        <p:nvGrpSpPr>
          <p:cNvPr id="27" name="Group 26"/>
          <p:cNvGrpSpPr/>
          <p:nvPr/>
        </p:nvGrpSpPr>
        <p:grpSpPr>
          <a:xfrm>
            <a:off x="3393697" y="5722553"/>
            <a:ext cx="426108" cy="351527"/>
            <a:chOff x="247664" y="3431870"/>
            <a:chExt cx="735349" cy="786410"/>
          </a:xfrm>
        </p:grpSpPr>
        <p:sp>
          <p:nvSpPr>
            <p:cNvPr id="26" name="Flowchart: Magnetic Disk 25"/>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Picture 218"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20" name="Group 219"/>
          <p:cNvGrpSpPr/>
          <p:nvPr/>
        </p:nvGrpSpPr>
        <p:grpSpPr>
          <a:xfrm>
            <a:off x="3889992" y="5726428"/>
            <a:ext cx="426108" cy="351527"/>
            <a:chOff x="247664" y="3431870"/>
            <a:chExt cx="735349" cy="786410"/>
          </a:xfrm>
        </p:grpSpPr>
        <p:sp>
          <p:nvSpPr>
            <p:cNvPr id="221" name="Flowchart: Magnetic Disk 220"/>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26" name="Group 225"/>
          <p:cNvGrpSpPr/>
          <p:nvPr/>
        </p:nvGrpSpPr>
        <p:grpSpPr>
          <a:xfrm>
            <a:off x="4377708" y="5720893"/>
            <a:ext cx="426108" cy="351527"/>
            <a:chOff x="247664" y="3431870"/>
            <a:chExt cx="735349" cy="786410"/>
          </a:xfrm>
        </p:grpSpPr>
        <p:sp>
          <p:nvSpPr>
            <p:cNvPr id="227" name="Flowchart: Magnetic Disk 226"/>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8" name="Picture 227"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29" name="Group 228"/>
          <p:cNvGrpSpPr/>
          <p:nvPr/>
        </p:nvGrpSpPr>
        <p:grpSpPr>
          <a:xfrm>
            <a:off x="6690878" y="5727938"/>
            <a:ext cx="426108" cy="351527"/>
            <a:chOff x="247664" y="3431870"/>
            <a:chExt cx="735349" cy="786410"/>
          </a:xfrm>
        </p:grpSpPr>
        <p:sp>
          <p:nvSpPr>
            <p:cNvPr id="230" name="Flowchart: Magnetic Disk 229"/>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1" name="Picture 230"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32" name="Group 231"/>
          <p:cNvGrpSpPr/>
          <p:nvPr/>
        </p:nvGrpSpPr>
        <p:grpSpPr>
          <a:xfrm>
            <a:off x="7187173" y="5731813"/>
            <a:ext cx="426108" cy="351527"/>
            <a:chOff x="247664" y="3431870"/>
            <a:chExt cx="735349" cy="786410"/>
          </a:xfrm>
        </p:grpSpPr>
        <p:sp>
          <p:nvSpPr>
            <p:cNvPr id="233" name="Flowchart: Magnetic Disk 232"/>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Picture 233"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35" name="Group 234"/>
          <p:cNvGrpSpPr/>
          <p:nvPr/>
        </p:nvGrpSpPr>
        <p:grpSpPr>
          <a:xfrm>
            <a:off x="7674887" y="5726278"/>
            <a:ext cx="426108" cy="351527"/>
            <a:chOff x="247664" y="3431870"/>
            <a:chExt cx="735349" cy="786410"/>
          </a:xfrm>
        </p:grpSpPr>
        <p:sp>
          <p:nvSpPr>
            <p:cNvPr id="236" name="Flowchart: Magnetic Disk 235"/>
            <p:cNvSpPr/>
            <p:nvPr/>
          </p:nvSpPr>
          <p:spPr>
            <a:xfrm>
              <a:off x="253339" y="3431870"/>
              <a:ext cx="729674" cy="741938"/>
            </a:xfrm>
            <a:prstGeom prst="flowChartMagneticDisk">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Picture 236" descr="AGILITY-prep_44-56.pn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7664" y="3431870"/>
              <a:ext cx="734593" cy="786410"/>
            </a:xfrm>
            <a:prstGeom prst="rect">
              <a:avLst/>
            </a:prstGeom>
          </p:spPr>
        </p:pic>
      </p:grpSp>
      <p:grpSp>
        <p:nvGrpSpPr>
          <p:cNvPr id="240" name="Group 239"/>
          <p:cNvGrpSpPr/>
          <p:nvPr/>
        </p:nvGrpSpPr>
        <p:grpSpPr>
          <a:xfrm>
            <a:off x="3426867" y="4634266"/>
            <a:ext cx="460569" cy="354865"/>
            <a:chOff x="-1511242" y="6651625"/>
            <a:chExt cx="1045499" cy="1027210"/>
          </a:xfrm>
        </p:grpSpPr>
        <p:sp>
          <p:nvSpPr>
            <p:cNvPr id="241" name="Rounded Rectangle 240"/>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grpSp>
        <p:nvGrpSpPr>
          <p:cNvPr id="243" name="Group 242"/>
          <p:cNvGrpSpPr/>
          <p:nvPr/>
        </p:nvGrpSpPr>
        <p:grpSpPr>
          <a:xfrm>
            <a:off x="3912298" y="4635256"/>
            <a:ext cx="460569" cy="354865"/>
            <a:chOff x="-1511242" y="6651625"/>
            <a:chExt cx="1045499" cy="1027210"/>
          </a:xfrm>
        </p:grpSpPr>
        <p:sp>
          <p:nvSpPr>
            <p:cNvPr id="244" name="Rounded Rectangle 243"/>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 name="Picture 244"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grpSp>
        <p:nvGrpSpPr>
          <p:cNvPr id="246" name="Group 245"/>
          <p:cNvGrpSpPr/>
          <p:nvPr/>
        </p:nvGrpSpPr>
        <p:grpSpPr>
          <a:xfrm>
            <a:off x="4387406" y="4626753"/>
            <a:ext cx="460569" cy="354865"/>
            <a:chOff x="-1511242" y="6651625"/>
            <a:chExt cx="1045499" cy="1027210"/>
          </a:xfrm>
        </p:grpSpPr>
        <p:sp>
          <p:nvSpPr>
            <p:cNvPr id="247" name="Rounded Rectangle 246"/>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grpSp>
        <p:nvGrpSpPr>
          <p:cNvPr id="249" name="Group 248"/>
          <p:cNvGrpSpPr/>
          <p:nvPr/>
        </p:nvGrpSpPr>
        <p:grpSpPr>
          <a:xfrm>
            <a:off x="6689728" y="4614755"/>
            <a:ext cx="460569" cy="354865"/>
            <a:chOff x="-1511242" y="6651625"/>
            <a:chExt cx="1045499" cy="1027210"/>
          </a:xfrm>
        </p:grpSpPr>
        <p:sp>
          <p:nvSpPr>
            <p:cNvPr id="250" name="Rounded Rectangle 249"/>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1" name="Picture 250"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grpSp>
        <p:nvGrpSpPr>
          <p:cNvPr id="252" name="Group 251"/>
          <p:cNvGrpSpPr/>
          <p:nvPr/>
        </p:nvGrpSpPr>
        <p:grpSpPr>
          <a:xfrm>
            <a:off x="7175160" y="4615745"/>
            <a:ext cx="460569" cy="354865"/>
            <a:chOff x="-1511242" y="6651625"/>
            <a:chExt cx="1045499" cy="1027210"/>
          </a:xfrm>
        </p:grpSpPr>
        <p:sp>
          <p:nvSpPr>
            <p:cNvPr id="253" name="Rounded Rectangle 252"/>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53"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grpSp>
        <p:nvGrpSpPr>
          <p:cNvPr id="255" name="Group 254"/>
          <p:cNvGrpSpPr/>
          <p:nvPr/>
        </p:nvGrpSpPr>
        <p:grpSpPr>
          <a:xfrm>
            <a:off x="7650267" y="4607242"/>
            <a:ext cx="460569" cy="354865"/>
            <a:chOff x="-1511242" y="6651625"/>
            <a:chExt cx="1045499" cy="1027210"/>
          </a:xfrm>
        </p:grpSpPr>
        <p:sp>
          <p:nvSpPr>
            <p:cNvPr id="256" name="Rounded Rectangle 255"/>
            <p:cNvSpPr/>
            <p:nvPr/>
          </p:nvSpPr>
          <p:spPr>
            <a:xfrm>
              <a:off x="-1488887" y="6651625"/>
              <a:ext cx="1023144" cy="1027210"/>
            </a:xfrm>
            <a:prstGeom prst="roundRect">
              <a:avLst>
                <a:gd name="adj" fmla="val 26438"/>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7" name="Picture 256" descr="AGILITY-prep_44_28_virt_serv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11242" y="6651625"/>
              <a:ext cx="1045499" cy="1027210"/>
            </a:xfrm>
            <a:prstGeom prst="rect">
              <a:avLst/>
            </a:prstGeom>
          </p:spPr>
        </p:pic>
      </p:grpSp>
      <p:pic>
        <p:nvPicPr>
          <p:cNvPr id="258" name="Picture 257" descr="AGILITY-prep_44-46.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4785607" y="3681923"/>
            <a:ext cx="184323" cy="599207"/>
          </a:xfrm>
          <a:prstGeom prst="rect">
            <a:avLst/>
          </a:prstGeom>
        </p:spPr>
      </p:pic>
      <p:sp>
        <p:nvSpPr>
          <p:cNvPr id="259" name="Text Box 33"/>
          <p:cNvSpPr txBox="1">
            <a:spLocks noChangeArrowheads="1"/>
          </p:cNvSpPr>
          <p:nvPr/>
        </p:nvSpPr>
        <p:spPr bwMode="auto">
          <a:xfrm>
            <a:off x="4879725" y="5585607"/>
            <a:ext cx="1737947" cy="487474"/>
          </a:xfrm>
          <a:prstGeom prst="rect">
            <a:avLst/>
          </a:prstGeom>
          <a:noFill/>
          <a:ln w="9525">
            <a:noFill/>
            <a:miter lim="800000"/>
            <a:headEnd/>
            <a:tailEnd/>
          </a:ln>
        </p:spPr>
        <p:txBody>
          <a:bodyPr wrap="square" lIns="0" tIns="0" rIns="0" bIns="0" anchor="ctr">
            <a:noAutofit/>
          </a:bodyPr>
          <a:lstStyle/>
          <a:p>
            <a:pPr algn="ctr" latinLnBrk="1">
              <a:spcBef>
                <a:spcPct val="50000"/>
              </a:spcBef>
            </a:pPr>
            <a:r>
              <a:rPr kumimoji="1" lang="en-US" altLang="ko-KR" sz="1100" dirty="0">
                <a:ea typeface="Gulim" pitchFamily="34" charset="-127"/>
              </a:rPr>
              <a:t>Virtualized Servers and storage</a:t>
            </a:r>
          </a:p>
        </p:txBody>
      </p:sp>
      <p:sp>
        <p:nvSpPr>
          <p:cNvPr id="260" name="Text Box 33"/>
          <p:cNvSpPr txBox="1">
            <a:spLocks noChangeArrowheads="1"/>
          </p:cNvSpPr>
          <p:nvPr/>
        </p:nvSpPr>
        <p:spPr bwMode="auto">
          <a:xfrm>
            <a:off x="4907668" y="3603623"/>
            <a:ext cx="1737947" cy="487474"/>
          </a:xfrm>
          <a:prstGeom prst="rect">
            <a:avLst/>
          </a:prstGeom>
          <a:noFill/>
          <a:ln w="9525">
            <a:noFill/>
            <a:miter lim="800000"/>
            <a:headEnd/>
            <a:tailEnd/>
          </a:ln>
        </p:spPr>
        <p:txBody>
          <a:bodyPr wrap="square" lIns="0" tIns="0" rIns="0" bIns="0" anchor="ctr">
            <a:noAutofit/>
          </a:bodyPr>
          <a:lstStyle/>
          <a:p>
            <a:pPr algn="ctr" latinLnBrk="1">
              <a:spcBef>
                <a:spcPct val="50000"/>
              </a:spcBef>
            </a:pPr>
            <a:r>
              <a:rPr kumimoji="1" lang="en-US" altLang="ko-KR" sz="1100" dirty="0">
                <a:ea typeface="Gulim" pitchFamily="34" charset="-127"/>
              </a:rPr>
              <a:t>Orchestration tool</a:t>
            </a:r>
          </a:p>
        </p:txBody>
      </p:sp>
      <p:sp>
        <p:nvSpPr>
          <p:cNvPr id="28" name="Freeform 27"/>
          <p:cNvSpPr/>
          <p:nvPr/>
        </p:nvSpPr>
        <p:spPr>
          <a:xfrm>
            <a:off x="4558938" y="4114800"/>
            <a:ext cx="743340" cy="1140032"/>
          </a:xfrm>
          <a:custGeom>
            <a:avLst/>
            <a:gdLst>
              <a:gd name="connsiteX0" fmla="*/ 534389 w 743533"/>
              <a:gd name="connsiteY0" fmla="*/ 0 h 1520042"/>
              <a:gd name="connsiteX1" fmla="*/ 736270 w 743533"/>
              <a:gd name="connsiteY1" fmla="*/ 380010 h 1520042"/>
              <a:gd name="connsiteX2" fmla="*/ 629392 w 743533"/>
              <a:gd name="connsiteY2" fmla="*/ 1104405 h 1520042"/>
              <a:gd name="connsiteX3" fmla="*/ 0 w 743533"/>
              <a:gd name="connsiteY3" fmla="*/ 1520042 h 1520042"/>
            </a:gdLst>
            <a:ahLst/>
            <a:cxnLst>
              <a:cxn ang="0">
                <a:pos x="connsiteX0" y="connsiteY0"/>
              </a:cxn>
              <a:cxn ang="0">
                <a:pos x="connsiteX1" y="connsiteY1"/>
              </a:cxn>
              <a:cxn ang="0">
                <a:pos x="connsiteX2" y="connsiteY2"/>
              </a:cxn>
              <a:cxn ang="0">
                <a:pos x="connsiteX3" y="connsiteY3"/>
              </a:cxn>
            </a:cxnLst>
            <a:rect l="l" t="t" r="r" b="b"/>
            <a:pathLst>
              <a:path w="743533" h="1520042">
                <a:moveTo>
                  <a:pt x="534389" y="0"/>
                </a:moveTo>
                <a:cubicBezTo>
                  <a:pt x="627412" y="97971"/>
                  <a:pt x="720436" y="195943"/>
                  <a:pt x="736270" y="380010"/>
                </a:cubicBezTo>
                <a:cubicBezTo>
                  <a:pt x="752104" y="564077"/>
                  <a:pt x="752104" y="914400"/>
                  <a:pt x="629392" y="1104405"/>
                </a:cubicBezTo>
                <a:cubicBezTo>
                  <a:pt x="506680" y="1294410"/>
                  <a:pt x="253340" y="1407226"/>
                  <a:pt x="0" y="1520042"/>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9" name="Freeform 28"/>
          <p:cNvSpPr/>
          <p:nvPr/>
        </p:nvSpPr>
        <p:spPr>
          <a:xfrm>
            <a:off x="2884953" y="4061362"/>
            <a:ext cx="1757090" cy="1104405"/>
          </a:xfrm>
          <a:custGeom>
            <a:avLst/>
            <a:gdLst>
              <a:gd name="connsiteX0" fmla="*/ 1757548 w 1757548"/>
              <a:gd name="connsiteY0" fmla="*/ 0 h 1472540"/>
              <a:gd name="connsiteX1" fmla="*/ 1045028 w 1757548"/>
              <a:gd name="connsiteY1" fmla="*/ 178130 h 1472540"/>
              <a:gd name="connsiteX2" fmla="*/ 629392 w 1757548"/>
              <a:gd name="connsiteY2" fmla="*/ 593766 h 1472540"/>
              <a:gd name="connsiteX3" fmla="*/ 237506 w 1757548"/>
              <a:gd name="connsiteY3" fmla="*/ 1056904 h 1472540"/>
              <a:gd name="connsiteX4" fmla="*/ 0 w 1757548"/>
              <a:gd name="connsiteY4" fmla="*/ 1472540 h 1472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548" h="1472540">
                <a:moveTo>
                  <a:pt x="1757548" y="0"/>
                </a:moveTo>
                <a:cubicBezTo>
                  <a:pt x="1495301" y="39584"/>
                  <a:pt x="1233054" y="79169"/>
                  <a:pt x="1045028" y="178130"/>
                </a:cubicBezTo>
                <a:cubicBezTo>
                  <a:pt x="857002" y="277091"/>
                  <a:pt x="763979" y="447304"/>
                  <a:pt x="629392" y="593766"/>
                </a:cubicBezTo>
                <a:cubicBezTo>
                  <a:pt x="494805" y="740228"/>
                  <a:pt x="342405" y="910442"/>
                  <a:pt x="237506" y="1056904"/>
                </a:cubicBezTo>
                <a:cubicBezTo>
                  <a:pt x="132607" y="1203366"/>
                  <a:pt x="66303" y="1337953"/>
                  <a:pt x="0" y="1472540"/>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1" name="Text Box 33"/>
          <p:cNvSpPr txBox="1">
            <a:spLocks noChangeArrowheads="1"/>
          </p:cNvSpPr>
          <p:nvPr/>
        </p:nvSpPr>
        <p:spPr bwMode="auto">
          <a:xfrm>
            <a:off x="496306" y="2002129"/>
            <a:ext cx="2796028" cy="952207"/>
          </a:xfrm>
          <a:prstGeom prst="rect">
            <a:avLst/>
          </a:prstGeom>
          <a:solidFill>
            <a:schemeClr val="bg1">
              <a:alpha val="98000"/>
            </a:schemeClr>
          </a:solidFill>
          <a:ln w="15875">
            <a:solidFill>
              <a:srgbClr val="C00000"/>
            </a:solidFill>
            <a:miter lim="800000"/>
            <a:headEnd/>
            <a:tailEnd/>
          </a:ln>
          <a:effectLst>
            <a:outerShdw blurRad="50800" dist="38100" dir="2700000" algn="tl" rotWithShape="0">
              <a:prstClr val="black">
                <a:alpha val="40000"/>
              </a:prstClr>
            </a:outerShdw>
          </a:effectLst>
        </p:spPr>
        <p:txBody>
          <a:bodyPr wrap="square" lIns="68580" tIns="68580" rIns="68580" bIns="68580" anchor="ctr">
            <a:noAutofit/>
          </a:bodyPr>
          <a:lstStyle/>
          <a:p>
            <a:pPr latinLnBrk="1">
              <a:spcBef>
                <a:spcPct val="50000"/>
              </a:spcBef>
            </a:pPr>
            <a:r>
              <a:rPr kumimoji="1" lang="zh-CN" altLang="en-US" sz="1100" b="1" dirty="0" smtClean="0">
                <a:ea typeface="Gulim" pitchFamily="34" charset="-127"/>
              </a:rPr>
              <a:t>自动化部署工具整合</a:t>
            </a:r>
            <a:endParaRPr kumimoji="1" lang="en-US" altLang="zh-CN" sz="1100" b="1" dirty="0" smtClean="0">
              <a:ea typeface="Gulim" pitchFamily="34" charset="-127"/>
            </a:endParaRPr>
          </a:p>
          <a:p>
            <a:pPr latinLnBrk="1">
              <a:spcBef>
                <a:spcPct val="50000"/>
              </a:spcBef>
            </a:pPr>
            <a:r>
              <a:rPr kumimoji="1" lang="zh-CN" altLang="en-US" sz="1100" dirty="0" smtClean="0">
                <a:ea typeface="Gulim" pitchFamily="34" charset="-127"/>
              </a:rPr>
              <a:t>自动化部署工具用于部署虚机、自动执行变更操作等，</a:t>
            </a:r>
            <a:r>
              <a:rPr kumimoji="1" lang="en-US" altLang="zh-CN" sz="1100" dirty="0" smtClean="0">
                <a:ea typeface="Gulim" pitchFamily="34" charset="-127"/>
              </a:rPr>
              <a:t>F5</a:t>
            </a:r>
            <a:r>
              <a:rPr kumimoji="1" lang="zh-CN" altLang="en-US" sz="1100" dirty="0" smtClean="0">
                <a:ea typeface="Gulim" pitchFamily="34" charset="-127"/>
              </a:rPr>
              <a:t>在其中的作用作为命令的执行者，引导对应用的访问流量</a:t>
            </a:r>
            <a:endParaRPr kumimoji="1" lang="en-US" altLang="ko-KR" sz="1100" dirty="0">
              <a:ea typeface="Gulim" pitchFamily="34" charset="-127"/>
            </a:endParaRPr>
          </a:p>
        </p:txBody>
      </p:sp>
      <p:sp>
        <p:nvSpPr>
          <p:cNvPr id="262" name="Text Box 33"/>
          <p:cNvSpPr txBox="1">
            <a:spLocks noChangeArrowheads="1"/>
          </p:cNvSpPr>
          <p:nvPr/>
        </p:nvSpPr>
        <p:spPr bwMode="auto">
          <a:xfrm>
            <a:off x="4449001" y="1346387"/>
            <a:ext cx="3160291" cy="1060592"/>
          </a:xfrm>
          <a:prstGeom prst="rect">
            <a:avLst/>
          </a:prstGeom>
          <a:solidFill>
            <a:schemeClr val="bg1">
              <a:alpha val="98000"/>
            </a:schemeClr>
          </a:solidFill>
          <a:ln w="15875">
            <a:solidFill>
              <a:srgbClr val="C00000"/>
            </a:solidFill>
            <a:miter lim="800000"/>
            <a:headEnd/>
            <a:tailEnd/>
          </a:ln>
          <a:effectLst>
            <a:outerShdw blurRad="50800" dist="38100" dir="2700000" algn="tl" rotWithShape="0">
              <a:prstClr val="black">
                <a:alpha val="40000"/>
              </a:prstClr>
            </a:outerShdw>
          </a:effectLst>
        </p:spPr>
        <p:txBody>
          <a:bodyPr wrap="square" lIns="68580" tIns="68580" rIns="68580" bIns="68580" anchor="ctr">
            <a:noAutofit/>
          </a:bodyPr>
          <a:lstStyle/>
          <a:p>
            <a:pPr latinLnBrk="1">
              <a:spcBef>
                <a:spcPct val="50000"/>
              </a:spcBef>
            </a:pPr>
            <a:r>
              <a:rPr kumimoji="1" lang="zh-CN" altLang="en-US" sz="1100" b="1" dirty="0" smtClean="0">
                <a:ea typeface="Gulim" pitchFamily="34" charset="-127"/>
              </a:rPr>
              <a:t>资源的渐入渐出</a:t>
            </a:r>
            <a:r>
              <a:rPr kumimoji="1" lang="en-US" altLang="ko-KR" sz="1100" b="1" dirty="0" smtClean="0">
                <a:ea typeface="Gulim" pitchFamily="34" charset="-127"/>
              </a:rPr>
              <a:t> </a:t>
            </a:r>
            <a:endParaRPr kumimoji="1" lang="en-US" altLang="ko-KR" sz="1100" dirty="0">
              <a:ea typeface="Gulim" pitchFamily="34" charset="-127"/>
            </a:endParaRPr>
          </a:p>
          <a:p>
            <a:pPr latinLnBrk="1">
              <a:spcBef>
                <a:spcPct val="50000"/>
              </a:spcBef>
            </a:pPr>
            <a:r>
              <a:rPr kumimoji="1" lang="zh-CN" altLang="en-US" sz="1100" dirty="0" smtClean="0">
                <a:ea typeface="Gulim" pitchFamily="34" charset="-127"/>
              </a:rPr>
              <a:t>将当前的应用状况汇报给自动化部署工具，以使其获得更加精确的应用资源使用状况，实现资源的动态调整</a:t>
            </a:r>
            <a:endParaRPr kumimoji="1" lang="en-US" altLang="ko-KR" sz="1100" dirty="0">
              <a:ea typeface="Gulim" pitchFamily="34" charset="-127"/>
            </a:endParaRPr>
          </a:p>
        </p:txBody>
      </p:sp>
      <p:sp>
        <p:nvSpPr>
          <p:cNvPr id="31" name="Freeform 30"/>
          <p:cNvSpPr/>
          <p:nvPr/>
        </p:nvSpPr>
        <p:spPr>
          <a:xfrm>
            <a:off x="5188167" y="4007922"/>
            <a:ext cx="3252991" cy="427512"/>
          </a:xfrm>
          <a:custGeom>
            <a:avLst/>
            <a:gdLst>
              <a:gd name="connsiteX0" fmla="*/ 3253839 w 3253839"/>
              <a:gd name="connsiteY0" fmla="*/ 570016 h 570016"/>
              <a:gd name="connsiteX1" fmla="*/ 2802577 w 3253839"/>
              <a:gd name="connsiteY1" fmla="*/ 380010 h 570016"/>
              <a:gd name="connsiteX2" fmla="*/ 1496291 w 3253839"/>
              <a:gd name="connsiteY2" fmla="*/ 130629 h 570016"/>
              <a:gd name="connsiteX3" fmla="*/ 0 w 3253839"/>
              <a:gd name="connsiteY3" fmla="*/ 0 h 570016"/>
            </a:gdLst>
            <a:ahLst/>
            <a:cxnLst>
              <a:cxn ang="0">
                <a:pos x="connsiteX0" y="connsiteY0"/>
              </a:cxn>
              <a:cxn ang="0">
                <a:pos x="connsiteX1" y="connsiteY1"/>
              </a:cxn>
              <a:cxn ang="0">
                <a:pos x="connsiteX2" y="connsiteY2"/>
              </a:cxn>
              <a:cxn ang="0">
                <a:pos x="connsiteX3" y="connsiteY3"/>
              </a:cxn>
            </a:cxnLst>
            <a:rect l="l" t="t" r="r" b="b"/>
            <a:pathLst>
              <a:path w="3253839" h="570016">
                <a:moveTo>
                  <a:pt x="3253839" y="570016"/>
                </a:moveTo>
                <a:cubicBezTo>
                  <a:pt x="3174670" y="511628"/>
                  <a:pt x="3095502" y="453241"/>
                  <a:pt x="2802577" y="380010"/>
                </a:cubicBezTo>
                <a:cubicBezTo>
                  <a:pt x="2509652" y="306779"/>
                  <a:pt x="1963387" y="193964"/>
                  <a:pt x="1496291" y="130629"/>
                </a:cubicBezTo>
                <a:cubicBezTo>
                  <a:pt x="1029195" y="67294"/>
                  <a:pt x="514597" y="33647"/>
                  <a:pt x="0" y="0"/>
                </a:cubicBezTo>
              </a:path>
            </a:pathLst>
          </a:custGeom>
          <a:noFill/>
          <a:ln w="38100">
            <a:solidFill>
              <a:schemeClr val="accent6"/>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2" name="Freeform 31"/>
          <p:cNvSpPr/>
          <p:nvPr/>
        </p:nvSpPr>
        <p:spPr>
          <a:xfrm>
            <a:off x="5366249" y="4114801"/>
            <a:ext cx="3193631" cy="1024247"/>
          </a:xfrm>
          <a:custGeom>
            <a:avLst/>
            <a:gdLst>
              <a:gd name="connsiteX0" fmla="*/ 3194462 w 3194462"/>
              <a:gd name="connsiteY0" fmla="*/ 1365662 h 1365662"/>
              <a:gd name="connsiteX1" fmla="*/ 2980706 w 3194462"/>
              <a:gd name="connsiteY1" fmla="*/ 795647 h 1365662"/>
              <a:gd name="connsiteX2" fmla="*/ 2386940 w 3194462"/>
              <a:gd name="connsiteY2" fmla="*/ 344384 h 1365662"/>
              <a:gd name="connsiteX3" fmla="*/ 0 w 3194462"/>
              <a:gd name="connsiteY3" fmla="*/ 0 h 1365662"/>
            </a:gdLst>
            <a:ahLst/>
            <a:cxnLst>
              <a:cxn ang="0">
                <a:pos x="connsiteX0" y="connsiteY0"/>
              </a:cxn>
              <a:cxn ang="0">
                <a:pos x="connsiteX1" y="connsiteY1"/>
              </a:cxn>
              <a:cxn ang="0">
                <a:pos x="connsiteX2" y="connsiteY2"/>
              </a:cxn>
              <a:cxn ang="0">
                <a:pos x="connsiteX3" y="connsiteY3"/>
              </a:cxn>
            </a:cxnLst>
            <a:rect l="l" t="t" r="r" b="b"/>
            <a:pathLst>
              <a:path w="3194462" h="1365662">
                <a:moveTo>
                  <a:pt x="3194462" y="1365662"/>
                </a:moveTo>
                <a:cubicBezTo>
                  <a:pt x="3154877" y="1165761"/>
                  <a:pt x="3115293" y="965860"/>
                  <a:pt x="2980706" y="795647"/>
                </a:cubicBezTo>
                <a:cubicBezTo>
                  <a:pt x="2846119" y="625434"/>
                  <a:pt x="2883724" y="476992"/>
                  <a:pt x="2386940" y="344384"/>
                </a:cubicBezTo>
                <a:cubicBezTo>
                  <a:pt x="1890156" y="211776"/>
                  <a:pt x="945078" y="105888"/>
                  <a:pt x="0" y="0"/>
                </a:cubicBezTo>
              </a:path>
            </a:pathLst>
          </a:custGeom>
          <a:noFill/>
          <a:ln w="38100">
            <a:solidFill>
              <a:schemeClr val="accent6"/>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4" name="Freeform 33"/>
          <p:cNvSpPr/>
          <p:nvPr/>
        </p:nvSpPr>
        <p:spPr>
          <a:xfrm>
            <a:off x="5188166" y="4105895"/>
            <a:ext cx="1780835" cy="1140031"/>
          </a:xfrm>
          <a:custGeom>
            <a:avLst/>
            <a:gdLst>
              <a:gd name="connsiteX0" fmla="*/ 0 w 1781299"/>
              <a:gd name="connsiteY0" fmla="*/ 0 h 1520041"/>
              <a:gd name="connsiteX1" fmla="*/ 546265 w 1781299"/>
              <a:gd name="connsiteY1" fmla="*/ 380010 h 1520041"/>
              <a:gd name="connsiteX2" fmla="*/ 748145 w 1781299"/>
              <a:gd name="connsiteY2" fmla="*/ 938150 h 1520041"/>
              <a:gd name="connsiteX3" fmla="*/ 1092530 w 1781299"/>
              <a:gd name="connsiteY3" fmla="*/ 1365662 h 1520041"/>
              <a:gd name="connsiteX4" fmla="*/ 1781299 w 1781299"/>
              <a:gd name="connsiteY4" fmla="*/ 1520041 h 1520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1299" h="1520041">
                <a:moveTo>
                  <a:pt x="0" y="0"/>
                </a:moveTo>
                <a:cubicBezTo>
                  <a:pt x="210787" y="111826"/>
                  <a:pt x="421574" y="223652"/>
                  <a:pt x="546265" y="380010"/>
                </a:cubicBezTo>
                <a:cubicBezTo>
                  <a:pt x="670956" y="536368"/>
                  <a:pt x="657101" y="773875"/>
                  <a:pt x="748145" y="938150"/>
                </a:cubicBezTo>
                <a:cubicBezTo>
                  <a:pt x="839189" y="1102425"/>
                  <a:pt x="920338" y="1268680"/>
                  <a:pt x="1092530" y="1365662"/>
                </a:cubicBezTo>
                <a:cubicBezTo>
                  <a:pt x="1264722" y="1462644"/>
                  <a:pt x="1523010" y="1491342"/>
                  <a:pt x="1781299" y="1520041"/>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8" name="Freeform 37"/>
          <p:cNvSpPr/>
          <p:nvPr/>
        </p:nvSpPr>
        <p:spPr>
          <a:xfrm>
            <a:off x="5211912" y="3936671"/>
            <a:ext cx="3397662" cy="400792"/>
          </a:xfrm>
          <a:custGeom>
            <a:avLst/>
            <a:gdLst>
              <a:gd name="connsiteX0" fmla="*/ 0 w 3398547"/>
              <a:gd name="connsiteY0" fmla="*/ 0 h 534389"/>
              <a:gd name="connsiteX1" fmla="*/ 1211283 w 3398547"/>
              <a:gd name="connsiteY1" fmla="*/ 11875 h 534389"/>
              <a:gd name="connsiteX2" fmla="*/ 2398815 w 3398547"/>
              <a:gd name="connsiteY2" fmla="*/ 154379 h 534389"/>
              <a:gd name="connsiteX3" fmla="*/ 3241963 w 3398547"/>
              <a:gd name="connsiteY3" fmla="*/ 427511 h 534389"/>
              <a:gd name="connsiteX4" fmla="*/ 3396342 w 3398547"/>
              <a:gd name="connsiteY4" fmla="*/ 534389 h 53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8547" h="534389">
                <a:moveTo>
                  <a:pt x="0" y="0"/>
                </a:moveTo>
                <a:lnTo>
                  <a:pt x="1211283" y="11875"/>
                </a:lnTo>
                <a:cubicBezTo>
                  <a:pt x="1611085" y="37605"/>
                  <a:pt x="2060368" y="85106"/>
                  <a:pt x="2398815" y="154379"/>
                </a:cubicBezTo>
                <a:cubicBezTo>
                  <a:pt x="2737262" y="223652"/>
                  <a:pt x="3075709" y="364176"/>
                  <a:pt x="3241963" y="427511"/>
                </a:cubicBezTo>
                <a:cubicBezTo>
                  <a:pt x="3408218" y="490846"/>
                  <a:pt x="3402280" y="512617"/>
                  <a:pt x="3396342" y="534389"/>
                </a:cubicBezTo>
              </a:path>
            </a:pathLst>
          </a:custGeom>
          <a:noFill/>
          <a:ln w="38100">
            <a:solidFill>
              <a:srgbClr val="C00000"/>
            </a:solidFill>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3" name="Text Box 33"/>
          <p:cNvSpPr txBox="1">
            <a:spLocks noChangeArrowheads="1"/>
          </p:cNvSpPr>
          <p:nvPr/>
        </p:nvSpPr>
        <p:spPr bwMode="auto">
          <a:xfrm>
            <a:off x="10530514" y="4427139"/>
            <a:ext cx="1687030" cy="487474"/>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square" lIns="0" tIns="0" rIns="0" bIns="0" anchor="ctr">
            <a:noAutofit/>
          </a:bodyPr>
          <a:lstStyle/>
          <a:p>
            <a:pPr algn="ctr" latinLnBrk="1">
              <a:spcBef>
                <a:spcPct val="50000"/>
              </a:spcBef>
            </a:pPr>
            <a:r>
              <a:rPr kumimoji="1" lang="zh-CN" altLang="en-US" sz="1100" b="1" dirty="0" smtClean="0">
                <a:solidFill>
                  <a:srgbClr val="C00000"/>
                </a:solidFill>
                <a:ea typeface="Gulim" pitchFamily="34" charset="-127"/>
              </a:rPr>
              <a:t>服务器连接数已经达到上限</a:t>
            </a:r>
            <a:r>
              <a:rPr kumimoji="1" lang="en-US" altLang="ko-KR" sz="1100" b="1" dirty="0" smtClean="0">
                <a:solidFill>
                  <a:srgbClr val="C00000"/>
                </a:solidFill>
                <a:ea typeface="Gulim" pitchFamily="34" charset="-127"/>
              </a:rPr>
              <a:t>!</a:t>
            </a:r>
            <a:endParaRPr kumimoji="1" lang="en-US" altLang="ko-KR" sz="1100" b="1" dirty="0">
              <a:solidFill>
                <a:srgbClr val="C00000"/>
              </a:solidFill>
              <a:ea typeface="Gulim" pitchFamily="34" charset="-127"/>
            </a:endParaRPr>
          </a:p>
        </p:txBody>
      </p:sp>
      <p:sp>
        <p:nvSpPr>
          <p:cNvPr id="264" name="Text Box 33"/>
          <p:cNvSpPr txBox="1">
            <a:spLocks noChangeArrowheads="1"/>
          </p:cNvSpPr>
          <p:nvPr/>
        </p:nvSpPr>
        <p:spPr bwMode="auto">
          <a:xfrm>
            <a:off x="10508603" y="5164836"/>
            <a:ext cx="1687030" cy="487474"/>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square" lIns="0" tIns="0" rIns="0" bIns="0" anchor="ctr">
            <a:noAutofit/>
          </a:bodyPr>
          <a:lstStyle/>
          <a:p>
            <a:pPr algn="ctr" latinLnBrk="1">
              <a:spcBef>
                <a:spcPct val="50000"/>
              </a:spcBef>
            </a:pPr>
            <a:r>
              <a:rPr kumimoji="1" lang="zh-CN" altLang="en-US" sz="1100" b="1" dirty="0" smtClean="0">
                <a:solidFill>
                  <a:srgbClr val="C00000"/>
                </a:solidFill>
                <a:ea typeface="Gulim" pitchFamily="34" charset="-127"/>
              </a:rPr>
              <a:t>所有的活动连接已经结束</a:t>
            </a:r>
            <a:r>
              <a:rPr kumimoji="1" lang="en-US" altLang="ko-KR" sz="1100" b="1" dirty="0" smtClean="0">
                <a:solidFill>
                  <a:srgbClr val="C00000"/>
                </a:solidFill>
                <a:ea typeface="Gulim" pitchFamily="34" charset="-127"/>
              </a:rPr>
              <a:t>!</a:t>
            </a:r>
            <a:endParaRPr kumimoji="1" lang="en-US" altLang="ko-KR" sz="1100" b="1" dirty="0">
              <a:solidFill>
                <a:srgbClr val="C00000"/>
              </a:solidFill>
              <a:ea typeface="Gulim" pitchFamily="34" charset="-127"/>
            </a:endParaRPr>
          </a:p>
        </p:txBody>
      </p:sp>
      <p:sp>
        <p:nvSpPr>
          <p:cNvPr id="265" name="Text Box 33"/>
          <p:cNvSpPr txBox="1">
            <a:spLocks noChangeArrowheads="1"/>
          </p:cNvSpPr>
          <p:nvPr/>
        </p:nvSpPr>
        <p:spPr bwMode="auto">
          <a:xfrm>
            <a:off x="8508412" y="1709493"/>
            <a:ext cx="3160291" cy="1060592"/>
          </a:xfrm>
          <a:prstGeom prst="rect">
            <a:avLst/>
          </a:prstGeom>
          <a:solidFill>
            <a:schemeClr val="bg1">
              <a:alpha val="98000"/>
            </a:schemeClr>
          </a:solidFill>
          <a:ln w="15875">
            <a:solidFill>
              <a:srgbClr val="C00000"/>
            </a:solidFill>
            <a:miter lim="800000"/>
            <a:headEnd/>
            <a:tailEnd/>
          </a:ln>
          <a:effectLst>
            <a:outerShdw blurRad="50800" dist="38100" dir="2700000" algn="tl" rotWithShape="0">
              <a:prstClr val="black">
                <a:alpha val="40000"/>
              </a:prstClr>
            </a:outerShdw>
          </a:effectLst>
        </p:spPr>
        <p:txBody>
          <a:bodyPr wrap="square" lIns="68580" tIns="68580" rIns="68580" bIns="68580" anchor="ctr">
            <a:noAutofit/>
          </a:bodyPr>
          <a:lstStyle/>
          <a:p>
            <a:pPr latinLnBrk="1">
              <a:spcBef>
                <a:spcPct val="50000"/>
              </a:spcBef>
            </a:pPr>
            <a:r>
              <a:rPr kumimoji="1" lang="zh-CN" altLang="en-US" sz="1100" b="1" dirty="0" smtClean="0">
                <a:ea typeface="Gulim" pitchFamily="34" charset="-127"/>
              </a:rPr>
              <a:t>站点切换整合</a:t>
            </a:r>
            <a:endParaRPr kumimoji="1" lang="en-US" altLang="ko-KR" sz="1100" dirty="0">
              <a:ea typeface="Gulim" pitchFamily="34" charset="-127"/>
            </a:endParaRPr>
          </a:p>
          <a:p>
            <a:pPr latinLnBrk="1">
              <a:spcBef>
                <a:spcPct val="50000"/>
              </a:spcBef>
            </a:pPr>
            <a:r>
              <a:rPr kumimoji="1" lang="zh-CN" altLang="en-US" sz="1100" dirty="0" smtClean="0">
                <a:ea typeface="Gulim" pitchFamily="34" charset="-127"/>
              </a:rPr>
              <a:t>与一些站点高可用管理工具比如</a:t>
            </a:r>
            <a:r>
              <a:rPr kumimoji="1" lang="en-US" altLang="zh-CN" sz="1100" dirty="0" smtClean="0">
                <a:ea typeface="Gulim" pitchFamily="34" charset="-127"/>
              </a:rPr>
              <a:t>Site Recovery Manager</a:t>
            </a:r>
            <a:r>
              <a:rPr kumimoji="1" lang="zh-CN" altLang="en-US" sz="1100" dirty="0" smtClean="0">
                <a:ea typeface="Gulim" pitchFamily="34" charset="-127"/>
              </a:rPr>
              <a:t>整合，在多个数据中心之间实现业务的流量引导</a:t>
            </a:r>
            <a:endParaRPr kumimoji="1" lang="en-US" altLang="ko-KR" sz="1100" dirty="0">
              <a:ea typeface="Gulim" pitchFamily="34" charset="-127"/>
            </a:endParaRPr>
          </a:p>
        </p:txBody>
      </p:sp>
      <p:sp>
        <p:nvSpPr>
          <p:cNvPr id="266" name="TextBox 265"/>
          <p:cNvSpPr txBox="1"/>
          <p:nvPr/>
        </p:nvSpPr>
        <p:spPr>
          <a:xfrm>
            <a:off x="1493500" y="4236024"/>
            <a:ext cx="383759" cy="761747"/>
          </a:xfrm>
          <a:prstGeom prst="rect">
            <a:avLst/>
          </a:prstGeom>
          <a:noFill/>
        </p:spPr>
        <p:txBody>
          <a:bodyPr wrap="none" lIns="68580" tIns="34290" rIns="68580" bIns="34290" rtlCol="0">
            <a:spAutoFit/>
          </a:bodyPr>
          <a:lstStyle/>
          <a:p>
            <a:r>
              <a:rPr kumimoji="1" lang="en-US" altLang="ja-JP" sz="4500" b="1" dirty="0">
                <a:solidFill>
                  <a:srgbClr val="FF0000"/>
                </a:solidFill>
              </a:rPr>
              <a:t>x</a:t>
            </a:r>
            <a:endParaRPr kumimoji="1" lang="ja-JP" altLang="en-US" sz="2100" b="1" dirty="0">
              <a:solidFill>
                <a:srgbClr val="FF0000"/>
              </a:solidFill>
            </a:endParaRPr>
          </a:p>
        </p:txBody>
      </p:sp>
      <p:sp>
        <p:nvSpPr>
          <p:cNvPr id="267" name="TextBox 266"/>
          <p:cNvSpPr txBox="1"/>
          <p:nvPr/>
        </p:nvSpPr>
        <p:spPr>
          <a:xfrm>
            <a:off x="4356601" y="4339853"/>
            <a:ext cx="383759" cy="761747"/>
          </a:xfrm>
          <a:prstGeom prst="rect">
            <a:avLst/>
          </a:prstGeom>
          <a:noFill/>
        </p:spPr>
        <p:txBody>
          <a:bodyPr wrap="none" lIns="68580" tIns="34290" rIns="68580" bIns="34290" rtlCol="0">
            <a:spAutoFit/>
          </a:bodyPr>
          <a:lstStyle/>
          <a:p>
            <a:r>
              <a:rPr kumimoji="1" lang="en-US" altLang="ja-JP" sz="4500" b="1" dirty="0">
                <a:solidFill>
                  <a:srgbClr val="FF0000"/>
                </a:solidFill>
              </a:rPr>
              <a:t>x</a:t>
            </a:r>
            <a:endParaRPr kumimoji="1" lang="ja-JP" altLang="en-US" sz="2100" b="1" dirty="0">
              <a:solidFill>
                <a:srgbClr val="FF0000"/>
              </a:solidFill>
            </a:endParaRPr>
          </a:p>
        </p:txBody>
      </p:sp>
      <p:cxnSp>
        <p:nvCxnSpPr>
          <p:cNvPr id="41" name="Straight Arrow Connector 40"/>
          <p:cNvCxnSpPr/>
          <p:nvPr/>
        </p:nvCxnSpPr>
        <p:spPr>
          <a:xfrm flipV="1">
            <a:off x="1758568" y="2921275"/>
            <a:ext cx="3045247" cy="1060250"/>
          </a:xfrm>
          <a:prstGeom prst="straightConnector1">
            <a:avLst/>
          </a:prstGeom>
          <a:ln w="44450">
            <a:solidFill>
              <a:srgbClr val="C000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68" name="Text Box 33"/>
          <p:cNvSpPr txBox="1">
            <a:spLocks noChangeArrowheads="1"/>
          </p:cNvSpPr>
          <p:nvPr/>
        </p:nvSpPr>
        <p:spPr bwMode="auto">
          <a:xfrm>
            <a:off x="241520" y="3503587"/>
            <a:ext cx="1687030" cy="266348"/>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square" lIns="0" tIns="0" rIns="0" bIns="0" anchor="ctr">
            <a:noAutofit/>
          </a:bodyPr>
          <a:lstStyle/>
          <a:p>
            <a:pPr algn="ctr" latinLnBrk="1">
              <a:spcBef>
                <a:spcPct val="50000"/>
              </a:spcBef>
            </a:pPr>
            <a:r>
              <a:rPr kumimoji="1" lang="zh-CN" altLang="en-US" sz="1100" b="1" dirty="0" smtClean="0">
                <a:solidFill>
                  <a:srgbClr val="C00000"/>
                </a:solidFill>
                <a:ea typeface="Gulim" pitchFamily="34" charset="-127"/>
              </a:rPr>
              <a:t>使用另外一个站点</a:t>
            </a:r>
            <a:r>
              <a:rPr kumimoji="1" lang="en-US" altLang="ko-KR" sz="1100" b="1" dirty="0" smtClean="0">
                <a:solidFill>
                  <a:srgbClr val="C00000"/>
                </a:solidFill>
                <a:ea typeface="Gulim" pitchFamily="34" charset="-127"/>
              </a:rPr>
              <a:t>!</a:t>
            </a:r>
            <a:endParaRPr kumimoji="1" lang="en-US" altLang="ko-KR" sz="1100" b="1" dirty="0">
              <a:solidFill>
                <a:srgbClr val="C00000"/>
              </a:solidFill>
              <a:ea typeface="Gulim" pitchFamily="34" charset="-127"/>
            </a:endParaRPr>
          </a:p>
        </p:txBody>
      </p:sp>
      <p:sp>
        <p:nvSpPr>
          <p:cNvPr id="42" name="Freeform 41"/>
          <p:cNvSpPr/>
          <p:nvPr/>
        </p:nvSpPr>
        <p:spPr>
          <a:xfrm>
            <a:off x="6221050" y="3010396"/>
            <a:ext cx="2640568" cy="988621"/>
          </a:xfrm>
          <a:custGeom>
            <a:avLst/>
            <a:gdLst>
              <a:gd name="connsiteX0" fmla="*/ 0 w 2641256"/>
              <a:gd name="connsiteY0" fmla="*/ 0 h 1318161"/>
              <a:gd name="connsiteX1" fmla="*/ 878774 w 2641256"/>
              <a:gd name="connsiteY1" fmla="*/ 71252 h 1318161"/>
              <a:gd name="connsiteX2" fmla="*/ 1876301 w 2641256"/>
              <a:gd name="connsiteY2" fmla="*/ 332509 h 1318161"/>
              <a:gd name="connsiteX3" fmla="*/ 2553195 w 2641256"/>
              <a:gd name="connsiteY3" fmla="*/ 724395 h 1318161"/>
              <a:gd name="connsiteX4" fmla="*/ 2612572 w 2641256"/>
              <a:gd name="connsiteY4" fmla="*/ 1318161 h 131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256" h="1318161">
                <a:moveTo>
                  <a:pt x="0" y="0"/>
                </a:moveTo>
                <a:cubicBezTo>
                  <a:pt x="283028" y="7917"/>
                  <a:pt x="566057" y="15834"/>
                  <a:pt x="878774" y="71252"/>
                </a:cubicBezTo>
                <a:cubicBezTo>
                  <a:pt x="1191491" y="126670"/>
                  <a:pt x="1597231" y="223652"/>
                  <a:pt x="1876301" y="332509"/>
                </a:cubicBezTo>
                <a:cubicBezTo>
                  <a:pt x="2155371" y="441366"/>
                  <a:pt x="2430483" y="560120"/>
                  <a:pt x="2553195" y="724395"/>
                </a:cubicBezTo>
                <a:cubicBezTo>
                  <a:pt x="2675907" y="888670"/>
                  <a:pt x="2644239" y="1103415"/>
                  <a:pt x="2612572" y="1318161"/>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370941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Agenda</a:t>
            </a:r>
            <a:endParaRPr kumimoji="1" lang="zh-CN" altLang="en-US" dirty="0"/>
          </a:p>
        </p:txBody>
      </p:sp>
      <p:sp>
        <p:nvSpPr>
          <p:cNvPr id="5" name="内容占位符 4"/>
          <p:cNvSpPr>
            <a:spLocks noGrp="1"/>
          </p:cNvSpPr>
          <p:nvPr>
            <p:ph idx="1"/>
          </p:nvPr>
        </p:nvSpPr>
        <p:spPr/>
        <p:txBody>
          <a:bodyPr/>
          <a:lstStyle/>
          <a:p>
            <a:r>
              <a:rPr kumimoji="1" lang="zh-CN" altLang="en-US" dirty="0" smtClean="0"/>
              <a:t>金融行业数据中心发展历程及趋势</a:t>
            </a:r>
            <a:endParaRPr kumimoji="1" lang="en-US" altLang="zh-CN" dirty="0" smtClean="0"/>
          </a:p>
          <a:p>
            <a:r>
              <a:rPr kumimoji="1" lang="zh-CN" altLang="en-US" dirty="0" smtClean="0"/>
              <a:t>双活数据中心建设模型</a:t>
            </a:r>
            <a:endParaRPr kumimoji="1" lang="en-US" altLang="zh-CN" dirty="0" smtClean="0"/>
          </a:p>
          <a:p>
            <a:r>
              <a:rPr kumimoji="1" lang="en-US" altLang="zh-CN" dirty="0" smtClean="0"/>
              <a:t>F5</a:t>
            </a:r>
            <a:r>
              <a:rPr kumimoji="1" lang="zh-CN" altLang="en-US" dirty="0" smtClean="0"/>
              <a:t>双活数据中心解决方案</a:t>
            </a:r>
            <a:endParaRPr kumimoji="1" lang="en-US" altLang="zh-CN" dirty="0" smtClean="0"/>
          </a:p>
          <a:p>
            <a:r>
              <a:rPr kumimoji="1" lang="zh-CN" altLang="en-US" dirty="0" smtClean="0"/>
              <a:t>成功案例</a:t>
            </a:r>
            <a:endParaRPr kumimoji="1" lang="zh-CN" altLang="en-US" dirty="0"/>
          </a:p>
        </p:txBody>
      </p:sp>
    </p:spTree>
    <p:extLst>
      <p:ext uri="{BB962C8B-B14F-4D97-AF65-F5344CB8AC3E}">
        <p14:creationId xmlns:p14="http://schemas.microsoft.com/office/powerpoint/2010/main" val="127856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1295129" y="4797152"/>
            <a:ext cx="6170833" cy="1380780"/>
          </a:xfrm>
          <a:prstGeom prst="roundRect">
            <a:avLst>
              <a:gd name="adj" fmla="val 4773"/>
            </a:avLst>
          </a:prstGeom>
          <a:solidFill>
            <a:schemeClr val="bg1">
              <a:lumMod val="65000"/>
            </a:schemeClr>
          </a:solid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sp>
        <p:nvSpPr>
          <p:cNvPr id="137" name="Rounded Rectangle 136"/>
          <p:cNvSpPr/>
          <p:nvPr/>
        </p:nvSpPr>
        <p:spPr>
          <a:xfrm>
            <a:off x="2641606" y="5033355"/>
            <a:ext cx="1007933" cy="286665"/>
          </a:xfrm>
          <a:prstGeom prst="roundRect">
            <a:avLst/>
          </a:prstGeom>
          <a:gradFill>
            <a:gsLst>
              <a:gs pos="0">
                <a:schemeClr val="accent1">
                  <a:lumMod val="50000"/>
                </a:schemeClr>
              </a:gs>
              <a:gs pos="99000">
                <a:schemeClr val="accent1">
                  <a:lumMod val="75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zh-CN" altLang="en-US" sz="600" b="1" dirty="0">
                <a:solidFill>
                  <a:schemeClr val="bg1"/>
                </a:solidFill>
                <a:latin typeface="Arial"/>
                <a:cs typeface="Arial"/>
              </a:rPr>
              <a:t>一键</a:t>
            </a:r>
            <a:r>
              <a:rPr lang="en-US" altLang="zh-CN" sz="600" b="1" dirty="0">
                <a:solidFill>
                  <a:schemeClr val="bg1"/>
                </a:solidFill>
                <a:latin typeface="Arial"/>
                <a:cs typeface="Arial"/>
              </a:rPr>
              <a:t>CASE</a:t>
            </a:r>
            <a:r>
              <a:rPr lang="zh-CN" altLang="en-US" sz="600" b="1" dirty="0">
                <a:solidFill>
                  <a:schemeClr val="bg1"/>
                </a:solidFill>
                <a:latin typeface="Arial"/>
                <a:cs typeface="Arial"/>
              </a:rPr>
              <a:t>信息采集</a:t>
            </a:r>
            <a:endParaRPr lang="en-US" sz="600" b="1" dirty="0">
              <a:solidFill>
                <a:schemeClr val="bg1"/>
              </a:solidFill>
              <a:latin typeface="Arial"/>
              <a:cs typeface="Arial"/>
            </a:endParaRPr>
          </a:p>
        </p:txBody>
      </p:sp>
      <p:sp>
        <p:nvSpPr>
          <p:cNvPr id="138" name="Rounded Rectangle 137"/>
          <p:cNvSpPr/>
          <p:nvPr/>
        </p:nvSpPr>
        <p:spPr>
          <a:xfrm>
            <a:off x="3793734" y="5033355"/>
            <a:ext cx="1007933" cy="286665"/>
          </a:xfrm>
          <a:prstGeom prst="roundRect">
            <a:avLst/>
          </a:prstGeom>
          <a:gradFill>
            <a:gsLst>
              <a:gs pos="0">
                <a:schemeClr val="accent1">
                  <a:lumMod val="50000"/>
                </a:schemeClr>
              </a:gs>
              <a:gs pos="99000">
                <a:schemeClr val="accent1">
                  <a:lumMod val="75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zh-CN" altLang="en-US" sz="600" b="1" dirty="0">
                <a:solidFill>
                  <a:schemeClr val="bg1"/>
                </a:solidFill>
                <a:latin typeface="Arial"/>
                <a:cs typeface="Arial"/>
              </a:rPr>
              <a:t>一键切换</a:t>
            </a:r>
            <a:endParaRPr lang="en-US" sz="600" b="1" dirty="0">
              <a:solidFill>
                <a:schemeClr val="bg1"/>
              </a:solidFill>
              <a:latin typeface="Arial"/>
              <a:cs typeface="Arial"/>
            </a:endParaRPr>
          </a:p>
        </p:txBody>
      </p:sp>
      <p:sp>
        <p:nvSpPr>
          <p:cNvPr id="139" name="Rounded Rectangle 138"/>
          <p:cNvSpPr/>
          <p:nvPr/>
        </p:nvSpPr>
        <p:spPr>
          <a:xfrm>
            <a:off x="5017870" y="5033355"/>
            <a:ext cx="1007933" cy="286665"/>
          </a:xfrm>
          <a:prstGeom prst="roundRect">
            <a:avLst/>
          </a:prstGeom>
          <a:gradFill>
            <a:gsLst>
              <a:gs pos="0">
                <a:schemeClr val="accent5">
                  <a:lumMod val="40000"/>
                  <a:lumOff val="60000"/>
                </a:schemeClr>
              </a:gs>
              <a:gs pos="99000">
                <a:schemeClr val="accent5">
                  <a:lumMod val="20000"/>
                  <a:lumOff val="80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en-US" altLang="zh-CN" sz="600" b="1" dirty="0">
                <a:solidFill>
                  <a:schemeClr val="accent1">
                    <a:lumMod val="75000"/>
                  </a:schemeClr>
                </a:solidFill>
                <a:latin typeface="Arial"/>
                <a:cs typeface="Arial"/>
              </a:rPr>
              <a:t>TMSH</a:t>
            </a:r>
            <a:r>
              <a:rPr lang="zh-CN" altLang="en-US" sz="600" b="1" dirty="0">
                <a:solidFill>
                  <a:schemeClr val="accent1">
                    <a:lumMod val="75000"/>
                  </a:schemeClr>
                </a:solidFill>
                <a:latin typeface="Arial"/>
                <a:cs typeface="Arial"/>
              </a:rPr>
              <a:t>接口</a:t>
            </a:r>
            <a:endParaRPr lang="en-US" sz="600" b="1" dirty="0">
              <a:solidFill>
                <a:schemeClr val="accent1">
                  <a:lumMod val="75000"/>
                </a:schemeClr>
              </a:solidFill>
              <a:latin typeface="Arial"/>
              <a:cs typeface="Arial"/>
            </a:endParaRPr>
          </a:p>
        </p:txBody>
      </p:sp>
      <p:sp>
        <p:nvSpPr>
          <p:cNvPr id="140" name="Rounded Rectangle 139"/>
          <p:cNvSpPr/>
          <p:nvPr/>
        </p:nvSpPr>
        <p:spPr>
          <a:xfrm>
            <a:off x="6314014" y="5033355"/>
            <a:ext cx="1007933" cy="286665"/>
          </a:xfrm>
          <a:prstGeom prst="roundRect">
            <a:avLst/>
          </a:prstGeom>
          <a:gradFill>
            <a:gsLst>
              <a:gs pos="0">
                <a:schemeClr val="accent5">
                  <a:lumMod val="40000"/>
                  <a:lumOff val="60000"/>
                </a:schemeClr>
              </a:gs>
              <a:gs pos="99000">
                <a:schemeClr val="accent5">
                  <a:lumMod val="20000"/>
                  <a:lumOff val="80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en-US" sz="600" b="1" dirty="0" err="1">
                <a:solidFill>
                  <a:schemeClr val="accent1">
                    <a:lumMod val="75000"/>
                  </a:schemeClr>
                </a:solidFill>
                <a:latin typeface="Arial"/>
                <a:cs typeface="Arial"/>
              </a:rPr>
              <a:t>iControl</a:t>
            </a:r>
            <a:r>
              <a:rPr lang="zh-CN" altLang="en-US" sz="600" b="1" dirty="0">
                <a:solidFill>
                  <a:schemeClr val="accent1">
                    <a:lumMod val="75000"/>
                  </a:schemeClr>
                </a:solidFill>
                <a:latin typeface="Arial"/>
                <a:cs typeface="Arial"/>
              </a:rPr>
              <a:t>接口</a:t>
            </a:r>
            <a:endParaRPr lang="en-US" sz="600" b="1" dirty="0">
              <a:solidFill>
                <a:schemeClr val="accent1">
                  <a:lumMod val="75000"/>
                </a:schemeClr>
              </a:solidFill>
              <a:latin typeface="Arial"/>
              <a:cs typeface="Arial"/>
            </a:endParaRPr>
          </a:p>
        </p:txBody>
      </p:sp>
      <p:sp>
        <p:nvSpPr>
          <p:cNvPr id="148" name="Rounded Rectangle 147"/>
          <p:cNvSpPr/>
          <p:nvPr/>
        </p:nvSpPr>
        <p:spPr>
          <a:xfrm>
            <a:off x="1437628" y="5033355"/>
            <a:ext cx="1007933" cy="286665"/>
          </a:xfrm>
          <a:prstGeom prst="roundRect">
            <a:avLst/>
          </a:prstGeom>
          <a:gradFill>
            <a:gsLst>
              <a:gs pos="0">
                <a:schemeClr val="accent1">
                  <a:lumMod val="50000"/>
                </a:schemeClr>
              </a:gs>
              <a:gs pos="99000">
                <a:schemeClr val="accent1">
                  <a:lumMod val="75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en-US" altLang="zh-CN" sz="600" b="1" dirty="0">
                <a:solidFill>
                  <a:schemeClr val="bg1"/>
                </a:solidFill>
                <a:latin typeface="Arial"/>
                <a:cs typeface="Arial"/>
              </a:rPr>
              <a:t>USC</a:t>
            </a:r>
            <a:r>
              <a:rPr lang="zh-CN" altLang="en-US" sz="600" b="1" dirty="0">
                <a:solidFill>
                  <a:schemeClr val="bg1"/>
                </a:solidFill>
                <a:latin typeface="Arial"/>
                <a:cs typeface="Arial"/>
              </a:rPr>
              <a:t>以及配置采集</a:t>
            </a:r>
            <a:endParaRPr lang="en-US" sz="600" b="1" dirty="0">
              <a:solidFill>
                <a:schemeClr val="bg1"/>
              </a:solidFill>
              <a:latin typeface="Arial"/>
              <a:cs typeface="Arial"/>
            </a:endParaRPr>
          </a:p>
        </p:txBody>
      </p:sp>
      <p:sp>
        <p:nvSpPr>
          <p:cNvPr id="162" name="Rounded Rectangle 161"/>
          <p:cNvSpPr/>
          <p:nvPr/>
        </p:nvSpPr>
        <p:spPr>
          <a:xfrm>
            <a:off x="6314012" y="2627108"/>
            <a:ext cx="928602" cy="286665"/>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r>
              <a:rPr lang="en-US" altLang="zh-CN" sz="675" b="1" dirty="0">
                <a:solidFill>
                  <a:srgbClr val="FFFFFF"/>
                </a:solidFill>
                <a:cs typeface="Arial"/>
              </a:rPr>
              <a:t>Cloud Manager</a:t>
            </a:r>
            <a:endParaRPr lang="en-US" sz="675" b="1" dirty="0">
              <a:solidFill>
                <a:srgbClr val="FFFFFF"/>
              </a:solidFill>
              <a:cs typeface="Arial"/>
            </a:endParaRPr>
          </a:p>
        </p:txBody>
      </p:sp>
      <p:sp>
        <p:nvSpPr>
          <p:cNvPr id="163" name="TextBox 162"/>
          <p:cNvSpPr txBox="1"/>
          <p:nvPr/>
        </p:nvSpPr>
        <p:spPr>
          <a:xfrm>
            <a:off x="2908118" y="5931023"/>
            <a:ext cx="2819400" cy="219299"/>
          </a:xfrm>
          <a:prstGeom prst="rect">
            <a:avLst/>
          </a:prstGeom>
          <a:noFill/>
          <a:effectLst/>
        </p:spPr>
        <p:txBody>
          <a:bodyPr wrap="square" lIns="91448" tIns="45724" rIns="91448" bIns="45724" rtlCol="0">
            <a:spAutoFit/>
          </a:bodyPr>
          <a:lstStyle/>
          <a:p>
            <a:pPr algn="ctr"/>
            <a:r>
              <a:rPr lang="en-US" sz="825" b="1" dirty="0">
                <a:solidFill>
                  <a:schemeClr val="tx2"/>
                </a:solidFill>
                <a:latin typeface="Arial"/>
                <a:cs typeface="Arial"/>
              </a:rPr>
              <a:t>F5 </a:t>
            </a:r>
            <a:r>
              <a:rPr lang="en-US" altLang="zh-CN" sz="825" b="1" dirty="0">
                <a:solidFill>
                  <a:schemeClr val="tx2"/>
                </a:solidFill>
                <a:latin typeface="Arial"/>
                <a:cs typeface="Arial"/>
              </a:rPr>
              <a:t>BIGIP Platform</a:t>
            </a:r>
            <a:endParaRPr lang="en-US" sz="825" b="1" dirty="0">
              <a:solidFill>
                <a:schemeClr val="tx2"/>
              </a:solidFill>
              <a:latin typeface="Arial"/>
              <a:cs typeface="Arial"/>
            </a:endParaRPr>
          </a:p>
        </p:txBody>
      </p:sp>
      <p:cxnSp>
        <p:nvCxnSpPr>
          <p:cNvPr id="168" name="Straight Arrow Connector 167"/>
          <p:cNvCxnSpPr>
            <a:stCxn id="161" idx="1"/>
            <a:endCxn id="97" idx="3"/>
          </p:cNvCxnSpPr>
          <p:nvPr/>
        </p:nvCxnSpPr>
        <p:spPr>
          <a:xfrm rot="10800000">
            <a:off x="3300302" y="3345255"/>
            <a:ext cx="1740147" cy="730445"/>
          </a:xfrm>
          <a:prstGeom prst="bentConnector3">
            <a:avLst>
              <a:gd name="adj1" fmla="val 50000"/>
            </a:avLst>
          </a:prstGeom>
          <a:ln w="6350" cap="sq" cmpd="sng" algn="ctr">
            <a:solidFill>
              <a:srgbClr val="AFAA9B"/>
            </a:solidFill>
            <a:prstDash val="solid"/>
            <a:round/>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5779427" y="4095510"/>
            <a:ext cx="682869" cy="0"/>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148" idx="0"/>
            <a:endCxn id="95" idx="2"/>
          </p:cNvCxnSpPr>
          <p:nvPr/>
        </p:nvCxnSpPr>
        <p:spPr>
          <a:xfrm flipH="1" flipV="1">
            <a:off x="1933281" y="4341250"/>
            <a:ext cx="8313" cy="692105"/>
          </a:xfrm>
          <a:prstGeom prst="straightConnector1">
            <a:avLst/>
          </a:prstGeom>
          <a:ln w="6350" cap="sq" cmpd="sng" algn="ctr">
            <a:solidFill>
              <a:srgbClr val="AFAA9B"/>
            </a:solidFill>
            <a:prstDash val="solid"/>
            <a:round/>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48" idx="2"/>
          </p:cNvCxnSpPr>
          <p:nvPr/>
        </p:nvCxnSpPr>
        <p:spPr>
          <a:xfrm flipH="1">
            <a:off x="1939626" y="5320021"/>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a:off x="3143515" y="5320021"/>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a:off x="4157151" y="5320021"/>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1939626" y="5622519"/>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3047200" y="5622519"/>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H="1">
            <a:off x="4157151" y="5622519"/>
            <a:ext cx="1967" cy="177481"/>
          </a:xfrm>
          <a:prstGeom prst="line">
            <a:avLst/>
          </a:prstGeom>
          <a:ln w="12700" cap="flat" cmpd="sng" algn="ctr">
            <a:solidFill>
              <a:schemeClr val="bg2">
                <a:lumMod val="75000"/>
              </a:schemeClr>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a:stCxn id="139" idx="0"/>
            <a:endCxn id="161" idx="2"/>
          </p:cNvCxnSpPr>
          <p:nvPr/>
        </p:nvCxnSpPr>
        <p:spPr>
          <a:xfrm flipH="1" flipV="1">
            <a:off x="5504748" y="4219030"/>
            <a:ext cx="17088" cy="814324"/>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215" name="Rounded Rectangle 214"/>
          <p:cNvSpPr/>
          <p:nvPr/>
        </p:nvSpPr>
        <p:spPr>
          <a:xfrm>
            <a:off x="1437626" y="5540330"/>
            <a:ext cx="3257814" cy="258584"/>
          </a:xfrm>
          <a:prstGeom prst="roundRect">
            <a:avLst/>
          </a:prstGeom>
          <a:gradFill>
            <a:gsLst>
              <a:gs pos="0">
                <a:schemeClr val="accent1">
                  <a:lumMod val="50000"/>
                </a:schemeClr>
              </a:gs>
              <a:gs pos="100000">
                <a:schemeClr val="accent1">
                  <a:lumMod val="75000"/>
                </a:schemeClr>
              </a:gs>
            </a:gsLst>
            <a:lin ang="0" scaled="1"/>
          </a:gradFill>
          <a:ln w="12700" cmpd="sng">
            <a:noFill/>
          </a:ln>
          <a:effectLst/>
        </p:spPr>
        <p:style>
          <a:lnRef idx="1">
            <a:schemeClr val="dk1"/>
          </a:lnRef>
          <a:fillRef idx="3">
            <a:schemeClr val="dk1"/>
          </a:fillRef>
          <a:effectRef idx="2">
            <a:schemeClr val="dk1"/>
          </a:effectRef>
          <a:fontRef idx="minor">
            <a:schemeClr val="lt1"/>
          </a:fontRef>
        </p:style>
        <p:txBody>
          <a:bodyPr lIns="91448" tIns="45724" rIns="91448" bIns="45724" rtlCol="0" anchor="ctr"/>
          <a:lstStyle/>
          <a:p>
            <a:pPr algn="ctr"/>
            <a:r>
              <a:rPr lang="zh-CN" altLang="en-US" sz="825" dirty="0">
                <a:solidFill>
                  <a:srgbClr val="FFFFFF"/>
                </a:solidFill>
                <a:latin typeface="Arial"/>
                <a:cs typeface="Arial"/>
              </a:rPr>
              <a:t>一键装机脚本</a:t>
            </a:r>
            <a:endParaRPr lang="en-US" sz="825" dirty="0">
              <a:solidFill>
                <a:srgbClr val="FFFFFF"/>
              </a:solidFill>
              <a:latin typeface="Arial"/>
              <a:cs typeface="Arial"/>
            </a:endParaRPr>
          </a:p>
        </p:txBody>
      </p:sp>
      <p:cxnSp>
        <p:nvCxnSpPr>
          <p:cNvPr id="93" name="Straight Arrow Connector 92"/>
          <p:cNvCxnSpPr>
            <a:stCxn id="140" idx="0"/>
            <a:endCxn id="133" idx="2"/>
          </p:cNvCxnSpPr>
          <p:nvPr/>
        </p:nvCxnSpPr>
        <p:spPr>
          <a:xfrm flipH="1" flipV="1">
            <a:off x="6801200" y="4249774"/>
            <a:ext cx="16780" cy="783581"/>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1068540" y="3747030"/>
            <a:ext cx="1729484" cy="594221"/>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endParaRPr lang="en-US" sz="675" b="1" dirty="0">
              <a:solidFill>
                <a:srgbClr val="FFFFFF"/>
              </a:solidFill>
              <a:latin typeface="Arial"/>
              <a:cs typeface="Arial"/>
            </a:endParaRPr>
          </a:p>
        </p:txBody>
      </p:sp>
      <p:grpSp>
        <p:nvGrpSpPr>
          <p:cNvPr id="30" name="Group 29"/>
          <p:cNvGrpSpPr/>
          <p:nvPr/>
        </p:nvGrpSpPr>
        <p:grpSpPr>
          <a:xfrm>
            <a:off x="283467" y="3054820"/>
            <a:ext cx="3312546" cy="576763"/>
            <a:chOff x="1125860" y="2233710"/>
            <a:chExt cx="3312547" cy="808414"/>
          </a:xfrm>
        </p:grpSpPr>
        <p:sp>
          <p:nvSpPr>
            <p:cNvPr id="165" name="Rounded Rectangle 164"/>
            <p:cNvSpPr/>
            <p:nvPr/>
          </p:nvSpPr>
          <p:spPr>
            <a:xfrm>
              <a:off x="2205980" y="2438715"/>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配置一致性</a:t>
              </a:r>
              <a:endParaRPr lang="en-US" sz="675" b="1" dirty="0">
                <a:solidFill>
                  <a:schemeClr val="accent1">
                    <a:lumMod val="75000"/>
                  </a:schemeClr>
                </a:solidFill>
                <a:latin typeface="Arial"/>
                <a:cs typeface="Arial"/>
              </a:endParaRPr>
            </a:p>
          </p:txBody>
        </p:sp>
        <p:sp>
          <p:nvSpPr>
            <p:cNvPr id="96" name="Rounded Rectangle 95"/>
            <p:cNvSpPr/>
            <p:nvPr/>
          </p:nvSpPr>
          <p:spPr>
            <a:xfrm>
              <a:off x="1205370" y="2434067"/>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lIns="91448" tIns="45724" rIns="91448" bIns="45724" rtlCol="0" anchor="ctr"/>
            <a:lstStyle/>
            <a:p>
              <a:pPr algn="ctr"/>
              <a:r>
                <a:rPr lang="en-US" altLang="zh-CN" sz="675" b="1" dirty="0">
                  <a:solidFill>
                    <a:schemeClr val="accent1">
                      <a:lumMod val="75000"/>
                    </a:schemeClr>
                  </a:solidFill>
                  <a:latin typeface="Arial"/>
                  <a:cs typeface="Arial"/>
                </a:rPr>
                <a:t>F5</a:t>
              </a:r>
              <a:r>
                <a:rPr lang="zh-CN" altLang="en-US" sz="675" b="1" dirty="0">
                  <a:solidFill>
                    <a:schemeClr val="accent1">
                      <a:lumMod val="75000"/>
                    </a:schemeClr>
                  </a:solidFill>
                  <a:latin typeface="Arial"/>
                  <a:cs typeface="Arial"/>
                </a:rPr>
                <a:t>应用统一视图</a:t>
              </a:r>
              <a:endParaRPr lang="en-US" altLang="zh-CN" sz="675" b="1" dirty="0">
                <a:solidFill>
                  <a:schemeClr val="accent1">
                    <a:lumMod val="75000"/>
                  </a:schemeClr>
                </a:solidFill>
                <a:latin typeface="Arial"/>
                <a:cs typeface="Arial"/>
              </a:endParaRPr>
            </a:p>
          </p:txBody>
        </p:sp>
        <p:sp>
          <p:nvSpPr>
            <p:cNvPr id="97" name="Rounded Rectangle 96"/>
            <p:cNvSpPr/>
            <p:nvPr/>
          </p:nvSpPr>
          <p:spPr>
            <a:xfrm>
              <a:off x="3214092" y="2449734"/>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配置合规性</a:t>
              </a:r>
              <a:endParaRPr lang="en-US" sz="675" b="1" dirty="0">
                <a:solidFill>
                  <a:schemeClr val="accent1">
                    <a:lumMod val="75000"/>
                  </a:schemeClr>
                </a:solidFill>
                <a:latin typeface="Arial"/>
                <a:cs typeface="Arial"/>
              </a:endParaRPr>
            </a:p>
          </p:txBody>
        </p:sp>
        <p:sp>
          <p:nvSpPr>
            <p:cNvPr id="100" name="Rounded Rectangle 99"/>
            <p:cNvSpPr/>
            <p:nvPr/>
          </p:nvSpPr>
          <p:spPr>
            <a:xfrm>
              <a:off x="1125860" y="2233710"/>
              <a:ext cx="3312547" cy="808414"/>
            </a:xfrm>
            <a:prstGeom prst="roundRect">
              <a:avLst>
                <a:gd name="adj" fmla="val 4773"/>
              </a:avLst>
            </a:prstGeom>
            <a:no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grpSp>
      <p:cxnSp>
        <p:nvCxnSpPr>
          <p:cNvPr id="101" name="Straight Arrow Connector 100"/>
          <p:cNvCxnSpPr>
            <a:stCxn id="95" idx="0"/>
            <a:endCxn id="100" idx="2"/>
          </p:cNvCxnSpPr>
          <p:nvPr/>
        </p:nvCxnSpPr>
        <p:spPr>
          <a:xfrm flipV="1">
            <a:off x="1933280" y="3631582"/>
            <a:ext cx="6460" cy="115447"/>
          </a:xfrm>
          <a:prstGeom prst="straightConnector1">
            <a:avLst/>
          </a:prstGeom>
          <a:ln w="6350" cap="sq" cmpd="sng" algn="ctr">
            <a:solidFill>
              <a:srgbClr val="AFAA9B"/>
            </a:solidFill>
            <a:prstDash val="solid"/>
            <a:round/>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161" name="Rounded Rectangle 160"/>
          <p:cNvSpPr/>
          <p:nvPr/>
        </p:nvSpPr>
        <p:spPr>
          <a:xfrm>
            <a:off x="5040448" y="3932367"/>
            <a:ext cx="928602" cy="286665"/>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r>
              <a:rPr lang="en-US" altLang="zh-CN" sz="675" b="1" dirty="0" err="1">
                <a:solidFill>
                  <a:srgbClr val="FFFFFF"/>
                </a:solidFill>
                <a:cs typeface="Arial"/>
              </a:rPr>
              <a:t>AutoManager</a:t>
            </a:r>
            <a:r>
              <a:rPr lang="en-US" altLang="zh-CN" sz="675" b="1" dirty="0">
                <a:solidFill>
                  <a:srgbClr val="FFFFFF"/>
                </a:solidFill>
                <a:cs typeface="Arial"/>
              </a:rPr>
              <a:t> Software </a:t>
            </a:r>
            <a:endParaRPr lang="en-US" sz="675" b="1" dirty="0">
              <a:solidFill>
                <a:srgbClr val="FFFFFF"/>
              </a:solidFill>
              <a:latin typeface="Arial"/>
              <a:cs typeface="Arial"/>
            </a:endParaRPr>
          </a:p>
        </p:txBody>
      </p:sp>
      <p:grpSp>
        <p:nvGrpSpPr>
          <p:cNvPr id="29" name="Group 28"/>
          <p:cNvGrpSpPr/>
          <p:nvPr/>
        </p:nvGrpSpPr>
        <p:grpSpPr>
          <a:xfrm>
            <a:off x="8114034" y="3801049"/>
            <a:ext cx="3168352" cy="606468"/>
            <a:chOff x="8607190" y="3328666"/>
            <a:chExt cx="3168352" cy="808414"/>
          </a:xfrm>
        </p:grpSpPr>
        <p:sp>
          <p:nvSpPr>
            <p:cNvPr id="132" name="Rounded Rectangle 131"/>
            <p:cNvSpPr/>
            <p:nvPr/>
          </p:nvSpPr>
          <p:spPr>
            <a:xfrm>
              <a:off x="8686700" y="350100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版本</a:t>
              </a:r>
              <a:r>
                <a:rPr lang="en-US" altLang="zh-CN" sz="675" b="1" dirty="0">
                  <a:solidFill>
                    <a:schemeClr val="accent1">
                      <a:lumMod val="75000"/>
                    </a:schemeClr>
                  </a:solidFill>
                  <a:latin typeface="Arial"/>
                  <a:cs typeface="Arial"/>
                </a:rPr>
                <a:t>/</a:t>
              </a:r>
              <a:r>
                <a:rPr lang="zh-CN" altLang="en-US" sz="675" b="1" dirty="0">
                  <a:solidFill>
                    <a:schemeClr val="accent1">
                      <a:lumMod val="75000"/>
                    </a:schemeClr>
                  </a:solidFill>
                  <a:latin typeface="Arial"/>
                  <a:cs typeface="Arial"/>
                </a:rPr>
                <a:t>补丁管理</a:t>
              </a:r>
              <a:endParaRPr lang="en-US" sz="675" b="1" dirty="0">
                <a:solidFill>
                  <a:schemeClr val="accent1">
                    <a:lumMod val="75000"/>
                  </a:schemeClr>
                </a:solidFill>
                <a:latin typeface="Arial"/>
                <a:cs typeface="Arial"/>
              </a:endParaRPr>
            </a:p>
          </p:txBody>
        </p:sp>
        <p:sp>
          <p:nvSpPr>
            <p:cNvPr id="115" name="Rounded Rectangle 114"/>
            <p:cNvSpPr/>
            <p:nvPr/>
          </p:nvSpPr>
          <p:spPr>
            <a:xfrm>
              <a:off x="9687310" y="351634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应用性能监控</a:t>
              </a:r>
              <a:endParaRPr lang="en-US" sz="675" b="1" dirty="0">
                <a:solidFill>
                  <a:schemeClr val="accent1">
                    <a:lumMod val="75000"/>
                  </a:schemeClr>
                </a:solidFill>
                <a:latin typeface="Arial"/>
                <a:cs typeface="Arial"/>
              </a:endParaRPr>
            </a:p>
          </p:txBody>
        </p:sp>
        <p:sp>
          <p:nvSpPr>
            <p:cNvPr id="116" name="Rounded Rectangle 115"/>
            <p:cNvSpPr/>
            <p:nvPr/>
          </p:nvSpPr>
          <p:spPr>
            <a:xfrm>
              <a:off x="10695422" y="3525972"/>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配置下发</a:t>
              </a:r>
              <a:endParaRPr lang="en-US" sz="675" b="1" dirty="0">
                <a:solidFill>
                  <a:schemeClr val="accent1">
                    <a:lumMod val="75000"/>
                  </a:schemeClr>
                </a:solidFill>
                <a:latin typeface="Arial"/>
                <a:cs typeface="Arial"/>
              </a:endParaRPr>
            </a:p>
          </p:txBody>
        </p:sp>
        <p:sp>
          <p:nvSpPr>
            <p:cNvPr id="120" name="Rounded Rectangle 119"/>
            <p:cNvSpPr/>
            <p:nvPr/>
          </p:nvSpPr>
          <p:spPr>
            <a:xfrm>
              <a:off x="8607190" y="3328666"/>
              <a:ext cx="3168352" cy="808414"/>
            </a:xfrm>
            <a:prstGeom prst="roundRect">
              <a:avLst>
                <a:gd name="adj" fmla="val 4773"/>
              </a:avLst>
            </a:prstGeom>
            <a:no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grpSp>
      <p:cxnSp>
        <p:nvCxnSpPr>
          <p:cNvPr id="121" name="Straight Arrow Connector 120"/>
          <p:cNvCxnSpPr>
            <a:stCxn id="133" idx="0"/>
            <a:endCxn id="162" idx="2"/>
          </p:cNvCxnSpPr>
          <p:nvPr/>
        </p:nvCxnSpPr>
        <p:spPr>
          <a:xfrm flipH="1" flipV="1">
            <a:off x="6778313" y="2913773"/>
            <a:ext cx="22887" cy="1049337"/>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126" name="Rounded Rectangle 125"/>
          <p:cNvSpPr/>
          <p:nvPr/>
        </p:nvSpPr>
        <p:spPr>
          <a:xfrm>
            <a:off x="5215393" y="5450913"/>
            <a:ext cx="1956992" cy="485154"/>
          </a:xfrm>
          <a:prstGeom prst="roundRect">
            <a:avLst/>
          </a:prstGeom>
          <a:gradFill>
            <a:gsLst>
              <a:gs pos="0">
                <a:schemeClr val="accent5">
                  <a:lumMod val="40000"/>
                  <a:lumOff val="60000"/>
                </a:schemeClr>
              </a:gs>
              <a:gs pos="99000">
                <a:schemeClr val="accent5">
                  <a:lumMod val="20000"/>
                  <a:lumOff val="80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r>
              <a:rPr lang="en-US" altLang="zh-CN" sz="600" b="1" dirty="0" err="1">
                <a:solidFill>
                  <a:schemeClr val="accent1">
                    <a:lumMod val="75000"/>
                  </a:schemeClr>
                </a:solidFill>
                <a:latin typeface="Arial"/>
                <a:cs typeface="Arial"/>
              </a:rPr>
              <a:t>iRule</a:t>
            </a:r>
            <a:endParaRPr lang="en-US" sz="600" b="1" dirty="0">
              <a:solidFill>
                <a:schemeClr val="accent1">
                  <a:lumMod val="75000"/>
                </a:schemeClr>
              </a:solidFill>
              <a:latin typeface="Arial"/>
              <a:cs typeface="Arial"/>
            </a:endParaRPr>
          </a:p>
        </p:txBody>
      </p:sp>
      <p:sp>
        <p:nvSpPr>
          <p:cNvPr id="133" name="Rounded Rectangle 132"/>
          <p:cNvSpPr/>
          <p:nvPr/>
        </p:nvSpPr>
        <p:spPr>
          <a:xfrm>
            <a:off x="6336899" y="3963110"/>
            <a:ext cx="928602" cy="286665"/>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r>
              <a:rPr lang="en-US" altLang="zh-CN" sz="675" b="1" dirty="0" err="1">
                <a:solidFill>
                  <a:srgbClr val="FFFFFF"/>
                </a:solidFill>
                <a:cs typeface="Arial"/>
              </a:rPr>
              <a:t>EnterpriseManager</a:t>
            </a:r>
            <a:endParaRPr lang="en-US" sz="675" b="1" dirty="0">
              <a:solidFill>
                <a:srgbClr val="FFFFFF"/>
              </a:solidFill>
              <a:cs typeface="Arial"/>
            </a:endParaRPr>
          </a:p>
        </p:txBody>
      </p:sp>
      <p:cxnSp>
        <p:nvCxnSpPr>
          <p:cNvPr id="135" name="Straight Arrow Connector 134"/>
          <p:cNvCxnSpPr>
            <a:stCxn id="133" idx="3"/>
            <a:endCxn id="120" idx="1"/>
          </p:cNvCxnSpPr>
          <p:nvPr/>
        </p:nvCxnSpPr>
        <p:spPr>
          <a:xfrm flipV="1">
            <a:off x="7265501" y="4104284"/>
            <a:ext cx="848534" cy="2158"/>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217" name="Rounded Rectangle 216"/>
          <p:cNvSpPr/>
          <p:nvPr/>
        </p:nvSpPr>
        <p:spPr>
          <a:xfrm>
            <a:off x="9016817" y="5513454"/>
            <a:ext cx="1401474" cy="385909"/>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r>
              <a:rPr lang="en-US" sz="675" b="1" dirty="0">
                <a:solidFill>
                  <a:srgbClr val="FFFFFF"/>
                </a:solidFill>
                <a:cs typeface="Arial"/>
              </a:rPr>
              <a:t>Log Analysis soft ware</a:t>
            </a:r>
          </a:p>
        </p:txBody>
      </p:sp>
      <p:cxnSp>
        <p:nvCxnSpPr>
          <p:cNvPr id="218" name="Straight Arrow Connector 217"/>
          <p:cNvCxnSpPr>
            <a:stCxn id="126" idx="3"/>
            <a:endCxn id="217" idx="1"/>
          </p:cNvCxnSpPr>
          <p:nvPr/>
        </p:nvCxnSpPr>
        <p:spPr>
          <a:xfrm>
            <a:off x="7172384" y="5693490"/>
            <a:ext cx="1844433" cy="12918"/>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grpSp>
        <p:nvGrpSpPr>
          <p:cNvPr id="219" name="Group 218"/>
          <p:cNvGrpSpPr/>
          <p:nvPr/>
        </p:nvGrpSpPr>
        <p:grpSpPr>
          <a:xfrm>
            <a:off x="8137717" y="4675899"/>
            <a:ext cx="3168352" cy="606468"/>
            <a:chOff x="8607190" y="3328666"/>
            <a:chExt cx="3168352" cy="808414"/>
          </a:xfrm>
        </p:grpSpPr>
        <p:sp>
          <p:nvSpPr>
            <p:cNvPr id="220" name="Rounded Rectangle 219"/>
            <p:cNvSpPr/>
            <p:nvPr/>
          </p:nvSpPr>
          <p:spPr>
            <a:xfrm>
              <a:off x="8686700" y="350100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四层应用延迟性分析</a:t>
              </a:r>
              <a:endParaRPr lang="en-US" sz="675" b="1" dirty="0">
                <a:solidFill>
                  <a:schemeClr val="accent1">
                    <a:lumMod val="75000"/>
                  </a:schemeClr>
                </a:solidFill>
                <a:latin typeface="Arial"/>
                <a:cs typeface="Arial"/>
              </a:endParaRPr>
            </a:p>
          </p:txBody>
        </p:sp>
        <p:sp>
          <p:nvSpPr>
            <p:cNvPr id="221" name="Rounded Rectangle 220"/>
            <p:cNvSpPr/>
            <p:nvPr/>
          </p:nvSpPr>
          <p:spPr>
            <a:xfrm>
              <a:off x="9687310" y="351634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安全事件分析</a:t>
              </a:r>
              <a:endParaRPr lang="en-US" sz="675" b="1" dirty="0">
                <a:solidFill>
                  <a:schemeClr val="accent1">
                    <a:lumMod val="75000"/>
                  </a:schemeClr>
                </a:solidFill>
                <a:latin typeface="Arial"/>
                <a:cs typeface="Arial"/>
              </a:endParaRPr>
            </a:p>
          </p:txBody>
        </p:sp>
        <p:sp>
          <p:nvSpPr>
            <p:cNvPr id="222" name="Rounded Rectangle 221"/>
            <p:cNvSpPr/>
            <p:nvPr/>
          </p:nvSpPr>
          <p:spPr>
            <a:xfrm>
              <a:off x="10695422" y="3525972"/>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自定义报表</a:t>
              </a:r>
              <a:endParaRPr lang="en-US" sz="675" b="1" dirty="0">
                <a:solidFill>
                  <a:schemeClr val="accent1">
                    <a:lumMod val="75000"/>
                  </a:schemeClr>
                </a:solidFill>
                <a:latin typeface="Arial"/>
                <a:cs typeface="Arial"/>
              </a:endParaRPr>
            </a:p>
          </p:txBody>
        </p:sp>
        <p:sp>
          <p:nvSpPr>
            <p:cNvPr id="223" name="Rounded Rectangle 222"/>
            <p:cNvSpPr/>
            <p:nvPr/>
          </p:nvSpPr>
          <p:spPr>
            <a:xfrm>
              <a:off x="8607190" y="3328666"/>
              <a:ext cx="3168352" cy="808414"/>
            </a:xfrm>
            <a:prstGeom prst="roundRect">
              <a:avLst>
                <a:gd name="adj" fmla="val 4773"/>
              </a:avLst>
            </a:prstGeom>
            <a:no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grpSp>
      <p:cxnSp>
        <p:nvCxnSpPr>
          <p:cNvPr id="224" name="Straight Arrow Connector 223"/>
          <p:cNvCxnSpPr>
            <a:stCxn id="217" idx="0"/>
            <a:endCxn id="223" idx="2"/>
          </p:cNvCxnSpPr>
          <p:nvPr/>
        </p:nvCxnSpPr>
        <p:spPr>
          <a:xfrm flipV="1">
            <a:off x="9717555" y="5282367"/>
            <a:ext cx="4339" cy="231086"/>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032609" y="4508288"/>
            <a:ext cx="149080" cy="115416"/>
          </a:xfrm>
          <a:prstGeom prst="rect">
            <a:avLst/>
          </a:prstGeom>
        </p:spPr>
        <p:txBody>
          <a:bodyPr wrap="none" lIns="0" tIns="0" rIns="0" bIns="0" rtlCol="0">
            <a:spAutoFit/>
          </a:bodyPr>
          <a:lstStyle/>
          <a:p>
            <a:r>
              <a:rPr lang="en-US" altLang="zh-CN" sz="750" dirty="0"/>
              <a:t>FTP</a:t>
            </a:r>
            <a:endParaRPr lang="en-US" sz="750" dirty="0"/>
          </a:p>
        </p:txBody>
      </p:sp>
      <p:sp>
        <p:nvSpPr>
          <p:cNvPr id="225" name="TextBox 224"/>
          <p:cNvSpPr txBox="1"/>
          <p:nvPr/>
        </p:nvSpPr>
        <p:spPr>
          <a:xfrm>
            <a:off x="5323183" y="4544029"/>
            <a:ext cx="171522" cy="115416"/>
          </a:xfrm>
          <a:prstGeom prst="rect">
            <a:avLst/>
          </a:prstGeom>
        </p:spPr>
        <p:txBody>
          <a:bodyPr wrap="none" lIns="0" tIns="0" rIns="0" bIns="0" rtlCol="0">
            <a:spAutoFit/>
          </a:bodyPr>
          <a:lstStyle/>
          <a:p>
            <a:r>
              <a:rPr lang="en-US" altLang="zh-CN" sz="750" dirty="0"/>
              <a:t>SSH</a:t>
            </a:r>
            <a:endParaRPr lang="en-US" sz="750" dirty="0"/>
          </a:p>
        </p:txBody>
      </p:sp>
      <p:sp>
        <p:nvSpPr>
          <p:cNvPr id="226" name="TextBox 225"/>
          <p:cNvSpPr txBox="1"/>
          <p:nvPr/>
        </p:nvSpPr>
        <p:spPr>
          <a:xfrm>
            <a:off x="6987045" y="4503309"/>
            <a:ext cx="221214" cy="115416"/>
          </a:xfrm>
          <a:prstGeom prst="rect">
            <a:avLst/>
          </a:prstGeom>
        </p:spPr>
        <p:txBody>
          <a:bodyPr wrap="none" lIns="0" tIns="0" rIns="0" bIns="0" rtlCol="0">
            <a:spAutoFit/>
          </a:bodyPr>
          <a:lstStyle/>
          <a:p>
            <a:r>
              <a:rPr lang="en-US" altLang="zh-CN" sz="750" dirty="0"/>
              <a:t>SOAP</a:t>
            </a:r>
            <a:endParaRPr lang="en-US" sz="750" dirty="0"/>
          </a:p>
        </p:txBody>
      </p:sp>
      <p:sp>
        <p:nvSpPr>
          <p:cNvPr id="227" name="TextBox 226"/>
          <p:cNvSpPr txBox="1"/>
          <p:nvPr/>
        </p:nvSpPr>
        <p:spPr>
          <a:xfrm>
            <a:off x="8156901" y="5784475"/>
            <a:ext cx="328616" cy="115416"/>
          </a:xfrm>
          <a:prstGeom prst="rect">
            <a:avLst/>
          </a:prstGeom>
        </p:spPr>
        <p:txBody>
          <a:bodyPr wrap="none" lIns="0" tIns="0" rIns="0" bIns="0" rtlCol="0">
            <a:spAutoFit/>
          </a:bodyPr>
          <a:lstStyle/>
          <a:p>
            <a:r>
              <a:rPr lang="en-US" altLang="zh-CN" sz="750" dirty="0"/>
              <a:t>SYSLOG</a:t>
            </a:r>
            <a:endParaRPr lang="en-US" sz="750" dirty="0"/>
          </a:p>
        </p:txBody>
      </p:sp>
      <p:sp>
        <p:nvSpPr>
          <p:cNvPr id="228" name="TextBox 227"/>
          <p:cNvSpPr txBox="1"/>
          <p:nvPr/>
        </p:nvSpPr>
        <p:spPr>
          <a:xfrm>
            <a:off x="6967681" y="3631582"/>
            <a:ext cx="221214" cy="115416"/>
          </a:xfrm>
          <a:prstGeom prst="rect">
            <a:avLst/>
          </a:prstGeom>
        </p:spPr>
        <p:txBody>
          <a:bodyPr wrap="none" lIns="0" tIns="0" rIns="0" bIns="0" rtlCol="0">
            <a:spAutoFit/>
          </a:bodyPr>
          <a:lstStyle/>
          <a:p>
            <a:r>
              <a:rPr lang="en-US" altLang="zh-CN" sz="750" dirty="0"/>
              <a:t>SOAP</a:t>
            </a:r>
            <a:endParaRPr lang="en-US" sz="750" dirty="0"/>
          </a:p>
        </p:txBody>
      </p:sp>
      <p:grpSp>
        <p:nvGrpSpPr>
          <p:cNvPr id="232" name="Group 231"/>
          <p:cNvGrpSpPr/>
          <p:nvPr/>
        </p:nvGrpSpPr>
        <p:grpSpPr>
          <a:xfrm>
            <a:off x="8146287" y="2450547"/>
            <a:ext cx="3168352" cy="606468"/>
            <a:chOff x="8607190" y="3328666"/>
            <a:chExt cx="3168352" cy="808414"/>
          </a:xfrm>
        </p:grpSpPr>
        <p:sp>
          <p:nvSpPr>
            <p:cNvPr id="233" name="Rounded Rectangle 232"/>
            <p:cNvSpPr/>
            <p:nvPr/>
          </p:nvSpPr>
          <p:spPr>
            <a:xfrm>
              <a:off x="8686700" y="350100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en-US" altLang="zh-CN" sz="675" b="1" dirty="0">
                  <a:solidFill>
                    <a:schemeClr val="accent1">
                      <a:lumMod val="75000"/>
                    </a:schemeClr>
                  </a:solidFill>
                  <a:latin typeface="Arial"/>
                  <a:cs typeface="Arial"/>
                </a:rPr>
                <a:t>Guest/Host</a:t>
              </a:r>
              <a:r>
                <a:rPr lang="zh-CN" altLang="en-US" sz="675" b="1" dirty="0">
                  <a:solidFill>
                    <a:schemeClr val="accent1">
                      <a:lumMod val="75000"/>
                    </a:schemeClr>
                  </a:solidFill>
                  <a:latin typeface="Arial"/>
                  <a:cs typeface="Arial"/>
                </a:rPr>
                <a:t>性能监控</a:t>
              </a:r>
              <a:endParaRPr lang="en-US" sz="675" b="1" dirty="0">
                <a:solidFill>
                  <a:schemeClr val="accent1">
                    <a:lumMod val="75000"/>
                  </a:schemeClr>
                </a:solidFill>
                <a:latin typeface="Arial"/>
                <a:cs typeface="Arial"/>
              </a:endParaRPr>
            </a:p>
          </p:txBody>
        </p:sp>
        <p:sp>
          <p:nvSpPr>
            <p:cNvPr id="234" name="Rounded Rectangle 233"/>
            <p:cNvSpPr/>
            <p:nvPr/>
          </p:nvSpPr>
          <p:spPr>
            <a:xfrm>
              <a:off x="9687310" y="3516348"/>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应用资源策略库配置</a:t>
              </a:r>
              <a:endParaRPr lang="en-US" sz="675" b="1" dirty="0">
                <a:solidFill>
                  <a:schemeClr val="accent1">
                    <a:lumMod val="75000"/>
                  </a:schemeClr>
                </a:solidFill>
                <a:latin typeface="Arial"/>
                <a:cs typeface="Arial"/>
              </a:endParaRPr>
            </a:p>
          </p:txBody>
        </p:sp>
        <p:sp>
          <p:nvSpPr>
            <p:cNvPr id="235" name="Rounded Rectangle 234"/>
            <p:cNvSpPr/>
            <p:nvPr/>
          </p:nvSpPr>
          <p:spPr>
            <a:xfrm>
              <a:off x="10695422" y="3525972"/>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lIns="91448" tIns="45724" rIns="91448" bIns="45724" rtlCol="0" anchor="ctr"/>
            <a:lstStyle/>
            <a:p>
              <a:pPr algn="ctr"/>
              <a:r>
                <a:rPr lang="zh-CN" altLang="en-US" sz="675" b="1" dirty="0">
                  <a:solidFill>
                    <a:schemeClr val="accent1">
                      <a:lumMod val="75000"/>
                    </a:schemeClr>
                  </a:solidFill>
                  <a:latin typeface="Arial"/>
                  <a:cs typeface="Arial"/>
                </a:rPr>
                <a:t>自动部署</a:t>
              </a:r>
              <a:endParaRPr lang="en-US" sz="675" b="1" dirty="0">
                <a:solidFill>
                  <a:schemeClr val="accent1">
                    <a:lumMod val="75000"/>
                  </a:schemeClr>
                </a:solidFill>
                <a:latin typeface="Arial"/>
                <a:cs typeface="Arial"/>
              </a:endParaRPr>
            </a:p>
          </p:txBody>
        </p:sp>
        <p:sp>
          <p:nvSpPr>
            <p:cNvPr id="236" name="Rounded Rectangle 235"/>
            <p:cNvSpPr/>
            <p:nvPr/>
          </p:nvSpPr>
          <p:spPr>
            <a:xfrm>
              <a:off x="8607190" y="3328666"/>
              <a:ext cx="3168352" cy="808414"/>
            </a:xfrm>
            <a:prstGeom prst="roundRect">
              <a:avLst>
                <a:gd name="adj" fmla="val 4773"/>
              </a:avLst>
            </a:prstGeom>
            <a:no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grpSp>
      <p:cxnSp>
        <p:nvCxnSpPr>
          <p:cNvPr id="237" name="Straight Arrow Connector 236"/>
          <p:cNvCxnSpPr>
            <a:stCxn id="162" idx="3"/>
            <a:endCxn id="236" idx="1"/>
          </p:cNvCxnSpPr>
          <p:nvPr/>
        </p:nvCxnSpPr>
        <p:spPr>
          <a:xfrm flipV="1">
            <a:off x="7242615" y="2753782"/>
            <a:ext cx="903673" cy="16658"/>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a:stCxn id="162" idx="1"/>
            <a:endCxn id="96" idx="0"/>
          </p:cNvCxnSpPr>
          <p:nvPr/>
        </p:nvCxnSpPr>
        <p:spPr>
          <a:xfrm rot="10800000" flipV="1">
            <a:off x="827278" y="2770439"/>
            <a:ext cx="5486735" cy="427324"/>
          </a:xfrm>
          <a:prstGeom prst="bentConnector2">
            <a:avLst/>
          </a:prstGeom>
          <a:ln w="6350" cap="sq" cmpd="sng" algn="ctr">
            <a:solidFill>
              <a:srgbClr val="AFAA9B"/>
            </a:solidFill>
            <a:prstDash val="solid"/>
            <a:round/>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249" name="Rounded Rectangle 248"/>
          <p:cNvSpPr/>
          <p:nvPr/>
        </p:nvSpPr>
        <p:spPr>
          <a:xfrm>
            <a:off x="5012102" y="2942465"/>
            <a:ext cx="928602" cy="286665"/>
          </a:xfrm>
          <a:prstGeom prst="roundRect">
            <a:avLst/>
          </a:prstGeom>
          <a:solidFill>
            <a:schemeClr val="tx2"/>
          </a:solidFill>
          <a:ln>
            <a:noFill/>
          </a:ln>
          <a:effectLst/>
        </p:spPr>
        <p:style>
          <a:lnRef idx="1">
            <a:schemeClr val="accent6"/>
          </a:lnRef>
          <a:fillRef idx="3">
            <a:schemeClr val="accent6"/>
          </a:fillRef>
          <a:effectRef idx="2">
            <a:schemeClr val="accent6"/>
          </a:effectRef>
          <a:fontRef idx="minor">
            <a:schemeClr val="lt1"/>
          </a:fontRef>
        </p:style>
        <p:txBody>
          <a:bodyPr lIns="91448" tIns="45724" rIns="91448" bIns="45724" rtlCol="0" anchor="ctr"/>
          <a:lstStyle/>
          <a:p>
            <a:pPr algn="ctr"/>
            <a:r>
              <a:rPr lang="zh-CN" altLang="en-US" sz="675" b="1" dirty="0">
                <a:solidFill>
                  <a:srgbClr val="FFFFFF"/>
                </a:solidFill>
                <a:cs typeface="Arial"/>
              </a:rPr>
              <a:t>办公自动化软件</a:t>
            </a:r>
            <a:endParaRPr lang="en-US" sz="675" b="1" dirty="0">
              <a:solidFill>
                <a:srgbClr val="FFFFFF"/>
              </a:solidFill>
              <a:cs typeface="Arial"/>
            </a:endParaRPr>
          </a:p>
        </p:txBody>
      </p:sp>
      <p:cxnSp>
        <p:nvCxnSpPr>
          <p:cNvPr id="250" name="Straight Arrow Connector 249"/>
          <p:cNvCxnSpPr>
            <a:stCxn id="249" idx="2"/>
            <a:endCxn id="161" idx="0"/>
          </p:cNvCxnSpPr>
          <p:nvPr/>
        </p:nvCxnSpPr>
        <p:spPr>
          <a:xfrm>
            <a:off x="5476403" y="3229128"/>
            <a:ext cx="28345" cy="703238"/>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258" name="Rounded Rectangle 257"/>
          <p:cNvSpPr/>
          <p:nvPr/>
        </p:nvSpPr>
        <p:spPr>
          <a:xfrm>
            <a:off x="1435774" y="3826465"/>
            <a:ext cx="1007933" cy="286665"/>
          </a:xfrm>
          <a:prstGeom prst="roundRect">
            <a:avLst/>
          </a:prstGeom>
          <a:gradFill>
            <a:gsLst>
              <a:gs pos="0">
                <a:schemeClr val="accent1">
                  <a:lumMod val="50000"/>
                </a:schemeClr>
              </a:gs>
              <a:gs pos="99000">
                <a:schemeClr val="accent1">
                  <a:lumMod val="75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en-US" altLang="zh-CN" sz="600" b="1" dirty="0">
                <a:solidFill>
                  <a:schemeClr val="bg1"/>
                </a:solidFill>
                <a:latin typeface="Arial"/>
                <a:cs typeface="Arial"/>
              </a:rPr>
              <a:t>USC</a:t>
            </a:r>
            <a:r>
              <a:rPr lang="zh-CN" altLang="en-US" sz="600" b="1" dirty="0">
                <a:solidFill>
                  <a:schemeClr val="bg1"/>
                </a:solidFill>
                <a:latin typeface="Arial"/>
                <a:cs typeface="Arial"/>
              </a:rPr>
              <a:t>以及配置解析</a:t>
            </a:r>
            <a:endParaRPr lang="en-US" sz="600" b="1" dirty="0">
              <a:solidFill>
                <a:schemeClr val="bg1"/>
              </a:solidFill>
              <a:latin typeface="Arial"/>
              <a:cs typeface="Arial"/>
            </a:endParaRPr>
          </a:p>
        </p:txBody>
      </p:sp>
      <p:sp>
        <p:nvSpPr>
          <p:cNvPr id="263" name="Rectangle 262"/>
          <p:cNvSpPr/>
          <p:nvPr/>
        </p:nvSpPr>
        <p:spPr>
          <a:xfrm>
            <a:off x="1466935" y="4113130"/>
            <a:ext cx="593432" cy="196208"/>
          </a:xfrm>
          <a:prstGeom prst="rect">
            <a:avLst/>
          </a:prstGeom>
        </p:spPr>
        <p:txBody>
          <a:bodyPr wrap="none">
            <a:spAutoFit/>
          </a:bodyPr>
          <a:lstStyle/>
          <a:p>
            <a:r>
              <a:rPr lang="zh-CN" altLang="en-US" sz="675" b="1" dirty="0">
                <a:solidFill>
                  <a:srgbClr val="FFFFFF"/>
                </a:solidFill>
                <a:cs typeface="Arial"/>
              </a:rPr>
              <a:t>外部</a:t>
            </a:r>
            <a:r>
              <a:rPr lang="en-US" altLang="zh-CN" sz="675" b="1" dirty="0">
                <a:solidFill>
                  <a:srgbClr val="FFFFFF"/>
                </a:solidFill>
                <a:cs typeface="Arial"/>
              </a:rPr>
              <a:t>Server</a:t>
            </a:r>
            <a:endParaRPr lang="en-US" sz="675" dirty="0"/>
          </a:p>
        </p:txBody>
      </p:sp>
      <p:sp>
        <p:nvSpPr>
          <p:cNvPr id="272" name="Rounded Rectangle 271"/>
          <p:cNvSpPr/>
          <p:nvPr/>
        </p:nvSpPr>
        <p:spPr>
          <a:xfrm>
            <a:off x="5979114" y="5550159"/>
            <a:ext cx="1007933" cy="286665"/>
          </a:xfrm>
          <a:prstGeom prst="roundRect">
            <a:avLst/>
          </a:prstGeom>
          <a:gradFill>
            <a:gsLst>
              <a:gs pos="0">
                <a:schemeClr val="accent1">
                  <a:lumMod val="50000"/>
                </a:schemeClr>
              </a:gs>
              <a:gs pos="99000">
                <a:schemeClr val="accent1">
                  <a:lumMod val="75000"/>
                </a:schemeClr>
              </a:gs>
            </a:gsLst>
            <a:lin ang="18900000" scaled="1"/>
          </a:gra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1448" tIns="45724" rIns="91448" bIns="45724" rtlCol="0" anchor="ctr"/>
          <a:lstStyle/>
          <a:p>
            <a:pPr algn="ctr"/>
            <a:r>
              <a:rPr lang="zh-CN" altLang="en-US" sz="600" b="1" dirty="0">
                <a:solidFill>
                  <a:schemeClr val="bg1"/>
                </a:solidFill>
                <a:latin typeface="Arial"/>
                <a:cs typeface="Arial"/>
              </a:rPr>
              <a:t>应用分析</a:t>
            </a:r>
            <a:r>
              <a:rPr lang="en-US" altLang="zh-CN" sz="600" b="1" dirty="0" err="1">
                <a:solidFill>
                  <a:schemeClr val="bg1"/>
                </a:solidFill>
                <a:latin typeface="Arial"/>
                <a:cs typeface="Arial"/>
              </a:rPr>
              <a:t>iRule</a:t>
            </a:r>
            <a:endParaRPr lang="en-US" sz="600" b="1" dirty="0">
              <a:solidFill>
                <a:schemeClr val="bg1"/>
              </a:solidFill>
              <a:latin typeface="Arial"/>
              <a:cs typeface="Arial"/>
            </a:endParaRPr>
          </a:p>
        </p:txBody>
      </p:sp>
      <p:grpSp>
        <p:nvGrpSpPr>
          <p:cNvPr id="275" name="Group 274"/>
          <p:cNvGrpSpPr/>
          <p:nvPr/>
        </p:nvGrpSpPr>
        <p:grpSpPr>
          <a:xfrm>
            <a:off x="4332531" y="1651363"/>
            <a:ext cx="2244194" cy="576763"/>
            <a:chOff x="1125861" y="2233710"/>
            <a:chExt cx="2244194" cy="808414"/>
          </a:xfrm>
        </p:grpSpPr>
        <p:sp>
          <p:nvSpPr>
            <p:cNvPr id="276" name="Rounded Rectangle 275"/>
            <p:cNvSpPr/>
            <p:nvPr/>
          </p:nvSpPr>
          <p:spPr>
            <a:xfrm>
              <a:off x="2322577" y="2438715"/>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lIns="91448" tIns="45724" rIns="91448" bIns="45724" rtlCol="0" anchor="ctr"/>
            <a:lstStyle/>
            <a:p>
              <a:pPr algn="ctr"/>
              <a:r>
                <a:rPr lang="en-US" altLang="zh-CN" sz="675" b="1" dirty="0">
                  <a:solidFill>
                    <a:schemeClr val="accent1">
                      <a:lumMod val="75000"/>
                    </a:schemeClr>
                  </a:solidFill>
                  <a:latin typeface="Arial"/>
                  <a:cs typeface="Arial"/>
                </a:rPr>
                <a:t>VS</a:t>
              </a:r>
              <a:r>
                <a:rPr lang="zh-CN" altLang="en-US" sz="675" b="1" dirty="0">
                  <a:solidFill>
                    <a:schemeClr val="accent1">
                      <a:lumMod val="75000"/>
                    </a:schemeClr>
                  </a:solidFill>
                  <a:latin typeface="Arial"/>
                  <a:cs typeface="Arial"/>
                </a:rPr>
                <a:t>部署</a:t>
              </a:r>
              <a:endParaRPr lang="en-US" sz="675" b="1" dirty="0">
                <a:solidFill>
                  <a:schemeClr val="accent1">
                    <a:lumMod val="75000"/>
                  </a:schemeClr>
                </a:solidFill>
                <a:latin typeface="Arial"/>
                <a:cs typeface="Arial"/>
              </a:endParaRPr>
            </a:p>
          </p:txBody>
        </p:sp>
        <p:sp>
          <p:nvSpPr>
            <p:cNvPr id="277" name="Rounded Rectangle 276"/>
            <p:cNvSpPr/>
            <p:nvPr/>
          </p:nvSpPr>
          <p:spPr>
            <a:xfrm>
              <a:off x="1205370" y="2434067"/>
              <a:ext cx="928602" cy="382120"/>
            </a:xfrm>
            <a:prstGeom prst="roundRect">
              <a:avLst/>
            </a:prstGeom>
            <a:gradFill>
              <a:gsLst>
                <a:gs pos="0">
                  <a:schemeClr val="bg2"/>
                </a:gs>
                <a:gs pos="99000">
                  <a:schemeClr val="bg1"/>
                </a:gs>
              </a:gsLst>
              <a:lin ang="18900000" scaled="1"/>
            </a:gradFill>
            <a:ln>
              <a:noFill/>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lIns="91448" tIns="45724" rIns="91448" bIns="45724" rtlCol="0" anchor="ctr"/>
            <a:lstStyle/>
            <a:p>
              <a:pPr algn="ctr"/>
              <a:r>
                <a:rPr lang="en-US" altLang="zh-CN" sz="675" b="1" dirty="0" err="1">
                  <a:solidFill>
                    <a:schemeClr val="accent1">
                      <a:lumMod val="75000"/>
                    </a:schemeClr>
                  </a:solidFill>
                  <a:latin typeface="Arial"/>
                  <a:cs typeface="Arial"/>
                </a:rPr>
                <a:t>WideIP</a:t>
              </a:r>
              <a:r>
                <a:rPr lang="zh-CN" altLang="en-US" sz="675" b="1" dirty="0">
                  <a:solidFill>
                    <a:schemeClr val="accent1">
                      <a:lumMod val="75000"/>
                    </a:schemeClr>
                  </a:solidFill>
                  <a:latin typeface="Arial"/>
                  <a:cs typeface="Arial"/>
                </a:rPr>
                <a:t>部署</a:t>
              </a:r>
              <a:endParaRPr lang="en-US" altLang="zh-CN" sz="675" b="1" dirty="0">
                <a:solidFill>
                  <a:schemeClr val="accent1">
                    <a:lumMod val="75000"/>
                  </a:schemeClr>
                </a:solidFill>
                <a:latin typeface="Arial"/>
                <a:cs typeface="Arial"/>
              </a:endParaRPr>
            </a:p>
          </p:txBody>
        </p:sp>
        <p:sp>
          <p:nvSpPr>
            <p:cNvPr id="279" name="Rounded Rectangle 278"/>
            <p:cNvSpPr/>
            <p:nvPr/>
          </p:nvSpPr>
          <p:spPr>
            <a:xfrm>
              <a:off x="1125861" y="2233710"/>
              <a:ext cx="2244194" cy="808414"/>
            </a:xfrm>
            <a:prstGeom prst="roundRect">
              <a:avLst>
                <a:gd name="adj" fmla="val 4773"/>
              </a:avLst>
            </a:prstGeom>
            <a:noFill/>
            <a:ln w="19050" cmpd="sng">
              <a:solidFill>
                <a:schemeClr val="bg2"/>
              </a:solidFill>
              <a:prstDash val="sysDash"/>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125" dirty="0">
                <a:solidFill>
                  <a:schemeClr val="bg1"/>
                </a:solidFill>
              </a:endParaRPr>
            </a:p>
          </p:txBody>
        </p:sp>
      </p:grpSp>
      <p:cxnSp>
        <p:nvCxnSpPr>
          <p:cNvPr id="280" name="Straight Arrow Connector 279"/>
          <p:cNvCxnSpPr>
            <a:stCxn id="279" idx="2"/>
            <a:endCxn id="249" idx="0"/>
          </p:cNvCxnSpPr>
          <p:nvPr/>
        </p:nvCxnSpPr>
        <p:spPr>
          <a:xfrm>
            <a:off x="5454629" y="2228126"/>
            <a:ext cx="21774" cy="714339"/>
          </a:xfrm>
          <a:prstGeom prst="straightConnector1">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p:cNvCxnSpPr>
            <a:stCxn id="138" idx="0"/>
            <a:endCxn id="161" idx="2"/>
          </p:cNvCxnSpPr>
          <p:nvPr/>
        </p:nvCxnSpPr>
        <p:spPr>
          <a:xfrm rot="5400000" flipH="1" flipV="1">
            <a:off x="4494061" y="4022668"/>
            <a:ext cx="814324" cy="1207048"/>
          </a:xfrm>
          <a:prstGeom prst="bentConnector3">
            <a:avLst>
              <a:gd name="adj1" fmla="val 50000"/>
            </a:avLst>
          </a:prstGeom>
          <a:ln w="6350" cap="sq" cmpd="sng" algn="ctr">
            <a:solidFill>
              <a:srgbClr val="AFAA9B"/>
            </a:solidFill>
            <a:prstDash val="solid"/>
            <a:round/>
            <a:headEnd type="triangle" w="sm"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298" name="TextBox 297"/>
          <p:cNvSpPr txBox="1"/>
          <p:nvPr/>
        </p:nvSpPr>
        <p:spPr>
          <a:xfrm>
            <a:off x="609441" y="533400"/>
            <a:ext cx="3242875" cy="553998"/>
          </a:xfrm>
          <a:prstGeom prst="rect">
            <a:avLst/>
          </a:prstGeom>
        </p:spPr>
        <p:txBody>
          <a:bodyPr wrap="none" lIns="0" tIns="0" rIns="0" bIns="0" rtlCol="0">
            <a:spAutoFit/>
          </a:bodyPr>
          <a:lstStyle/>
          <a:p>
            <a:r>
              <a:rPr lang="zh-CN" altLang="en-US" sz="3600" b="1" dirty="0" smtClean="0"/>
              <a:t>自动化运维概貌</a:t>
            </a:r>
            <a:endParaRPr lang="en-US" sz="3600" b="1" dirty="0"/>
          </a:p>
        </p:txBody>
      </p:sp>
    </p:spTree>
    <p:extLst>
      <p:ext uri="{BB962C8B-B14F-4D97-AF65-F5344CB8AC3E}">
        <p14:creationId xmlns:p14="http://schemas.microsoft.com/office/powerpoint/2010/main" val="11372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安全与优化</a:t>
            </a:r>
            <a:endParaRPr kumimoji="1" lang="zh-CN" altLang="en-US" dirty="0"/>
          </a:p>
        </p:txBody>
      </p:sp>
      <p:sp>
        <p:nvSpPr>
          <p:cNvPr id="4" name="副标题 3"/>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078319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4334209" y="3930133"/>
            <a:ext cx="2404586" cy="743634"/>
          </a:xfrm>
          <a:prstGeom prst="roundRect">
            <a:avLst/>
          </a:prstGeom>
          <a:solidFill>
            <a:schemeClr val="accent2">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2" name="Title 1"/>
          <p:cNvSpPr>
            <a:spLocks noGrp="1"/>
          </p:cNvSpPr>
          <p:nvPr>
            <p:ph type="title"/>
          </p:nvPr>
        </p:nvSpPr>
        <p:spPr>
          <a:xfrm>
            <a:off x="457082" y="91440"/>
            <a:ext cx="11458914" cy="1097280"/>
          </a:xfrm>
        </p:spPr>
        <p:txBody>
          <a:bodyPr/>
          <a:lstStyle/>
          <a:p>
            <a:r>
              <a:rPr lang="zh-CN" altLang="en-US" dirty="0" smtClean="0"/>
              <a:t>全球化应用访问应用加速和带宽节省</a:t>
            </a:r>
            <a:r>
              <a:rPr lang="en-US" dirty="0" smtClean="0"/>
              <a:t/>
            </a:r>
            <a:br>
              <a:rPr lang="en-US" dirty="0" smtClean="0"/>
            </a:br>
            <a:r>
              <a:rPr lang="zh-CN" altLang="en-US" sz="2400" dirty="0" smtClean="0"/>
              <a:t>同时卸载网络和服务器来提高应用访问速度</a:t>
            </a:r>
            <a:endParaRPr lang="en-US" sz="1800" dirty="0"/>
          </a:p>
        </p:txBody>
      </p:sp>
      <p:sp>
        <p:nvSpPr>
          <p:cNvPr id="3" name="Content Placeholder 2"/>
          <p:cNvSpPr>
            <a:spLocks noGrp="1"/>
          </p:cNvSpPr>
          <p:nvPr>
            <p:ph idx="1"/>
          </p:nvPr>
        </p:nvSpPr>
        <p:spPr>
          <a:xfrm>
            <a:off x="8144352" y="1600204"/>
            <a:ext cx="3674270" cy="4525963"/>
          </a:xfrm>
        </p:spPr>
        <p:txBody>
          <a:bodyPr>
            <a:normAutofit lnSpcReduction="10000"/>
          </a:bodyPr>
          <a:lstStyle/>
          <a:p>
            <a:r>
              <a:rPr lang="en-US" dirty="0" smtClean="0"/>
              <a:t>Web </a:t>
            </a:r>
            <a:r>
              <a:rPr lang="en-US" altLang="zh-CN" dirty="0" smtClean="0"/>
              <a:t>Accelerator</a:t>
            </a:r>
            <a:r>
              <a:rPr lang="zh-CN" altLang="en-US" dirty="0" smtClean="0"/>
              <a:t>使用压缩，本地缓存，客户端缓存和动态缓存技术消除重复的请求</a:t>
            </a:r>
            <a:endParaRPr lang="en-US" dirty="0" smtClean="0"/>
          </a:p>
          <a:p>
            <a:endParaRPr lang="en-US" dirty="0" smtClean="0"/>
          </a:p>
          <a:p>
            <a:r>
              <a:rPr lang="zh-CN" altLang="en-US" dirty="0" smtClean="0"/>
              <a:t>这将同时减少网络数据传输和降低服务器资源消耗</a:t>
            </a:r>
            <a:endParaRPr lang="en-US" altLang="zh-CN" dirty="0" smtClean="0"/>
          </a:p>
          <a:p>
            <a:endParaRPr lang="en-US" dirty="0"/>
          </a:p>
          <a:p>
            <a:r>
              <a:rPr lang="zh-CN" altLang="en-US" dirty="0" smtClean="0"/>
              <a:t>内容重组和图片调整可以使页面的显示更快，提高用户体验</a:t>
            </a:r>
            <a:endParaRPr lang="en-US" dirty="0" smtClean="0"/>
          </a:p>
        </p:txBody>
      </p:sp>
      <p:sp>
        <p:nvSpPr>
          <p:cNvPr id="4" name="Rounded Rectangle 3"/>
          <p:cNvSpPr/>
          <p:nvPr/>
        </p:nvSpPr>
        <p:spPr>
          <a:xfrm>
            <a:off x="1926015" y="5647041"/>
            <a:ext cx="4833296" cy="744286"/>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grpSp>
        <p:nvGrpSpPr>
          <p:cNvPr id="5" name="Group 4"/>
          <p:cNvGrpSpPr/>
          <p:nvPr/>
        </p:nvGrpSpPr>
        <p:grpSpPr>
          <a:xfrm>
            <a:off x="2102853" y="6157803"/>
            <a:ext cx="889327" cy="196203"/>
            <a:chOff x="4360993" y="2351947"/>
            <a:chExt cx="990633" cy="284257"/>
          </a:xfrm>
        </p:grpSpPr>
        <p:sp>
          <p:nvSpPr>
            <p:cNvPr id="6" name="Rounded Rectangle 5"/>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8" name="Group 7"/>
          <p:cNvGrpSpPr/>
          <p:nvPr/>
        </p:nvGrpSpPr>
        <p:grpSpPr>
          <a:xfrm>
            <a:off x="3198269" y="6156669"/>
            <a:ext cx="889327" cy="196203"/>
            <a:chOff x="4360993" y="2351947"/>
            <a:chExt cx="990633" cy="284257"/>
          </a:xfrm>
        </p:grpSpPr>
        <p:sp>
          <p:nvSpPr>
            <p:cNvPr id="9" name="Rounded Rectangle 8"/>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11" name="Group 10"/>
          <p:cNvGrpSpPr/>
          <p:nvPr/>
        </p:nvGrpSpPr>
        <p:grpSpPr>
          <a:xfrm>
            <a:off x="4317884" y="6156669"/>
            <a:ext cx="889327" cy="196203"/>
            <a:chOff x="4360993" y="2351947"/>
            <a:chExt cx="990633" cy="284257"/>
          </a:xfrm>
        </p:grpSpPr>
        <p:sp>
          <p:nvSpPr>
            <p:cNvPr id="12" name="Rounded Rectangle 11"/>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14" name="Group 13"/>
          <p:cNvGrpSpPr/>
          <p:nvPr/>
        </p:nvGrpSpPr>
        <p:grpSpPr>
          <a:xfrm>
            <a:off x="5524940" y="6156669"/>
            <a:ext cx="889327" cy="196203"/>
            <a:chOff x="4360993" y="2351947"/>
            <a:chExt cx="990633" cy="284257"/>
          </a:xfrm>
        </p:grpSpPr>
        <p:sp>
          <p:nvSpPr>
            <p:cNvPr id="15" name="Rounded Rectangle 14"/>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 name="Picture 15"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sp>
        <p:nvSpPr>
          <p:cNvPr id="17" name="Rounded Rectangle 16"/>
          <p:cNvSpPr/>
          <p:nvPr/>
        </p:nvSpPr>
        <p:spPr>
          <a:xfrm>
            <a:off x="1926016" y="3925475"/>
            <a:ext cx="2404586" cy="743634"/>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18" name="Rounded Rectangle 17"/>
          <p:cNvSpPr/>
          <p:nvPr/>
        </p:nvSpPr>
        <p:spPr>
          <a:xfrm>
            <a:off x="807313" y="3156495"/>
            <a:ext cx="6862150"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9" name="Text Box 33"/>
          <p:cNvSpPr txBox="1">
            <a:spLocks noChangeArrowheads="1"/>
          </p:cNvSpPr>
          <p:nvPr/>
        </p:nvSpPr>
        <p:spPr bwMode="auto">
          <a:xfrm>
            <a:off x="188612" y="5825916"/>
            <a:ext cx="1586445"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b="1" dirty="0">
                <a:ea typeface="Gulim" pitchFamily="34" charset="-127"/>
              </a:rPr>
              <a:t>App Tier</a:t>
            </a:r>
          </a:p>
        </p:txBody>
      </p:sp>
      <p:sp>
        <p:nvSpPr>
          <p:cNvPr id="20" name="Text Box 33"/>
          <p:cNvSpPr txBox="1">
            <a:spLocks noChangeArrowheads="1"/>
          </p:cNvSpPr>
          <p:nvPr/>
        </p:nvSpPr>
        <p:spPr bwMode="auto">
          <a:xfrm>
            <a:off x="188612" y="4067753"/>
            <a:ext cx="1416674"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b="1" dirty="0">
                <a:ea typeface="Gulim" pitchFamily="34" charset="-127"/>
              </a:rPr>
              <a:t> </a:t>
            </a:r>
            <a:r>
              <a:rPr kumimoji="1" lang="en-US" altLang="ko-KR" b="1" dirty="0" smtClean="0">
                <a:ea typeface="Gulim" pitchFamily="34" charset="-127"/>
              </a:rPr>
              <a:t>Web </a:t>
            </a:r>
            <a:r>
              <a:rPr kumimoji="1" lang="en-US" altLang="ko-KR" b="1" dirty="0">
                <a:ea typeface="Gulim" pitchFamily="34" charset="-127"/>
              </a:rPr>
              <a:t>Tier</a:t>
            </a:r>
          </a:p>
        </p:txBody>
      </p:sp>
      <p:sp>
        <p:nvSpPr>
          <p:cNvPr id="22" name="Text Box 33"/>
          <p:cNvSpPr txBox="1">
            <a:spLocks noChangeArrowheads="1"/>
          </p:cNvSpPr>
          <p:nvPr/>
        </p:nvSpPr>
        <p:spPr bwMode="auto">
          <a:xfrm>
            <a:off x="2722249" y="3262888"/>
            <a:ext cx="828415"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i="1" dirty="0">
                <a:ea typeface="Gulim" pitchFamily="34" charset="-127"/>
              </a:rPr>
              <a:t>Active</a:t>
            </a:r>
          </a:p>
        </p:txBody>
      </p:sp>
      <p:sp>
        <p:nvSpPr>
          <p:cNvPr id="23" name="Text Box 33"/>
          <p:cNvSpPr txBox="1">
            <a:spLocks noChangeArrowheads="1"/>
          </p:cNvSpPr>
          <p:nvPr/>
        </p:nvSpPr>
        <p:spPr bwMode="auto">
          <a:xfrm>
            <a:off x="4729974" y="3260908"/>
            <a:ext cx="828415"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i="1" dirty="0">
                <a:ea typeface="Gulim" pitchFamily="34" charset="-127"/>
              </a:rPr>
              <a:t>Standby</a:t>
            </a:r>
          </a:p>
        </p:txBody>
      </p:sp>
      <p:sp>
        <p:nvSpPr>
          <p:cNvPr id="24" name="Text Box 33"/>
          <p:cNvSpPr txBox="1">
            <a:spLocks noChangeArrowheads="1"/>
          </p:cNvSpPr>
          <p:nvPr/>
        </p:nvSpPr>
        <p:spPr bwMode="auto">
          <a:xfrm>
            <a:off x="2660257" y="4970914"/>
            <a:ext cx="828415"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i="1" dirty="0">
                <a:ea typeface="Gulim" pitchFamily="34" charset="-127"/>
              </a:rPr>
              <a:t>Active</a:t>
            </a:r>
          </a:p>
        </p:txBody>
      </p:sp>
      <p:sp>
        <p:nvSpPr>
          <p:cNvPr id="25" name="Text Box 33"/>
          <p:cNvSpPr txBox="1">
            <a:spLocks noChangeArrowheads="1"/>
          </p:cNvSpPr>
          <p:nvPr/>
        </p:nvSpPr>
        <p:spPr bwMode="auto">
          <a:xfrm>
            <a:off x="4667982" y="4968932"/>
            <a:ext cx="828415"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i="1" dirty="0">
                <a:ea typeface="Gulim" pitchFamily="34" charset="-127"/>
              </a:rPr>
              <a:t>Standby</a:t>
            </a:r>
          </a:p>
        </p:txBody>
      </p:sp>
      <p:grpSp>
        <p:nvGrpSpPr>
          <p:cNvPr id="27" name="Group 26"/>
          <p:cNvGrpSpPr/>
          <p:nvPr/>
        </p:nvGrpSpPr>
        <p:grpSpPr>
          <a:xfrm>
            <a:off x="896948" y="1551305"/>
            <a:ext cx="1084124" cy="693132"/>
            <a:chOff x="5079278" y="6673963"/>
            <a:chExt cx="3352912" cy="1764851"/>
          </a:xfrm>
        </p:grpSpPr>
        <p:pic>
          <p:nvPicPr>
            <p:cNvPr id="28" name="Picture 27" descr="AGILITY-prep_44_mobile_devi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29" name="Rectangle 28"/>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pic>
        <p:nvPicPr>
          <p:cNvPr id="30" name="Picture 29" descr="AGILITY-prep_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4483" y="3560175"/>
            <a:ext cx="1378577" cy="370297"/>
          </a:xfrm>
          <a:prstGeom prst="rect">
            <a:avLst/>
          </a:prstGeom>
        </p:spPr>
      </p:pic>
      <p:pic>
        <p:nvPicPr>
          <p:cNvPr id="31" name="Picture 30" descr="AGILITY-prep_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8587" y="3559837"/>
            <a:ext cx="1378577" cy="370297"/>
          </a:xfrm>
          <a:prstGeom prst="rect">
            <a:avLst/>
          </a:prstGeom>
        </p:spPr>
      </p:pic>
      <p:pic>
        <p:nvPicPr>
          <p:cNvPr id="32" name="Picture 31" descr="AGILITY-prep_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5124" y="5327500"/>
            <a:ext cx="1378577" cy="370297"/>
          </a:xfrm>
          <a:prstGeom prst="rect">
            <a:avLst/>
          </a:prstGeom>
        </p:spPr>
      </p:pic>
      <p:pic>
        <p:nvPicPr>
          <p:cNvPr id="33" name="Picture 32" descr="AGILITY-prep_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9226" y="5353882"/>
            <a:ext cx="1378577" cy="370297"/>
          </a:xfrm>
          <a:prstGeom prst="rect">
            <a:avLst/>
          </a:prstGeom>
        </p:spPr>
      </p:pic>
      <p:grpSp>
        <p:nvGrpSpPr>
          <p:cNvPr id="38" name="Group 37"/>
          <p:cNvGrpSpPr/>
          <p:nvPr/>
        </p:nvGrpSpPr>
        <p:grpSpPr>
          <a:xfrm>
            <a:off x="2115571" y="4393884"/>
            <a:ext cx="889327" cy="196203"/>
            <a:chOff x="4360993" y="2351947"/>
            <a:chExt cx="990633" cy="284257"/>
          </a:xfrm>
        </p:grpSpPr>
        <p:sp>
          <p:nvSpPr>
            <p:cNvPr id="39" name="Rounded Rectangle 38"/>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 name="Picture 39"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41" name="Group 40"/>
          <p:cNvGrpSpPr/>
          <p:nvPr/>
        </p:nvGrpSpPr>
        <p:grpSpPr>
          <a:xfrm>
            <a:off x="3210987" y="4392750"/>
            <a:ext cx="889327" cy="196203"/>
            <a:chOff x="4360993" y="2351947"/>
            <a:chExt cx="990633" cy="284257"/>
          </a:xfrm>
        </p:grpSpPr>
        <p:sp>
          <p:nvSpPr>
            <p:cNvPr id="42" name="Rounded Rectangle 41"/>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3" name="Picture 42"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44" name="Group 43"/>
          <p:cNvGrpSpPr/>
          <p:nvPr/>
        </p:nvGrpSpPr>
        <p:grpSpPr>
          <a:xfrm>
            <a:off x="4330602" y="4392750"/>
            <a:ext cx="889327" cy="196203"/>
            <a:chOff x="4360993" y="2351947"/>
            <a:chExt cx="990633" cy="284257"/>
          </a:xfrm>
        </p:grpSpPr>
        <p:sp>
          <p:nvSpPr>
            <p:cNvPr id="45" name="Rounded Rectangle 44"/>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6" name="Picture 45"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grpSp>
        <p:nvGrpSpPr>
          <p:cNvPr id="47" name="Group 46"/>
          <p:cNvGrpSpPr/>
          <p:nvPr/>
        </p:nvGrpSpPr>
        <p:grpSpPr>
          <a:xfrm>
            <a:off x="5537660" y="4392750"/>
            <a:ext cx="889327" cy="196203"/>
            <a:chOff x="4360993" y="2351947"/>
            <a:chExt cx="990633" cy="284257"/>
          </a:xfrm>
        </p:grpSpPr>
        <p:sp>
          <p:nvSpPr>
            <p:cNvPr id="48" name="Rounded Rectangle 47"/>
            <p:cNvSpPr/>
            <p:nvPr/>
          </p:nvSpPr>
          <p:spPr>
            <a:xfrm>
              <a:off x="4360993" y="2351947"/>
              <a:ext cx="990633" cy="201254"/>
            </a:xfrm>
            <a:prstGeom prst="roundRect">
              <a:avLst/>
            </a:prstGeom>
            <a:solidFill>
              <a:schemeClr val="bg1"/>
            </a:solidFill>
            <a:ln w="38100">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9" name="Picture 48" descr="AGILITY-prep_44-49.png"/>
            <p:cNvPicPr>
              <a:picLocks noChangeAspect="1"/>
            </p:cNvPicPr>
            <p:nvPr/>
          </p:nvPicPr>
          <p:blipFill rotWithShape="1">
            <a:blip r:embed="rId2" cstate="print">
              <a:extLst>
                <a:ext uri="{28A0092B-C50C-407E-A947-70E740481C1C}">
                  <a14:useLocalDpi xmlns:a14="http://schemas.microsoft.com/office/drawing/2010/main" val="0"/>
                </a:ext>
              </a:extLst>
            </a:blip>
            <a:srcRect t="-1" b="65781"/>
            <a:stretch/>
          </p:blipFill>
          <p:spPr>
            <a:xfrm>
              <a:off x="4360993" y="2361884"/>
              <a:ext cx="990633" cy="274320"/>
            </a:xfrm>
            <a:prstGeom prst="rect">
              <a:avLst/>
            </a:prstGeom>
          </p:spPr>
        </p:pic>
      </p:grpSp>
      <p:sp>
        <p:nvSpPr>
          <p:cNvPr id="56" name="Text Box 33"/>
          <p:cNvSpPr txBox="1">
            <a:spLocks noChangeArrowheads="1"/>
          </p:cNvSpPr>
          <p:nvPr/>
        </p:nvSpPr>
        <p:spPr bwMode="auto">
          <a:xfrm>
            <a:off x="4469236" y="3962400"/>
            <a:ext cx="200886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b="1" dirty="0">
                <a:ea typeface="Gulim" pitchFamily="34" charset="-127"/>
              </a:rPr>
              <a:t> </a:t>
            </a:r>
            <a:r>
              <a:rPr kumimoji="1" lang="en-US" altLang="ko-KR" b="1" dirty="0" smtClean="0">
                <a:ea typeface="Gulim" pitchFamily="34" charset="-127"/>
              </a:rPr>
              <a:t>Web Caches</a:t>
            </a:r>
            <a:endParaRPr kumimoji="1" lang="en-US" altLang="ko-KR" b="1" dirty="0">
              <a:ea typeface="Gulim" pitchFamily="34" charset="-127"/>
            </a:endParaRPr>
          </a:p>
        </p:txBody>
      </p:sp>
      <p:sp>
        <p:nvSpPr>
          <p:cNvPr id="57" name="Text Box 33"/>
          <p:cNvSpPr txBox="1">
            <a:spLocks noChangeArrowheads="1"/>
          </p:cNvSpPr>
          <p:nvPr/>
        </p:nvSpPr>
        <p:spPr bwMode="auto">
          <a:xfrm>
            <a:off x="812588" y="3276600"/>
            <a:ext cx="2591613" cy="384948"/>
          </a:xfrm>
          <a:prstGeom prst="rect">
            <a:avLst/>
          </a:prstGeom>
          <a:noFill/>
          <a:ln w="9525">
            <a:noFill/>
            <a:miter lim="800000"/>
            <a:headEnd/>
            <a:tailEnd/>
          </a:ln>
        </p:spPr>
        <p:txBody>
          <a:bodyPr wrap="square" lIns="0" tIns="0" rIns="0" bIns="0" anchor="ctr">
            <a:noAutofit/>
          </a:bodyPr>
          <a:lstStyle/>
          <a:p>
            <a:pPr latinLnBrk="1"/>
            <a:r>
              <a:rPr kumimoji="1" lang="en-US" altLang="ko-KR" b="1" dirty="0">
                <a:ea typeface="Gulim" pitchFamily="34" charset="-127"/>
              </a:rPr>
              <a:t> </a:t>
            </a:r>
            <a:r>
              <a:rPr kumimoji="1" lang="en-US" altLang="ko-KR" sz="1400" b="1" dirty="0" smtClean="0">
                <a:ea typeface="Gulim" pitchFamily="34" charset="-127"/>
              </a:rPr>
              <a:t>F5 LTM + Web</a:t>
            </a:r>
          </a:p>
          <a:p>
            <a:pPr latinLnBrk="1"/>
            <a:r>
              <a:rPr kumimoji="1" lang="en-US" altLang="ko-KR" sz="1400" b="1" dirty="0" smtClean="0">
                <a:ea typeface="Gulim" pitchFamily="34" charset="-127"/>
              </a:rPr>
              <a:t>Accelerator</a:t>
            </a:r>
            <a:endParaRPr kumimoji="1" lang="en-US" altLang="ko-KR" sz="1400" b="1" dirty="0">
              <a:ea typeface="Gulim" pitchFamily="34" charset="-127"/>
            </a:endParaRPr>
          </a:p>
        </p:txBody>
      </p:sp>
      <p:sp>
        <p:nvSpPr>
          <p:cNvPr id="58" name="Freeform 57"/>
          <p:cNvSpPr/>
          <p:nvPr/>
        </p:nvSpPr>
        <p:spPr>
          <a:xfrm>
            <a:off x="2279470" y="2110839"/>
            <a:ext cx="1222840" cy="1438546"/>
          </a:xfrm>
          <a:custGeom>
            <a:avLst/>
            <a:gdLst>
              <a:gd name="connsiteX0" fmla="*/ 0 w 1223159"/>
              <a:gd name="connsiteY0" fmla="*/ 0 h 2624447"/>
              <a:gd name="connsiteX1" fmla="*/ 665019 w 1223159"/>
              <a:gd name="connsiteY1" fmla="*/ 439387 h 2624447"/>
              <a:gd name="connsiteX2" fmla="*/ 1116281 w 1223159"/>
              <a:gd name="connsiteY2" fmla="*/ 1223158 h 2624447"/>
              <a:gd name="connsiteX3" fmla="*/ 1223159 w 1223159"/>
              <a:gd name="connsiteY3" fmla="*/ 2624447 h 2624447"/>
            </a:gdLst>
            <a:ahLst/>
            <a:cxnLst>
              <a:cxn ang="0">
                <a:pos x="connsiteX0" y="connsiteY0"/>
              </a:cxn>
              <a:cxn ang="0">
                <a:pos x="connsiteX1" y="connsiteY1"/>
              </a:cxn>
              <a:cxn ang="0">
                <a:pos x="connsiteX2" y="connsiteY2"/>
              </a:cxn>
              <a:cxn ang="0">
                <a:pos x="connsiteX3" y="connsiteY3"/>
              </a:cxn>
            </a:cxnLst>
            <a:rect l="l" t="t" r="r" b="b"/>
            <a:pathLst>
              <a:path w="1223159" h="2624447">
                <a:moveTo>
                  <a:pt x="0" y="0"/>
                </a:moveTo>
                <a:cubicBezTo>
                  <a:pt x="239486" y="117763"/>
                  <a:pt x="478972" y="235527"/>
                  <a:pt x="665019" y="439387"/>
                </a:cubicBezTo>
                <a:cubicBezTo>
                  <a:pt x="851066" y="643247"/>
                  <a:pt x="1023258" y="858981"/>
                  <a:pt x="1116281" y="1223158"/>
                </a:cubicBezTo>
                <a:cubicBezTo>
                  <a:pt x="1209304" y="1587335"/>
                  <a:pt x="1216231" y="2105891"/>
                  <a:pt x="1223159" y="262444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59" name="Freeform 58"/>
          <p:cNvSpPr/>
          <p:nvPr/>
        </p:nvSpPr>
        <p:spPr>
          <a:xfrm>
            <a:off x="2733870" y="4658090"/>
            <a:ext cx="900220" cy="1510512"/>
          </a:xfrm>
          <a:custGeom>
            <a:avLst/>
            <a:gdLst>
              <a:gd name="connsiteX0" fmla="*/ 839892 w 900455"/>
              <a:gd name="connsiteY0" fmla="*/ 0 h 2014016"/>
              <a:gd name="connsiteX1" fmla="*/ 839892 w 900455"/>
              <a:gd name="connsiteY1" fmla="*/ 890650 h 2014016"/>
              <a:gd name="connsiteX2" fmla="*/ 210500 w 900455"/>
              <a:gd name="connsiteY2" fmla="*/ 1603169 h 2014016"/>
              <a:gd name="connsiteX3" fmla="*/ 8619 w 900455"/>
              <a:gd name="connsiteY3" fmla="*/ 1959429 h 2014016"/>
              <a:gd name="connsiteX4" fmla="*/ 56120 w 900455"/>
              <a:gd name="connsiteY4" fmla="*/ 2006930 h 201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455" h="2014016">
                <a:moveTo>
                  <a:pt x="839892" y="0"/>
                </a:moveTo>
                <a:cubicBezTo>
                  <a:pt x="892341" y="311727"/>
                  <a:pt x="944791" y="623455"/>
                  <a:pt x="839892" y="890650"/>
                </a:cubicBezTo>
                <a:cubicBezTo>
                  <a:pt x="734993" y="1157845"/>
                  <a:pt x="349045" y="1425039"/>
                  <a:pt x="210500" y="1603169"/>
                </a:cubicBezTo>
                <a:cubicBezTo>
                  <a:pt x="71955" y="1781299"/>
                  <a:pt x="34349" y="1892136"/>
                  <a:pt x="8619" y="1959429"/>
                </a:cubicBezTo>
                <a:cubicBezTo>
                  <a:pt x="-17111" y="2026722"/>
                  <a:pt x="19504" y="2016826"/>
                  <a:pt x="56120" y="2006930"/>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0" name="Freeform 59"/>
          <p:cNvSpPr/>
          <p:nvPr/>
        </p:nvSpPr>
        <p:spPr>
          <a:xfrm>
            <a:off x="2766232" y="6368139"/>
            <a:ext cx="671496" cy="368635"/>
          </a:xfrm>
          <a:custGeom>
            <a:avLst/>
            <a:gdLst>
              <a:gd name="connsiteX0" fmla="*/ 0 w 671671"/>
              <a:gd name="connsiteY0" fmla="*/ 0 h 748145"/>
              <a:gd name="connsiteX1" fmla="*/ 190005 w 671671"/>
              <a:gd name="connsiteY1" fmla="*/ 237506 h 748145"/>
              <a:gd name="connsiteX2" fmla="*/ 629392 w 671671"/>
              <a:gd name="connsiteY2" fmla="*/ 498763 h 748145"/>
              <a:gd name="connsiteX3" fmla="*/ 629392 w 671671"/>
              <a:gd name="connsiteY3" fmla="*/ 748145 h 748145"/>
            </a:gdLst>
            <a:ahLst/>
            <a:cxnLst>
              <a:cxn ang="0">
                <a:pos x="connsiteX0" y="connsiteY0"/>
              </a:cxn>
              <a:cxn ang="0">
                <a:pos x="connsiteX1" y="connsiteY1"/>
              </a:cxn>
              <a:cxn ang="0">
                <a:pos x="connsiteX2" y="connsiteY2"/>
              </a:cxn>
              <a:cxn ang="0">
                <a:pos x="connsiteX3" y="connsiteY3"/>
              </a:cxn>
            </a:cxnLst>
            <a:rect l="l" t="t" r="r" b="b"/>
            <a:pathLst>
              <a:path w="671671" h="748145">
                <a:moveTo>
                  <a:pt x="0" y="0"/>
                </a:moveTo>
                <a:cubicBezTo>
                  <a:pt x="42553" y="77189"/>
                  <a:pt x="85106" y="154379"/>
                  <a:pt x="190005" y="237506"/>
                </a:cubicBezTo>
                <a:cubicBezTo>
                  <a:pt x="294904" y="320633"/>
                  <a:pt x="556161" y="413657"/>
                  <a:pt x="629392" y="498763"/>
                </a:cubicBezTo>
                <a:cubicBezTo>
                  <a:pt x="702623" y="583870"/>
                  <a:pt x="666007" y="666007"/>
                  <a:pt x="629392" y="748145"/>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1" name="Text Box 33"/>
          <p:cNvSpPr txBox="1">
            <a:spLocks noChangeArrowheads="1"/>
          </p:cNvSpPr>
          <p:nvPr/>
        </p:nvSpPr>
        <p:spPr bwMode="auto">
          <a:xfrm>
            <a:off x="3558852" y="6434702"/>
            <a:ext cx="1109130"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i="1" dirty="0">
                <a:ea typeface="Gulim" pitchFamily="34" charset="-127"/>
              </a:rPr>
              <a:t>To Database</a:t>
            </a:r>
          </a:p>
        </p:txBody>
      </p:sp>
      <p:sp>
        <p:nvSpPr>
          <p:cNvPr id="62" name="Freeform 61"/>
          <p:cNvSpPr/>
          <p:nvPr/>
        </p:nvSpPr>
        <p:spPr>
          <a:xfrm>
            <a:off x="2279470" y="2002467"/>
            <a:ext cx="1375200" cy="1438546"/>
          </a:xfrm>
          <a:custGeom>
            <a:avLst/>
            <a:gdLst>
              <a:gd name="connsiteX0" fmla="*/ 0 w 1223159"/>
              <a:gd name="connsiteY0" fmla="*/ 0 h 2624447"/>
              <a:gd name="connsiteX1" fmla="*/ 665019 w 1223159"/>
              <a:gd name="connsiteY1" fmla="*/ 439387 h 2624447"/>
              <a:gd name="connsiteX2" fmla="*/ 1116281 w 1223159"/>
              <a:gd name="connsiteY2" fmla="*/ 1223158 h 2624447"/>
              <a:gd name="connsiteX3" fmla="*/ 1223159 w 1223159"/>
              <a:gd name="connsiteY3" fmla="*/ 2624447 h 2624447"/>
            </a:gdLst>
            <a:ahLst/>
            <a:cxnLst>
              <a:cxn ang="0">
                <a:pos x="connsiteX0" y="connsiteY0"/>
              </a:cxn>
              <a:cxn ang="0">
                <a:pos x="connsiteX1" y="connsiteY1"/>
              </a:cxn>
              <a:cxn ang="0">
                <a:pos x="connsiteX2" y="connsiteY2"/>
              </a:cxn>
              <a:cxn ang="0">
                <a:pos x="connsiteX3" y="connsiteY3"/>
              </a:cxn>
            </a:cxnLst>
            <a:rect l="l" t="t" r="r" b="b"/>
            <a:pathLst>
              <a:path w="1223159" h="2624447">
                <a:moveTo>
                  <a:pt x="0" y="0"/>
                </a:moveTo>
                <a:cubicBezTo>
                  <a:pt x="239486" y="117763"/>
                  <a:pt x="478972" y="235527"/>
                  <a:pt x="665019" y="439387"/>
                </a:cubicBezTo>
                <a:cubicBezTo>
                  <a:pt x="851066" y="643247"/>
                  <a:pt x="1023258" y="858981"/>
                  <a:pt x="1116281" y="1223158"/>
                </a:cubicBezTo>
                <a:cubicBezTo>
                  <a:pt x="1209304" y="1587335"/>
                  <a:pt x="1216231" y="2105891"/>
                  <a:pt x="1223159" y="262444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3" name="Freeform 62"/>
          <p:cNvSpPr/>
          <p:nvPr/>
        </p:nvSpPr>
        <p:spPr>
          <a:xfrm>
            <a:off x="2279469" y="1897085"/>
            <a:ext cx="1661663" cy="1621571"/>
          </a:xfrm>
          <a:custGeom>
            <a:avLst/>
            <a:gdLst>
              <a:gd name="connsiteX0" fmla="*/ 1650670 w 1662096"/>
              <a:gd name="connsiteY0" fmla="*/ 2113808 h 2162095"/>
              <a:gd name="connsiteX1" fmla="*/ 1650670 w 1662096"/>
              <a:gd name="connsiteY1" fmla="*/ 2054431 h 2162095"/>
              <a:gd name="connsiteX2" fmla="*/ 1531917 w 1662096"/>
              <a:gd name="connsiteY2" fmla="*/ 1163782 h 2162095"/>
              <a:gd name="connsiteX3" fmla="*/ 1258785 w 1662096"/>
              <a:gd name="connsiteY3" fmla="*/ 475013 h 2162095"/>
              <a:gd name="connsiteX4" fmla="*/ 581891 w 1662096"/>
              <a:gd name="connsiteY4" fmla="*/ 106878 h 2162095"/>
              <a:gd name="connsiteX5" fmla="*/ 0 w 1662096"/>
              <a:gd name="connsiteY5" fmla="*/ 0 h 2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096" h="2162095">
                <a:moveTo>
                  <a:pt x="1650670" y="2113808"/>
                </a:moveTo>
                <a:cubicBezTo>
                  <a:pt x="1660566" y="2163288"/>
                  <a:pt x="1670462" y="2212769"/>
                  <a:pt x="1650670" y="2054431"/>
                </a:cubicBezTo>
                <a:cubicBezTo>
                  <a:pt x="1630878" y="1896093"/>
                  <a:pt x="1597231" y="1427018"/>
                  <a:pt x="1531917" y="1163782"/>
                </a:cubicBezTo>
                <a:cubicBezTo>
                  <a:pt x="1466603" y="900546"/>
                  <a:pt x="1417123" y="651164"/>
                  <a:pt x="1258785" y="475013"/>
                </a:cubicBezTo>
                <a:cubicBezTo>
                  <a:pt x="1100447" y="298862"/>
                  <a:pt x="791688" y="186047"/>
                  <a:pt x="581891" y="106878"/>
                </a:cubicBezTo>
                <a:cubicBezTo>
                  <a:pt x="372094" y="27709"/>
                  <a:pt x="186047" y="13854"/>
                  <a:pt x="0" y="0"/>
                </a:cubicBezTo>
              </a:path>
            </a:pathLst>
          </a:custGeom>
          <a:noFill/>
          <a:ln w="38100">
            <a:solidFill>
              <a:schemeClr val="accent6"/>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4" name="Freeform 63"/>
          <p:cNvSpPr/>
          <p:nvPr/>
        </p:nvSpPr>
        <p:spPr>
          <a:xfrm>
            <a:off x="2405300" y="3990104"/>
            <a:ext cx="1082233" cy="2658588"/>
          </a:xfrm>
          <a:custGeom>
            <a:avLst/>
            <a:gdLst>
              <a:gd name="connsiteX0" fmla="*/ 539155 w 1082515"/>
              <a:gd name="connsiteY0" fmla="*/ 3835730 h 3835730"/>
              <a:gd name="connsiteX1" fmla="*/ 135393 w 1082515"/>
              <a:gd name="connsiteY1" fmla="*/ 3360717 h 3835730"/>
              <a:gd name="connsiteX2" fmla="*/ 4765 w 1082515"/>
              <a:gd name="connsiteY2" fmla="*/ 2933205 h 3835730"/>
              <a:gd name="connsiteX3" fmla="*/ 76017 w 1082515"/>
              <a:gd name="connsiteY3" fmla="*/ 2612571 h 3835730"/>
              <a:gd name="connsiteX4" fmla="*/ 503529 w 1082515"/>
              <a:gd name="connsiteY4" fmla="*/ 2185060 h 3835730"/>
              <a:gd name="connsiteX5" fmla="*/ 1049793 w 1082515"/>
              <a:gd name="connsiteY5" fmla="*/ 1496291 h 3835730"/>
              <a:gd name="connsiteX6" fmla="*/ 990417 w 1082515"/>
              <a:gd name="connsiteY6" fmla="*/ 985652 h 3835730"/>
              <a:gd name="connsiteX7" fmla="*/ 741035 w 1082515"/>
              <a:gd name="connsiteY7" fmla="*/ 0 h 383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515" h="3835730">
                <a:moveTo>
                  <a:pt x="539155" y="3835730"/>
                </a:moveTo>
                <a:cubicBezTo>
                  <a:pt x="381806" y="3673434"/>
                  <a:pt x="224458" y="3511138"/>
                  <a:pt x="135393" y="3360717"/>
                </a:cubicBezTo>
                <a:cubicBezTo>
                  <a:pt x="46328" y="3210296"/>
                  <a:pt x="14661" y="3057896"/>
                  <a:pt x="4765" y="2933205"/>
                </a:cubicBezTo>
                <a:cubicBezTo>
                  <a:pt x="-5131" y="2808514"/>
                  <a:pt x="-7110" y="2737262"/>
                  <a:pt x="76017" y="2612571"/>
                </a:cubicBezTo>
                <a:cubicBezTo>
                  <a:pt x="159144" y="2487880"/>
                  <a:pt x="341233" y="2371107"/>
                  <a:pt x="503529" y="2185060"/>
                </a:cubicBezTo>
                <a:cubicBezTo>
                  <a:pt x="665825" y="1999013"/>
                  <a:pt x="968645" y="1696192"/>
                  <a:pt x="1049793" y="1496291"/>
                </a:cubicBezTo>
                <a:cubicBezTo>
                  <a:pt x="1130941" y="1296390"/>
                  <a:pt x="1041877" y="1235034"/>
                  <a:pt x="990417" y="985652"/>
                </a:cubicBezTo>
                <a:cubicBezTo>
                  <a:pt x="938957" y="736270"/>
                  <a:pt x="839996" y="368135"/>
                  <a:pt x="741035" y="0"/>
                </a:cubicBezTo>
              </a:path>
            </a:pathLst>
          </a:custGeom>
          <a:noFill/>
          <a:ln w="38100">
            <a:solidFill>
              <a:schemeClr val="accent6"/>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6" name="Freeform 65"/>
          <p:cNvSpPr/>
          <p:nvPr/>
        </p:nvSpPr>
        <p:spPr>
          <a:xfrm>
            <a:off x="2196363" y="2244437"/>
            <a:ext cx="1140187" cy="1255816"/>
          </a:xfrm>
          <a:custGeom>
            <a:avLst/>
            <a:gdLst>
              <a:gd name="connsiteX0" fmla="*/ 0 w 1140484"/>
              <a:gd name="connsiteY0" fmla="*/ 0 h 1674421"/>
              <a:gd name="connsiteX1" fmla="*/ 415636 w 1140484"/>
              <a:gd name="connsiteY1" fmla="*/ 249382 h 1674421"/>
              <a:gd name="connsiteX2" fmla="*/ 783771 w 1140484"/>
              <a:gd name="connsiteY2" fmla="*/ 558140 h 1674421"/>
              <a:gd name="connsiteX3" fmla="*/ 1080655 w 1140484"/>
              <a:gd name="connsiteY3" fmla="*/ 938150 h 1674421"/>
              <a:gd name="connsiteX4" fmla="*/ 1140031 w 1140484"/>
              <a:gd name="connsiteY4" fmla="*/ 1425039 h 1674421"/>
              <a:gd name="connsiteX5" fmla="*/ 1068779 w 1140484"/>
              <a:gd name="connsiteY5" fmla="*/ 1674421 h 167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0484" h="1674421">
                <a:moveTo>
                  <a:pt x="0" y="0"/>
                </a:moveTo>
                <a:cubicBezTo>
                  <a:pt x="142504" y="78179"/>
                  <a:pt x="285008" y="156359"/>
                  <a:pt x="415636" y="249382"/>
                </a:cubicBezTo>
                <a:cubicBezTo>
                  <a:pt x="546264" y="342405"/>
                  <a:pt x="672935" y="443345"/>
                  <a:pt x="783771" y="558140"/>
                </a:cubicBezTo>
                <a:cubicBezTo>
                  <a:pt x="894608" y="672935"/>
                  <a:pt x="1021278" y="793667"/>
                  <a:pt x="1080655" y="938150"/>
                </a:cubicBezTo>
                <a:cubicBezTo>
                  <a:pt x="1140032" y="1082633"/>
                  <a:pt x="1142010" y="1302327"/>
                  <a:pt x="1140031" y="1425039"/>
                </a:cubicBezTo>
                <a:cubicBezTo>
                  <a:pt x="1138052" y="1547751"/>
                  <a:pt x="1103415" y="1611086"/>
                  <a:pt x="1068779" y="1674421"/>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7" name="Text Box 33"/>
          <p:cNvSpPr txBox="1">
            <a:spLocks noChangeArrowheads="1"/>
          </p:cNvSpPr>
          <p:nvPr/>
        </p:nvSpPr>
        <p:spPr bwMode="auto">
          <a:xfrm>
            <a:off x="3523421" y="1398475"/>
            <a:ext cx="4003037" cy="81345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900" b="1" dirty="0" smtClean="0">
                <a:ea typeface="Gulim" pitchFamily="34" charset="-127"/>
              </a:rPr>
              <a:t>减小客户端的重复请求</a:t>
            </a:r>
            <a:endParaRPr kumimoji="1" lang="en-US" altLang="ko-KR" sz="900" b="1" dirty="0">
              <a:ea typeface="Gulim" pitchFamily="34" charset="-127"/>
            </a:endParaRPr>
          </a:p>
          <a:p>
            <a:pPr latinLnBrk="1">
              <a:spcBef>
                <a:spcPct val="50000"/>
              </a:spcBef>
            </a:pPr>
            <a:r>
              <a:rPr kumimoji="1" lang="en-US" altLang="ko-KR" sz="900" dirty="0">
                <a:ea typeface="Gulim" pitchFamily="34" charset="-127"/>
              </a:rPr>
              <a:t>1</a:t>
            </a:r>
            <a:r>
              <a:rPr kumimoji="1" lang="en-US" altLang="ko-KR" sz="900" dirty="0" smtClean="0">
                <a:ea typeface="Gulim" pitchFamily="34" charset="-127"/>
              </a:rPr>
              <a:t>)</a:t>
            </a:r>
            <a:r>
              <a:rPr kumimoji="1" lang="zh-CN" altLang="en-US" sz="900" dirty="0" smtClean="0">
                <a:ea typeface="Gulim" pitchFamily="34" charset="-127"/>
              </a:rPr>
              <a:t>通过客户端缓存减小网络上数据传输，使用</a:t>
            </a:r>
            <a:r>
              <a:rPr kumimoji="1" lang="en-US" altLang="zh-CN" sz="900" dirty="0" smtClean="0">
                <a:ea typeface="Gulim" pitchFamily="34" charset="-127"/>
              </a:rPr>
              <a:t>Hashing</a:t>
            </a:r>
            <a:r>
              <a:rPr kumimoji="1" lang="zh-CN" altLang="en-US" sz="900" dirty="0" smtClean="0">
                <a:ea typeface="Gulim" pitchFamily="34" charset="-127"/>
              </a:rPr>
              <a:t>技术使当内容改变时客户端始终能下载到最新的内容</a:t>
            </a:r>
            <a:endParaRPr kumimoji="1" lang="en-US" altLang="ko-KR" sz="900" dirty="0">
              <a:ea typeface="Gulim" pitchFamily="34" charset="-127"/>
            </a:endParaRPr>
          </a:p>
        </p:txBody>
      </p:sp>
      <p:sp>
        <p:nvSpPr>
          <p:cNvPr id="68" name="Text Box 33"/>
          <p:cNvSpPr txBox="1">
            <a:spLocks noChangeArrowheads="1"/>
          </p:cNvSpPr>
          <p:nvPr/>
        </p:nvSpPr>
        <p:spPr bwMode="auto">
          <a:xfrm>
            <a:off x="4113417" y="2228438"/>
            <a:ext cx="4030935" cy="64390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900" b="1" dirty="0" smtClean="0">
                <a:ea typeface="Gulim" pitchFamily="34" charset="-127"/>
              </a:rPr>
              <a:t>减小发送到客户端的数据</a:t>
            </a:r>
            <a:endParaRPr kumimoji="1" lang="en-US" altLang="ko-KR" sz="900" b="1" dirty="0">
              <a:ea typeface="Gulim" pitchFamily="34" charset="-127"/>
            </a:endParaRPr>
          </a:p>
          <a:p>
            <a:pPr latinLnBrk="1">
              <a:spcBef>
                <a:spcPct val="50000"/>
              </a:spcBef>
            </a:pPr>
            <a:r>
              <a:rPr kumimoji="1" lang="en-US" altLang="ko-KR" sz="900" dirty="0">
                <a:ea typeface="Gulim" pitchFamily="34" charset="-127"/>
              </a:rPr>
              <a:t>2) </a:t>
            </a:r>
            <a:r>
              <a:rPr kumimoji="1" lang="zh-CN" altLang="en-US" sz="900" dirty="0" smtClean="0">
                <a:ea typeface="Gulim" pitchFamily="34" charset="-127"/>
              </a:rPr>
              <a:t>压缩数据，去除空白部分，并且缩减图片的尺寸来减小网络带宽占用，对于移动用户非常有用</a:t>
            </a:r>
            <a:endParaRPr kumimoji="1" lang="en-US" altLang="ko-KR" sz="900" dirty="0">
              <a:ea typeface="Gulim" pitchFamily="34" charset="-127"/>
            </a:endParaRPr>
          </a:p>
        </p:txBody>
      </p:sp>
      <p:sp>
        <p:nvSpPr>
          <p:cNvPr id="69" name="Text Box 33"/>
          <p:cNvSpPr txBox="1">
            <a:spLocks noChangeArrowheads="1"/>
          </p:cNvSpPr>
          <p:nvPr/>
        </p:nvSpPr>
        <p:spPr bwMode="auto">
          <a:xfrm>
            <a:off x="188611" y="2399786"/>
            <a:ext cx="2346513" cy="64390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900" b="1" dirty="0" smtClean="0">
                <a:ea typeface="Gulim" pitchFamily="34" charset="-127"/>
              </a:rPr>
              <a:t>内容重组</a:t>
            </a:r>
            <a:r>
              <a:rPr kumimoji="1" lang="en-US" altLang="ko-KR" sz="900" b="1" dirty="0" smtClean="0">
                <a:ea typeface="Gulim" pitchFamily="34" charset="-127"/>
              </a:rPr>
              <a:t> </a:t>
            </a:r>
            <a:endParaRPr kumimoji="1" lang="en-US" altLang="ko-KR" sz="900" b="1" dirty="0">
              <a:ea typeface="Gulim" pitchFamily="34" charset="-127"/>
            </a:endParaRPr>
          </a:p>
          <a:p>
            <a:pPr latinLnBrk="1">
              <a:spcBef>
                <a:spcPct val="50000"/>
              </a:spcBef>
            </a:pPr>
            <a:r>
              <a:rPr kumimoji="1" lang="en-US" altLang="ko-KR" sz="900" dirty="0">
                <a:ea typeface="Gulim" pitchFamily="34" charset="-127"/>
              </a:rPr>
              <a:t>3) </a:t>
            </a:r>
            <a:r>
              <a:rPr kumimoji="1" lang="zh-CN" altLang="en-US" sz="900" dirty="0" smtClean="0">
                <a:ea typeface="Gulim" pitchFamily="34" charset="-127"/>
              </a:rPr>
              <a:t>重组</a:t>
            </a:r>
            <a:r>
              <a:rPr kumimoji="1" lang="en-US" altLang="zh-CN" sz="900" dirty="0" smtClean="0">
                <a:ea typeface="Gulim" pitchFamily="34" charset="-127"/>
              </a:rPr>
              <a:t>CSS/JS</a:t>
            </a:r>
            <a:r>
              <a:rPr kumimoji="1" lang="zh-CN" altLang="en-US" sz="900" dirty="0" smtClean="0">
                <a:ea typeface="Gulim" pitchFamily="34" charset="-127"/>
              </a:rPr>
              <a:t>和其他对象的顺序，使客户端能更快的显示内容，提高用户体验</a:t>
            </a:r>
            <a:endParaRPr kumimoji="1" lang="en-US" altLang="ko-KR" sz="900" dirty="0">
              <a:ea typeface="Gulim" pitchFamily="34" charset="-127"/>
            </a:endParaRPr>
          </a:p>
        </p:txBody>
      </p:sp>
      <p:sp>
        <p:nvSpPr>
          <p:cNvPr id="70" name="Text Box 33"/>
          <p:cNvSpPr txBox="1">
            <a:spLocks noChangeArrowheads="1"/>
          </p:cNvSpPr>
          <p:nvPr/>
        </p:nvSpPr>
        <p:spPr bwMode="auto">
          <a:xfrm>
            <a:off x="265754" y="4506762"/>
            <a:ext cx="2346513" cy="64390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900" b="1" dirty="0" smtClean="0">
                <a:ea typeface="Gulim" pitchFamily="34" charset="-127"/>
              </a:rPr>
              <a:t>本地对象缓存</a:t>
            </a:r>
            <a:endParaRPr kumimoji="1" lang="en-US" altLang="ko-KR" sz="900" b="1" dirty="0">
              <a:ea typeface="Gulim" pitchFamily="34" charset="-127"/>
            </a:endParaRPr>
          </a:p>
          <a:p>
            <a:pPr latinLnBrk="1">
              <a:spcBef>
                <a:spcPct val="50000"/>
              </a:spcBef>
            </a:pPr>
            <a:r>
              <a:rPr kumimoji="1" lang="en-US" altLang="ko-KR" sz="900" dirty="0">
                <a:ea typeface="Gulim" pitchFamily="34" charset="-127"/>
              </a:rPr>
              <a:t>4) </a:t>
            </a:r>
            <a:r>
              <a:rPr kumimoji="1" lang="zh-CN" altLang="en-US" sz="900" dirty="0" smtClean="0">
                <a:ea typeface="Gulim" pitchFamily="34" charset="-127"/>
              </a:rPr>
              <a:t>在本地缓存对象，减小对</a:t>
            </a:r>
            <a:r>
              <a:rPr kumimoji="1" lang="en-US" altLang="zh-CN" sz="900" dirty="0" smtClean="0">
                <a:ea typeface="Gulim" pitchFamily="34" charset="-127"/>
              </a:rPr>
              <a:t>Web</a:t>
            </a:r>
            <a:r>
              <a:rPr kumimoji="1" lang="zh-CN" altLang="en-US" sz="900" dirty="0" smtClean="0">
                <a:ea typeface="Gulim" pitchFamily="34" charset="-127"/>
              </a:rPr>
              <a:t>服务器的请求，或者减小缓存服务器的数量</a:t>
            </a:r>
            <a:endParaRPr kumimoji="1" lang="en-US" altLang="ko-KR" sz="900" dirty="0">
              <a:ea typeface="Gulim" pitchFamily="34" charset="-127"/>
            </a:endParaRPr>
          </a:p>
        </p:txBody>
      </p:sp>
      <p:sp>
        <p:nvSpPr>
          <p:cNvPr id="71" name="Text Box 33"/>
          <p:cNvSpPr txBox="1">
            <a:spLocks noChangeArrowheads="1"/>
          </p:cNvSpPr>
          <p:nvPr/>
        </p:nvSpPr>
        <p:spPr bwMode="auto">
          <a:xfrm>
            <a:off x="7030452" y="6069374"/>
            <a:ext cx="2346513" cy="64390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zh-CN" altLang="en-US" sz="900" b="1" dirty="0" smtClean="0">
                <a:ea typeface="Gulim" pitchFamily="34" charset="-127"/>
              </a:rPr>
              <a:t>动态内容缓存</a:t>
            </a:r>
            <a:endParaRPr kumimoji="1" lang="en-US" altLang="ko-KR" sz="900" b="1" dirty="0">
              <a:ea typeface="Gulim" pitchFamily="34" charset="-127"/>
            </a:endParaRPr>
          </a:p>
          <a:p>
            <a:pPr latinLnBrk="1">
              <a:spcBef>
                <a:spcPct val="50000"/>
              </a:spcBef>
            </a:pPr>
            <a:r>
              <a:rPr kumimoji="1" lang="en-US" altLang="ko-KR" sz="900" dirty="0">
                <a:ea typeface="Gulim" pitchFamily="34" charset="-127"/>
              </a:rPr>
              <a:t>5) </a:t>
            </a:r>
            <a:r>
              <a:rPr kumimoji="1" lang="zh-CN" altLang="en-US" sz="900" dirty="0" smtClean="0">
                <a:ea typeface="Gulim" pitchFamily="34" charset="-127"/>
              </a:rPr>
              <a:t>对可缓存的动态生成内容进行缓存，可以极大的减小应用服务器和数据库的资源消耗</a:t>
            </a:r>
            <a:endParaRPr kumimoji="1" lang="en-US" altLang="ko-KR" sz="900" dirty="0">
              <a:ea typeface="Gulim" pitchFamily="34" charset="-127"/>
            </a:endParaRPr>
          </a:p>
        </p:txBody>
      </p:sp>
    </p:spTree>
    <p:extLst>
      <p:ext uri="{BB962C8B-B14F-4D97-AF65-F5344CB8AC3E}">
        <p14:creationId xmlns:p14="http://schemas.microsoft.com/office/powerpoint/2010/main" val="138513162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7311" y="446495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4" name="Rounded Rectangle 3"/>
          <p:cNvSpPr/>
          <p:nvPr/>
        </p:nvSpPr>
        <p:spPr>
          <a:xfrm>
            <a:off x="2773347" y="6142537"/>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2844059" y="522281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7462242" y="3887133"/>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7" name="Rounded Rectangle 6"/>
          <p:cNvSpPr/>
          <p:nvPr/>
        </p:nvSpPr>
        <p:spPr>
          <a:xfrm>
            <a:off x="1117311" y="530315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8" name="Rounded Rectangle 7"/>
          <p:cNvSpPr/>
          <p:nvPr/>
        </p:nvSpPr>
        <p:spPr>
          <a:xfrm>
            <a:off x="1149860" y="6191330"/>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247600" y="386721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2" name="Rounded Rectangle 11"/>
          <p:cNvSpPr/>
          <p:nvPr/>
        </p:nvSpPr>
        <p:spPr>
          <a:xfrm>
            <a:off x="2742486" y="444227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550204" y="379378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33"/>
          <p:cNvSpPr txBox="1">
            <a:spLocks noChangeArrowheads="1"/>
          </p:cNvSpPr>
          <p:nvPr/>
        </p:nvSpPr>
        <p:spPr bwMode="auto">
          <a:xfrm>
            <a:off x="2866279" y="4025466"/>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a:t>
            </a:r>
            <a:r>
              <a:rPr kumimoji="1" lang="en-US" altLang="ko-KR" sz="1100" b="1" dirty="0" err="1">
                <a:ea typeface="Gulim" pitchFamily="34" charset="-127"/>
              </a:rPr>
              <a:t>Anycast</a:t>
            </a:r>
            <a:endParaRPr kumimoji="1" lang="en-US" altLang="ko-KR" sz="1100" b="1" dirty="0">
              <a:ea typeface="Gulim" pitchFamily="34" charset="-127"/>
            </a:endParaRPr>
          </a:p>
        </p:txBody>
      </p:sp>
      <p:sp>
        <p:nvSpPr>
          <p:cNvPr id="16" name="Text Box 33"/>
          <p:cNvSpPr txBox="1">
            <a:spLocks noChangeArrowheads="1"/>
          </p:cNvSpPr>
          <p:nvPr/>
        </p:nvSpPr>
        <p:spPr bwMode="auto">
          <a:xfrm>
            <a:off x="158298" y="455068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327128" y="530417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441913" y="612467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grpSp>
        <p:nvGrpSpPr>
          <p:cNvPr id="35" name="Group 34"/>
          <p:cNvGrpSpPr/>
          <p:nvPr/>
        </p:nvGrpSpPr>
        <p:grpSpPr>
          <a:xfrm>
            <a:off x="1987658" y="4376981"/>
            <a:ext cx="1059548" cy="347421"/>
            <a:chOff x="3931920" y="3566160"/>
            <a:chExt cx="1097280" cy="457200"/>
          </a:xfrm>
        </p:grpSpPr>
        <p:pic>
          <p:nvPicPr>
            <p:cNvPr id="36" name="Picture 35" descr="f5_icon_hardware_VIPRON2400.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31920" y="3566160"/>
              <a:ext cx="1097280" cy="457200"/>
            </a:xfrm>
            <a:prstGeom prst="rect">
              <a:avLst/>
            </a:prstGeom>
          </p:spPr>
        </p:pic>
        <p:pic>
          <p:nvPicPr>
            <p:cNvPr id="37" name="Picture 36"/>
            <p:cNvPicPr>
              <a:picLocks noChangeAspect="1"/>
            </p:cNvPicPr>
            <p:nvPr/>
          </p:nvPicPr>
          <p:blipFill>
            <a:blip r:embed="rId4" cstate="emai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46" name="Rounded Rectangle 45"/>
          <p:cNvSpPr/>
          <p:nvPr/>
        </p:nvSpPr>
        <p:spPr>
          <a:xfrm>
            <a:off x="9544213" y="5300390"/>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7" name="Rounded Rectangle 46"/>
          <p:cNvSpPr/>
          <p:nvPr/>
        </p:nvSpPr>
        <p:spPr>
          <a:xfrm>
            <a:off x="9603026" y="6188567"/>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8" name="Rounded Rectangle 47"/>
          <p:cNvSpPr/>
          <p:nvPr/>
        </p:nvSpPr>
        <p:spPr>
          <a:xfrm>
            <a:off x="9501452" y="4462190"/>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49" name="Straight Connector 48"/>
          <p:cNvCxnSpPr/>
          <p:nvPr/>
        </p:nvCxnSpPr>
        <p:spPr>
          <a:xfrm>
            <a:off x="9410742" y="3791025"/>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33"/>
          <p:cNvSpPr txBox="1">
            <a:spLocks noChangeArrowheads="1"/>
          </p:cNvSpPr>
          <p:nvPr/>
        </p:nvSpPr>
        <p:spPr bwMode="auto">
          <a:xfrm>
            <a:off x="7663098" y="4105258"/>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a:t>
            </a:r>
            <a:r>
              <a:rPr kumimoji="1" lang="en-US" altLang="ko-KR" sz="1100" b="1" dirty="0" err="1">
                <a:ea typeface="Gulim" pitchFamily="34" charset="-127"/>
              </a:rPr>
              <a:t>Anycast</a:t>
            </a:r>
            <a:endParaRPr kumimoji="1" lang="en-US" altLang="ko-KR" sz="1100" b="1" dirty="0">
              <a:ea typeface="Gulim" pitchFamily="34" charset="-127"/>
            </a:endParaRPr>
          </a:p>
        </p:txBody>
      </p:sp>
      <p:sp>
        <p:nvSpPr>
          <p:cNvPr id="96" name="Text Box 33"/>
          <p:cNvSpPr txBox="1">
            <a:spLocks noChangeArrowheads="1"/>
          </p:cNvSpPr>
          <p:nvPr/>
        </p:nvSpPr>
        <p:spPr bwMode="auto">
          <a:xfrm>
            <a:off x="10814171" y="455183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97" name="Text Box 33"/>
          <p:cNvSpPr txBox="1">
            <a:spLocks noChangeArrowheads="1"/>
          </p:cNvSpPr>
          <p:nvPr/>
        </p:nvSpPr>
        <p:spPr bwMode="auto">
          <a:xfrm>
            <a:off x="11017316" y="5121365"/>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98" name="Text Box 33"/>
          <p:cNvSpPr txBox="1">
            <a:spLocks noChangeArrowheads="1"/>
          </p:cNvSpPr>
          <p:nvPr/>
        </p:nvSpPr>
        <p:spPr bwMode="auto">
          <a:xfrm>
            <a:off x="11017315" y="612582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grpSp>
        <p:nvGrpSpPr>
          <p:cNvPr id="99" name="Group 113"/>
          <p:cNvGrpSpPr/>
          <p:nvPr/>
        </p:nvGrpSpPr>
        <p:grpSpPr>
          <a:xfrm>
            <a:off x="2452640" y="1030533"/>
            <a:ext cx="6494244" cy="2034833"/>
            <a:chOff x="2000787" y="308356"/>
            <a:chExt cx="5592693" cy="807303"/>
          </a:xfrm>
        </p:grpSpPr>
        <p:grpSp>
          <p:nvGrpSpPr>
            <p:cNvPr id="100" name="Group 685"/>
            <p:cNvGrpSpPr/>
            <p:nvPr/>
          </p:nvGrpSpPr>
          <p:grpSpPr>
            <a:xfrm>
              <a:off x="2000787" y="308356"/>
              <a:ext cx="5592693" cy="807303"/>
              <a:chOff x="3209206" y="3737874"/>
              <a:chExt cx="1267825" cy="841375"/>
            </a:xfrm>
          </p:grpSpPr>
          <p:pic>
            <p:nvPicPr>
              <p:cNvPr id="102"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03" name="Group 20"/>
              <p:cNvGrpSpPr>
                <a:grpSpLocks/>
              </p:cNvGrpSpPr>
              <p:nvPr/>
            </p:nvGrpSpPr>
            <p:grpSpPr bwMode="auto">
              <a:xfrm>
                <a:off x="3355494" y="3737874"/>
                <a:ext cx="1035425" cy="705469"/>
                <a:chOff x="1654" y="2712"/>
                <a:chExt cx="998" cy="680"/>
              </a:xfrm>
            </p:grpSpPr>
            <p:sp>
              <p:nvSpPr>
                <p:cNvPr id="104" name="Freeform 21"/>
                <p:cNvSpPr>
                  <a:spLocks/>
                </p:cNvSpPr>
                <p:nvPr/>
              </p:nvSpPr>
              <p:spPr bwMode="gray">
                <a:xfrm>
                  <a:off x="1654" y="2786"/>
                  <a:ext cx="998" cy="606"/>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0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1" name="TextBox 100"/>
            <p:cNvSpPr txBox="1"/>
            <p:nvPr/>
          </p:nvSpPr>
          <p:spPr>
            <a:xfrm>
              <a:off x="3981369" y="950304"/>
              <a:ext cx="1840941" cy="109897"/>
            </a:xfrm>
            <a:prstGeom prst="rect">
              <a:avLst/>
            </a:prstGeom>
            <a:noFill/>
          </p:spPr>
          <p:txBody>
            <a:bodyPr wrap="square" rtlCol="0">
              <a:spAutoFit/>
            </a:bodyPr>
            <a:lstStyle/>
            <a:p>
              <a:r>
                <a:rPr lang="en-US" sz="1200" b="1" dirty="0">
                  <a:latin typeface="+mj-lt"/>
                  <a:cs typeface="Tahoma" pitchFamily="34" charset="0"/>
                </a:rPr>
                <a:t>External Networks</a:t>
              </a:r>
            </a:p>
          </p:txBody>
        </p:sp>
      </p:grpSp>
      <p:grpSp>
        <p:nvGrpSpPr>
          <p:cNvPr id="106" name="Group 113"/>
          <p:cNvGrpSpPr/>
          <p:nvPr/>
        </p:nvGrpSpPr>
        <p:grpSpPr>
          <a:xfrm>
            <a:off x="3537608" y="2137600"/>
            <a:ext cx="1117309" cy="513158"/>
            <a:chOff x="2000787" y="308357"/>
            <a:chExt cx="5953126" cy="807304"/>
          </a:xfrm>
        </p:grpSpPr>
        <p:grpSp>
          <p:nvGrpSpPr>
            <p:cNvPr id="107" name="Group 685"/>
            <p:cNvGrpSpPr/>
            <p:nvPr/>
          </p:nvGrpSpPr>
          <p:grpSpPr>
            <a:xfrm>
              <a:off x="2000787" y="308357"/>
              <a:ext cx="5592693" cy="807304"/>
              <a:chOff x="3209206" y="3737874"/>
              <a:chExt cx="1267825" cy="841377"/>
            </a:xfrm>
          </p:grpSpPr>
          <p:pic>
            <p:nvPicPr>
              <p:cNvPr id="109" name="Picture 19"/>
              <p:cNvPicPr>
                <a:picLocks noChangeAspect="1" noChangeArrowheads="1"/>
              </p:cNvPicPr>
              <p:nvPr/>
            </p:nvPicPr>
            <p:blipFill>
              <a:blip r:embed="rId7"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10" name="Group 20"/>
              <p:cNvGrpSpPr>
                <a:grpSpLocks/>
              </p:cNvGrpSpPr>
              <p:nvPr/>
            </p:nvGrpSpPr>
            <p:grpSpPr bwMode="auto">
              <a:xfrm>
                <a:off x="3355494" y="3737874"/>
                <a:ext cx="1035425" cy="705469"/>
                <a:chOff x="1654" y="2712"/>
                <a:chExt cx="998" cy="680"/>
              </a:xfrm>
            </p:grpSpPr>
            <p:sp>
              <p:nvSpPr>
                <p:cNvPr id="11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8" name="TextBox 107"/>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13" name="Group 113"/>
          <p:cNvGrpSpPr/>
          <p:nvPr/>
        </p:nvGrpSpPr>
        <p:grpSpPr>
          <a:xfrm>
            <a:off x="3445752" y="2584475"/>
            <a:ext cx="1068647" cy="480892"/>
            <a:chOff x="2000787" y="308357"/>
            <a:chExt cx="5991679" cy="807304"/>
          </a:xfrm>
        </p:grpSpPr>
        <p:grpSp>
          <p:nvGrpSpPr>
            <p:cNvPr id="114" name="Group 685"/>
            <p:cNvGrpSpPr/>
            <p:nvPr/>
          </p:nvGrpSpPr>
          <p:grpSpPr>
            <a:xfrm>
              <a:off x="2000787" y="308357"/>
              <a:ext cx="5592693" cy="807304"/>
              <a:chOff x="3209206" y="3737874"/>
              <a:chExt cx="1267825" cy="841377"/>
            </a:xfrm>
          </p:grpSpPr>
          <p:pic>
            <p:nvPicPr>
              <p:cNvPr id="116" name="Picture 19"/>
              <p:cNvPicPr>
                <a:picLocks noChangeAspect="1" noChangeArrowheads="1"/>
              </p:cNvPicPr>
              <p:nvPr/>
            </p:nvPicPr>
            <p:blipFill>
              <a:blip r:embed="rId8"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17" name="Group 20"/>
              <p:cNvGrpSpPr>
                <a:grpSpLocks/>
              </p:cNvGrpSpPr>
              <p:nvPr/>
            </p:nvGrpSpPr>
            <p:grpSpPr bwMode="auto">
              <a:xfrm>
                <a:off x="3355494" y="3737874"/>
                <a:ext cx="1035425" cy="705469"/>
                <a:chOff x="1654" y="2712"/>
                <a:chExt cx="998" cy="680"/>
              </a:xfrm>
            </p:grpSpPr>
            <p:sp>
              <p:nvSpPr>
                <p:cNvPr id="11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15" name="TextBox 11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0" name="Group 113"/>
          <p:cNvGrpSpPr/>
          <p:nvPr/>
        </p:nvGrpSpPr>
        <p:grpSpPr>
          <a:xfrm>
            <a:off x="7125027" y="2530446"/>
            <a:ext cx="1068647" cy="480892"/>
            <a:chOff x="2000787" y="308357"/>
            <a:chExt cx="5991679" cy="807304"/>
          </a:xfrm>
        </p:grpSpPr>
        <p:grpSp>
          <p:nvGrpSpPr>
            <p:cNvPr id="121" name="Group 685"/>
            <p:cNvGrpSpPr/>
            <p:nvPr/>
          </p:nvGrpSpPr>
          <p:grpSpPr>
            <a:xfrm>
              <a:off x="2000787" y="308357"/>
              <a:ext cx="5592693" cy="807304"/>
              <a:chOff x="3209206" y="3737874"/>
              <a:chExt cx="1267825" cy="841377"/>
            </a:xfrm>
          </p:grpSpPr>
          <p:pic>
            <p:nvPicPr>
              <p:cNvPr id="123" name="Picture 19"/>
              <p:cNvPicPr>
                <a:picLocks noChangeAspect="1" noChangeArrowheads="1"/>
              </p:cNvPicPr>
              <p:nvPr/>
            </p:nvPicPr>
            <p:blipFill>
              <a:blip r:embed="rId8"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24" name="Group 20"/>
              <p:cNvGrpSpPr>
                <a:grpSpLocks/>
              </p:cNvGrpSpPr>
              <p:nvPr/>
            </p:nvGrpSpPr>
            <p:grpSpPr bwMode="auto">
              <a:xfrm>
                <a:off x="3355494" y="3737874"/>
                <a:ext cx="1035425" cy="705469"/>
                <a:chOff x="1654" y="2712"/>
                <a:chExt cx="998" cy="680"/>
              </a:xfrm>
            </p:grpSpPr>
            <p:sp>
              <p:nvSpPr>
                <p:cNvPr id="12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2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2" name="TextBox 121"/>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7" name="Group 113"/>
          <p:cNvGrpSpPr/>
          <p:nvPr/>
        </p:nvGrpSpPr>
        <p:grpSpPr>
          <a:xfrm>
            <a:off x="6785663" y="2026483"/>
            <a:ext cx="1117309" cy="513158"/>
            <a:chOff x="2000787" y="308357"/>
            <a:chExt cx="5953126" cy="807304"/>
          </a:xfrm>
        </p:grpSpPr>
        <p:grpSp>
          <p:nvGrpSpPr>
            <p:cNvPr id="128" name="Group 685"/>
            <p:cNvGrpSpPr/>
            <p:nvPr/>
          </p:nvGrpSpPr>
          <p:grpSpPr>
            <a:xfrm>
              <a:off x="2000787" y="308357"/>
              <a:ext cx="5592693" cy="807304"/>
              <a:chOff x="3209206" y="3737874"/>
              <a:chExt cx="1267825" cy="841377"/>
            </a:xfrm>
          </p:grpSpPr>
          <p:pic>
            <p:nvPicPr>
              <p:cNvPr id="130" name="Picture 19"/>
              <p:cNvPicPr>
                <a:picLocks noChangeAspect="1" noChangeArrowheads="1"/>
              </p:cNvPicPr>
              <p:nvPr/>
            </p:nvPicPr>
            <p:blipFill>
              <a:blip r:embed="rId7"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noFill/>
                <a:miter lim="800000"/>
                <a:headEnd/>
                <a:tailEnd/>
              </a:ln>
              <a:effectLst/>
            </p:spPr>
          </p:pic>
          <p:grpSp>
            <p:nvGrpSpPr>
              <p:cNvPr id="131" name="Group 20"/>
              <p:cNvGrpSpPr>
                <a:grpSpLocks/>
              </p:cNvGrpSpPr>
              <p:nvPr/>
            </p:nvGrpSpPr>
            <p:grpSpPr bwMode="auto">
              <a:xfrm>
                <a:off x="3355494" y="3737874"/>
                <a:ext cx="1035425" cy="705469"/>
                <a:chOff x="1654" y="2712"/>
                <a:chExt cx="998" cy="680"/>
              </a:xfrm>
            </p:grpSpPr>
            <p:sp>
              <p:nvSpPr>
                <p:cNvPr id="132"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7A7A7A"/>
                  </a:solidFill>
                  <a:miter lim="800000"/>
                  <a:headEnd/>
                  <a:tailEnd/>
                </a:ln>
                <a:effectLst/>
              </p:spPr>
              <p:txBody>
                <a:bodyPr anchor="t"/>
                <a:lstStyle/>
                <a:p>
                  <a:endParaRPr lang="en-US" sz="1200" dirty="0">
                    <a:latin typeface="Tahoma" pitchFamily="34" charset="0"/>
                    <a:cs typeface="Tahoma" pitchFamily="34" charset="0"/>
                  </a:endParaRPr>
                </a:p>
              </p:txBody>
            </p:sp>
            <p:sp>
              <p:nvSpPr>
                <p:cNvPr id="133"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7A7A7A"/>
                  </a:solidFill>
                  <a:round/>
                  <a:headEnd/>
                  <a:tailEnd/>
                </a:ln>
              </p:spPr>
              <p:txBody>
                <a:bodyPr wrap="none" anchor="ctr"/>
                <a:lstStyle/>
                <a:p>
                  <a:endParaRPr lang="en-US"/>
                </a:p>
              </p:txBody>
            </p:sp>
          </p:grpSp>
        </p:grpSp>
        <p:sp>
          <p:nvSpPr>
            <p:cNvPr id="129" name="TextBox 128"/>
            <p:cNvSpPr txBox="1"/>
            <p:nvPr/>
          </p:nvSpPr>
          <p:spPr>
            <a:xfrm>
              <a:off x="2984324" y="479980"/>
              <a:ext cx="4969589" cy="435777"/>
            </a:xfrm>
            <a:prstGeom prst="rect">
              <a:avLst/>
            </a:prstGeom>
            <a:noFill/>
            <a:ln>
              <a:noFill/>
            </a:ln>
          </p:spPr>
          <p:txBody>
            <a:bodyPr wrap="square" rtlCol="0">
              <a:spAutoFit/>
            </a:bodyPr>
            <a:lstStyle/>
            <a:p>
              <a:r>
                <a:rPr lang="en-US" sz="1200" b="1" dirty="0">
                  <a:latin typeface="+mj-lt"/>
                  <a:cs typeface="Tahoma" pitchFamily="34" charset="0"/>
                </a:rPr>
                <a:t>ISP 1</a:t>
              </a:r>
            </a:p>
          </p:txBody>
        </p:sp>
      </p:grpSp>
      <p:sp>
        <p:nvSpPr>
          <p:cNvPr id="140" name="Rounded Rectangle 139"/>
          <p:cNvSpPr/>
          <p:nvPr/>
        </p:nvSpPr>
        <p:spPr>
          <a:xfrm>
            <a:off x="253274" y="3867220"/>
            <a:ext cx="4012816" cy="2961089"/>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41" name="Rounded Rectangle 140"/>
          <p:cNvSpPr/>
          <p:nvPr/>
        </p:nvSpPr>
        <p:spPr>
          <a:xfrm>
            <a:off x="7462242" y="3887132"/>
            <a:ext cx="4412513" cy="292849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0" name="Group 35"/>
          <p:cNvGrpSpPr/>
          <p:nvPr/>
        </p:nvGrpSpPr>
        <p:grpSpPr>
          <a:xfrm>
            <a:off x="1117311" y="2925693"/>
            <a:ext cx="2046378" cy="1036708"/>
            <a:chOff x="3124200" y="3962400"/>
            <a:chExt cx="1917116" cy="1449832"/>
          </a:xfrm>
        </p:grpSpPr>
        <p:sp>
          <p:nvSpPr>
            <p:cNvPr id="21" name="Rounded Rectangle 20"/>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 name="Group 33"/>
            <p:cNvGrpSpPr/>
            <p:nvPr/>
          </p:nvGrpSpPr>
          <p:grpSpPr>
            <a:xfrm>
              <a:off x="3124200" y="3962400"/>
              <a:ext cx="1905000" cy="1295400"/>
              <a:chOff x="3124200" y="3962400"/>
              <a:chExt cx="1905000" cy="1295400"/>
            </a:xfrm>
          </p:grpSpPr>
          <p:pic>
            <p:nvPicPr>
              <p:cNvPr id="23" name="Picture 22" descr="f5_icon_funnel_orange.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10800000">
                <a:off x="3124200" y="4419600"/>
                <a:ext cx="1905000" cy="838200"/>
              </a:xfrm>
              <a:prstGeom prst="rect">
                <a:avLst/>
              </a:prstGeom>
            </p:spPr>
          </p:pic>
          <p:pic>
            <p:nvPicPr>
              <p:cNvPr id="24" name="Picture 23" descr="f5_icon_places_datacenter.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05200" y="3962400"/>
                <a:ext cx="1170432" cy="1170432"/>
              </a:xfrm>
              <a:prstGeom prst="rect">
                <a:avLst/>
              </a:prstGeom>
            </p:spPr>
          </p:pic>
        </p:grpSp>
      </p:grpSp>
      <p:grpSp>
        <p:nvGrpSpPr>
          <p:cNvPr id="63" name="Group 166"/>
          <p:cNvGrpSpPr/>
          <p:nvPr/>
        </p:nvGrpSpPr>
        <p:grpSpPr>
          <a:xfrm>
            <a:off x="8227460" y="2895600"/>
            <a:ext cx="2437764" cy="1022866"/>
            <a:chOff x="2592117" y="2525483"/>
            <a:chExt cx="2241122" cy="1449832"/>
          </a:xfrm>
        </p:grpSpPr>
        <p:sp>
          <p:nvSpPr>
            <p:cNvPr id="64" name="Rounded Rectangle 6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65" name="Group 33"/>
            <p:cNvGrpSpPr/>
            <p:nvPr/>
          </p:nvGrpSpPr>
          <p:grpSpPr>
            <a:xfrm>
              <a:off x="2732307" y="2525483"/>
              <a:ext cx="1905000" cy="1316261"/>
              <a:chOff x="3124200" y="3962400"/>
              <a:chExt cx="1905000" cy="1316261"/>
            </a:xfrm>
          </p:grpSpPr>
          <p:pic>
            <p:nvPicPr>
              <p:cNvPr id="66" name="Picture 65" descr="f5_icon_funnel_orange.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10800000">
                <a:off x="3124200" y="4440462"/>
                <a:ext cx="1905000" cy="838199"/>
              </a:xfrm>
              <a:prstGeom prst="rect">
                <a:avLst/>
              </a:prstGeom>
            </p:spPr>
          </p:pic>
          <p:pic>
            <p:nvPicPr>
              <p:cNvPr id="67" name="Picture 66" descr="f5_icon_places_datacenter.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505200" y="3962400"/>
                <a:ext cx="1170432" cy="1170432"/>
              </a:xfrm>
              <a:prstGeom prst="rect">
                <a:avLst/>
              </a:prstGeom>
            </p:spPr>
          </p:pic>
        </p:grpSp>
      </p:grpSp>
      <p:grpSp>
        <p:nvGrpSpPr>
          <p:cNvPr id="202" name="Group 201"/>
          <p:cNvGrpSpPr/>
          <p:nvPr/>
        </p:nvGrpSpPr>
        <p:grpSpPr>
          <a:xfrm>
            <a:off x="1321239" y="4531928"/>
            <a:ext cx="485705" cy="303569"/>
            <a:chOff x="1321583" y="6042568"/>
            <a:chExt cx="485832" cy="404759"/>
          </a:xfrm>
        </p:grpSpPr>
        <p:sp>
          <p:nvSpPr>
            <p:cNvPr id="201" name="Rounded Rectangle 20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44" name="Picture 143"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pic>
        <p:nvPicPr>
          <p:cNvPr id="143" name="Picture 142"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080" y="4387739"/>
            <a:ext cx="1160087" cy="311609"/>
          </a:xfrm>
          <a:prstGeom prst="rect">
            <a:avLst/>
          </a:prstGeom>
        </p:spPr>
      </p:pic>
      <p:pic>
        <p:nvPicPr>
          <p:cNvPr id="149" name="Picture 148"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080" y="5224472"/>
            <a:ext cx="1160087" cy="311609"/>
          </a:xfrm>
          <a:prstGeom prst="rect">
            <a:avLst/>
          </a:prstGeom>
        </p:spPr>
      </p:pic>
      <p:pic>
        <p:nvPicPr>
          <p:cNvPr id="152" name="Picture 151"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079" y="6132219"/>
            <a:ext cx="1160087" cy="311609"/>
          </a:xfrm>
          <a:prstGeom prst="rect">
            <a:avLst/>
          </a:prstGeom>
        </p:spPr>
      </p:pic>
      <p:pic>
        <p:nvPicPr>
          <p:cNvPr id="155" name="Picture 154"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860504" y="4427815"/>
            <a:ext cx="1160087" cy="311609"/>
          </a:xfrm>
          <a:prstGeom prst="rect">
            <a:avLst/>
          </a:prstGeom>
        </p:spPr>
      </p:pic>
      <p:pic>
        <p:nvPicPr>
          <p:cNvPr id="158" name="Picture 157"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872244" y="5232035"/>
            <a:ext cx="1160087" cy="311609"/>
          </a:xfrm>
          <a:prstGeom prst="rect">
            <a:avLst/>
          </a:prstGeom>
        </p:spPr>
      </p:pic>
      <p:pic>
        <p:nvPicPr>
          <p:cNvPr id="161" name="Picture 160"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885422" y="6168284"/>
            <a:ext cx="1160087" cy="311609"/>
          </a:xfrm>
          <a:prstGeom prst="rect">
            <a:avLst/>
          </a:prstGeom>
        </p:spPr>
      </p:pic>
      <p:pic>
        <p:nvPicPr>
          <p:cNvPr id="166" name="Picture 165" descr="AGILITY-prep_44-57.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254265" y="6272366"/>
            <a:ext cx="271501" cy="218046"/>
          </a:xfrm>
          <a:prstGeom prst="rect">
            <a:avLst/>
          </a:prstGeom>
        </p:spPr>
      </p:pic>
      <p:pic>
        <p:nvPicPr>
          <p:cNvPr id="168" name="Picture 167" descr="AGILITY-prep_44-57.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622818" y="6277643"/>
            <a:ext cx="271501" cy="218046"/>
          </a:xfrm>
          <a:prstGeom prst="rect">
            <a:avLst/>
          </a:prstGeom>
        </p:spPr>
      </p:pic>
      <p:pic>
        <p:nvPicPr>
          <p:cNvPr id="169" name="Picture 168" descr="AGILITY-prep_44-57.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148101" y="6272319"/>
            <a:ext cx="271501" cy="218046"/>
          </a:xfrm>
          <a:prstGeom prst="rect">
            <a:avLst/>
          </a:prstGeom>
        </p:spPr>
      </p:pic>
      <p:pic>
        <p:nvPicPr>
          <p:cNvPr id="170" name="Picture 169" descr="AGILITY-prep_44-57.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516655" y="6268690"/>
            <a:ext cx="271501" cy="218046"/>
          </a:xfrm>
          <a:prstGeom prst="rect">
            <a:avLst/>
          </a:prstGeom>
        </p:spPr>
      </p:pic>
      <p:pic>
        <p:nvPicPr>
          <p:cNvPr id="172" name="Picture 171" descr="AGILITY-prep_3-06.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2885977" y="4041711"/>
            <a:ext cx="1303261" cy="96741"/>
          </a:xfrm>
          <a:prstGeom prst="rect">
            <a:avLst/>
          </a:prstGeom>
        </p:spPr>
      </p:pic>
      <p:pic>
        <p:nvPicPr>
          <p:cNvPr id="174" name="Picture 173" descr="AGILITY-prep_3-06.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728319" y="4105258"/>
            <a:ext cx="1303261" cy="96741"/>
          </a:xfrm>
          <a:prstGeom prst="rect">
            <a:avLst/>
          </a:prstGeom>
        </p:spPr>
      </p:pic>
      <p:grpSp>
        <p:nvGrpSpPr>
          <p:cNvPr id="187" name="Group 186"/>
          <p:cNvGrpSpPr/>
          <p:nvPr/>
        </p:nvGrpSpPr>
        <p:grpSpPr>
          <a:xfrm>
            <a:off x="2300136" y="3923565"/>
            <a:ext cx="461005" cy="357564"/>
            <a:chOff x="-465818" y="4375005"/>
            <a:chExt cx="461125" cy="476752"/>
          </a:xfrm>
        </p:grpSpPr>
        <p:sp>
          <p:nvSpPr>
            <p:cNvPr id="185" name="Oval 184"/>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9" name="Picture 178" descr="AGILITY-prep_44-51.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65818" y="4380858"/>
              <a:ext cx="461125" cy="461125"/>
            </a:xfrm>
            <a:prstGeom prst="rect">
              <a:avLst/>
            </a:prstGeom>
          </p:spPr>
        </p:pic>
      </p:grpSp>
      <p:grpSp>
        <p:nvGrpSpPr>
          <p:cNvPr id="188" name="Group 187"/>
          <p:cNvGrpSpPr/>
          <p:nvPr/>
        </p:nvGrpSpPr>
        <p:grpSpPr>
          <a:xfrm>
            <a:off x="9192806" y="3923730"/>
            <a:ext cx="461005" cy="357564"/>
            <a:chOff x="-465818" y="4375005"/>
            <a:chExt cx="461125" cy="476752"/>
          </a:xfrm>
        </p:grpSpPr>
        <p:sp>
          <p:nvSpPr>
            <p:cNvPr id="189" name="Oval 188"/>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0" name="Picture 189" descr="AGILITY-prep_44-51.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65818" y="4380858"/>
              <a:ext cx="461125" cy="461125"/>
            </a:xfrm>
            <a:prstGeom prst="rect">
              <a:avLst/>
            </a:prstGeom>
          </p:spPr>
        </p:pic>
      </p:grpSp>
      <p:grpSp>
        <p:nvGrpSpPr>
          <p:cNvPr id="191" name="Group 190"/>
          <p:cNvGrpSpPr/>
          <p:nvPr/>
        </p:nvGrpSpPr>
        <p:grpSpPr>
          <a:xfrm>
            <a:off x="2388045" y="4790602"/>
            <a:ext cx="373177" cy="286328"/>
            <a:chOff x="-293433" y="7044469"/>
            <a:chExt cx="373274" cy="381770"/>
          </a:xfrm>
        </p:grpSpPr>
        <p:sp>
          <p:nvSpPr>
            <p:cNvPr id="186" name="Oval 18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6" name="Picture 175" descr="AGILITY-prep_44-50.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2" name="Group 191"/>
          <p:cNvGrpSpPr/>
          <p:nvPr/>
        </p:nvGrpSpPr>
        <p:grpSpPr>
          <a:xfrm>
            <a:off x="2399218" y="5663767"/>
            <a:ext cx="373177" cy="286328"/>
            <a:chOff x="-293433" y="7044469"/>
            <a:chExt cx="373274" cy="381770"/>
          </a:xfrm>
        </p:grpSpPr>
        <p:sp>
          <p:nvSpPr>
            <p:cNvPr id="193" name="Oval 19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4" name="Picture 193" descr="AGILITY-prep_44-50.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5" name="Group 194"/>
          <p:cNvGrpSpPr/>
          <p:nvPr/>
        </p:nvGrpSpPr>
        <p:grpSpPr>
          <a:xfrm>
            <a:off x="9250905" y="4858366"/>
            <a:ext cx="373177" cy="286328"/>
            <a:chOff x="-293433" y="7044469"/>
            <a:chExt cx="373274" cy="381770"/>
          </a:xfrm>
        </p:grpSpPr>
        <p:sp>
          <p:nvSpPr>
            <p:cNvPr id="196" name="Oval 19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7" name="Picture 196" descr="AGILITY-prep_44-50.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8" name="Group 197"/>
          <p:cNvGrpSpPr/>
          <p:nvPr/>
        </p:nvGrpSpPr>
        <p:grpSpPr>
          <a:xfrm>
            <a:off x="9262078" y="5731531"/>
            <a:ext cx="373177" cy="286328"/>
            <a:chOff x="-293433" y="7044469"/>
            <a:chExt cx="373274" cy="381770"/>
          </a:xfrm>
        </p:grpSpPr>
        <p:sp>
          <p:nvSpPr>
            <p:cNvPr id="199" name="Oval 19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0" name="Picture 199" descr="AGILITY-prep_44-50.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203" name="Group 202"/>
          <p:cNvGrpSpPr/>
          <p:nvPr/>
        </p:nvGrpSpPr>
        <p:grpSpPr>
          <a:xfrm>
            <a:off x="1367749" y="5351379"/>
            <a:ext cx="485705" cy="303569"/>
            <a:chOff x="1321583" y="6042568"/>
            <a:chExt cx="485832" cy="404759"/>
          </a:xfrm>
        </p:grpSpPr>
        <p:sp>
          <p:nvSpPr>
            <p:cNvPr id="204" name="Rounded Rectangle 203"/>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5" name="Picture 204"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06" name="Group 205"/>
          <p:cNvGrpSpPr/>
          <p:nvPr/>
        </p:nvGrpSpPr>
        <p:grpSpPr>
          <a:xfrm>
            <a:off x="10176749" y="4529537"/>
            <a:ext cx="485705" cy="303569"/>
            <a:chOff x="1321583" y="6042568"/>
            <a:chExt cx="485832" cy="404759"/>
          </a:xfrm>
        </p:grpSpPr>
        <p:sp>
          <p:nvSpPr>
            <p:cNvPr id="207" name="Rounded Rectangle 206"/>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8" name="Picture 207"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09" name="Group 208"/>
          <p:cNvGrpSpPr/>
          <p:nvPr/>
        </p:nvGrpSpPr>
        <p:grpSpPr>
          <a:xfrm>
            <a:off x="10223260" y="5348988"/>
            <a:ext cx="485705" cy="303569"/>
            <a:chOff x="1321583" y="6042568"/>
            <a:chExt cx="485832" cy="404759"/>
          </a:xfrm>
        </p:grpSpPr>
        <p:sp>
          <p:nvSpPr>
            <p:cNvPr id="210" name="Rounded Rectangle 20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11" name="Picture 210"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22" name="Group 221"/>
          <p:cNvGrpSpPr/>
          <p:nvPr/>
        </p:nvGrpSpPr>
        <p:grpSpPr>
          <a:xfrm>
            <a:off x="4381299" y="1612890"/>
            <a:ext cx="1090431" cy="633802"/>
            <a:chOff x="5079278" y="6673963"/>
            <a:chExt cx="3352912" cy="1764851"/>
          </a:xfrm>
        </p:grpSpPr>
        <p:pic>
          <p:nvPicPr>
            <p:cNvPr id="223" name="Picture 222" descr="AGILITY-prep_44_mobile_devices.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079278" y="6673963"/>
              <a:ext cx="3352912" cy="1764851"/>
            </a:xfrm>
            <a:prstGeom prst="rect">
              <a:avLst/>
            </a:prstGeom>
            <a:solidFill>
              <a:schemeClr val="bg1"/>
            </a:solidFill>
          </p:spPr>
        </p:pic>
        <p:sp>
          <p:nvSpPr>
            <p:cNvPr id="224" name="Rectangle 223"/>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LDNS</a:t>
              </a:r>
            </a:p>
          </p:txBody>
        </p:sp>
      </p:grpSp>
      <p:sp>
        <p:nvSpPr>
          <p:cNvPr id="2" name="Title 1"/>
          <p:cNvSpPr>
            <a:spLocks noGrp="1"/>
          </p:cNvSpPr>
          <p:nvPr>
            <p:ph type="title"/>
          </p:nvPr>
        </p:nvSpPr>
        <p:spPr>
          <a:xfrm>
            <a:off x="317113" y="88962"/>
            <a:ext cx="10909053" cy="838388"/>
          </a:xfrm>
        </p:spPr>
        <p:txBody>
          <a:bodyPr/>
          <a:lstStyle/>
          <a:p>
            <a:r>
              <a:rPr lang="en-US" dirty="0" err="1" smtClean="0"/>
              <a:t>DNS服务安全防护</a:t>
            </a:r>
            <a:r>
              <a:rPr lang="en-US" dirty="0" smtClean="0"/>
              <a:t/>
            </a:r>
            <a:br>
              <a:rPr lang="en-US" dirty="0" smtClean="0"/>
            </a:br>
            <a:r>
              <a:rPr lang="zh-CN" altLang="en-US" sz="1500" dirty="0" smtClean="0"/>
              <a:t>保护数据中心的亿万投资</a:t>
            </a:r>
            <a:r>
              <a:rPr lang="en-US" sz="1500" dirty="0"/>
              <a:t/>
            </a:r>
            <a:br>
              <a:rPr lang="en-US" sz="1500" dirty="0"/>
            </a:br>
            <a:endParaRPr lang="en-US" sz="1500" dirty="0"/>
          </a:p>
        </p:txBody>
      </p:sp>
      <p:sp>
        <p:nvSpPr>
          <p:cNvPr id="175" name="Text Box 33"/>
          <p:cNvSpPr txBox="1">
            <a:spLocks noChangeArrowheads="1"/>
          </p:cNvSpPr>
          <p:nvPr/>
        </p:nvSpPr>
        <p:spPr bwMode="auto">
          <a:xfrm>
            <a:off x="8633751" y="1066801"/>
            <a:ext cx="3105642" cy="1980803"/>
          </a:xfrm>
          <a:prstGeom prst="rect">
            <a:avLst/>
          </a:prstGeom>
          <a:solidFill>
            <a:schemeClr val="bg1">
              <a:alpha val="98000"/>
            </a:schemeClr>
          </a:solidFill>
          <a:ln w="15875">
            <a:noFill/>
            <a:miter lim="800000"/>
            <a:headEnd/>
            <a:tailEnd/>
          </a:ln>
          <a:effectLst>
            <a:outerShdw blurRad="50800" dist="38100" dir="2700000" algn="tl" rotWithShape="0">
              <a:schemeClr val="bg1">
                <a:alpha val="40000"/>
              </a:schemeClr>
            </a:outerShdw>
          </a:effectLst>
        </p:spPr>
        <p:txBody>
          <a:bodyPr wrap="none" lIns="68580" tIns="68580" rIns="68580" bIns="68580" anchor="ctr">
            <a:noAutofit/>
          </a:bodyPr>
          <a:lstStyle/>
          <a:p>
            <a:r>
              <a:rPr lang="zh-CN" altLang="en-US" dirty="0" smtClean="0"/>
              <a:t>防范</a:t>
            </a:r>
            <a:r>
              <a:rPr lang="en-US" dirty="0" smtClean="0"/>
              <a:t>DNS </a:t>
            </a:r>
            <a:r>
              <a:rPr lang="zh-CN" altLang="en-US" dirty="0" smtClean="0"/>
              <a:t>攻击</a:t>
            </a:r>
            <a:r>
              <a:rPr lang="en-US" dirty="0" smtClean="0"/>
              <a:t>:</a:t>
            </a:r>
          </a:p>
          <a:p>
            <a:r>
              <a:rPr lang="en-US" dirty="0" smtClean="0">
                <a:solidFill>
                  <a:srgbClr val="FF0000"/>
                </a:solidFill>
              </a:rPr>
              <a:t>DNS Cache </a:t>
            </a:r>
            <a:r>
              <a:rPr lang="zh-CN" altLang="en-US" dirty="0" smtClean="0">
                <a:solidFill>
                  <a:srgbClr val="FF0000"/>
                </a:solidFill>
              </a:rPr>
              <a:t>中毒攻击</a:t>
            </a:r>
            <a:endParaRPr lang="en-US" altLang="zh-CN" dirty="0" smtClean="0">
              <a:solidFill>
                <a:srgbClr val="FF0000"/>
              </a:solidFill>
            </a:endParaRPr>
          </a:p>
          <a:p>
            <a:r>
              <a:rPr lang="en-US" dirty="0" smtClean="0">
                <a:solidFill>
                  <a:srgbClr val="FF0000"/>
                </a:solidFill>
              </a:rPr>
              <a:t>NXDOMAIN </a:t>
            </a:r>
            <a:r>
              <a:rPr lang="zh-CN" altLang="en-US" dirty="0" smtClean="0">
                <a:solidFill>
                  <a:srgbClr val="FF0000"/>
                </a:solidFill>
              </a:rPr>
              <a:t>请求攻击</a:t>
            </a:r>
            <a:endParaRPr lang="en-US" dirty="0" smtClean="0">
              <a:solidFill>
                <a:srgbClr val="FF0000"/>
              </a:solidFill>
            </a:endParaRPr>
          </a:p>
          <a:p>
            <a:r>
              <a:rPr lang="en-US" dirty="0" smtClean="0">
                <a:solidFill>
                  <a:srgbClr val="FF0000"/>
                </a:solidFill>
              </a:rPr>
              <a:t>UDP Flood</a:t>
            </a:r>
          </a:p>
          <a:p>
            <a:r>
              <a:rPr lang="en-US" dirty="0" smtClean="0">
                <a:solidFill>
                  <a:srgbClr val="FF0000"/>
                </a:solidFill>
              </a:rPr>
              <a:t>DNS </a:t>
            </a:r>
            <a:r>
              <a:rPr lang="zh-CN" altLang="en-US" dirty="0" smtClean="0">
                <a:solidFill>
                  <a:srgbClr val="FF0000"/>
                </a:solidFill>
              </a:rPr>
              <a:t>放大和反射</a:t>
            </a:r>
            <a:r>
              <a:rPr lang="en-US" dirty="0">
                <a:solidFill>
                  <a:srgbClr val="FF0000"/>
                </a:solidFill>
              </a:rPr>
              <a:t>	</a:t>
            </a:r>
          </a:p>
          <a:p>
            <a:endParaRPr lang="en-US" sz="900" dirty="0"/>
          </a:p>
          <a:p>
            <a:pPr latinLnBrk="1">
              <a:spcBef>
                <a:spcPct val="50000"/>
              </a:spcBef>
            </a:pPr>
            <a:endParaRPr kumimoji="1" lang="en-US" altLang="ko-KR" sz="900" dirty="0">
              <a:ea typeface="Gulim" pitchFamily="34" charset="-127"/>
            </a:endParaRPr>
          </a:p>
        </p:txBody>
      </p:sp>
      <p:grpSp>
        <p:nvGrpSpPr>
          <p:cNvPr id="178" name="Group 177"/>
          <p:cNvGrpSpPr/>
          <p:nvPr/>
        </p:nvGrpSpPr>
        <p:grpSpPr>
          <a:xfrm>
            <a:off x="3615917" y="5212122"/>
            <a:ext cx="480346" cy="630401"/>
            <a:chOff x="1676400" y="2170932"/>
            <a:chExt cx="781987" cy="1270768"/>
          </a:xfrm>
        </p:grpSpPr>
        <p:pic>
          <p:nvPicPr>
            <p:cNvPr id="180" name="Picture 179" descr="AGILITY-prep_44-47.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809179" y="2170932"/>
              <a:ext cx="515129" cy="990633"/>
            </a:xfrm>
            <a:prstGeom prst="rect">
              <a:avLst/>
            </a:prstGeom>
          </p:spPr>
        </p:pic>
        <p:sp>
          <p:nvSpPr>
            <p:cNvPr id="181" name="Rectangle 180"/>
            <p:cNvSpPr>
              <a:spLocks/>
            </p:cNvSpPr>
            <p:nvPr/>
          </p:nvSpPr>
          <p:spPr>
            <a:xfrm>
              <a:off x="1676400" y="3205963"/>
              <a:ext cx="781987" cy="235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rgbClr val="4E4D4C"/>
                  </a:solidFill>
                  <a:latin typeface="Arial"/>
                  <a:cs typeface="Arial"/>
                </a:rPr>
                <a:t>DNS</a:t>
              </a:r>
            </a:p>
          </p:txBody>
        </p:sp>
      </p:grpSp>
      <p:grpSp>
        <p:nvGrpSpPr>
          <p:cNvPr id="182" name="Group 181"/>
          <p:cNvGrpSpPr/>
          <p:nvPr/>
        </p:nvGrpSpPr>
        <p:grpSpPr>
          <a:xfrm>
            <a:off x="8071215" y="5216943"/>
            <a:ext cx="480346" cy="630401"/>
            <a:chOff x="1676400" y="2170932"/>
            <a:chExt cx="781987" cy="1270768"/>
          </a:xfrm>
        </p:grpSpPr>
        <p:pic>
          <p:nvPicPr>
            <p:cNvPr id="183" name="Picture 182" descr="AGILITY-prep_44-47.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809179" y="2170932"/>
              <a:ext cx="515129" cy="990633"/>
            </a:xfrm>
            <a:prstGeom prst="rect">
              <a:avLst/>
            </a:prstGeom>
          </p:spPr>
        </p:pic>
        <p:sp>
          <p:nvSpPr>
            <p:cNvPr id="184" name="Rectangle 183"/>
            <p:cNvSpPr>
              <a:spLocks/>
            </p:cNvSpPr>
            <p:nvPr/>
          </p:nvSpPr>
          <p:spPr>
            <a:xfrm>
              <a:off x="1676400" y="3205963"/>
              <a:ext cx="781987" cy="235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rgbClr val="4E4D4C"/>
                  </a:solidFill>
                  <a:latin typeface="Arial"/>
                  <a:cs typeface="Arial"/>
                </a:rPr>
                <a:t>DNS</a:t>
              </a:r>
            </a:p>
          </p:txBody>
        </p:sp>
      </p:grpSp>
      <p:cxnSp>
        <p:nvCxnSpPr>
          <p:cNvPr id="212" name="Straight Connector 211"/>
          <p:cNvCxnSpPr/>
          <p:nvPr/>
        </p:nvCxnSpPr>
        <p:spPr>
          <a:xfrm flipV="1">
            <a:off x="3754937" y="4498033"/>
            <a:ext cx="0" cy="507492"/>
          </a:xfrm>
          <a:prstGeom prst="line">
            <a:avLst/>
          </a:prstGeom>
          <a:noFill/>
          <a:ln w="127000" cap="rnd">
            <a:gradFill flip="none" rotWithShape="1">
              <a:gsLst>
                <a:gs pos="0">
                  <a:schemeClr val="accent3">
                    <a:lumMod val="85000"/>
                    <a:lumOff val="15000"/>
                  </a:schemeClr>
                </a:gs>
                <a:gs pos="50000">
                  <a:schemeClr val="accent3"/>
                </a:gs>
                <a:gs pos="100000">
                  <a:schemeClr val="accent3">
                    <a:lumMod val="85000"/>
                  </a:schemeClr>
                </a:gs>
              </a:gsLst>
              <a:lin ang="16200000" scaled="1"/>
              <a:tileRect/>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3" name="Straight Connector 212"/>
          <p:cNvCxnSpPr/>
          <p:nvPr/>
        </p:nvCxnSpPr>
        <p:spPr>
          <a:xfrm flipV="1">
            <a:off x="8260458" y="4507900"/>
            <a:ext cx="0" cy="507492"/>
          </a:xfrm>
          <a:prstGeom prst="line">
            <a:avLst/>
          </a:prstGeom>
          <a:noFill/>
          <a:ln w="127000" cap="rnd">
            <a:gradFill flip="none" rotWithShape="1">
              <a:gsLst>
                <a:gs pos="0">
                  <a:schemeClr val="accent3">
                    <a:lumMod val="85000"/>
                    <a:lumOff val="15000"/>
                  </a:schemeClr>
                </a:gs>
                <a:gs pos="50000">
                  <a:schemeClr val="accent3"/>
                </a:gs>
                <a:gs pos="100000">
                  <a:schemeClr val="accent3">
                    <a:lumMod val="85000"/>
                  </a:schemeClr>
                </a:gs>
              </a:gsLst>
              <a:lin ang="16200000" scaled="1"/>
              <a:tileRect/>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16" name="Group 215"/>
          <p:cNvGrpSpPr/>
          <p:nvPr/>
        </p:nvGrpSpPr>
        <p:grpSpPr>
          <a:xfrm>
            <a:off x="5699762" y="1492508"/>
            <a:ext cx="1207016" cy="643066"/>
            <a:chOff x="854865" y="3786214"/>
            <a:chExt cx="1259989" cy="1296709"/>
          </a:xfrm>
        </p:grpSpPr>
        <p:pic>
          <p:nvPicPr>
            <p:cNvPr id="217" name="Picture 216"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54865" y="4314801"/>
              <a:ext cx="676679" cy="768122"/>
            </a:xfrm>
            <a:prstGeom prst="rect">
              <a:avLst/>
            </a:prstGeom>
          </p:spPr>
        </p:pic>
        <p:sp>
          <p:nvSpPr>
            <p:cNvPr id="218" name="Rectangle 217"/>
            <p:cNvSpPr>
              <a:spLocks/>
            </p:cNvSpPr>
            <p:nvPr/>
          </p:nvSpPr>
          <p:spPr>
            <a:xfrm>
              <a:off x="888698" y="3786214"/>
              <a:ext cx="1226156" cy="291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rgbClr val="4E4D4C"/>
                  </a:solidFill>
                  <a:latin typeface="Arial"/>
                  <a:cs typeface="Arial"/>
                </a:rPr>
                <a:t>Attackers</a:t>
              </a:r>
            </a:p>
          </p:txBody>
        </p:sp>
      </p:grpSp>
      <p:pic>
        <p:nvPicPr>
          <p:cNvPr id="219" name="Picture 218"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960205" y="1754645"/>
            <a:ext cx="648230" cy="380928"/>
          </a:xfrm>
          <a:prstGeom prst="rect">
            <a:avLst/>
          </a:prstGeom>
        </p:spPr>
      </p:pic>
      <p:pic>
        <p:nvPicPr>
          <p:cNvPr id="220" name="Picture 219"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239799" y="1754645"/>
            <a:ext cx="648230" cy="380928"/>
          </a:xfrm>
          <a:prstGeom prst="rect">
            <a:avLst/>
          </a:prstGeom>
        </p:spPr>
      </p:pic>
      <p:sp>
        <p:nvSpPr>
          <p:cNvPr id="163" name="Text Box 33"/>
          <p:cNvSpPr txBox="1">
            <a:spLocks noChangeArrowheads="1"/>
          </p:cNvSpPr>
          <p:nvPr/>
        </p:nvSpPr>
        <p:spPr bwMode="auto">
          <a:xfrm>
            <a:off x="8467730" y="4748378"/>
            <a:ext cx="528625" cy="34846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Zone</a:t>
            </a:r>
          </a:p>
          <a:p>
            <a:pPr latinLnBrk="1">
              <a:spcBef>
                <a:spcPct val="50000"/>
              </a:spcBef>
            </a:pPr>
            <a:r>
              <a:rPr kumimoji="1" lang="en-US" altLang="ko-KR" sz="1100" b="1" dirty="0" err="1">
                <a:ea typeface="Gulim" pitchFamily="34" charset="-127"/>
              </a:rPr>
              <a:t>XFer</a:t>
            </a:r>
            <a:endParaRPr kumimoji="1" lang="en-US" altLang="ko-KR" sz="1100" b="1" dirty="0">
              <a:ea typeface="Gulim" pitchFamily="34" charset="-127"/>
            </a:endParaRPr>
          </a:p>
        </p:txBody>
      </p:sp>
      <p:sp>
        <p:nvSpPr>
          <p:cNvPr id="164" name="Text Box 33"/>
          <p:cNvSpPr txBox="1">
            <a:spLocks noChangeArrowheads="1"/>
          </p:cNvSpPr>
          <p:nvPr/>
        </p:nvSpPr>
        <p:spPr bwMode="auto">
          <a:xfrm>
            <a:off x="3047206" y="4796312"/>
            <a:ext cx="528625" cy="34846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Zone</a:t>
            </a:r>
          </a:p>
          <a:p>
            <a:pPr latinLnBrk="1">
              <a:spcBef>
                <a:spcPct val="50000"/>
              </a:spcBef>
            </a:pPr>
            <a:r>
              <a:rPr kumimoji="1" lang="en-US" altLang="ko-KR" sz="1100" b="1" dirty="0" err="1">
                <a:ea typeface="Gulim" pitchFamily="34" charset="-127"/>
              </a:rPr>
              <a:t>XFer</a:t>
            </a:r>
            <a:endParaRPr kumimoji="1" lang="en-US" altLang="ko-KR" sz="1100" b="1" dirty="0">
              <a:ea typeface="Gulim" pitchFamily="34" charset="-127"/>
            </a:endParaRPr>
          </a:p>
        </p:txBody>
      </p:sp>
      <p:cxnSp>
        <p:nvCxnSpPr>
          <p:cNvPr id="14" name="Straight Arrow Connector 13"/>
          <p:cNvCxnSpPr/>
          <p:nvPr/>
        </p:nvCxnSpPr>
        <p:spPr>
          <a:xfrm rot="16200000" flipH="1">
            <a:off x="7039437" y="2568346"/>
            <a:ext cx="2236718" cy="787530"/>
          </a:xfrm>
          <a:prstGeom prst="curvedConnector3">
            <a:avLst>
              <a:gd name="adj1" fmla="val 50000"/>
            </a:avLst>
          </a:prstGeom>
          <a:ln w="152400" cap="flat" cmpd="tri">
            <a:solidFill>
              <a:srgbClr val="E3193F"/>
            </a:solidFill>
            <a:prstDash val="sysDot"/>
            <a:tailEnd type="stealth"/>
          </a:ln>
        </p:spPr>
        <p:style>
          <a:lnRef idx="1">
            <a:schemeClr val="accent1"/>
          </a:lnRef>
          <a:fillRef idx="0">
            <a:schemeClr val="accent1"/>
          </a:fillRef>
          <a:effectRef idx="0">
            <a:schemeClr val="accent1"/>
          </a:effectRef>
          <a:fontRef idx="minor">
            <a:schemeClr val="tx1"/>
          </a:fontRef>
        </p:style>
      </p:cxnSp>
      <p:cxnSp>
        <p:nvCxnSpPr>
          <p:cNvPr id="165" name="Straight Arrow Connector 13"/>
          <p:cNvCxnSpPr/>
          <p:nvPr/>
        </p:nvCxnSpPr>
        <p:spPr>
          <a:xfrm rot="5400000">
            <a:off x="3104564" y="1771283"/>
            <a:ext cx="2561327" cy="2173013"/>
          </a:xfrm>
          <a:prstGeom prst="curvedConnector3">
            <a:avLst>
              <a:gd name="adj1" fmla="val 50000"/>
            </a:avLst>
          </a:prstGeom>
          <a:ln w="152400" cap="flat" cmpd="tri">
            <a:solidFill>
              <a:srgbClr val="E3193F"/>
            </a:solidFill>
            <a:prstDash val="sysDot"/>
            <a:tailEnd type="stealth" w="sm" len="sm"/>
          </a:ln>
        </p:spPr>
        <p:style>
          <a:lnRef idx="1">
            <a:schemeClr val="accent1"/>
          </a:lnRef>
          <a:fillRef idx="0">
            <a:schemeClr val="accent1"/>
          </a:fillRef>
          <a:effectRef idx="0">
            <a:schemeClr val="accent1"/>
          </a:effectRef>
          <a:fontRef idx="minor">
            <a:schemeClr val="tx1"/>
          </a:fontRef>
        </p:style>
      </p:cxnSp>
      <p:pic>
        <p:nvPicPr>
          <p:cNvPr id="226" name="Picture 225"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200055" y="1272361"/>
            <a:ext cx="648230" cy="380928"/>
          </a:xfrm>
          <a:prstGeom prst="rect">
            <a:avLst/>
          </a:prstGeom>
        </p:spPr>
      </p:pic>
      <p:pic>
        <p:nvPicPr>
          <p:cNvPr id="228" name="Picture 227"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800912" y="1462825"/>
            <a:ext cx="648230" cy="380928"/>
          </a:xfrm>
          <a:prstGeom prst="rect">
            <a:avLst/>
          </a:prstGeom>
        </p:spPr>
      </p:pic>
      <p:pic>
        <p:nvPicPr>
          <p:cNvPr id="231" name="Picture 230"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474283" y="1634043"/>
            <a:ext cx="648230" cy="380928"/>
          </a:xfrm>
          <a:prstGeom prst="rect">
            <a:avLst/>
          </a:prstGeom>
        </p:spPr>
      </p:pic>
      <p:pic>
        <p:nvPicPr>
          <p:cNvPr id="232" name="Picture 231"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089200" y="1196197"/>
            <a:ext cx="648230" cy="380928"/>
          </a:xfrm>
          <a:prstGeom prst="rect">
            <a:avLst/>
          </a:prstGeom>
        </p:spPr>
      </p:pic>
      <p:pic>
        <p:nvPicPr>
          <p:cNvPr id="233" name="Picture 232"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4395312" y="1231961"/>
            <a:ext cx="648230" cy="380928"/>
          </a:xfrm>
          <a:prstGeom prst="rect">
            <a:avLst/>
          </a:prstGeom>
        </p:spPr>
      </p:pic>
      <p:pic>
        <p:nvPicPr>
          <p:cNvPr id="234" name="Picture 233"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617860" y="1691228"/>
            <a:ext cx="648230" cy="380928"/>
          </a:xfrm>
          <a:prstGeom prst="rect">
            <a:avLst/>
          </a:prstGeom>
        </p:spPr>
      </p:pic>
      <p:pic>
        <p:nvPicPr>
          <p:cNvPr id="235" name="Picture 234"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955276" y="2149517"/>
            <a:ext cx="648230" cy="380928"/>
          </a:xfrm>
          <a:prstGeom prst="rect">
            <a:avLst/>
          </a:prstGeom>
        </p:spPr>
      </p:pic>
      <p:pic>
        <p:nvPicPr>
          <p:cNvPr id="236" name="Picture 235" descr="AGILITY-prep_44-72.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307046" y="2226577"/>
            <a:ext cx="648230" cy="380928"/>
          </a:xfrm>
          <a:prstGeom prst="rect">
            <a:avLst/>
          </a:prstGeom>
        </p:spPr>
      </p:pic>
      <p:pic>
        <p:nvPicPr>
          <p:cNvPr id="157" name="Picture 161"/>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4672383" y="3200401"/>
            <a:ext cx="990833" cy="42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46"/>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5891266" y="3200401"/>
            <a:ext cx="1263558" cy="30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66089" y="4038601"/>
            <a:ext cx="3656648" cy="3270125"/>
          </a:xfrm>
          <a:prstGeom prst="rect">
            <a:avLst/>
          </a:prstGeom>
          <a:noFill/>
        </p:spPr>
        <p:txBody>
          <a:bodyPr wrap="square" lIns="68580" tIns="34290" rIns="68580" bIns="34290" rtlCol="0">
            <a:spAutoFit/>
          </a:bodyPr>
          <a:lstStyle/>
          <a:p>
            <a:pPr marL="214313" indent="-214313">
              <a:buFont typeface="Arial"/>
              <a:buChar char="•"/>
            </a:pPr>
            <a:r>
              <a:rPr lang="zh-CN" altLang="en-US" dirty="0" smtClean="0"/>
              <a:t>可扩展性</a:t>
            </a:r>
            <a:endParaRPr lang="en-US" dirty="0" smtClean="0"/>
          </a:p>
          <a:p>
            <a:pPr lvl="1"/>
            <a:r>
              <a:rPr lang="zh-CN" altLang="en-US" sz="1100" dirty="0" smtClean="0"/>
              <a:t>支持多个</a:t>
            </a:r>
            <a:r>
              <a:rPr lang="en-US" altLang="zh-CN" sz="1100" dirty="0" smtClean="0"/>
              <a:t>DNS</a:t>
            </a:r>
            <a:r>
              <a:rPr lang="zh-CN" altLang="en-US" sz="1100" dirty="0" smtClean="0"/>
              <a:t>服务并行运行</a:t>
            </a:r>
            <a:endParaRPr lang="en-US" dirty="0" smtClean="0"/>
          </a:p>
          <a:p>
            <a:pPr marL="214313" indent="-214313">
              <a:buFont typeface="Arial"/>
              <a:buChar char="•"/>
            </a:pPr>
            <a:r>
              <a:rPr lang="zh-CN" altLang="en-US" dirty="0" smtClean="0"/>
              <a:t>性能增强</a:t>
            </a:r>
            <a:endParaRPr lang="en-US" dirty="0" smtClean="0"/>
          </a:p>
          <a:p>
            <a:pPr lvl="1"/>
            <a:r>
              <a:rPr lang="en-US" sz="1100" dirty="0"/>
              <a:t>DNS </a:t>
            </a:r>
            <a:r>
              <a:rPr lang="zh-CN" altLang="en-US" sz="1100" dirty="0" smtClean="0"/>
              <a:t>负载均衡</a:t>
            </a:r>
            <a:endParaRPr lang="en-US" sz="1100" dirty="0"/>
          </a:p>
          <a:p>
            <a:pPr lvl="1"/>
            <a:r>
              <a:rPr lang="en-US" sz="1100" dirty="0"/>
              <a:t>DNS Express</a:t>
            </a:r>
          </a:p>
          <a:p>
            <a:pPr marL="214313" indent="-214313">
              <a:buFont typeface="Arial"/>
              <a:buChar char="•"/>
            </a:pPr>
            <a:r>
              <a:rPr lang="zh-CN" altLang="en-US" dirty="0" smtClean="0"/>
              <a:t>安全防护</a:t>
            </a:r>
            <a:endParaRPr lang="en-US" dirty="0" smtClean="0"/>
          </a:p>
          <a:p>
            <a:r>
              <a:rPr lang="en-US" sz="1100" dirty="0"/>
              <a:t>         DNSSEC </a:t>
            </a:r>
            <a:r>
              <a:rPr lang="zh-CN" altLang="en-US" sz="1100" dirty="0" smtClean="0"/>
              <a:t>支持</a:t>
            </a:r>
            <a:endParaRPr lang="en-US" sz="1100" dirty="0" smtClean="0"/>
          </a:p>
          <a:p>
            <a:r>
              <a:rPr lang="zh-CN" altLang="en-US" sz="1100" dirty="0" smtClean="0"/>
              <a:t>         </a:t>
            </a:r>
            <a:r>
              <a:rPr lang="en-US" sz="1100" dirty="0" smtClean="0"/>
              <a:t>DNS </a:t>
            </a:r>
            <a:r>
              <a:rPr lang="en-US" sz="1100" dirty="0"/>
              <a:t>Inspection Validation</a:t>
            </a:r>
          </a:p>
          <a:p>
            <a:r>
              <a:rPr lang="en-US" sz="1100" dirty="0">
                <a:solidFill>
                  <a:srgbClr val="FF0000"/>
                </a:solidFill>
              </a:rPr>
              <a:t>         </a:t>
            </a:r>
            <a:r>
              <a:rPr lang="en-US" sz="1100" dirty="0" smtClean="0">
                <a:solidFill>
                  <a:srgbClr val="000000"/>
                </a:solidFill>
              </a:rPr>
              <a:t>DNS </a:t>
            </a:r>
            <a:r>
              <a:rPr lang="en-US" sz="1100" dirty="0">
                <a:solidFill>
                  <a:srgbClr val="000000"/>
                </a:solidFill>
              </a:rPr>
              <a:t>Record Type ACL</a:t>
            </a:r>
          </a:p>
          <a:p>
            <a:r>
              <a:rPr lang="en-US" sz="1100" dirty="0">
                <a:solidFill>
                  <a:srgbClr val="000000"/>
                </a:solidFill>
              </a:rPr>
              <a:t>         </a:t>
            </a:r>
            <a:r>
              <a:rPr lang="en-US" sz="1100" dirty="0" err="1" smtClean="0">
                <a:solidFill>
                  <a:srgbClr val="000000"/>
                </a:solidFill>
              </a:rPr>
              <a:t>DDoS</a:t>
            </a:r>
            <a:r>
              <a:rPr lang="en-US" sz="1100" dirty="0" smtClean="0">
                <a:solidFill>
                  <a:srgbClr val="000000"/>
                </a:solidFill>
              </a:rPr>
              <a:t> </a:t>
            </a:r>
            <a:r>
              <a:rPr lang="en-US" sz="1100" dirty="0">
                <a:solidFill>
                  <a:srgbClr val="000000"/>
                </a:solidFill>
              </a:rPr>
              <a:t>Threshold Alerting</a:t>
            </a:r>
          </a:p>
          <a:p>
            <a:r>
              <a:rPr lang="en-US" sz="1100" dirty="0">
                <a:solidFill>
                  <a:srgbClr val="000000"/>
                </a:solidFill>
              </a:rPr>
              <a:t>         </a:t>
            </a:r>
            <a:r>
              <a:rPr lang="en-US" sz="1100" dirty="0" smtClean="0">
                <a:solidFill>
                  <a:srgbClr val="000000"/>
                </a:solidFill>
              </a:rPr>
              <a:t>DNS </a:t>
            </a:r>
            <a:r>
              <a:rPr lang="en-US" sz="1100" dirty="0">
                <a:solidFill>
                  <a:srgbClr val="000000"/>
                </a:solidFill>
              </a:rPr>
              <a:t>Logging and Reporting </a:t>
            </a:r>
          </a:p>
          <a:p>
            <a:r>
              <a:rPr lang="en-US" sz="1100" dirty="0">
                <a:solidFill>
                  <a:srgbClr val="FF0000"/>
                </a:solidFill>
              </a:rPr>
              <a:t> </a:t>
            </a:r>
            <a:r>
              <a:rPr lang="zh-CN" altLang="en-US" sz="1100" dirty="0" smtClean="0">
                <a:solidFill>
                  <a:srgbClr val="FF0000"/>
                </a:solidFill>
              </a:rPr>
              <a:t>       </a:t>
            </a:r>
            <a:r>
              <a:rPr lang="en-US" sz="1100" dirty="0" smtClean="0"/>
              <a:t>Complete </a:t>
            </a:r>
            <a:r>
              <a:rPr lang="en-US" sz="1100" dirty="0"/>
              <a:t>DNS Control – </a:t>
            </a:r>
            <a:r>
              <a:rPr lang="en-US" sz="1100" dirty="0" err="1"/>
              <a:t>iRules</a:t>
            </a:r>
            <a:endParaRPr lang="en-US" sz="1100" dirty="0"/>
          </a:p>
          <a:p>
            <a:r>
              <a:rPr lang="zh-CN" altLang="en-US" sz="1100" dirty="0" smtClean="0"/>
              <a:t>        </a:t>
            </a:r>
            <a:r>
              <a:rPr lang="en-US" altLang="zh-CN" sz="1100" dirty="0" smtClean="0"/>
              <a:t>I</a:t>
            </a:r>
            <a:r>
              <a:rPr lang="en-US" sz="1100" dirty="0" smtClean="0"/>
              <a:t>CSA </a:t>
            </a:r>
            <a:r>
              <a:rPr lang="en-US" sz="1100" dirty="0"/>
              <a:t>Certified – deploy in the DMZ</a:t>
            </a:r>
            <a:endParaRPr lang="en-US" sz="1100" dirty="0">
              <a:solidFill>
                <a:srgbClr val="FF0000"/>
              </a:solidFill>
            </a:endParaRPr>
          </a:p>
          <a:p>
            <a:endParaRPr lang="en-US" sz="1100" dirty="0"/>
          </a:p>
          <a:p>
            <a:endParaRPr lang="en-US" sz="1100" dirty="0">
              <a:solidFill>
                <a:srgbClr val="FF0000"/>
              </a:solidFill>
            </a:endParaRPr>
          </a:p>
          <a:p>
            <a:endParaRPr lang="en-US" sz="1100" dirty="0">
              <a:solidFill>
                <a:srgbClr val="FF0000"/>
              </a:solidFill>
            </a:endParaRPr>
          </a:p>
          <a:p>
            <a:pPr marL="557213" lvl="1" indent="-214313">
              <a:buFont typeface="Arial"/>
              <a:buChar char="•"/>
            </a:pPr>
            <a:endParaRPr lang="en-US" sz="1100" dirty="0"/>
          </a:p>
        </p:txBody>
      </p:sp>
    </p:spTree>
    <p:extLst>
      <p:ext uri="{BB962C8B-B14F-4D97-AF65-F5344CB8AC3E}">
        <p14:creationId xmlns:p14="http://schemas.microsoft.com/office/powerpoint/2010/main" val="1102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7311" y="4464953"/>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4" name="Rounded Rectangle 3"/>
          <p:cNvSpPr/>
          <p:nvPr/>
        </p:nvSpPr>
        <p:spPr>
          <a:xfrm>
            <a:off x="2773347" y="6142537"/>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5" name="Rounded Rectangle 4"/>
          <p:cNvSpPr/>
          <p:nvPr/>
        </p:nvSpPr>
        <p:spPr>
          <a:xfrm>
            <a:off x="2844059" y="5222816"/>
            <a:ext cx="6106449" cy="317443"/>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sp>
        <p:nvSpPr>
          <p:cNvPr id="6" name="Rounded Rectangle 5"/>
          <p:cNvSpPr/>
          <p:nvPr/>
        </p:nvSpPr>
        <p:spPr>
          <a:xfrm>
            <a:off x="7462242" y="3887133"/>
            <a:ext cx="4367662" cy="575057"/>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7" name="Rounded Rectangle 6"/>
          <p:cNvSpPr/>
          <p:nvPr/>
        </p:nvSpPr>
        <p:spPr>
          <a:xfrm>
            <a:off x="1117311" y="5303153"/>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8" name="Rounded Rectangle 7"/>
          <p:cNvSpPr/>
          <p:nvPr/>
        </p:nvSpPr>
        <p:spPr>
          <a:xfrm>
            <a:off x="1149860" y="6191330"/>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9" name="Rounded Rectangle 8"/>
          <p:cNvSpPr/>
          <p:nvPr/>
        </p:nvSpPr>
        <p:spPr>
          <a:xfrm>
            <a:off x="247600" y="3867219"/>
            <a:ext cx="4018489"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ctr"/>
            <a:endParaRPr lang="en-US" sz="1400" b="1" dirty="0">
              <a:solidFill>
                <a:schemeClr val="tx1"/>
              </a:solidFill>
            </a:endParaRPr>
          </a:p>
        </p:txBody>
      </p:sp>
      <p:sp>
        <p:nvSpPr>
          <p:cNvPr id="12" name="Rounded Rectangle 11"/>
          <p:cNvSpPr/>
          <p:nvPr/>
        </p:nvSpPr>
        <p:spPr>
          <a:xfrm>
            <a:off x="2742486" y="4442277"/>
            <a:ext cx="6106449" cy="282125"/>
          </a:xfrm>
          <a:prstGeom prst="roundRect">
            <a:avLst/>
          </a:prstGeom>
          <a:solidFill>
            <a:schemeClr val="tx2">
              <a:lumMod val="60000"/>
              <a:lumOff val="40000"/>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13" name="Straight Connector 12"/>
          <p:cNvCxnSpPr/>
          <p:nvPr/>
        </p:nvCxnSpPr>
        <p:spPr>
          <a:xfrm>
            <a:off x="2550204" y="3793788"/>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33"/>
          <p:cNvSpPr txBox="1">
            <a:spLocks noChangeArrowheads="1"/>
          </p:cNvSpPr>
          <p:nvPr/>
        </p:nvSpPr>
        <p:spPr bwMode="auto">
          <a:xfrm>
            <a:off x="2838310" y="3876127"/>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a:t>
            </a:r>
            <a:r>
              <a:rPr kumimoji="1" lang="en-US" altLang="ko-KR" sz="1100" b="1" dirty="0" err="1">
                <a:ea typeface="Gulim" pitchFamily="34" charset="-127"/>
              </a:rPr>
              <a:t>Anycast</a:t>
            </a:r>
            <a:endParaRPr kumimoji="1" lang="en-US" altLang="ko-KR" sz="1100" b="1" dirty="0">
              <a:ea typeface="Gulim" pitchFamily="34" charset="-127"/>
            </a:endParaRPr>
          </a:p>
        </p:txBody>
      </p:sp>
      <p:sp>
        <p:nvSpPr>
          <p:cNvPr id="16" name="Text Box 33"/>
          <p:cNvSpPr txBox="1">
            <a:spLocks noChangeArrowheads="1"/>
          </p:cNvSpPr>
          <p:nvPr/>
        </p:nvSpPr>
        <p:spPr bwMode="auto">
          <a:xfrm>
            <a:off x="158298" y="455068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17" name="Text Box 33"/>
          <p:cNvSpPr txBox="1">
            <a:spLocks noChangeArrowheads="1"/>
          </p:cNvSpPr>
          <p:nvPr/>
        </p:nvSpPr>
        <p:spPr bwMode="auto">
          <a:xfrm>
            <a:off x="327128" y="5304172"/>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18" name="Text Box 33"/>
          <p:cNvSpPr txBox="1">
            <a:spLocks noChangeArrowheads="1"/>
          </p:cNvSpPr>
          <p:nvPr/>
        </p:nvSpPr>
        <p:spPr bwMode="auto">
          <a:xfrm>
            <a:off x="441913" y="612467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(Active)</a:t>
            </a:r>
          </a:p>
        </p:txBody>
      </p:sp>
      <p:grpSp>
        <p:nvGrpSpPr>
          <p:cNvPr id="35" name="Group 34"/>
          <p:cNvGrpSpPr/>
          <p:nvPr/>
        </p:nvGrpSpPr>
        <p:grpSpPr>
          <a:xfrm>
            <a:off x="1987658" y="4376981"/>
            <a:ext cx="1059548" cy="347421"/>
            <a:chOff x="3931920" y="3566160"/>
            <a:chExt cx="1097280" cy="457200"/>
          </a:xfrm>
        </p:grpSpPr>
        <p:pic>
          <p:nvPicPr>
            <p:cNvPr id="36" name="Picture 35" descr="f5_icon_hardware_VIPRON2400.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31920" y="3566160"/>
              <a:ext cx="1097280" cy="457200"/>
            </a:xfrm>
            <a:prstGeom prst="rect">
              <a:avLst/>
            </a:prstGeom>
          </p:spPr>
        </p:pic>
        <p:pic>
          <p:nvPicPr>
            <p:cNvPr id="37" name="Picture 36"/>
            <p:cNvPicPr>
              <a:picLocks noChangeAspect="1"/>
            </p:cNvPicPr>
            <p:nvPr/>
          </p:nvPicPr>
          <p:blipFill>
            <a:blip r:embed="rId4" cstate="emai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sp>
        <p:nvSpPr>
          <p:cNvPr id="46" name="Rounded Rectangle 45"/>
          <p:cNvSpPr/>
          <p:nvPr/>
        </p:nvSpPr>
        <p:spPr>
          <a:xfrm>
            <a:off x="9544213" y="5300390"/>
            <a:ext cx="1379269" cy="411849"/>
          </a:xfrm>
          <a:prstGeom prst="roundRect">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7" name="Rounded Rectangle 46"/>
          <p:cNvSpPr/>
          <p:nvPr/>
        </p:nvSpPr>
        <p:spPr>
          <a:xfrm>
            <a:off x="9603026" y="6188567"/>
            <a:ext cx="1379269" cy="411849"/>
          </a:xfrm>
          <a:prstGeom prst="roundRect">
            <a:avLst/>
          </a:prstGeom>
          <a:gradFill flip="none" rotWithShape="1">
            <a:gsLst>
              <a:gs pos="0">
                <a:schemeClr val="tx2">
                  <a:lumMod val="20000"/>
                  <a:lumOff val="80000"/>
                </a:schemeClr>
              </a:gs>
              <a:gs pos="100000">
                <a:schemeClr val="tx2"/>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lIns="91438" tIns="45719" rIns="91438" bIns="45719" rtlCol="0" anchor="ctr"/>
          <a:lstStyle/>
          <a:p>
            <a:pPr algn="ctr"/>
            <a:endParaRPr lang="ja-JP" altLang="en-US" sz="1400" b="1" dirty="0">
              <a:solidFill>
                <a:schemeClr val="tx1"/>
              </a:solidFill>
            </a:endParaRPr>
          </a:p>
        </p:txBody>
      </p:sp>
      <p:sp>
        <p:nvSpPr>
          <p:cNvPr id="48" name="Rounded Rectangle 47"/>
          <p:cNvSpPr/>
          <p:nvPr/>
        </p:nvSpPr>
        <p:spPr>
          <a:xfrm>
            <a:off x="9501452" y="4462190"/>
            <a:ext cx="1379269"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cxnSp>
        <p:nvCxnSpPr>
          <p:cNvPr id="49" name="Straight Connector 48"/>
          <p:cNvCxnSpPr/>
          <p:nvPr/>
        </p:nvCxnSpPr>
        <p:spPr>
          <a:xfrm>
            <a:off x="9410742" y="3791025"/>
            <a:ext cx="35604" cy="247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33"/>
          <p:cNvSpPr txBox="1">
            <a:spLocks noChangeArrowheads="1"/>
          </p:cNvSpPr>
          <p:nvPr/>
        </p:nvSpPr>
        <p:spPr bwMode="auto">
          <a:xfrm>
            <a:off x="7742965" y="3907670"/>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GTM - </a:t>
            </a:r>
            <a:r>
              <a:rPr kumimoji="1" lang="en-US" altLang="ko-KR" sz="1100" b="1" dirty="0" err="1">
                <a:ea typeface="Gulim" pitchFamily="34" charset="-127"/>
              </a:rPr>
              <a:t>Anycast</a:t>
            </a:r>
            <a:endParaRPr kumimoji="1" lang="en-US" altLang="ko-KR" sz="1100" b="1" dirty="0">
              <a:ea typeface="Gulim" pitchFamily="34" charset="-127"/>
            </a:endParaRPr>
          </a:p>
        </p:txBody>
      </p:sp>
      <p:sp>
        <p:nvSpPr>
          <p:cNvPr id="96" name="Text Box 33"/>
          <p:cNvSpPr txBox="1">
            <a:spLocks noChangeArrowheads="1"/>
          </p:cNvSpPr>
          <p:nvPr/>
        </p:nvSpPr>
        <p:spPr bwMode="auto">
          <a:xfrm>
            <a:off x="10814171" y="4551839"/>
            <a:ext cx="1060586"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Web Tier</a:t>
            </a:r>
          </a:p>
        </p:txBody>
      </p:sp>
      <p:sp>
        <p:nvSpPr>
          <p:cNvPr id="97" name="Text Box 33"/>
          <p:cNvSpPr txBox="1">
            <a:spLocks noChangeArrowheads="1"/>
          </p:cNvSpPr>
          <p:nvPr/>
        </p:nvSpPr>
        <p:spPr bwMode="auto">
          <a:xfrm>
            <a:off x="11017316" y="5121365"/>
            <a:ext cx="109490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App Tier</a:t>
            </a:r>
          </a:p>
        </p:txBody>
      </p:sp>
      <p:sp>
        <p:nvSpPr>
          <p:cNvPr id="98" name="Text Box 33"/>
          <p:cNvSpPr txBox="1">
            <a:spLocks noChangeArrowheads="1"/>
          </p:cNvSpPr>
          <p:nvPr/>
        </p:nvSpPr>
        <p:spPr bwMode="auto">
          <a:xfrm>
            <a:off x="11017315" y="6125826"/>
            <a:ext cx="1081692"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DB Tier</a:t>
            </a:r>
          </a:p>
          <a:p>
            <a:pPr latinLnBrk="1">
              <a:spcBef>
                <a:spcPct val="50000"/>
              </a:spcBef>
            </a:pPr>
            <a:r>
              <a:rPr kumimoji="1" lang="en-US" altLang="ko-KR" sz="1100" b="1" dirty="0">
                <a:ea typeface="Gulim" pitchFamily="34" charset="-127"/>
              </a:rPr>
              <a:t>(Standby)</a:t>
            </a:r>
          </a:p>
        </p:txBody>
      </p:sp>
      <p:grpSp>
        <p:nvGrpSpPr>
          <p:cNvPr id="99" name="Group 113"/>
          <p:cNvGrpSpPr/>
          <p:nvPr/>
        </p:nvGrpSpPr>
        <p:grpSpPr>
          <a:xfrm>
            <a:off x="2530638" y="1009067"/>
            <a:ext cx="6494244" cy="2034833"/>
            <a:chOff x="2000787" y="308356"/>
            <a:chExt cx="5592693" cy="807303"/>
          </a:xfrm>
        </p:grpSpPr>
        <p:grpSp>
          <p:nvGrpSpPr>
            <p:cNvPr id="100" name="Group 685"/>
            <p:cNvGrpSpPr/>
            <p:nvPr/>
          </p:nvGrpSpPr>
          <p:grpSpPr>
            <a:xfrm>
              <a:off x="2000787" y="308356"/>
              <a:ext cx="5592693" cy="807303"/>
              <a:chOff x="3209206" y="3737874"/>
              <a:chExt cx="1267825" cy="841375"/>
            </a:xfrm>
          </p:grpSpPr>
          <p:pic>
            <p:nvPicPr>
              <p:cNvPr id="102" name="Picture 19"/>
              <p:cNvPicPr>
                <a:picLocks noChangeAspect="1" noChangeArrowheads="1"/>
              </p:cNvPicPr>
              <p:nvPr/>
            </p:nvPicPr>
            <p:blipFill>
              <a:blip r:embed="rId6"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103" name="Group 20"/>
              <p:cNvGrpSpPr>
                <a:grpSpLocks/>
              </p:cNvGrpSpPr>
              <p:nvPr/>
            </p:nvGrpSpPr>
            <p:grpSpPr bwMode="auto">
              <a:xfrm>
                <a:off x="3355494" y="3737874"/>
                <a:ext cx="1035425" cy="705469"/>
                <a:chOff x="1654" y="2712"/>
                <a:chExt cx="998" cy="680"/>
              </a:xfrm>
            </p:grpSpPr>
            <p:sp>
              <p:nvSpPr>
                <p:cNvPr id="104" name="Freeform 21"/>
                <p:cNvSpPr>
                  <a:spLocks/>
                </p:cNvSpPr>
                <p:nvPr/>
              </p:nvSpPr>
              <p:spPr bwMode="gray">
                <a:xfrm>
                  <a:off x="1654" y="2786"/>
                  <a:ext cx="998" cy="606"/>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0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1" name="TextBox 100"/>
            <p:cNvSpPr txBox="1"/>
            <p:nvPr/>
          </p:nvSpPr>
          <p:spPr>
            <a:xfrm>
              <a:off x="3981369" y="950304"/>
              <a:ext cx="1840941" cy="109897"/>
            </a:xfrm>
            <a:prstGeom prst="rect">
              <a:avLst/>
            </a:prstGeom>
            <a:noFill/>
          </p:spPr>
          <p:txBody>
            <a:bodyPr wrap="square" rtlCol="0">
              <a:spAutoFit/>
            </a:bodyPr>
            <a:lstStyle/>
            <a:p>
              <a:pPr algn="ctr"/>
              <a:r>
                <a:rPr lang="zh-CN" altLang="en-US" sz="1200" b="1" dirty="0" smtClean="0">
                  <a:latin typeface="+mj-lt"/>
                  <a:cs typeface="Tahoma" pitchFamily="34" charset="0"/>
                </a:rPr>
                <a:t>互联网</a:t>
              </a:r>
              <a:endParaRPr lang="en-US" sz="1200" b="1" dirty="0">
                <a:latin typeface="+mj-lt"/>
                <a:cs typeface="Tahoma" pitchFamily="34" charset="0"/>
              </a:endParaRPr>
            </a:p>
          </p:txBody>
        </p:sp>
      </p:grpSp>
      <p:grpSp>
        <p:nvGrpSpPr>
          <p:cNvPr id="106" name="Group 113"/>
          <p:cNvGrpSpPr/>
          <p:nvPr/>
        </p:nvGrpSpPr>
        <p:grpSpPr>
          <a:xfrm>
            <a:off x="3537608" y="2137600"/>
            <a:ext cx="1117309" cy="513158"/>
            <a:chOff x="2000787" y="308357"/>
            <a:chExt cx="5953126" cy="807304"/>
          </a:xfrm>
        </p:grpSpPr>
        <p:grpSp>
          <p:nvGrpSpPr>
            <p:cNvPr id="107" name="Group 685"/>
            <p:cNvGrpSpPr/>
            <p:nvPr/>
          </p:nvGrpSpPr>
          <p:grpSpPr>
            <a:xfrm>
              <a:off x="2000787" y="308357"/>
              <a:ext cx="5592693" cy="807304"/>
              <a:chOff x="3209206" y="3737874"/>
              <a:chExt cx="1267825" cy="841377"/>
            </a:xfrm>
          </p:grpSpPr>
          <p:pic>
            <p:nvPicPr>
              <p:cNvPr id="109" name="Picture 19"/>
              <p:cNvPicPr>
                <a:picLocks noChangeAspect="1" noChangeArrowheads="1"/>
              </p:cNvPicPr>
              <p:nvPr/>
            </p:nvPicPr>
            <p:blipFill>
              <a:blip r:embed="rId7"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10" name="Group 20"/>
              <p:cNvGrpSpPr>
                <a:grpSpLocks/>
              </p:cNvGrpSpPr>
              <p:nvPr/>
            </p:nvGrpSpPr>
            <p:grpSpPr bwMode="auto">
              <a:xfrm>
                <a:off x="3355494" y="3737874"/>
                <a:ext cx="1035425" cy="705469"/>
                <a:chOff x="1654" y="2712"/>
                <a:chExt cx="998" cy="680"/>
              </a:xfrm>
            </p:grpSpPr>
            <p:sp>
              <p:nvSpPr>
                <p:cNvPr id="111"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2"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08" name="TextBox 107"/>
            <p:cNvSpPr txBox="1"/>
            <p:nvPr/>
          </p:nvSpPr>
          <p:spPr>
            <a:xfrm>
              <a:off x="2984324" y="479980"/>
              <a:ext cx="4969589" cy="435777"/>
            </a:xfrm>
            <a:prstGeom prst="rect">
              <a:avLst/>
            </a:prstGeom>
            <a:noFill/>
          </p:spPr>
          <p:txBody>
            <a:bodyPr wrap="square" rtlCol="0">
              <a:spAutoFit/>
            </a:bodyPr>
            <a:lstStyle/>
            <a:p>
              <a:r>
                <a:rPr lang="en-US" sz="1200" b="1" dirty="0">
                  <a:latin typeface="+mj-lt"/>
                  <a:cs typeface="Tahoma" pitchFamily="34" charset="0"/>
                </a:rPr>
                <a:t>ISP 1</a:t>
              </a:r>
            </a:p>
          </p:txBody>
        </p:sp>
      </p:grpSp>
      <p:grpSp>
        <p:nvGrpSpPr>
          <p:cNvPr id="113" name="Group 113"/>
          <p:cNvGrpSpPr/>
          <p:nvPr/>
        </p:nvGrpSpPr>
        <p:grpSpPr>
          <a:xfrm>
            <a:off x="3445752" y="2584475"/>
            <a:ext cx="1068647" cy="480892"/>
            <a:chOff x="2000787" y="308357"/>
            <a:chExt cx="5991679" cy="807304"/>
          </a:xfrm>
        </p:grpSpPr>
        <p:grpSp>
          <p:nvGrpSpPr>
            <p:cNvPr id="114" name="Group 685"/>
            <p:cNvGrpSpPr/>
            <p:nvPr/>
          </p:nvGrpSpPr>
          <p:grpSpPr>
            <a:xfrm>
              <a:off x="2000787" y="308357"/>
              <a:ext cx="5592693" cy="807304"/>
              <a:chOff x="3209206" y="3737874"/>
              <a:chExt cx="1267825" cy="841377"/>
            </a:xfrm>
          </p:grpSpPr>
          <p:pic>
            <p:nvPicPr>
              <p:cNvPr id="116" name="Picture 19"/>
              <p:cNvPicPr>
                <a:picLocks noChangeAspect="1" noChangeArrowheads="1"/>
              </p:cNvPicPr>
              <p:nvPr/>
            </p:nvPicPr>
            <p:blipFill>
              <a:blip r:embed="rId8"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17" name="Group 20"/>
              <p:cNvGrpSpPr>
                <a:grpSpLocks/>
              </p:cNvGrpSpPr>
              <p:nvPr/>
            </p:nvGrpSpPr>
            <p:grpSpPr bwMode="auto">
              <a:xfrm>
                <a:off x="3355494" y="3737874"/>
                <a:ext cx="1035425" cy="705469"/>
                <a:chOff x="1654" y="2712"/>
                <a:chExt cx="998" cy="680"/>
              </a:xfrm>
            </p:grpSpPr>
            <p:sp>
              <p:nvSpPr>
                <p:cNvPr id="118"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19"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15" name="TextBox 114"/>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0" name="Group 113"/>
          <p:cNvGrpSpPr/>
          <p:nvPr/>
        </p:nvGrpSpPr>
        <p:grpSpPr>
          <a:xfrm>
            <a:off x="7125027" y="2530446"/>
            <a:ext cx="1068647" cy="480892"/>
            <a:chOff x="2000787" y="308357"/>
            <a:chExt cx="5991679" cy="807304"/>
          </a:xfrm>
        </p:grpSpPr>
        <p:grpSp>
          <p:nvGrpSpPr>
            <p:cNvPr id="121" name="Group 685"/>
            <p:cNvGrpSpPr/>
            <p:nvPr/>
          </p:nvGrpSpPr>
          <p:grpSpPr>
            <a:xfrm>
              <a:off x="2000787" y="308357"/>
              <a:ext cx="5592693" cy="807304"/>
              <a:chOff x="3209206" y="3737874"/>
              <a:chExt cx="1267825" cy="841377"/>
            </a:xfrm>
          </p:grpSpPr>
          <p:pic>
            <p:nvPicPr>
              <p:cNvPr id="123" name="Picture 19"/>
              <p:cNvPicPr>
                <a:picLocks noChangeAspect="1" noChangeArrowheads="1"/>
              </p:cNvPicPr>
              <p:nvPr/>
            </p:nvPicPr>
            <p:blipFill>
              <a:blip r:embed="rId8"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miter lim="800000"/>
                <a:headEnd/>
                <a:tailEnd/>
              </a:ln>
              <a:effectLst/>
            </p:spPr>
          </p:pic>
          <p:grpSp>
            <p:nvGrpSpPr>
              <p:cNvPr id="124" name="Group 20"/>
              <p:cNvGrpSpPr>
                <a:grpSpLocks/>
              </p:cNvGrpSpPr>
              <p:nvPr/>
            </p:nvGrpSpPr>
            <p:grpSpPr bwMode="auto">
              <a:xfrm>
                <a:off x="3355494" y="3737874"/>
                <a:ext cx="1035425" cy="705469"/>
                <a:chOff x="1654" y="2712"/>
                <a:chExt cx="998" cy="680"/>
              </a:xfrm>
            </p:grpSpPr>
            <p:sp>
              <p:nvSpPr>
                <p:cNvPr id="12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5"/>
                    </a:gs>
                    <a:gs pos="100000">
                      <a:schemeClr val="accent5">
                        <a:lumMod val="20000"/>
                        <a:lumOff val="80000"/>
                      </a:schemeClr>
                    </a:gs>
                  </a:gsLst>
                  <a:lin ang="2700000" scaled="1"/>
                </a:gradFill>
                <a:ln w="3175">
                  <a:solidFill>
                    <a:srgbClr val="F8F8F8"/>
                  </a:solidFill>
                  <a:miter lim="800000"/>
                  <a:headEnd/>
                  <a:tailEnd/>
                </a:ln>
                <a:effectLst/>
              </p:spPr>
              <p:txBody>
                <a:bodyPr anchor="t"/>
                <a:lstStyle/>
                <a:p>
                  <a:endParaRPr lang="en-US" sz="1200" dirty="0">
                    <a:latin typeface="Tahoma" pitchFamily="34" charset="0"/>
                    <a:cs typeface="Tahoma" pitchFamily="34" charset="0"/>
                  </a:endParaRPr>
                </a:p>
              </p:txBody>
            </p:sp>
            <p:sp>
              <p:nvSpPr>
                <p:cNvPr id="126"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122" name="TextBox 121"/>
            <p:cNvSpPr txBox="1"/>
            <p:nvPr/>
          </p:nvSpPr>
          <p:spPr>
            <a:xfrm>
              <a:off x="3022878" y="457030"/>
              <a:ext cx="4969588" cy="465016"/>
            </a:xfrm>
            <a:prstGeom prst="rect">
              <a:avLst/>
            </a:prstGeom>
            <a:noFill/>
          </p:spPr>
          <p:txBody>
            <a:bodyPr wrap="square" rtlCol="0">
              <a:spAutoFit/>
            </a:bodyPr>
            <a:lstStyle/>
            <a:p>
              <a:r>
                <a:rPr lang="en-US" sz="1200" b="1" dirty="0">
                  <a:latin typeface="+mj-lt"/>
                  <a:cs typeface="Tahoma" pitchFamily="34" charset="0"/>
                </a:rPr>
                <a:t>ISP 2</a:t>
              </a:r>
            </a:p>
          </p:txBody>
        </p:sp>
      </p:grpSp>
      <p:grpSp>
        <p:nvGrpSpPr>
          <p:cNvPr id="127" name="Group 113"/>
          <p:cNvGrpSpPr/>
          <p:nvPr/>
        </p:nvGrpSpPr>
        <p:grpSpPr>
          <a:xfrm>
            <a:off x="6785663" y="2026483"/>
            <a:ext cx="1117309" cy="513158"/>
            <a:chOff x="2000787" y="308357"/>
            <a:chExt cx="5953126" cy="807304"/>
          </a:xfrm>
        </p:grpSpPr>
        <p:grpSp>
          <p:nvGrpSpPr>
            <p:cNvPr id="128" name="Group 685"/>
            <p:cNvGrpSpPr/>
            <p:nvPr/>
          </p:nvGrpSpPr>
          <p:grpSpPr>
            <a:xfrm>
              <a:off x="2000787" y="308357"/>
              <a:ext cx="5592693" cy="807304"/>
              <a:chOff x="3209206" y="3737874"/>
              <a:chExt cx="1267825" cy="841377"/>
            </a:xfrm>
          </p:grpSpPr>
          <p:pic>
            <p:nvPicPr>
              <p:cNvPr id="130" name="Picture 19"/>
              <p:cNvPicPr>
                <a:picLocks noChangeAspect="1" noChangeArrowheads="1"/>
              </p:cNvPicPr>
              <p:nvPr/>
            </p:nvPicPr>
            <p:blipFill>
              <a:blip r:embed="rId7" cstate="email">
                <a:lum bright="18000"/>
                <a:extLst>
                  <a:ext uri="{28A0092B-C50C-407E-A947-70E740481C1C}">
                    <a14:useLocalDpi xmlns:a14="http://schemas.microsoft.com/office/drawing/2010/main"/>
                  </a:ext>
                </a:extLst>
              </a:blip>
              <a:srcRect/>
              <a:stretch>
                <a:fillRect/>
              </a:stretch>
            </p:blipFill>
            <p:spPr bwMode="gray">
              <a:xfrm>
                <a:off x="3209206" y="4402883"/>
                <a:ext cx="1267825" cy="176368"/>
              </a:xfrm>
              <a:prstGeom prst="rect">
                <a:avLst/>
              </a:prstGeom>
              <a:noFill/>
              <a:ln w="9525">
                <a:noFill/>
                <a:miter lim="800000"/>
                <a:headEnd/>
                <a:tailEnd/>
              </a:ln>
              <a:effectLst/>
            </p:spPr>
          </p:pic>
          <p:grpSp>
            <p:nvGrpSpPr>
              <p:cNvPr id="131" name="Group 20"/>
              <p:cNvGrpSpPr>
                <a:grpSpLocks/>
              </p:cNvGrpSpPr>
              <p:nvPr/>
            </p:nvGrpSpPr>
            <p:grpSpPr bwMode="auto">
              <a:xfrm>
                <a:off x="3355494" y="3737874"/>
                <a:ext cx="1035425" cy="705469"/>
                <a:chOff x="1654" y="2712"/>
                <a:chExt cx="998" cy="680"/>
              </a:xfrm>
            </p:grpSpPr>
            <p:sp>
              <p:nvSpPr>
                <p:cNvPr id="132"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chemeClr val="accent2"/>
                    </a:gs>
                    <a:gs pos="100000">
                      <a:schemeClr val="accent2">
                        <a:lumMod val="40000"/>
                        <a:lumOff val="60000"/>
                      </a:schemeClr>
                    </a:gs>
                  </a:gsLst>
                  <a:lin ang="2700000" scaled="1"/>
                </a:gradFill>
                <a:ln w="3175">
                  <a:solidFill>
                    <a:srgbClr val="7A7A7A"/>
                  </a:solidFill>
                  <a:miter lim="800000"/>
                  <a:headEnd/>
                  <a:tailEnd/>
                </a:ln>
                <a:effectLst/>
              </p:spPr>
              <p:txBody>
                <a:bodyPr anchor="t"/>
                <a:lstStyle/>
                <a:p>
                  <a:endParaRPr lang="en-US" sz="1200" dirty="0">
                    <a:latin typeface="Tahoma" pitchFamily="34" charset="0"/>
                    <a:cs typeface="Tahoma" pitchFamily="34" charset="0"/>
                  </a:endParaRPr>
                </a:p>
              </p:txBody>
            </p:sp>
            <p:sp>
              <p:nvSpPr>
                <p:cNvPr id="133"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7A7A7A"/>
                  </a:solidFill>
                  <a:round/>
                  <a:headEnd/>
                  <a:tailEnd/>
                </a:ln>
              </p:spPr>
              <p:txBody>
                <a:bodyPr wrap="none" anchor="ctr"/>
                <a:lstStyle/>
                <a:p>
                  <a:endParaRPr lang="en-US"/>
                </a:p>
              </p:txBody>
            </p:sp>
          </p:grpSp>
        </p:grpSp>
        <p:sp>
          <p:nvSpPr>
            <p:cNvPr id="129" name="TextBox 128"/>
            <p:cNvSpPr txBox="1"/>
            <p:nvPr/>
          </p:nvSpPr>
          <p:spPr>
            <a:xfrm>
              <a:off x="2984324" y="479980"/>
              <a:ext cx="4969589" cy="435777"/>
            </a:xfrm>
            <a:prstGeom prst="rect">
              <a:avLst/>
            </a:prstGeom>
            <a:noFill/>
            <a:ln>
              <a:noFill/>
            </a:ln>
          </p:spPr>
          <p:txBody>
            <a:bodyPr wrap="square" rtlCol="0">
              <a:spAutoFit/>
            </a:bodyPr>
            <a:lstStyle/>
            <a:p>
              <a:r>
                <a:rPr lang="en-US" sz="1200" b="1" dirty="0">
                  <a:latin typeface="+mj-lt"/>
                  <a:cs typeface="Tahoma" pitchFamily="34" charset="0"/>
                </a:rPr>
                <a:t>ISP 1</a:t>
              </a:r>
            </a:p>
          </p:txBody>
        </p:sp>
      </p:grpSp>
      <p:sp>
        <p:nvSpPr>
          <p:cNvPr id="140" name="Rounded Rectangle 139"/>
          <p:cNvSpPr/>
          <p:nvPr/>
        </p:nvSpPr>
        <p:spPr>
          <a:xfrm>
            <a:off x="253274" y="3867220"/>
            <a:ext cx="4012816" cy="2961089"/>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41" name="Rounded Rectangle 140"/>
          <p:cNvSpPr/>
          <p:nvPr/>
        </p:nvSpPr>
        <p:spPr>
          <a:xfrm>
            <a:off x="7462242" y="3887132"/>
            <a:ext cx="4412513" cy="2928492"/>
          </a:xfrm>
          <a:prstGeom prst="roundRect">
            <a:avLst>
              <a:gd name="adj" fmla="val 3922"/>
            </a:avLst>
          </a:prstGeom>
          <a:noFill/>
          <a:ln w="25400" cap="flat" cmpd="sng" algn="ctr">
            <a:solidFill>
              <a:schemeClr val="accent4"/>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grpSp>
        <p:nvGrpSpPr>
          <p:cNvPr id="20" name="Group 35"/>
          <p:cNvGrpSpPr/>
          <p:nvPr/>
        </p:nvGrpSpPr>
        <p:grpSpPr>
          <a:xfrm>
            <a:off x="1117311" y="2925693"/>
            <a:ext cx="2046378" cy="1036708"/>
            <a:chOff x="3124200" y="3962400"/>
            <a:chExt cx="1917116" cy="1449832"/>
          </a:xfrm>
        </p:grpSpPr>
        <p:sp>
          <p:nvSpPr>
            <p:cNvPr id="21" name="Rounded Rectangle 20"/>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solidFill>
                    <a:schemeClr val="bg1"/>
                  </a:solidFill>
                </a:rPr>
                <a:t>Primary Data Center</a:t>
              </a:r>
            </a:p>
          </p:txBody>
        </p:sp>
        <p:grpSp>
          <p:nvGrpSpPr>
            <p:cNvPr id="22" name="Group 33"/>
            <p:cNvGrpSpPr/>
            <p:nvPr/>
          </p:nvGrpSpPr>
          <p:grpSpPr>
            <a:xfrm>
              <a:off x="3124200" y="3962400"/>
              <a:ext cx="1905000" cy="1295400"/>
              <a:chOff x="3124200" y="3962400"/>
              <a:chExt cx="1905000" cy="1295400"/>
            </a:xfrm>
          </p:grpSpPr>
          <p:pic>
            <p:nvPicPr>
              <p:cNvPr id="23" name="Picture 22" descr="f5_icon_funnel_orange.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10800000">
                <a:off x="3124200" y="4419600"/>
                <a:ext cx="1905000" cy="838200"/>
              </a:xfrm>
              <a:prstGeom prst="rect">
                <a:avLst/>
              </a:prstGeom>
            </p:spPr>
          </p:pic>
          <p:pic>
            <p:nvPicPr>
              <p:cNvPr id="24" name="Picture 23" descr="f5_icon_places_datacenter.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505200" y="3962400"/>
                <a:ext cx="1170432" cy="1170432"/>
              </a:xfrm>
              <a:prstGeom prst="rect">
                <a:avLst/>
              </a:prstGeom>
            </p:spPr>
          </p:pic>
        </p:grpSp>
      </p:grpSp>
      <p:grpSp>
        <p:nvGrpSpPr>
          <p:cNvPr id="63" name="Group 166"/>
          <p:cNvGrpSpPr/>
          <p:nvPr/>
        </p:nvGrpSpPr>
        <p:grpSpPr>
          <a:xfrm>
            <a:off x="8227460" y="2895600"/>
            <a:ext cx="2437764" cy="1022866"/>
            <a:chOff x="2592117" y="2525483"/>
            <a:chExt cx="2241122" cy="1449832"/>
          </a:xfrm>
        </p:grpSpPr>
        <p:sp>
          <p:nvSpPr>
            <p:cNvPr id="64" name="Rounded Rectangle 63"/>
            <p:cNvSpPr/>
            <p:nvPr/>
          </p:nvSpPr>
          <p:spPr>
            <a:xfrm>
              <a:off x="2592117" y="3670516"/>
              <a:ext cx="2241122" cy="304799"/>
            </a:xfrm>
            <a:prstGeom prst="round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a:solidFill>
                    <a:schemeClr val="bg1"/>
                  </a:solidFill>
                </a:rPr>
                <a:t>Secondary Data Center</a:t>
              </a:r>
            </a:p>
          </p:txBody>
        </p:sp>
        <p:grpSp>
          <p:nvGrpSpPr>
            <p:cNvPr id="65" name="Group 33"/>
            <p:cNvGrpSpPr/>
            <p:nvPr/>
          </p:nvGrpSpPr>
          <p:grpSpPr>
            <a:xfrm>
              <a:off x="2732307" y="2525483"/>
              <a:ext cx="1905000" cy="1316261"/>
              <a:chOff x="3124200" y="3962400"/>
              <a:chExt cx="1905000" cy="1316261"/>
            </a:xfrm>
          </p:grpSpPr>
          <p:pic>
            <p:nvPicPr>
              <p:cNvPr id="66" name="Picture 65" descr="f5_icon_funnel_orange.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10800000">
                <a:off x="3124200" y="4440462"/>
                <a:ext cx="1905000" cy="838199"/>
              </a:xfrm>
              <a:prstGeom prst="rect">
                <a:avLst/>
              </a:prstGeom>
            </p:spPr>
          </p:pic>
          <p:pic>
            <p:nvPicPr>
              <p:cNvPr id="67" name="Picture 66" descr="f5_icon_places_datacenter.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505200" y="3962400"/>
                <a:ext cx="1170432" cy="1170432"/>
              </a:xfrm>
              <a:prstGeom prst="rect">
                <a:avLst/>
              </a:prstGeom>
            </p:spPr>
          </p:pic>
        </p:grpSp>
      </p:grpSp>
      <p:grpSp>
        <p:nvGrpSpPr>
          <p:cNvPr id="202" name="Group 201"/>
          <p:cNvGrpSpPr/>
          <p:nvPr/>
        </p:nvGrpSpPr>
        <p:grpSpPr>
          <a:xfrm>
            <a:off x="1321239" y="4531928"/>
            <a:ext cx="485705" cy="303569"/>
            <a:chOff x="1321583" y="6042568"/>
            <a:chExt cx="485832" cy="404759"/>
          </a:xfrm>
        </p:grpSpPr>
        <p:sp>
          <p:nvSpPr>
            <p:cNvPr id="201" name="Rounded Rectangle 200"/>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44" name="Picture 143"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147" name="Group 146"/>
          <p:cNvGrpSpPr/>
          <p:nvPr/>
        </p:nvGrpSpPr>
        <p:grpSpPr>
          <a:xfrm>
            <a:off x="2026080" y="4347413"/>
            <a:ext cx="1160087" cy="351935"/>
            <a:chOff x="2026607" y="5796548"/>
            <a:chExt cx="1160389" cy="469247"/>
          </a:xfrm>
        </p:grpSpPr>
        <p:pic>
          <p:nvPicPr>
            <p:cNvPr id="143" name="Picture 142"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607" y="5850317"/>
              <a:ext cx="1160389" cy="415478"/>
            </a:xfrm>
            <a:prstGeom prst="rect">
              <a:avLst/>
            </a:prstGeom>
          </p:spPr>
        </p:pic>
        <p:pic>
          <p:nvPicPr>
            <p:cNvPr id="146" name="Picture 145"/>
            <p:cNvPicPr>
              <a:picLocks noChangeAspect="1"/>
            </p:cNvPicPr>
            <p:nvPr/>
          </p:nvPicPr>
          <p:blipFill>
            <a:blip r:embed="rId4" cstate="email">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49" name="Picture 148"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080" y="5224472"/>
            <a:ext cx="1160087" cy="311609"/>
          </a:xfrm>
          <a:prstGeom prst="rect">
            <a:avLst/>
          </a:prstGeom>
        </p:spPr>
      </p:pic>
      <p:pic>
        <p:nvPicPr>
          <p:cNvPr id="152" name="Picture 151"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079" y="6132219"/>
            <a:ext cx="1160087" cy="311609"/>
          </a:xfrm>
          <a:prstGeom prst="rect">
            <a:avLst/>
          </a:prstGeom>
        </p:spPr>
      </p:pic>
      <p:grpSp>
        <p:nvGrpSpPr>
          <p:cNvPr id="154" name="Group 153"/>
          <p:cNvGrpSpPr/>
          <p:nvPr/>
        </p:nvGrpSpPr>
        <p:grpSpPr>
          <a:xfrm>
            <a:off x="8860504" y="4387489"/>
            <a:ext cx="1160087" cy="351935"/>
            <a:chOff x="2026607" y="5796548"/>
            <a:chExt cx="1160389" cy="469247"/>
          </a:xfrm>
        </p:grpSpPr>
        <p:pic>
          <p:nvPicPr>
            <p:cNvPr id="155" name="Picture 154"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6607" y="5850317"/>
              <a:ext cx="1160389" cy="415478"/>
            </a:xfrm>
            <a:prstGeom prst="rect">
              <a:avLst/>
            </a:prstGeom>
          </p:spPr>
        </p:pic>
        <p:pic>
          <p:nvPicPr>
            <p:cNvPr id="156" name="Picture 155"/>
            <p:cNvPicPr>
              <a:picLocks noChangeAspect="1"/>
            </p:cNvPicPr>
            <p:nvPr/>
          </p:nvPicPr>
          <p:blipFill>
            <a:blip r:embed="rId4" cstate="email">
              <a:extLst>
                <a:ext uri="{BEBA8EAE-BF5A-486C-A8C5-ECC9F3942E4B}">
                  <a14:imgProps xmlns:a14="http://schemas.microsoft.com/office/drawing/2010/main">
                    <a14:imgLayer r:embed="rId16">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pic>
        <p:nvPicPr>
          <p:cNvPr id="158" name="Picture 157"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872244" y="5232035"/>
            <a:ext cx="1160087" cy="311609"/>
          </a:xfrm>
          <a:prstGeom prst="rect">
            <a:avLst/>
          </a:prstGeom>
        </p:spPr>
      </p:pic>
      <p:pic>
        <p:nvPicPr>
          <p:cNvPr id="161" name="Picture 160" descr="AGILITY-prep_3-1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885422" y="6168284"/>
            <a:ext cx="1160087" cy="311609"/>
          </a:xfrm>
          <a:prstGeom prst="rect">
            <a:avLst/>
          </a:prstGeom>
        </p:spPr>
      </p:pic>
      <p:pic>
        <p:nvPicPr>
          <p:cNvPr id="166" name="Picture 165" descr="AGILITY-prep_44-57.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254265" y="6272366"/>
            <a:ext cx="271501" cy="218046"/>
          </a:xfrm>
          <a:prstGeom prst="rect">
            <a:avLst/>
          </a:prstGeom>
        </p:spPr>
      </p:pic>
      <p:pic>
        <p:nvPicPr>
          <p:cNvPr id="168" name="Picture 167" descr="AGILITY-prep_44-57.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622818" y="6277643"/>
            <a:ext cx="271501" cy="218046"/>
          </a:xfrm>
          <a:prstGeom prst="rect">
            <a:avLst/>
          </a:prstGeom>
        </p:spPr>
      </p:pic>
      <p:pic>
        <p:nvPicPr>
          <p:cNvPr id="169" name="Picture 168" descr="AGILITY-prep_44-57.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148101" y="6272319"/>
            <a:ext cx="271501" cy="218046"/>
          </a:xfrm>
          <a:prstGeom prst="rect">
            <a:avLst/>
          </a:prstGeom>
        </p:spPr>
      </p:pic>
      <p:pic>
        <p:nvPicPr>
          <p:cNvPr id="170" name="Picture 169" descr="AGILITY-prep_44-57.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16655" y="6268690"/>
            <a:ext cx="271501" cy="218046"/>
          </a:xfrm>
          <a:prstGeom prst="rect">
            <a:avLst/>
          </a:prstGeom>
        </p:spPr>
      </p:pic>
      <p:pic>
        <p:nvPicPr>
          <p:cNvPr id="172" name="Picture 171" descr="AGILITY-prep_3-06.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85977" y="4232925"/>
            <a:ext cx="1303261" cy="96741"/>
          </a:xfrm>
          <a:prstGeom prst="rect">
            <a:avLst/>
          </a:prstGeom>
        </p:spPr>
      </p:pic>
      <p:pic>
        <p:nvPicPr>
          <p:cNvPr id="174" name="Picture 173" descr="AGILITY-prep_3-06.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7755317" y="4273965"/>
            <a:ext cx="1303261" cy="96741"/>
          </a:xfrm>
          <a:prstGeom prst="rect">
            <a:avLst/>
          </a:prstGeom>
        </p:spPr>
      </p:pic>
      <p:grpSp>
        <p:nvGrpSpPr>
          <p:cNvPr id="187" name="Group 186"/>
          <p:cNvGrpSpPr/>
          <p:nvPr/>
        </p:nvGrpSpPr>
        <p:grpSpPr>
          <a:xfrm>
            <a:off x="2300136" y="3923565"/>
            <a:ext cx="461005" cy="357564"/>
            <a:chOff x="-465818" y="4375005"/>
            <a:chExt cx="461125" cy="476752"/>
          </a:xfrm>
        </p:grpSpPr>
        <p:sp>
          <p:nvSpPr>
            <p:cNvPr id="185" name="Oval 184"/>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9" name="Picture 178" descr="AGILITY-prep_44-51.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465818" y="4380858"/>
              <a:ext cx="461125" cy="461125"/>
            </a:xfrm>
            <a:prstGeom prst="rect">
              <a:avLst/>
            </a:prstGeom>
          </p:spPr>
        </p:pic>
      </p:grpSp>
      <p:grpSp>
        <p:nvGrpSpPr>
          <p:cNvPr id="188" name="Group 187"/>
          <p:cNvGrpSpPr/>
          <p:nvPr/>
        </p:nvGrpSpPr>
        <p:grpSpPr>
          <a:xfrm>
            <a:off x="9192806" y="3923730"/>
            <a:ext cx="461005" cy="357564"/>
            <a:chOff x="-465818" y="4375005"/>
            <a:chExt cx="461125" cy="476752"/>
          </a:xfrm>
        </p:grpSpPr>
        <p:sp>
          <p:nvSpPr>
            <p:cNvPr id="189" name="Oval 188"/>
            <p:cNvSpPr/>
            <p:nvPr/>
          </p:nvSpPr>
          <p:spPr>
            <a:xfrm>
              <a:off x="-465818" y="4375005"/>
              <a:ext cx="453049" cy="4767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0" name="Picture 189" descr="AGILITY-prep_44-51.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465818" y="4380858"/>
              <a:ext cx="461125" cy="461125"/>
            </a:xfrm>
            <a:prstGeom prst="rect">
              <a:avLst/>
            </a:prstGeom>
          </p:spPr>
        </p:pic>
      </p:grpSp>
      <p:grpSp>
        <p:nvGrpSpPr>
          <p:cNvPr id="191" name="Group 190"/>
          <p:cNvGrpSpPr/>
          <p:nvPr/>
        </p:nvGrpSpPr>
        <p:grpSpPr>
          <a:xfrm>
            <a:off x="2388045" y="4790602"/>
            <a:ext cx="373177" cy="286328"/>
            <a:chOff x="-293433" y="7044469"/>
            <a:chExt cx="373274" cy="381770"/>
          </a:xfrm>
        </p:grpSpPr>
        <p:sp>
          <p:nvSpPr>
            <p:cNvPr id="186" name="Oval 18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76" name="Picture 175" descr="AGILITY-prep_44-50.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2" name="Group 191"/>
          <p:cNvGrpSpPr/>
          <p:nvPr/>
        </p:nvGrpSpPr>
        <p:grpSpPr>
          <a:xfrm>
            <a:off x="2399218" y="5663767"/>
            <a:ext cx="373177" cy="286328"/>
            <a:chOff x="-293433" y="7044469"/>
            <a:chExt cx="373274" cy="381770"/>
          </a:xfrm>
        </p:grpSpPr>
        <p:sp>
          <p:nvSpPr>
            <p:cNvPr id="193" name="Oval 192"/>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4" name="Picture 193" descr="AGILITY-prep_44-50.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5" name="Group 194"/>
          <p:cNvGrpSpPr/>
          <p:nvPr/>
        </p:nvGrpSpPr>
        <p:grpSpPr>
          <a:xfrm>
            <a:off x="9250905" y="4858366"/>
            <a:ext cx="373177" cy="286328"/>
            <a:chOff x="-293433" y="7044469"/>
            <a:chExt cx="373274" cy="381770"/>
          </a:xfrm>
        </p:grpSpPr>
        <p:sp>
          <p:nvSpPr>
            <p:cNvPr id="196" name="Oval 195"/>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97" name="Picture 196" descr="AGILITY-prep_44-50.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198" name="Group 197"/>
          <p:cNvGrpSpPr/>
          <p:nvPr/>
        </p:nvGrpSpPr>
        <p:grpSpPr>
          <a:xfrm>
            <a:off x="9262078" y="5731531"/>
            <a:ext cx="373177" cy="286328"/>
            <a:chOff x="-293433" y="7044469"/>
            <a:chExt cx="373274" cy="381770"/>
          </a:xfrm>
        </p:grpSpPr>
        <p:sp>
          <p:nvSpPr>
            <p:cNvPr id="199" name="Oval 198"/>
            <p:cNvSpPr/>
            <p:nvPr/>
          </p:nvSpPr>
          <p:spPr>
            <a:xfrm>
              <a:off x="-293433" y="7044469"/>
              <a:ext cx="373274" cy="381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0" name="Picture 199" descr="AGILITY-prep_44-50.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7831" y="7058568"/>
              <a:ext cx="367671" cy="367671"/>
            </a:xfrm>
            <a:prstGeom prst="rect">
              <a:avLst/>
            </a:prstGeom>
          </p:spPr>
        </p:pic>
      </p:grpSp>
      <p:grpSp>
        <p:nvGrpSpPr>
          <p:cNvPr id="203" name="Group 202"/>
          <p:cNvGrpSpPr/>
          <p:nvPr/>
        </p:nvGrpSpPr>
        <p:grpSpPr>
          <a:xfrm>
            <a:off x="1367749" y="5351379"/>
            <a:ext cx="485705" cy="303569"/>
            <a:chOff x="1321583" y="6042568"/>
            <a:chExt cx="485832" cy="404759"/>
          </a:xfrm>
        </p:grpSpPr>
        <p:sp>
          <p:nvSpPr>
            <p:cNvPr id="204" name="Rounded Rectangle 203"/>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5" name="Picture 204"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06" name="Group 205"/>
          <p:cNvGrpSpPr/>
          <p:nvPr/>
        </p:nvGrpSpPr>
        <p:grpSpPr>
          <a:xfrm>
            <a:off x="10176749" y="4529537"/>
            <a:ext cx="485705" cy="303569"/>
            <a:chOff x="1321583" y="6042568"/>
            <a:chExt cx="485832" cy="404759"/>
          </a:xfrm>
        </p:grpSpPr>
        <p:sp>
          <p:nvSpPr>
            <p:cNvPr id="207" name="Rounded Rectangle 206"/>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08" name="Picture 207"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09" name="Group 208"/>
          <p:cNvGrpSpPr/>
          <p:nvPr/>
        </p:nvGrpSpPr>
        <p:grpSpPr>
          <a:xfrm>
            <a:off x="10223260" y="5348988"/>
            <a:ext cx="485705" cy="303569"/>
            <a:chOff x="1321583" y="6042568"/>
            <a:chExt cx="485832" cy="404759"/>
          </a:xfrm>
        </p:grpSpPr>
        <p:sp>
          <p:nvSpPr>
            <p:cNvPr id="210" name="Rounded Rectangle 20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11" name="Picture 210" descr="AGILITY-prep_44-49.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21583" y="6046181"/>
              <a:ext cx="481038" cy="389271"/>
            </a:xfrm>
            <a:prstGeom prst="rect">
              <a:avLst/>
            </a:prstGeom>
          </p:spPr>
        </p:pic>
      </p:grpSp>
      <p:grpSp>
        <p:nvGrpSpPr>
          <p:cNvPr id="222" name="Group 221"/>
          <p:cNvGrpSpPr/>
          <p:nvPr/>
        </p:nvGrpSpPr>
        <p:grpSpPr>
          <a:xfrm>
            <a:off x="4381299" y="1612890"/>
            <a:ext cx="1090431" cy="633802"/>
            <a:chOff x="5079278" y="6673963"/>
            <a:chExt cx="3352912" cy="1764851"/>
          </a:xfrm>
        </p:grpSpPr>
        <p:pic>
          <p:nvPicPr>
            <p:cNvPr id="223" name="Picture 222" descr="AGILITY-prep_44_mobile_devices.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079278" y="6673963"/>
              <a:ext cx="3352912" cy="1764851"/>
            </a:xfrm>
            <a:prstGeom prst="rect">
              <a:avLst/>
            </a:prstGeom>
            <a:solidFill>
              <a:schemeClr val="bg1"/>
            </a:solidFill>
          </p:spPr>
        </p:pic>
        <p:sp>
          <p:nvSpPr>
            <p:cNvPr id="224" name="Rectangle 223"/>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2" name="Title 1"/>
          <p:cNvSpPr>
            <a:spLocks noGrp="1"/>
          </p:cNvSpPr>
          <p:nvPr>
            <p:ph type="title"/>
          </p:nvPr>
        </p:nvSpPr>
        <p:spPr>
          <a:xfrm>
            <a:off x="342988" y="192630"/>
            <a:ext cx="11504550" cy="662442"/>
          </a:xfrm>
        </p:spPr>
        <p:txBody>
          <a:bodyPr/>
          <a:lstStyle/>
          <a:p>
            <a:r>
              <a:rPr lang="en-US" dirty="0" err="1" smtClean="0"/>
              <a:t>七层DDoS</a:t>
            </a:r>
            <a:r>
              <a:rPr lang="zh-CN" altLang="en-US" dirty="0" smtClean="0"/>
              <a:t>和应用层</a:t>
            </a:r>
            <a:r>
              <a:rPr lang="en-US" dirty="0" smtClean="0"/>
              <a:t>攻击防护</a:t>
            </a:r>
            <a:br>
              <a:rPr lang="en-US" dirty="0" smtClean="0"/>
            </a:br>
            <a:r>
              <a:rPr lang="en-US" sz="1500" dirty="0" smtClean="0"/>
              <a:t>. </a:t>
            </a:r>
            <a:r>
              <a:rPr lang="zh-CN" altLang="en-US" sz="1500" dirty="0" smtClean="0"/>
              <a:t>应用层</a:t>
            </a:r>
            <a:r>
              <a:rPr lang="en-US" altLang="zh-CN" sz="1500" dirty="0" err="1" smtClean="0"/>
              <a:t>DDoS</a:t>
            </a:r>
            <a:r>
              <a:rPr lang="zh-CN" altLang="en-US" sz="1500" dirty="0" smtClean="0"/>
              <a:t>保护</a:t>
            </a:r>
            <a:r>
              <a:rPr lang="en-US" sz="1500" dirty="0"/>
              <a:t/>
            </a:r>
            <a:br>
              <a:rPr lang="en-US" sz="1500" dirty="0"/>
            </a:br>
            <a:endParaRPr lang="en-US" sz="1500" dirty="0"/>
          </a:p>
        </p:txBody>
      </p:sp>
      <p:sp>
        <p:nvSpPr>
          <p:cNvPr id="3" name="Content Placeholder 2"/>
          <p:cNvSpPr>
            <a:spLocks noGrp="1"/>
          </p:cNvSpPr>
          <p:nvPr>
            <p:ph idx="1"/>
          </p:nvPr>
        </p:nvSpPr>
        <p:spPr>
          <a:xfrm>
            <a:off x="4291230" y="4058388"/>
            <a:ext cx="3183051" cy="2711549"/>
          </a:xfrm>
          <a:ln>
            <a:solidFill>
              <a:srgbClr val="7A7A7A"/>
            </a:solidFill>
          </a:ln>
        </p:spPr>
        <p:txBody>
          <a:bodyPr>
            <a:noAutofit/>
          </a:bodyPr>
          <a:lstStyle/>
          <a:p>
            <a:pPr marL="0" indent="0">
              <a:buNone/>
            </a:pPr>
            <a:r>
              <a:rPr lang="en-US" sz="1100" dirty="0" smtClean="0"/>
              <a:t>IP </a:t>
            </a:r>
            <a:r>
              <a:rPr lang="zh-CN" altLang="en-US" sz="1100" dirty="0" smtClean="0"/>
              <a:t>智能数据库每</a:t>
            </a:r>
            <a:r>
              <a:rPr lang="en-US" altLang="zh-CN" sz="1100" dirty="0" smtClean="0"/>
              <a:t>5</a:t>
            </a:r>
            <a:r>
              <a:rPr lang="zh-CN" altLang="en-US" sz="1100" dirty="0" smtClean="0"/>
              <a:t>分钟更新一次</a:t>
            </a:r>
            <a:endParaRPr lang="en-US" sz="1100" dirty="0"/>
          </a:p>
          <a:p>
            <a:pPr marL="0" indent="0">
              <a:buNone/>
            </a:pPr>
            <a:r>
              <a:rPr lang="en-US" sz="1100" dirty="0"/>
              <a:t>F5 ADF (LTM+AFM) </a:t>
            </a:r>
            <a:r>
              <a:rPr lang="zh-CN" altLang="en-US" sz="1100" dirty="0" smtClean="0"/>
              <a:t>监测</a:t>
            </a:r>
            <a:r>
              <a:rPr lang="en-US" altLang="zh-CN" sz="1100" dirty="0" smtClean="0"/>
              <a:t>/</a:t>
            </a:r>
            <a:r>
              <a:rPr lang="zh-CN" altLang="en-US" sz="1100" dirty="0" smtClean="0"/>
              <a:t>报警</a:t>
            </a:r>
            <a:r>
              <a:rPr lang="en-US" sz="1100" dirty="0" smtClean="0"/>
              <a:t>/ </a:t>
            </a:r>
            <a:r>
              <a:rPr lang="zh-CN" altLang="en-US" sz="1100" dirty="0" smtClean="0"/>
              <a:t>防护</a:t>
            </a:r>
            <a:r>
              <a:rPr lang="en-US" sz="1100" dirty="0" smtClean="0"/>
              <a:t> 80</a:t>
            </a:r>
            <a:r>
              <a:rPr lang="zh-CN" altLang="en-US" sz="1100" dirty="0" smtClean="0"/>
              <a:t>多个</a:t>
            </a:r>
            <a:r>
              <a:rPr lang="en-US" sz="1100" dirty="0" smtClean="0"/>
              <a:t>L3</a:t>
            </a:r>
            <a:r>
              <a:rPr lang="en-US" sz="1100" dirty="0"/>
              <a:t>-</a:t>
            </a:r>
            <a:r>
              <a:rPr lang="en-US" sz="1100" dirty="0" smtClean="0"/>
              <a:t>L4</a:t>
            </a:r>
            <a:r>
              <a:rPr lang="zh-CN" altLang="en-US" sz="1100" dirty="0" smtClean="0"/>
              <a:t>攻击类型</a:t>
            </a:r>
            <a:r>
              <a:rPr lang="en-US" sz="1100" dirty="0" smtClean="0"/>
              <a:t>, </a:t>
            </a:r>
            <a:r>
              <a:rPr lang="en-US" sz="1100" dirty="0"/>
              <a:t>DNS </a:t>
            </a:r>
            <a:r>
              <a:rPr lang="zh-CN" altLang="en-US" sz="1100" dirty="0" smtClean="0"/>
              <a:t>变形攻击</a:t>
            </a:r>
            <a:r>
              <a:rPr lang="en-US" sz="1100" dirty="0" smtClean="0"/>
              <a:t>, </a:t>
            </a:r>
            <a:r>
              <a:rPr lang="zh-CN" altLang="en-US" sz="1100" dirty="0" smtClean="0"/>
              <a:t>基于</a:t>
            </a:r>
            <a:r>
              <a:rPr lang="en-US" altLang="zh-CN" sz="1100" dirty="0" smtClean="0"/>
              <a:t>IP</a:t>
            </a:r>
            <a:r>
              <a:rPr lang="zh-CN" altLang="en-US" sz="1100" dirty="0" smtClean="0"/>
              <a:t>智能数据库进行防护，并且输出到统一安全管理日志</a:t>
            </a:r>
            <a:endParaRPr lang="en-US" altLang="zh-CN" sz="1100" dirty="0" smtClean="0"/>
          </a:p>
          <a:p>
            <a:pPr marL="0" indent="0">
              <a:buNone/>
            </a:pPr>
            <a:r>
              <a:rPr lang="zh-CN" altLang="en-US" sz="1100" dirty="0" smtClean="0"/>
              <a:t>当流量充满互联网链路的时候将请求转发到其他防攻击站点</a:t>
            </a:r>
            <a:endParaRPr lang="en-US" altLang="zh-CN" sz="1100" dirty="0" smtClean="0"/>
          </a:p>
          <a:p>
            <a:pPr marL="0" indent="0">
              <a:buNone/>
            </a:pPr>
            <a:r>
              <a:rPr lang="en-US" sz="1100" dirty="0" smtClean="0"/>
              <a:t>F5 </a:t>
            </a:r>
            <a:r>
              <a:rPr lang="en-US" sz="1100" dirty="0"/>
              <a:t>ADF (LTM+ASM) </a:t>
            </a:r>
            <a:r>
              <a:rPr lang="zh-CN" altLang="en-US" sz="1100" dirty="0" smtClean="0"/>
              <a:t>监测</a:t>
            </a:r>
            <a:r>
              <a:rPr lang="en-US" sz="1100" dirty="0" smtClean="0"/>
              <a:t> /</a:t>
            </a:r>
            <a:r>
              <a:rPr lang="zh-CN" altLang="en-US" sz="1100" dirty="0" smtClean="0"/>
              <a:t>报警</a:t>
            </a:r>
            <a:r>
              <a:rPr lang="en-US" sz="1100" dirty="0" smtClean="0"/>
              <a:t> </a:t>
            </a:r>
            <a:r>
              <a:rPr lang="en-US" sz="1100" dirty="0"/>
              <a:t>/ </a:t>
            </a:r>
            <a:r>
              <a:rPr lang="zh-CN" altLang="en-US" sz="1100" dirty="0" smtClean="0"/>
              <a:t>防护七层攻击</a:t>
            </a:r>
            <a:r>
              <a:rPr lang="en-US" sz="1100" dirty="0" smtClean="0"/>
              <a:t>,</a:t>
            </a:r>
            <a:r>
              <a:rPr lang="zh-CN" altLang="en-US" sz="1100" dirty="0"/>
              <a:t>并且输出到统一安全管理日</a:t>
            </a:r>
            <a:r>
              <a:rPr lang="zh-CN" altLang="en-US" sz="1100" dirty="0" smtClean="0"/>
              <a:t>志</a:t>
            </a:r>
            <a:endParaRPr lang="en-US" altLang="zh-CN" sz="1100" dirty="0" smtClean="0"/>
          </a:p>
          <a:p>
            <a:pPr marL="0" indent="0">
              <a:buNone/>
            </a:pPr>
            <a:r>
              <a:rPr lang="zh-CN" altLang="en-US" sz="1100" dirty="0" smtClean="0"/>
              <a:t>通过</a:t>
            </a:r>
            <a:r>
              <a:rPr lang="en-US" altLang="zh-CN" sz="1100" dirty="0" err="1" smtClean="0"/>
              <a:t>iRules</a:t>
            </a:r>
            <a:r>
              <a:rPr lang="zh-CN" altLang="en-US" sz="1100" dirty="0" smtClean="0"/>
              <a:t>实现快速攻击防护响应</a:t>
            </a:r>
            <a:endParaRPr lang="en-US" sz="1100" dirty="0"/>
          </a:p>
          <a:p>
            <a:endParaRPr lang="en-US" sz="1100" dirty="0"/>
          </a:p>
        </p:txBody>
      </p:sp>
      <p:grpSp>
        <p:nvGrpSpPr>
          <p:cNvPr id="178" name="Group 177"/>
          <p:cNvGrpSpPr/>
          <p:nvPr/>
        </p:nvGrpSpPr>
        <p:grpSpPr>
          <a:xfrm>
            <a:off x="3615917" y="5212122"/>
            <a:ext cx="480346" cy="630401"/>
            <a:chOff x="1676400" y="2170932"/>
            <a:chExt cx="781987" cy="1270768"/>
          </a:xfrm>
        </p:grpSpPr>
        <p:pic>
          <p:nvPicPr>
            <p:cNvPr id="180" name="Picture 179" descr="AGILITY-prep_44-47.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809179" y="2170932"/>
              <a:ext cx="515129" cy="990633"/>
            </a:xfrm>
            <a:prstGeom prst="rect">
              <a:avLst/>
            </a:prstGeom>
          </p:spPr>
        </p:pic>
        <p:sp>
          <p:nvSpPr>
            <p:cNvPr id="181" name="Rectangle 180"/>
            <p:cNvSpPr>
              <a:spLocks/>
            </p:cNvSpPr>
            <p:nvPr/>
          </p:nvSpPr>
          <p:spPr>
            <a:xfrm>
              <a:off x="1676400" y="3205963"/>
              <a:ext cx="781987" cy="235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rgbClr val="4E4D4C"/>
                  </a:solidFill>
                  <a:latin typeface="Arial"/>
                  <a:cs typeface="Arial"/>
                </a:rPr>
                <a:t>DNS</a:t>
              </a:r>
            </a:p>
          </p:txBody>
        </p:sp>
      </p:grpSp>
      <p:grpSp>
        <p:nvGrpSpPr>
          <p:cNvPr id="182" name="Group 181"/>
          <p:cNvGrpSpPr/>
          <p:nvPr/>
        </p:nvGrpSpPr>
        <p:grpSpPr>
          <a:xfrm>
            <a:off x="8071215" y="5216943"/>
            <a:ext cx="480346" cy="630401"/>
            <a:chOff x="1676400" y="2170932"/>
            <a:chExt cx="781987" cy="1270768"/>
          </a:xfrm>
        </p:grpSpPr>
        <p:pic>
          <p:nvPicPr>
            <p:cNvPr id="183" name="Picture 182" descr="AGILITY-prep_44-47.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809179" y="2170932"/>
              <a:ext cx="515129" cy="990633"/>
            </a:xfrm>
            <a:prstGeom prst="rect">
              <a:avLst/>
            </a:prstGeom>
          </p:spPr>
        </p:pic>
        <p:sp>
          <p:nvSpPr>
            <p:cNvPr id="184" name="Rectangle 183"/>
            <p:cNvSpPr>
              <a:spLocks/>
            </p:cNvSpPr>
            <p:nvPr/>
          </p:nvSpPr>
          <p:spPr>
            <a:xfrm>
              <a:off x="1676400" y="3205963"/>
              <a:ext cx="781987" cy="235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rgbClr val="4E4D4C"/>
                  </a:solidFill>
                  <a:latin typeface="Arial"/>
                  <a:cs typeface="Arial"/>
                </a:rPr>
                <a:t>DNS</a:t>
              </a:r>
            </a:p>
          </p:txBody>
        </p:sp>
      </p:grpSp>
      <p:cxnSp>
        <p:nvCxnSpPr>
          <p:cNvPr id="212" name="Straight Connector 211"/>
          <p:cNvCxnSpPr/>
          <p:nvPr/>
        </p:nvCxnSpPr>
        <p:spPr>
          <a:xfrm flipV="1">
            <a:off x="3782028" y="4509622"/>
            <a:ext cx="0" cy="507492"/>
          </a:xfrm>
          <a:prstGeom prst="line">
            <a:avLst/>
          </a:prstGeom>
          <a:noFill/>
          <a:ln w="127000" cap="rnd">
            <a:gradFill flip="none" rotWithShape="1">
              <a:gsLst>
                <a:gs pos="0">
                  <a:schemeClr val="accent3">
                    <a:lumMod val="85000"/>
                    <a:lumOff val="15000"/>
                  </a:schemeClr>
                </a:gs>
                <a:gs pos="50000">
                  <a:schemeClr val="accent3"/>
                </a:gs>
                <a:gs pos="100000">
                  <a:schemeClr val="accent3">
                    <a:lumMod val="85000"/>
                  </a:schemeClr>
                </a:gs>
              </a:gsLst>
              <a:lin ang="16200000" scaled="1"/>
              <a:tileRect/>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3" name="Straight Connector 212"/>
          <p:cNvCxnSpPr/>
          <p:nvPr/>
        </p:nvCxnSpPr>
        <p:spPr>
          <a:xfrm flipV="1">
            <a:off x="8287548" y="4519489"/>
            <a:ext cx="0" cy="507492"/>
          </a:xfrm>
          <a:prstGeom prst="line">
            <a:avLst/>
          </a:prstGeom>
          <a:noFill/>
          <a:ln w="127000" cap="rnd">
            <a:gradFill flip="none" rotWithShape="1">
              <a:gsLst>
                <a:gs pos="0">
                  <a:schemeClr val="accent3">
                    <a:lumMod val="85000"/>
                    <a:lumOff val="15000"/>
                  </a:schemeClr>
                </a:gs>
                <a:gs pos="50000">
                  <a:schemeClr val="accent3"/>
                </a:gs>
                <a:gs pos="100000">
                  <a:schemeClr val="accent3">
                    <a:lumMod val="85000"/>
                  </a:schemeClr>
                </a:gs>
              </a:gsLst>
              <a:lin ang="16200000" scaled="1"/>
              <a:tileRect/>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16" name="Group 215"/>
          <p:cNvGrpSpPr/>
          <p:nvPr/>
        </p:nvGrpSpPr>
        <p:grpSpPr>
          <a:xfrm>
            <a:off x="5699762" y="1492508"/>
            <a:ext cx="1207016" cy="643066"/>
            <a:chOff x="854865" y="3786214"/>
            <a:chExt cx="1259989" cy="1296709"/>
          </a:xfrm>
        </p:grpSpPr>
        <p:pic>
          <p:nvPicPr>
            <p:cNvPr id="217" name="Picture 216"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54865" y="4314801"/>
              <a:ext cx="676679" cy="768122"/>
            </a:xfrm>
            <a:prstGeom prst="rect">
              <a:avLst/>
            </a:prstGeom>
          </p:spPr>
        </p:pic>
        <p:sp>
          <p:nvSpPr>
            <p:cNvPr id="218" name="Rectangle 217"/>
            <p:cNvSpPr>
              <a:spLocks/>
            </p:cNvSpPr>
            <p:nvPr/>
          </p:nvSpPr>
          <p:spPr>
            <a:xfrm>
              <a:off x="888698" y="3786214"/>
              <a:ext cx="1226156" cy="291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rgbClr val="4E4D4C"/>
                  </a:solidFill>
                  <a:latin typeface="Arial"/>
                  <a:cs typeface="Arial"/>
                </a:rPr>
                <a:t>Attackers</a:t>
              </a:r>
            </a:p>
          </p:txBody>
        </p:sp>
      </p:grpSp>
      <p:pic>
        <p:nvPicPr>
          <p:cNvPr id="219" name="Picture 218"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960205" y="1754645"/>
            <a:ext cx="648230" cy="380928"/>
          </a:xfrm>
          <a:prstGeom prst="rect">
            <a:avLst/>
          </a:prstGeom>
        </p:spPr>
      </p:pic>
      <p:pic>
        <p:nvPicPr>
          <p:cNvPr id="220" name="Picture 219"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239799" y="1754645"/>
            <a:ext cx="648230" cy="380928"/>
          </a:xfrm>
          <a:prstGeom prst="rect">
            <a:avLst/>
          </a:prstGeom>
        </p:spPr>
      </p:pic>
      <p:sp>
        <p:nvSpPr>
          <p:cNvPr id="163" name="Text Box 33"/>
          <p:cNvSpPr txBox="1">
            <a:spLocks noChangeArrowheads="1"/>
          </p:cNvSpPr>
          <p:nvPr/>
        </p:nvSpPr>
        <p:spPr bwMode="auto">
          <a:xfrm>
            <a:off x="8467730" y="4748378"/>
            <a:ext cx="528625" cy="34846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Zone</a:t>
            </a:r>
          </a:p>
          <a:p>
            <a:pPr latinLnBrk="1">
              <a:spcBef>
                <a:spcPct val="50000"/>
              </a:spcBef>
            </a:pPr>
            <a:r>
              <a:rPr kumimoji="1" lang="en-US" altLang="ko-KR" sz="1100" b="1" dirty="0" err="1">
                <a:ea typeface="Gulim" pitchFamily="34" charset="-127"/>
              </a:rPr>
              <a:t>XFer</a:t>
            </a:r>
            <a:endParaRPr kumimoji="1" lang="en-US" altLang="ko-KR" sz="1100" b="1" dirty="0">
              <a:ea typeface="Gulim" pitchFamily="34" charset="-127"/>
            </a:endParaRPr>
          </a:p>
        </p:txBody>
      </p:sp>
      <p:sp>
        <p:nvSpPr>
          <p:cNvPr id="164" name="Text Box 33"/>
          <p:cNvSpPr txBox="1">
            <a:spLocks noChangeArrowheads="1"/>
          </p:cNvSpPr>
          <p:nvPr/>
        </p:nvSpPr>
        <p:spPr bwMode="auto">
          <a:xfrm>
            <a:off x="3047206" y="4796312"/>
            <a:ext cx="528625" cy="348467"/>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Zone</a:t>
            </a:r>
          </a:p>
          <a:p>
            <a:pPr latinLnBrk="1">
              <a:spcBef>
                <a:spcPct val="50000"/>
              </a:spcBef>
            </a:pPr>
            <a:r>
              <a:rPr kumimoji="1" lang="en-US" altLang="ko-KR" sz="1100" b="1" dirty="0" err="1">
                <a:ea typeface="Gulim" pitchFamily="34" charset="-127"/>
              </a:rPr>
              <a:t>XFer</a:t>
            </a:r>
            <a:endParaRPr kumimoji="1" lang="en-US" altLang="ko-KR" sz="1100" b="1" dirty="0">
              <a:ea typeface="Gulim" pitchFamily="34" charset="-127"/>
            </a:endParaRPr>
          </a:p>
        </p:txBody>
      </p:sp>
      <p:cxnSp>
        <p:nvCxnSpPr>
          <p:cNvPr id="165" name="Straight Arrow Connector 13"/>
          <p:cNvCxnSpPr/>
          <p:nvPr/>
        </p:nvCxnSpPr>
        <p:spPr>
          <a:xfrm rot="10800000">
            <a:off x="1668029" y="1691229"/>
            <a:ext cx="4544470" cy="771189"/>
          </a:xfrm>
          <a:prstGeom prst="curvedConnector3">
            <a:avLst>
              <a:gd name="adj1" fmla="val 50000"/>
            </a:avLst>
          </a:prstGeom>
          <a:ln w="190500" cap="flat" cmpd="tri">
            <a:solidFill>
              <a:srgbClr val="E3193F"/>
            </a:solidFill>
            <a:prstDash val="sysDot"/>
            <a:tailEnd type="stealth"/>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66" idx="0"/>
          </p:cNvCxnSpPr>
          <p:nvPr/>
        </p:nvCxnSpPr>
        <p:spPr>
          <a:xfrm>
            <a:off x="5200055" y="2161445"/>
            <a:ext cx="4215970" cy="1662787"/>
          </a:xfrm>
          <a:prstGeom prst="straightConnector1">
            <a:avLst/>
          </a:prstGeom>
          <a:ln w="38100" cmpd="sng">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2585807" y="2180407"/>
            <a:ext cx="2614248" cy="1671566"/>
          </a:xfrm>
          <a:prstGeom prst="straightConnector1">
            <a:avLst/>
          </a:prstGeom>
          <a:ln w="38100" cmpd="sng">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3"/>
          <p:cNvCxnSpPr/>
          <p:nvPr/>
        </p:nvCxnSpPr>
        <p:spPr>
          <a:xfrm rot="10800000" flipV="1">
            <a:off x="2388044" y="1827397"/>
            <a:ext cx="3136130" cy="629353"/>
          </a:xfrm>
          <a:prstGeom prst="curvedConnector3">
            <a:avLst>
              <a:gd name="adj1" fmla="val 50000"/>
            </a:avLst>
          </a:prstGeom>
          <a:ln w="190500" cap="flat" cmpd="tri">
            <a:solidFill>
              <a:srgbClr val="E3193F"/>
            </a:solidFill>
            <a:prstDash val="sysDot"/>
            <a:tailEnd type="stealth"/>
          </a:ln>
        </p:spPr>
        <p:style>
          <a:lnRef idx="1">
            <a:schemeClr val="accent1"/>
          </a:lnRef>
          <a:fillRef idx="0">
            <a:schemeClr val="accent1"/>
          </a:fillRef>
          <a:effectRef idx="0">
            <a:schemeClr val="accent1"/>
          </a:effectRef>
          <a:fontRef idx="minor">
            <a:schemeClr val="tx1"/>
          </a:fontRef>
        </p:style>
      </p:cxnSp>
      <p:cxnSp>
        <p:nvCxnSpPr>
          <p:cNvPr id="173" name="Straight Arrow Connector 13"/>
          <p:cNvCxnSpPr/>
          <p:nvPr/>
        </p:nvCxnSpPr>
        <p:spPr>
          <a:xfrm flipV="1">
            <a:off x="6590940" y="1194735"/>
            <a:ext cx="2359571" cy="1051956"/>
          </a:xfrm>
          <a:prstGeom prst="curvedConnector3">
            <a:avLst>
              <a:gd name="adj1" fmla="val 50000"/>
            </a:avLst>
          </a:prstGeom>
          <a:ln w="190500" cap="flat" cmpd="tri">
            <a:solidFill>
              <a:srgbClr val="E3193F"/>
            </a:solidFill>
            <a:prstDash val="sysDot"/>
            <a:tailEnd type="stealth" w="sm" len="sm"/>
          </a:ln>
        </p:spPr>
        <p:style>
          <a:lnRef idx="1">
            <a:schemeClr val="accent1"/>
          </a:lnRef>
          <a:fillRef idx="0">
            <a:schemeClr val="accent1"/>
          </a:fillRef>
          <a:effectRef idx="0">
            <a:schemeClr val="accent1"/>
          </a:effectRef>
          <a:fontRef idx="minor">
            <a:schemeClr val="tx1"/>
          </a:fontRef>
        </p:style>
      </p:cxnSp>
      <p:pic>
        <p:nvPicPr>
          <p:cNvPr id="226" name="Picture 225"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200055" y="1272361"/>
            <a:ext cx="648230" cy="380928"/>
          </a:xfrm>
          <a:prstGeom prst="rect">
            <a:avLst/>
          </a:prstGeom>
        </p:spPr>
      </p:pic>
      <p:pic>
        <p:nvPicPr>
          <p:cNvPr id="228" name="Picture 227"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800912" y="1462825"/>
            <a:ext cx="648230" cy="380928"/>
          </a:xfrm>
          <a:prstGeom prst="rect">
            <a:avLst/>
          </a:prstGeom>
        </p:spPr>
      </p:pic>
      <p:pic>
        <p:nvPicPr>
          <p:cNvPr id="231" name="Picture 230"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7474283" y="1634043"/>
            <a:ext cx="648230" cy="380928"/>
          </a:xfrm>
          <a:prstGeom prst="rect">
            <a:avLst/>
          </a:prstGeom>
        </p:spPr>
      </p:pic>
      <p:pic>
        <p:nvPicPr>
          <p:cNvPr id="232" name="Picture 231"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089200" y="1196197"/>
            <a:ext cx="648230" cy="380928"/>
          </a:xfrm>
          <a:prstGeom prst="rect">
            <a:avLst/>
          </a:prstGeom>
        </p:spPr>
      </p:pic>
      <p:pic>
        <p:nvPicPr>
          <p:cNvPr id="233" name="Picture 232"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4395312" y="1231961"/>
            <a:ext cx="648230" cy="380928"/>
          </a:xfrm>
          <a:prstGeom prst="rect">
            <a:avLst/>
          </a:prstGeom>
        </p:spPr>
      </p:pic>
      <p:pic>
        <p:nvPicPr>
          <p:cNvPr id="234" name="Picture 233"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3617860" y="1691228"/>
            <a:ext cx="648230" cy="380928"/>
          </a:xfrm>
          <a:prstGeom prst="rect">
            <a:avLst/>
          </a:prstGeom>
        </p:spPr>
      </p:pic>
      <p:pic>
        <p:nvPicPr>
          <p:cNvPr id="235" name="Picture 234"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955276" y="2149517"/>
            <a:ext cx="648230" cy="380928"/>
          </a:xfrm>
          <a:prstGeom prst="rect">
            <a:avLst/>
          </a:prstGeom>
        </p:spPr>
      </p:pic>
      <p:pic>
        <p:nvPicPr>
          <p:cNvPr id="236" name="Picture 235" descr="AGILITY-prep_44-72.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307046" y="2226577"/>
            <a:ext cx="648230" cy="380928"/>
          </a:xfrm>
          <a:prstGeom prst="rect">
            <a:avLst/>
          </a:prstGeom>
        </p:spPr>
      </p:pic>
      <p:sp>
        <p:nvSpPr>
          <p:cNvPr id="214" name="Text Box 33"/>
          <p:cNvSpPr txBox="1">
            <a:spLocks noChangeArrowheads="1"/>
          </p:cNvSpPr>
          <p:nvPr/>
        </p:nvSpPr>
        <p:spPr bwMode="auto">
          <a:xfrm>
            <a:off x="9847597" y="4057328"/>
            <a:ext cx="1881117"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LTM+AFM+ASM</a:t>
            </a:r>
          </a:p>
        </p:txBody>
      </p:sp>
      <p:sp>
        <p:nvSpPr>
          <p:cNvPr id="215" name="Text Box 33"/>
          <p:cNvSpPr txBox="1">
            <a:spLocks noChangeArrowheads="1"/>
          </p:cNvSpPr>
          <p:nvPr/>
        </p:nvSpPr>
        <p:spPr bwMode="auto">
          <a:xfrm>
            <a:off x="642304" y="4030238"/>
            <a:ext cx="1482361"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LTM+AFM+ASM</a:t>
            </a:r>
          </a:p>
        </p:txBody>
      </p:sp>
      <p:cxnSp>
        <p:nvCxnSpPr>
          <p:cNvPr id="19" name="Straight Arrow Connector 18"/>
          <p:cNvCxnSpPr/>
          <p:nvPr/>
        </p:nvCxnSpPr>
        <p:spPr>
          <a:xfrm flipV="1">
            <a:off x="6603506" y="2161445"/>
            <a:ext cx="899399" cy="85247"/>
          </a:xfrm>
          <a:prstGeom prst="straightConnector1">
            <a:avLst/>
          </a:prstGeom>
          <a:ln>
            <a:gradFill>
              <a:gsLst>
                <a:gs pos="0">
                  <a:schemeClr val="bg1">
                    <a:lumMod val="65000"/>
                  </a:schemeClr>
                </a:gs>
                <a:gs pos="100000">
                  <a:schemeClr val="bg1">
                    <a:lumMod val="65000"/>
                    <a:alpha val="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5"/>
          <p:cNvCxnSpPr>
            <a:stCxn id="226" idx="2"/>
          </p:cNvCxnSpPr>
          <p:nvPr/>
        </p:nvCxnSpPr>
        <p:spPr>
          <a:xfrm rot="5400000">
            <a:off x="2363239" y="2051191"/>
            <a:ext cx="3558833" cy="2763031"/>
          </a:xfrm>
          <a:prstGeom prst="curvedConnector3">
            <a:avLst>
              <a:gd name="adj1" fmla="val 26384"/>
            </a:avLst>
          </a:prstGeom>
          <a:ln w="57150" cmpd="sng">
            <a:gradFill flip="none" rotWithShape="1">
              <a:gsLst>
                <a:gs pos="86000">
                  <a:srgbClr val="FF6600"/>
                </a:gs>
                <a:gs pos="100000">
                  <a:srgbClr val="FFFFFF"/>
                </a:gs>
              </a:gsLst>
              <a:path path="shape">
                <a:fillToRect l="50000" t="50000" r="50000" b="50000"/>
              </a:path>
              <a:tileRect/>
            </a:gradFill>
            <a:prstDash val="sysDot"/>
            <a:tailEnd type="stealth" w="med" len="lg"/>
          </a:ln>
        </p:spPr>
        <p:style>
          <a:lnRef idx="1">
            <a:schemeClr val="accent1"/>
          </a:lnRef>
          <a:fillRef idx="0">
            <a:schemeClr val="accent1"/>
          </a:fillRef>
          <a:effectRef idx="0">
            <a:schemeClr val="accent1"/>
          </a:effectRef>
          <a:fontRef idx="minor">
            <a:schemeClr val="tx1"/>
          </a:fontRef>
        </p:style>
      </p:cxnSp>
      <p:cxnSp>
        <p:nvCxnSpPr>
          <p:cNvPr id="246" name="Straight Arrow Connector 25"/>
          <p:cNvCxnSpPr/>
          <p:nvPr/>
        </p:nvCxnSpPr>
        <p:spPr>
          <a:xfrm rot="5400000">
            <a:off x="1522638" y="2784683"/>
            <a:ext cx="3195639" cy="1593438"/>
          </a:xfrm>
          <a:prstGeom prst="curvedConnector3">
            <a:avLst>
              <a:gd name="adj1" fmla="val -6653"/>
            </a:avLst>
          </a:prstGeom>
          <a:ln w="57150" cmpd="sng">
            <a:gradFill flip="none" rotWithShape="1">
              <a:gsLst>
                <a:gs pos="86000">
                  <a:srgbClr val="FF6600"/>
                </a:gs>
                <a:gs pos="100000">
                  <a:srgbClr val="FFFFFF"/>
                </a:gs>
              </a:gsLst>
              <a:path path="shape">
                <a:fillToRect l="50000" t="50000" r="50000" b="50000"/>
              </a:path>
              <a:tileRect/>
            </a:gradFill>
            <a:prstDash val="sysDot"/>
            <a:tailEnd type="stealth" w="med" len="lg"/>
          </a:ln>
        </p:spPr>
        <p:style>
          <a:lnRef idx="1">
            <a:schemeClr val="accent1"/>
          </a:lnRef>
          <a:fillRef idx="0">
            <a:schemeClr val="accent1"/>
          </a:fillRef>
          <a:effectRef idx="0">
            <a:schemeClr val="accent1"/>
          </a:effectRef>
          <a:fontRef idx="minor">
            <a:schemeClr val="tx1"/>
          </a:fontRef>
        </p:style>
      </p:cxnSp>
      <p:cxnSp>
        <p:nvCxnSpPr>
          <p:cNvPr id="252" name="Straight Arrow Connector 25"/>
          <p:cNvCxnSpPr/>
          <p:nvPr/>
        </p:nvCxnSpPr>
        <p:spPr>
          <a:xfrm rot="16200000" flipH="1">
            <a:off x="6492357" y="2289465"/>
            <a:ext cx="2844214" cy="3044260"/>
          </a:xfrm>
          <a:prstGeom prst="curvedConnector3">
            <a:avLst>
              <a:gd name="adj1" fmla="val -773"/>
            </a:avLst>
          </a:prstGeom>
          <a:ln w="57150" cmpd="sng">
            <a:gradFill flip="none" rotWithShape="1">
              <a:gsLst>
                <a:gs pos="86000">
                  <a:srgbClr val="FF6600"/>
                </a:gs>
                <a:gs pos="100000">
                  <a:srgbClr val="FFFFFF"/>
                </a:gs>
              </a:gsLst>
              <a:path path="shape">
                <a:fillToRect l="50000" t="50000" r="50000" b="50000"/>
              </a:path>
              <a:tileRect/>
            </a:gradFill>
            <a:prstDash val="sysDot"/>
            <a:tailEnd type="stealth" w="med" len="lg"/>
          </a:ln>
        </p:spPr>
        <p:style>
          <a:lnRef idx="1">
            <a:schemeClr val="accent1"/>
          </a:lnRef>
          <a:fillRef idx="0">
            <a:schemeClr val="accent1"/>
          </a:fillRef>
          <a:effectRef idx="0">
            <a:schemeClr val="accent1"/>
          </a:effectRef>
          <a:fontRef idx="minor">
            <a:schemeClr val="tx1"/>
          </a:fontRef>
        </p:style>
      </p:cxnSp>
      <p:cxnSp>
        <p:nvCxnSpPr>
          <p:cNvPr id="254" name="Straight Arrow Connector 25"/>
          <p:cNvCxnSpPr/>
          <p:nvPr/>
        </p:nvCxnSpPr>
        <p:spPr>
          <a:xfrm rot="5400000">
            <a:off x="1683728" y="2275677"/>
            <a:ext cx="3716394" cy="2090693"/>
          </a:xfrm>
          <a:prstGeom prst="curvedConnector3">
            <a:avLst>
              <a:gd name="adj1" fmla="val 10767"/>
            </a:avLst>
          </a:prstGeom>
          <a:ln w="57150" cmpd="sng">
            <a:gradFill flip="none" rotWithShape="1">
              <a:gsLst>
                <a:gs pos="86000">
                  <a:srgbClr val="FF6600"/>
                </a:gs>
                <a:gs pos="100000">
                  <a:srgbClr val="FFFFFF"/>
                </a:gs>
              </a:gsLst>
              <a:path path="shape">
                <a:fillToRect l="50000" t="50000" r="50000" b="50000"/>
              </a:path>
              <a:tileRect/>
            </a:gradFill>
            <a:prstDash val="sysDot"/>
            <a:tailEnd type="stealth"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
          <p:cNvCxnSpPr/>
          <p:nvPr/>
        </p:nvCxnSpPr>
        <p:spPr>
          <a:xfrm rot="16200000" flipH="1">
            <a:off x="7546996" y="2339558"/>
            <a:ext cx="2444235" cy="1732283"/>
          </a:xfrm>
          <a:prstGeom prst="curvedConnector3">
            <a:avLst>
              <a:gd name="adj1" fmla="val -20603"/>
            </a:avLst>
          </a:prstGeom>
          <a:ln w="57150" cmpd="sng">
            <a:gradFill flip="none" rotWithShape="1">
              <a:gsLst>
                <a:gs pos="86000">
                  <a:srgbClr val="FF6600"/>
                </a:gs>
                <a:gs pos="100000">
                  <a:srgbClr val="FFFFFF"/>
                </a:gs>
              </a:gsLst>
              <a:path path="shape">
                <a:fillToRect l="50000" t="50000" r="50000" b="50000"/>
              </a:path>
              <a:tileRect/>
            </a:gradFill>
            <a:prstDash val="sysDot"/>
            <a:tailEnd type="stealth" w="med" len="lg"/>
          </a:ln>
        </p:spPr>
        <p:style>
          <a:lnRef idx="1">
            <a:schemeClr val="accent1"/>
          </a:lnRef>
          <a:fillRef idx="0">
            <a:schemeClr val="accent1"/>
          </a:fillRef>
          <a:effectRef idx="0">
            <a:schemeClr val="accent1"/>
          </a:effectRef>
          <a:fontRef idx="minor">
            <a:schemeClr val="tx1"/>
          </a:fontRef>
        </p:style>
      </p:cxnSp>
      <p:sp>
        <p:nvSpPr>
          <p:cNvPr id="225" name="Freeform 21"/>
          <p:cNvSpPr>
            <a:spLocks/>
          </p:cNvSpPr>
          <p:nvPr/>
        </p:nvSpPr>
        <p:spPr bwMode="gray">
          <a:xfrm>
            <a:off x="1386347" y="1308359"/>
            <a:ext cx="1144291" cy="651371"/>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52000"/>
            </a:schemeClr>
          </a:solidFill>
          <a:ln w="3175">
            <a:solidFill>
              <a:srgbClr val="F8F8F8">
                <a:alpha val="37000"/>
              </a:srgbClr>
            </a:solid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37" name="Freeform 21"/>
          <p:cNvSpPr>
            <a:spLocks/>
          </p:cNvSpPr>
          <p:nvPr/>
        </p:nvSpPr>
        <p:spPr bwMode="gray">
          <a:xfrm>
            <a:off x="8264593" y="974534"/>
            <a:ext cx="953838" cy="461332"/>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34000"/>
            </a:schemeClr>
          </a:solidFill>
          <a:ln w="3175">
            <a:solidFill>
              <a:srgbClr val="F8F8F8"/>
            </a:solid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38" name="Freeform 21"/>
          <p:cNvSpPr>
            <a:spLocks/>
          </p:cNvSpPr>
          <p:nvPr/>
        </p:nvSpPr>
        <p:spPr bwMode="gray">
          <a:xfrm>
            <a:off x="2232061" y="2103089"/>
            <a:ext cx="976767" cy="602309"/>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49000"/>
            </a:schemeClr>
          </a:solidFill>
          <a:ln w="3175">
            <a:solidFill>
              <a:srgbClr val="F8F8F8"/>
            </a:solid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39" name="Freeform 21"/>
          <p:cNvSpPr>
            <a:spLocks/>
          </p:cNvSpPr>
          <p:nvPr/>
        </p:nvSpPr>
        <p:spPr bwMode="gray">
          <a:xfrm>
            <a:off x="8993643" y="1981476"/>
            <a:ext cx="953838" cy="461332"/>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33000"/>
            </a:schemeClr>
          </a:solidFill>
          <a:ln w="3175">
            <a:no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53" name="Freeform 21"/>
          <p:cNvSpPr>
            <a:spLocks/>
          </p:cNvSpPr>
          <p:nvPr/>
        </p:nvSpPr>
        <p:spPr bwMode="gray">
          <a:xfrm>
            <a:off x="2687634" y="2872922"/>
            <a:ext cx="953838" cy="461332"/>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50000"/>
            </a:schemeClr>
          </a:solidFill>
          <a:ln w="3175">
            <a:solidFill>
              <a:srgbClr val="F8F8F8">
                <a:alpha val="28000"/>
              </a:srgbClr>
            </a:solid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58" name="Freeform 21"/>
          <p:cNvSpPr>
            <a:spLocks/>
          </p:cNvSpPr>
          <p:nvPr/>
        </p:nvSpPr>
        <p:spPr bwMode="gray">
          <a:xfrm>
            <a:off x="8336003" y="2695026"/>
            <a:ext cx="953838" cy="461332"/>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solidFill>
            <a:schemeClr val="accent3">
              <a:lumMod val="60000"/>
              <a:lumOff val="40000"/>
              <a:alpha val="33000"/>
            </a:schemeClr>
          </a:solidFill>
          <a:ln w="3175">
            <a:noFill/>
            <a:miter lim="800000"/>
            <a:headEnd/>
            <a:tailEnd/>
          </a:ln>
          <a:effectLst/>
        </p:spPr>
        <p:txBody>
          <a:bodyPr lIns="68580" tIns="34290" rIns="68580" bIns="34290" anchor="t"/>
          <a:lstStyle/>
          <a:p>
            <a:endParaRPr lang="en-US" sz="1200" dirty="0">
              <a:latin typeface="Tahoma" pitchFamily="34" charset="0"/>
              <a:cs typeface="Tahoma" pitchFamily="34" charset="0"/>
            </a:endParaRPr>
          </a:p>
        </p:txBody>
      </p:sp>
      <p:sp>
        <p:nvSpPr>
          <p:cNvPr id="261" name="Text Box 33"/>
          <p:cNvSpPr txBox="1">
            <a:spLocks noChangeArrowheads="1"/>
          </p:cNvSpPr>
          <p:nvPr/>
        </p:nvSpPr>
        <p:spPr bwMode="auto">
          <a:xfrm>
            <a:off x="373347" y="1205200"/>
            <a:ext cx="1298223" cy="384948"/>
          </a:xfrm>
          <a:prstGeom prst="rect">
            <a:avLst/>
          </a:prstGeom>
          <a:noFill/>
          <a:ln w="9525">
            <a:noFill/>
            <a:miter lim="800000"/>
            <a:headEnd/>
            <a:tailEnd/>
          </a:ln>
        </p:spPr>
        <p:txBody>
          <a:bodyPr wrap="square" lIns="0" tIns="0" rIns="0" bIns="0" anchor="ctr">
            <a:noAutofit/>
          </a:bodyPr>
          <a:lstStyle/>
          <a:p>
            <a:pPr latinLnBrk="1">
              <a:spcBef>
                <a:spcPct val="50000"/>
              </a:spcBef>
            </a:pPr>
            <a:r>
              <a:rPr kumimoji="1" lang="en-US" altLang="ko-KR" sz="1100" b="1" dirty="0">
                <a:ea typeface="Gulim" pitchFamily="34" charset="-127"/>
              </a:rPr>
              <a:t>   CDN / Scrub</a:t>
            </a:r>
          </a:p>
        </p:txBody>
      </p:sp>
      <p:pic>
        <p:nvPicPr>
          <p:cNvPr id="240" name="Picture 239"/>
          <p:cNvPicPr>
            <a:picLocks noChangeAspect="1"/>
          </p:cNvPicPr>
          <p:nvPr/>
        </p:nvPicPr>
        <p:blipFill>
          <a:blip r:embed="rId4" cstate="email">
            <a:extLst>
              <a:ext uri="{BEBA8EAE-BF5A-486C-A8C5-ECC9F3942E4B}">
                <a14:imgProps xmlns:a14="http://schemas.microsoft.com/office/drawing/2010/main">
                  <a14:imgLayer r:embed="rId24">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2323737" y="5222815"/>
            <a:ext cx="452930" cy="198416"/>
          </a:xfrm>
          <a:prstGeom prst="rect">
            <a:avLst/>
          </a:prstGeom>
          <a:solidFill>
            <a:schemeClr val="bg1">
              <a:alpha val="38000"/>
            </a:schemeClr>
          </a:solidFill>
          <a:effectLst>
            <a:glow rad="50800">
              <a:schemeClr val="accent2">
                <a:satMod val="175000"/>
                <a:alpha val="25000"/>
              </a:schemeClr>
            </a:glow>
          </a:effectLst>
        </p:spPr>
      </p:pic>
      <p:pic>
        <p:nvPicPr>
          <p:cNvPr id="241" name="Picture 240"/>
          <p:cNvPicPr>
            <a:picLocks noChangeAspect="1"/>
          </p:cNvPicPr>
          <p:nvPr/>
        </p:nvPicPr>
        <p:blipFill>
          <a:blip r:embed="rId4" cstate="emai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9210128" y="5233702"/>
            <a:ext cx="452930" cy="198416"/>
          </a:xfrm>
          <a:prstGeom prst="rect">
            <a:avLst/>
          </a:prstGeom>
          <a:solidFill>
            <a:schemeClr val="bg1">
              <a:alpha val="38000"/>
            </a:schemeClr>
          </a:solidFill>
          <a:effectLst>
            <a:glow rad="50800">
              <a:schemeClr val="accent2">
                <a:satMod val="175000"/>
                <a:alpha val="25000"/>
              </a:schemeClr>
            </a:glow>
          </a:effectLst>
        </p:spPr>
      </p:pic>
      <p:pic>
        <p:nvPicPr>
          <p:cNvPr id="242" name="Picture 161"/>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4753547" y="3568900"/>
            <a:ext cx="990833" cy="42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 name="Picture 46"/>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5861470" y="3672378"/>
            <a:ext cx="1263558" cy="29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 name="Straight Arrow Connector 244"/>
          <p:cNvCxnSpPr/>
          <p:nvPr/>
        </p:nvCxnSpPr>
        <p:spPr>
          <a:xfrm flipH="1">
            <a:off x="2687634" y="3350842"/>
            <a:ext cx="2612635" cy="1064343"/>
          </a:xfrm>
          <a:prstGeom prst="straightConnector1">
            <a:avLst/>
          </a:prstGeom>
          <a:ln w="38100" cmpd="sng">
            <a:solidFill>
              <a:schemeClr val="accent5">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247" name="Group 48"/>
          <p:cNvGrpSpPr/>
          <p:nvPr/>
        </p:nvGrpSpPr>
        <p:grpSpPr>
          <a:xfrm>
            <a:off x="5103526" y="2892556"/>
            <a:ext cx="1598452" cy="546207"/>
            <a:chOff x="6650736" y="2057400"/>
            <a:chExt cx="2428140" cy="1463040"/>
          </a:xfrm>
        </p:grpSpPr>
        <p:pic>
          <p:nvPicPr>
            <p:cNvPr id="248" name="Picture 247" descr="f5_icon_web_cloud.png"/>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6650736" y="2057400"/>
              <a:ext cx="2340864" cy="1463040"/>
            </a:xfrm>
            <a:prstGeom prst="rect">
              <a:avLst/>
            </a:prstGeom>
          </p:spPr>
        </p:pic>
        <p:sp>
          <p:nvSpPr>
            <p:cNvPr id="249" name="TextBox 248"/>
            <p:cNvSpPr txBox="1"/>
            <p:nvPr/>
          </p:nvSpPr>
          <p:spPr>
            <a:xfrm>
              <a:off x="6738015" y="2559855"/>
              <a:ext cx="2340861" cy="577076"/>
            </a:xfrm>
            <a:prstGeom prst="rect">
              <a:avLst/>
            </a:prstGeom>
            <a:noFill/>
          </p:spPr>
          <p:txBody>
            <a:bodyPr wrap="square" rtlCol="0">
              <a:spAutoFit/>
            </a:bodyPr>
            <a:lstStyle/>
            <a:p>
              <a:pPr algn="ctr"/>
              <a:r>
                <a:rPr lang="en-US" sz="800" dirty="0"/>
                <a:t>IP intelligence Service</a:t>
              </a:r>
            </a:p>
          </p:txBody>
        </p:sp>
      </p:grpSp>
      <p:cxnSp>
        <p:nvCxnSpPr>
          <p:cNvPr id="250" name="Straight Arrow Connector 249"/>
          <p:cNvCxnSpPr/>
          <p:nvPr/>
        </p:nvCxnSpPr>
        <p:spPr>
          <a:xfrm>
            <a:off x="6347992" y="3242236"/>
            <a:ext cx="2914088" cy="1168179"/>
          </a:xfrm>
          <a:prstGeom prst="straightConnector1">
            <a:avLst/>
          </a:prstGeom>
          <a:ln w="38100" cmpd="sng">
            <a:solidFill>
              <a:schemeClr val="accent5">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66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案例介绍</a:t>
            </a:r>
            <a:endParaRPr kumimoji="1" lang="zh-CN" altLang="en-US" dirty="0"/>
          </a:p>
        </p:txBody>
      </p:sp>
      <p:sp>
        <p:nvSpPr>
          <p:cNvPr id="4" name="副标题 3"/>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642820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ounded Rectangle 204"/>
          <p:cNvSpPr/>
          <p:nvPr/>
        </p:nvSpPr>
        <p:spPr>
          <a:xfrm rot="16200000">
            <a:off x="546468" y="4528435"/>
            <a:ext cx="1401991" cy="1479188"/>
          </a:xfrm>
          <a:prstGeom prst="roundRect">
            <a:avLst>
              <a:gd name="adj" fmla="val 11636"/>
            </a:avLst>
          </a:prstGeom>
          <a:gradFill flip="none" rotWithShape="1">
            <a:gsLst>
              <a:gs pos="0">
                <a:schemeClr val="accent5">
                  <a:lumMod val="20000"/>
                  <a:lumOff val="80000"/>
                </a:schemeClr>
              </a:gs>
              <a:gs pos="100000">
                <a:schemeClr val="accent5">
                  <a:lumMod val="75000"/>
                </a:schemeClr>
              </a:gs>
            </a:gsLst>
            <a:lin ang="2700000" scaled="1"/>
            <a:tileRect/>
          </a:gradFill>
          <a:ln>
            <a:noFill/>
          </a:ln>
        </p:spPr>
        <p:style>
          <a:lnRef idx="1">
            <a:schemeClr val="accent4"/>
          </a:lnRef>
          <a:fillRef idx="3">
            <a:schemeClr val="accent4"/>
          </a:fillRef>
          <a:effectRef idx="2">
            <a:schemeClr val="accent4"/>
          </a:effectRef>
          <a:fontRef idx="minor">
            <a:schemeClr val="lt1"/>
          </a:fontRef>
        </p:style>
        <p:txBody>
          <a:bodyPr vert="horz" rtlCol="0" anchor="ctr"/>
          <a:lstStyle/>
          <a:p>
            <a:pPr algn="ctr"/>
            <a:endParaRPr lang="en-US" sz="1400" b="1" dirty="0">
              <a:solidFill>
                <a:schemeClr val="tx1"/>
              </a:solidFill>
            </a:endParaRPr>
          </a:p>
        </p:txBody>
      </p:sp>
      <p:sp>
        <p:nvSpPr>
          <p:cNvPr id="159" name="Rectangle 10"/>
          <p:cNvSpPr>
            <a:spLocks noChangeArrowheads="1"/>
          </p:cNvSpPr>
          <p:nvPr/>
        </p:nvSpPr>
        <p:spPr bwMode="auto">
          <a:xfrm>
            <a:off x="439690" y="1172697"/>
            <a:ext cx="11734977" cy="1220091"/>
          </a:xfrm>
          <a:prstGeom prst="rect">
            <a:avLst/>
          </a:prstGeom>
          <a:solidFill>
            <a:schemeClr val="bg1"/>
          </a:solidFill>
          <a:ln w="19050">
            <a:solidFill>
              <a:schemeClr val="accent4"/>
            </a:solidFill>
            <a:miter lim="800000"/>
          </a:ln>
          <a:effectLst>
            <a:outerShdw blurRad="50800" dist="38100" dir="2700000" algn="tl" rotWithShape="0">
              <a:prstClr val="black">
                <a:alpha val="40000"/>
              </a:prstClr>
            </a:outerShdw>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tIns="91440" numCol="2" spcCol="91440" anchor="t"/>
          <a:lstStyle/>
          <a:p>
            <a:pPr marL="171450" indent="-171450">
              <a:lnSpc>
                <a:spcPct val="90000"/>
              </a:lnSpc>
              <a:spcBef>
                <a:spcPts val="600"/>
              </a:spcBef>
              <a:spcAft>
                <a:spcPts val="0"/>
              </a:spcAft>
            </a:pPr>
            <a:r>
              <a:rPr lang="en-US" sz="1200" b="1" dirty="0" smtClean="0">
                <a:solidFill>
                  <a:schemeClr val="accent4">
                    <a:lumMod val="75000"/>
                  </a:schemeClr>
                </a:solidFill>
                <a:ea typeface="ＭＳ Ｐゴシック" pitchFamily="-106" charset="-128"/>
              </a:rPr>
              <a:t>Features </a:t>
            </a:r>
          </a:p>
          <a:p>
            <a:pPr marL="171450" indent="-171450">
              <a:lnSpc>
                <a:spcPct val="90000"/>
              </a:lnSpc>
              <a:spcBef>
                <a:spcPts val="300"/>
              </a:spcBef>
              <a:buFont typeface="Arial" pitchFamily="34" charset="0"/>
              <a:buChar char="•"/>
            </a:pPr>
            <a:r>
              <a:rPr kumimoji="1" lang="zh-CN" altLang="en-US" sz="1000" dirty="0" smtClean="0">
                <a:solidFill>
                  <a:schemeClr val="accent4">
                    <a:lumMod val="75000"/>
                  </a:schemeClr>
                </a:solidFill>
              </a:rPr>
              <a:t>在所有的数据中心都提供服务</a:t>
            </a:r>
            <a:endParaRPr kumimoji="1" lang="en-US" altLang="zh-CN" sz="1000" dirty="0" smtClean="0">
              <a:solidFill>
                <a:schemeClr val="accent4">
                  <a:lumMod val="75000"/>
                </a:schemeClr>
              </a:solidFill>
            </a:endParaRPr>
          </a:p>
          <a:p>
            <a:pPr marL="171450" indent="-171450">
              <a:lnSpc>
                <a:spcPct val="90000"/>
              </a:lnSpc>
              <a:spcBef>
                <a:spcPts val="300"/>
              </a:spcBef>
              <a:buFont typeface="Arial" pitchFamily="34" charset="0"/>
              <a:buChar char="•"/>
            </a:pPr>
            <a:r>
              <a:rPr kumimoji="1" lang="zh-CN" altLang="en-US" sz="1000" dirty="0" smtClean="0">
                <a:solidFill>
                  <a:schemeClr val="accent4">
                    <a:lumMod val="75000"/>
                  </a:schemeClr>
                </a:solidFill>
              </a:rPr>
              <a:t>同时支持部分服务以主备</a:t>
            </a:r>
            <a:r>
              <a:rPr kumimoji="1" lang="en-US" altLang="zh-CN" sz="1000" dirty="0" smtClean="0">
                <a:solidFill>
                  <a:schemeClr val="accent4">
                    <a:lumMod val="75000"/>
                  </a:schemeClr>
                </a:solidFill>
              </a:rPr>
              <a:t>/</a:t>
            </a:r>
            <a:r>
              <a:rPr kumimoji="1" lang="zh-CN" altLang="en-US" sz="1000" dirty="0" smtClean="0">
                <a:solidFill>
                  <a:schemeClr val="accent4">
                    <a:lumMod val="75000"/>
                  </a:schemeClr>
                </a:solidFill>
              </a:rPr>
              <a:t>灾备方式运行</a:t>
            </a:r>
            <a:endParaRPr kumimoji="1" lang="en-US" altLang="ja-JP" sz="1000" dirty="0">
              <a:solidFill>
                <a:schemeClr val="accent4">
                  <a:lumMod val="75000"/>
                </a:schemeClr>
              </a:solidFill>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rPr>
              <a:t>最小化故障单点</a:t>
            </a:r>
            <a:endParaRPr lang="en-US" sz="1000" dirty="0" smtClean="0">
              <a:solidFill>
                <a:schemeClr val="accent4">
                  <a:lumMod val="75000"/>
                </a:schemeClr>
              </a:solidFill>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rPr>
              <a:t>当需要的时候快速水平或者垂直扩展</a:t>
            </a:r>
            <a:endParaRPr lang="en-US" altLang="zh-CN" sz="1000" dirty="0" smtClean="0">
              <a:solidFill>
                <a:schemeClr val="accent4">
                  <a:lumMod val="75000"/>
                </a:schemeClr>
              </a:solidFill>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rPr>
              <a:t>加固</a:t>
            </a:r>
            <a:r>
              <a:rPr lang="en-US" altLang="zh-CN" sz="1000" dirty="0" smtClean="0">
                <a:solidFill>
                  <a:schemeClr val="accent4">
                    <a:lumMod val="75000"/>
                  </a:schemeClr>
                </a:solidFill>
              </a:rPr>
              <a:t>DNS </a:t>
            </a:r>
            <a:r>
              <a:rPr lang="zh-CN" altLang="en-US" sz="1000" dirty="0" smtClean="0">
                <a:solidFill>
                  <a:schemeClr val="accent4">
                    <a:lumMod val="75000"/>
                  </a:schemeClr>
                </a:solidFill>
              </a:rPr>
              <a:t>服务安全，防护</a:t>
            </a:r>
            <a:r>
              <a:rPr lang="en-US" altLang="zh-CN" sz="1000" dirty="0" err="1" smtClean="0">
                <a:solidFill>
                  <a:schemeClr val="accent4">
                    <a:lumMod val="75000"/>
                  </a:schemeClr>
                </a:solidFill>
              </a:rPr>
              <a:t>DDoS</a:t>
            </a:r>
            <a:r>
              <a:rPr lang="en-US" altLang="zh-CN" sz="1000" dirty="0" smtClean="0">
                <a:solidFill>
                  <a:schemeClr val="accent4">
                    <a:lumMod val="75000"/>
                  </a:schemeClr>
                </a:solidFill>
              </a:rPr>
              <a:t> </a:t>
            </a:r>
            <a:r>
              <a:rPr lang="zh-CN" altLang="en-US" sz="1000" dirty="0" smtClean="0">
                <a:solidFill>
                  <a:schemeClr val="accent4">
                    <a:lumMod val="75000"/>
                  </a:schemeClr>
                </a:solidFill>
              </a:rPr>
              <a:t>和缓存中毒攻击</a:t>
            </a:r>
            <a:endParaRPr lang="en-US" sz="1000" dirty="0" smtClean="0">
              <a:solidFill>
                <a:schemeClr val="accent4">
                  <a:lumMod val="75000"/>
                </a:schemeClr>
              </a:solidFill>
            </a:endParaRPr>
          </a:p>
          <a:p>
            <a:pPr marL="171450" indent="-171450">
              <a:lnSpc>
                <a:spcPct val="90000"/>
              </a:lnSpc>
              <a:spcBef>
                <a:spcPts val="600"/>
              </a:spcBef>
              <a:spcAft>
                <a:spcPts val="0"/>
              </a:spcAft>
            </a:pPr>
            <a:r>
              <a:rPr lang="en-US" sz="1200" b="1" dirty="0" smtClean="0">
                <a:solidFill>
                  <a:schemeClr val="accent4">
                    <a:lumMod val="75000"/>
                  </a:schemeClr>
                </a:solidFill>
                <a:ea typeface="ＭＳ Ｐゴシック" pitchFamily="-106" charset="-128"/>
              </a:rPr>
              <a:t>Benefits</a:t>
            </a: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ea typeface="ＭＳ Ｐゴシック" pitchFamily="-106" charset="-128"/>
              </a:rPr>
              <a:t>对关键业务提供最大化的资源和可用性</a:t>
            </a:r>
            <a:endParaRPr lang="en-US" altLang="zh-CN" sz="1000" dirty="0" smtClean="0">
              <a:solidFill>
                <a:schemeClr val="accent4">
                  <a:lumMod val="75000"/>
                </a:schemeClr>
              </a:solidFill>
              <a:ea typeface="ＭＳ Ｐゴシック" pitchFamily="-106" charset="-128"/>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ea typeface="ＭＳ Ｐゴシック" pitchFamily="-106" charset="-128"/>
              </a:rPr>
              <a:t>在统一的架构下管理非关键业务或者很难在多数据中心并行的应用（比如数据库）</a:t>
            </a:r>
            <a:endParaRPr lang="en-US" sz="1000" dirty="0" smtClean="0">
              <a:solidFill>
                <a:schemeClr val="accent4">
                  <a:lumMod val="75000"/>
                </a:schemeClr>
              </a:solidFill>
              <a:ea typeface="ＭＳ Ｐゴシック" pitchFamily="-106" charset="-128"/>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ea typeface="ＭＳ Ｐゴシック" pitchFamily="-106" charset="-128"/>
              </a:rPr>
              <a:t>减小运营风险，最小化停机时间</a:t>
            </a:r>
            <a:endParaRPr lang="en-US" altLang="zh-CN" sz="1000" dirty="0" smtClean="0">
              <a:solidFill>
                <a:schemeClr val="accent4">
                  <a:lumMod val="75000"/>
                </a:schemeClr>
              </a:solidFill>
              <a:ea typeface="ＭＳ Ｐゴシック" pitchFamily="-106" charset="-128"/>
            </a:endParaRPr>
          </a:p>
          <a:p>
            <a:pPr marL="171450" indent="-171450">
              <a:lnSpc>
                <a:spcPct val="90000"/>
              </a:lnSpc>
              <a:spcBef>
                <a:spcPts val="300"/>
              </a:spcBef>
              <a:buFont typeface="Arial" pitchFamily="34" charset="0"/>
              <a:buChar char="•"/>
            </a:pPr>
            <a:r>
              <a:rPr lang="zh-CN" altLang="en-US" sz="1000" dirty="0" smtClean="0">
                <a:solidFill>
                  <a:schemeClr val="accent4">
                    <a:lumMod val="75000"/>
                  </a:schemeClr>
                </a:solidFill>
                <a:ea typeface="ＭＳ Ｐゴシック" pitchFamily="-106" charset="-128"/>
              </a:rPr>
              <a:t>在现有架构的情况下最小化服务能力提升的影响</a:t>
            </a:r>
            <a:endParaRPr lang="en-US" sz="1000" dirty="0" smtClean="0">
              <a:solidFill>
                <a:schemeClr val="accent4">
                  <a:lumMod val="75000"/>
                </a:schemeClr>
              </a:solidFill>
              <a:ea typeface="ＭＳ Ｐゴシック" pitchFamily="-106" charset="-128"/>
            </a:endParaRPr>
          </a:p>
        </p:txBody>
      </p:sp>
      <p:sp>
        <p:nvSpPr>
          <p:cNvPr id="3" name="Title 2"/>
          <p:cNvSpPr>
            <a:spLocks noGrp="1"/>
          </p:cNvSpPr>
          <p:nvPr>
            <p:ph type="title"/>
          </p:nvPr>
        </p:nvSpPr>
        <p:spPr>
          <a:xfrm>
            <a:off x="203147" y="381000"/>
            <a:ext cx="11985678" cy="914400"/>
          </a:xfrm>
        </p:spPr>
        <p:txBody>
          <a:bodyPr/>
          <a:lstStyle/>
          <a:p>
            <a:pPr>
              <a:lnSpc>
                <a:spcPct val="100000"/>
              </a:lnSpc>
            </a:pPr>
            <a:r>
              <a:rPr kumimoji="1" lang="zh-CN" altLang="en-US" sz="2400" dirty="0" smtClean="0"/>
              <a:t>多数据中心并行总体架构</a:t>
            </a:r>
            <a:r>
              <a:rPr kumimoji="1" lang="en-US" altLang="ja-JP" sz="2400" dirty="0" smtClean="0"/>
              <a:t/>
            </a:r>
            <a:br>
              <a:rPr kumimoji="1" lang="en-US" altLang="ja-JP" sz="2400" dirty="0" smtClean="0"/>
            </a:br>
            <a:r>
              <a:rPr lang="en-US" altLang="ja-JP" sz="1800" i="1" dirty="0" smtClean="0"/>
              <a:t>(</a:t>
            </a:r>
            <a:r>
              <a:rPr lang="zh-CN" altLang="en-US" sz="1800" i="1" dirty="0" smtClean="0"/>
              <a:t>在所有层面上整合应用和架构</a:t>
            </a:r>
            <a:r>
              <a:rPr lang="en-US" altLang="ja-JP" sz="1800" i="1" dirty="0" smtClean="0"/>
              <a:t>)</a:t>
            </a:r>
            <a:endParaRPr kumimoji="1" lang="ja-JP" altLang="en-US" sz="2400" dirty="0"/>
          </a:p>
        </p:txBody>
      </p:sp>
      <p:sp>
        <p:nvSpPr>
          <p:cNvPr id="142" name="Rounded Rectangle 141"/>
          <p:cNvSpPr/>
          <p:nvPr/>
        </p:nvSpPr>
        <p:spPr>
          <a:xfrm>
            <a:off x="247600" y="3576435"/>
            <a:ext cx="6862548" cy="861230"/>
          </a:xfrm>
          <a:prstGeom prst="roundRect">
            <a:avLst/>
          </a:prstGeom>
          <a:gradFill flip="none" rotWithShape="1">
            <a:gsLst>
              <a:gs pos="0">
                <a:schemeClr val="accent1">
                  <a:lumMod val="20000"/>
                  <a:lumOff val="80000"/>
                  <a:alpha val="40000"/>
                </a:schemeClr>
              </a:gs>
              <a:gs pos="100000">
                <a:schemeClr val="accent1">
                  <a:lumMod val="60000"/>
                  <a:lumOff val="40000"/>
                  <a:alpha val="4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b="1" dirty="0">
              <a:solidFill>
                <a:schemeClr val="tx1"/>
              </a:solidFill>
            </a:endParaRPr>
          </a:p>
        </p:txBody>
      </p:sp>
      <p:sp>
        <p:nvSpPr>
          <p:cNvPr id="150" name="Rounded Rectangle 149"/>
          <p:cNvSpPr/>
          <p:nvPr/>
        </p:nvSpPr>
        <p:spPr>
          <a:xfrm rot="16200000">
            <a:off x="3860128" y="4349769"/>
            <a:ext cx="1264796" cy="1487185"/>
          </a:xfrm>
          <a:prstGeom prst="roundRect">
            <a:avLst>
              <a:gd name="adj" fmla="val 12534"/>
            </a:avLst>
          </a:prstGeom>
          <a:gradFill flip="none" rotWithShape="1">
            <a:gsLst>
              <a:gs pos="0">
                <a:srgbClr val="FFCC99">
                  <a:alpha val="54902"/>
                </a:srgbClr>
              </a:gs>
              <a:gs pos="100000">
                <a:srgbClr val="CC6600">
                  <a:alpha val="54902"/>
                </a:srgbClr>
              </a:gs>
            </a:gsLst>
            <a:lin ang="2700000" scaled="1"/>
            <a:tileRect/>
          </a:gradFill>
          <a:ln>
            <a:noFill/>
          </a:ln>
        </p:spPr>
        <p:style>
          <a:lnRef idx="1">
            <a:schemeClr val="accent2"/>
          </a:lnRef>
          <a:fillRef idx="3">
            <a:schemeClr val="accent2"/>
          </a:fillRef>
          <a:effectRef idx="2">
            <a:schemeClr val="accent2"/>
          </a:effectRef>
          <a:fontRef idx="minor">
            <a:schemeClr val="lt1"/>
          </a:fontRef>
        </p:style>
        <p:txBody>
          <a:bodyPr vert="horz" rtlCol="0" anchor="ctr"/>
          <a:lstStyle/>
          <a:p>
            <a:pPr algn="ctr"/>
            <a:endParaRPr lang="en-US" sz="1400" b="1" dirty="0">
              <a:solidFill>
                <a:schemeClr val="tx1"/>
              </a:solidFill>
            </a:endParaRPr>
          </a:p>
        </p:txBody>
      </p:sp>
      <p:sp>
        <p:nvSpPr>
          <p:cNvPr id="151" name="Rounded Rectangle 150"/>
          <p:cNvSpPr/>
          <p:nvPr/>
        </p:nvSpPr>
        <p:spPr>
          <a:xfrm rot="16200000">
            <a:off x="2142944" y="4483097"/>
            <a:ext cx="1571210" cy="1435978"/>
          </a:xfrm>
          <a:prstGeom prst="roundRect">
            <a:avLst/>
          </a:prstGeom>
          <a:gradFill flip="none" rotWithShape="1">
            <a:gsLst>
              <a:gs pos="0">
                <a:srgbClr val="CCFFCC">
                  <a:alpha val="54902"/>
                </a:srgbClr>
              </a:gs>
              <a:gs pos="100000">
                <a:srgbClr val="008000">
                  <a:alpha val="54902"/>
                </a:srgbClr>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400" b="1" dirty="0">
              <a:solidFill>
                <a:schemeClr val="tx1"/>
              </a:solidFill>
            </a:endParaRPr>
          </a:p>
        </p:txBody>
      </p:sp>
      <p:pic>
        <p:nvPicPr>
          <p:cNvPr id="190" name="Picture 189" descr="f5_icon_orange_database.png"/>
          <p:cNvPicPr>
            <a:picLocks noChangeAspect="1"/>
          </p:cNvPicPr>
          <p:nvPr/>
        </p:nvPicPr>
        <p:blipFill>
          <a:blip r:embed="rId2" cstate="print"/>
          <a:stretch>
            <a:fillRect/>
          </a:stretch>
        </p:blipFill>
        <p:spPr>
          <a:xfrm>
            <a:off x="414586" y="5254042"/>
            <a:ext cx="621394" cy="466167"/>
          </a:xfrm>
          <a:prstGeom prst="rect">
            <a:avLst/>
          </a:prstGeom>
        </p:spPr>
      </p:pic>
      <p:pic>
        <p:nvPicPr>
          <p:cNvPr id="200" name="Picture 199" descr="f5_icon_hardware_BIG-IP_WebAccelerator.png"/>
          <p:cNvPicPr>
            <a:picLocks noChangeAspect="1"/>
          </p:cNvPicPr>
          <p:nvPr/>
        </p:nvPicPr>
        <p:blipFill>
          <a:blip r:embed="rId3" cstate="print"/>
          <a:stretch>
            <a:fillRect/>
          </a:stretch>
        </p:blipFill>
        <p:spPr>
          <a:xfrm>
            <a:off x="5553808" y="3604042"/>
            <a:ext cx="1576421" cy="394208"/>
          </a:xfrm>
          <a:prstGeom prst="rect">
            <a:avLst/>
          </a:prstGeom>
        </p:spPr>
      </p:pic>
      <p:grpSp>
        <p:nvGrpSpPr>
          <p:cNvPr id="207" name="Group 206"/>
          <p:cNvGrpSpPr/>
          <p:nvPr/>
        </p:nvGrpSpPr>
        <p:grpSpPr>
          <a:xfrm>
            <a:off x="8138163" y="2250618"/>
            <a:ext cx="1100724" cy="921268"/>
            <a:chOff x="3835401" y="4013199"/>
            <a:chExt cx="1727199" cy="2121794"/>
          </a:xfrm>
        </p:grpSpPr>
        <p:sp>
          <p:nvSpPr>
            <p:cNvPr id="208" name="Rounded Rectangle 207"/>
            <p:cNvSpPr/>
            <p:nvPr/>
          </p:nvSpPr>
          <p:spPr>
            <a:xfrm>
              <a:off x="4038600" y="4114800"/>
              <a:ext cx="1524000" cy="1905000"/>
            </a:xfrm>
            <a:prstGeom prst="roundRect">
              <a:avLst>
                <a:gd name="adj" fmla="val 7258"/>
              </a:avLst>
            </a:prstGeom>
            <a:solidFill>
              <a:schemeClr val="bg1"/>
            </a:solidFill>
            <a:ln w="190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grpSp>
          <p:nvGrpSpPr>
            <p:cNvPr id="209" name="Group 43"/>
            <p:cNvGrpSpPr/>
            <p:nvPr/>
          </p:nvGrpSpPr>
          <p:grpSpPr>
            <a:xfrm>
              <a:off x="3835401" y="4013199"/>
              <a:ext cx="1727199" cy="1837270"/>
              <a:chOff x="3835401" y="4013199"/>
              <a:chExt cx="1727199" cy="1837270"/>
            </a:xfrm>
          </p:grpSpPr>
          <p:pic>
            <p:nvPicPr>
              <p:cNvPr id="211" name="Picture 210" descr="f5_icon_hardware_deskto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4013199"/>
                <a:ext cx="1143000" cy="1143000"/>
              </a:xfrm>
              <a:prstGeom prst="rect">
                <a:avLst/>
              </a:prstGeom>
            </p:spPr>
          </p:pic>
          <p:pic>
            <p:nvPicPr>
              <p:cNvPr id="212" name="Picture 211" descr="f5_icon_hardware_laptop.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4707469"/>
                <a:ext cx="1143000" cy="1143000"/>
              </a:xfrm>
              <a:prstGeom prst="rect">
                <a:avLst/>
              </a:prstGeom>
            </p:spPr>
          </p:pic>
          <p:pic>
            <p:nvPicPr>
              <p:cNvPr id="213" name="Picture 212" descr="f5_icon_hardware_mobil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5401" y="4378981"/>
                <a:ext cx="1143000" cy="1143001"/>
              </a:xfrm>
              <a:prstGeom prst="rect">
                <a:avLst/>
              </a:prstGeom>
            </p:spPr>
          </p:pic>
        </p:grpSp>
        <p:sp>
          <p:nvSpPr>
            <p:cNvPr id="210" name="TextBox 209"/>
            <p:cNvSpPr txBox="1"/>
            <p:nvPr/>
          </p:nvSpPr>
          <p:spPr>
            <a:xfrm>
              <a:off x="4148666" y="5638799"/>
              <a:ext cx="1295399" cy="496194"/>
            </a:xfrm>
            <a:prstGeom prst="rect">
              <a:avLst/>
            </a:prstGeom>
            <a:noFill/>
          </p:spPr>
          <p:txBody>
            <a:bodyPr wrap="square" rtlCol="0">
              <a:spAutoFit/>
            </a:bodyPr>
            <a:lstStyle/>
            <a:p>
              <a:pPr algn="ctr"/>
              <a:r>
                <a:rPr lang="en-US" sz="800" dirty="0" smtClean="0">
                  <a:solidFill>
                    <a:srgbClr val="000000">
                      <a:alpha val="85000"/>
                    </a:srgbClr>
                  </a:solidFill>
                </a:rPr>
                <a:t>Clients</a:t>
              </a:r>
              <a:endParaRPr lang="en-US" sz="800" dirty="0">
                <a:solidFill>
                  <a:srgbClr val="000000">
                    <a:alpha val="85000"/>
                  </a:srgbClr>
                </a:solidFill>
              </a:endParaRPr>
            </a:p>
          </p:txBody>
        </p:sp>
      </p:grpSp>
      <p:sp>
        <p:nvSpPr>
          <p:cNvPr id="127" name="TextBox 126"/>
          <p:cNvSpPr txBox="1"/>
          <p:nvPr/>
        </p:nvSpPr>
        <p:spPr>
          <a:xfrm>
            <a:off x="-13921" y="3093141"/>
            <a:ext cx="2063123" cy="338554"/>
          </a:xfrm>
          <a:prstGeom prst="rect">
            <a:avLst/>
          </a:prstGeom>
          <a:noFill/>
        </p:spPr>
        <p:txBody>
          <a:bodyPr wrap="square" rtlCol="0">
            <a:spAutoFit/>
          </a:bodyPr>
          <a:lstStyle/>
          <a:p>
            <a:r>
              <a:rPr kumimoji="1" lang="zh-CN" altLang="en-US" sz="800" b="1" dirty="0" smtClean="0"/>
              <a:t>通过跨板卡的端口捆绑避免单个板卡失效带来的影响</a:t>
            </a:r>
            <a:endParaRPr kumimoji="1" lang="en-US" altLang="ja-JP" sz="800" b="1" dirty="0" smtClean="0"/>
          </a:p>
        </p:txBody>
      </p:sp>
      <p:grpSp>
        <p:nvGrpSpPr>
          <p:cNvPr id="95" name="Group 94"/>
          <p:cNvGrpSpPr/>
          <p:nvPr/>
        </p:nvGrpSpPr>
        <p:grpSpPr>
          <a:xfrm>
            <a:off x="853045" y="5063735"/>
            <a:ext cx="1009909" cy="855645"/>
            <a:chOff x="446301" y="3334354"/>
            <a:chExt cx="2287269" cy="2224895"/>
          </a:xfrm>
        </p:grpSpPr>
        <p:pic>
          <p:nvPicPr>
            <p:cNvPr id="96" name="Picture 95" descr="f5_icon_server.png"/>
            <p:cNvPicPr>
              <a:picLocks noChangeAspect="1"/>
            </p:cNvPicPr>
            <p:nvPr/>
          </p:nvPicPr>
          <p:blipFill>
            <a:blip r:embed="rId7" cstate="print"/>
            <a:stretch>
              <a:fillRect/>
            </a:stretch>
          </p:blipFill>
          <p:spPr>
            <a:xfrm>
              <a:off x="474849" y="4038600"/>
              <a:ext cx="1170432" cy="1170432"/>
            </a:xfrm>
            <a:prstGeom prst="rect">
              <a:avLst/>
            </a:prstGeom>
          </p:spPr>
        </p:pic>
        <p:pic>
          <p:nvPicPr>
            <p:cNvPr id="97" name="Picture 96" descr="f5_icon_server.png"/>
            <p:cNvPicPr>
              <a:picLocks noChangeAspect="1"/>
            </p:cNvPicPr>
            <p:nvPr/>
          </p:nvPicPr>
          <p:blipFill>
            <a:blip r:embed="rId7" cstate="print"/>
            <a:stretch>
              <a:fillRect/>
            </a:stretch>
          </p:blipFill>
          <p:spPr>
            <a:xfrm>
              <a:off x="1563138" y="4072598"/>
              <a:ext cx="1170432" cy="1170432"/>
            </a:xfrm>
            <a:prstGeom prst="rect">
              <a:avLst/>
            </a:prstGeom>
          </p:spPr>
        </p:pic>
        <p:pic>
          <p:nvPicPr>
            <p:cNvPr id="98" name="Picture 97" descr="f5_icon_funnel_within.png"/>
            <p:cNvPicPr>
              <a:picLocks noChangeAspect="1"/>
            </p:cNvPicPr>
            <p:nvPr/>
          </p:nvPicPr>
          <p:blipFill>
            <a:blip r:embed="rId8" cstate="print"/>
            <a:stretch>
              <a:fillRect/>
            </a:stretch>
          </p:blipFill>
          <p:spPr>
            <a:xfrm>
              <a:off x="762000" y="4038600"/>
              <a:ext cx="1693483" cy="951637"/>
            </a:xfrm>
            <a:prstGeom prst="rect">
              <a:avLst/>
            </a:prstGeom>
          </p:spPr>
        </p:pic>
        <p:grpSp>
          <p:nvGrpSpPr>
            <p:cNvPr id="99" name="Group 98"/>
            <p:cNvGrpSpPr/>
            <p:nvPr/>
          </p:nvGrpSpPr>
          <p:grpSpPr>
            <a:xfrm>
              <a:off x="666683" y="3334354"/>
              <a:ext cx="1392419" cy="676720"/>
              <a:chOff x="3388360" y="2514600"/>
              <a:chExt cx="1503680" cy="650240"/>
            </a:xfrm>
          </p:grpSpPr>
          <p:pic>
            <p:nvPicPr>
              <p:cNvPr id="119" name="Picture 118"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130" name="Picture 129"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131" name="Picture 130"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100" name="Group 99"/>
            <p:cNvGrpSpPr/>
            <p:nvPr/>
          </p:nvGrpSpPr>
          <p:grpSpPr>
            <a:xfrm>
              <a:off x="819083" y="3486754"/>
              <a:ext cx="1392419" cy="676720"/>
              <a:chOff x="3388360" y="2514600"/>
              <a:chExt cx="1503680" cy="650240"/>
            </a:xfrm>
          </p:grpSpPr>
          <p:pic>
            <p:nvPicPr>
              <p:cNvPr id="113" name="Picture 112"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117" name="Picture 116"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118" name="Picture 117"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101" name="Group 100"/>
            <p:cNvGrpSpPr/>
            <p:nvPr/>
          </p:nvGrpSpPr>
          <p:grpSpPr>
            <a:xfrm>
              <a:off x="971483" y="3639154"/>
              <a:ext cx="1392419" cy="676720"/>
              <a:chOff x="3388360" y="2514600"/>
              <a:chExt cx="1503680" cy="650240"/>
            </a:xfrm>
          </p:grpSpPr>
          <p:pic>
            <p:nvPicPr>
              <p:cNvPr id="109" name="Picture 108"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110" name="Picture 109"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111" name="Picture 110"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102" name="Group 101"/>
            <p:cNvGrpSpPr/>
            <p:nvPr/>
          </p:nvGrpSpPr>
          <p:grpSpPr>
            <a:xfrm>
              <a:off x="1123883" y="3791554"/>
              <a:ext cx="1392419" cy="676720"/>
              <a:chOff x="3388360" y="2514600"/>
              <a:chExt cx="1503680" cy="650240"/>
            </a:xfrm>
          </p:grpSpPr>
          <p:pic>
            <p:nvPicPr>
              <p:cNvPr id="106" name="Picture 105"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107" name="Picture 106"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108" name="Picture 107"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pic>
          <p:nvPicPr>
            <p:cNvPr id="103" name="Picture 102" descr="f5_icon_server.png"/>
            <p:cNvPicPr>
              <a:picLocks noChangeAspect="1"/>
            </p:cNvPicPr>
            <p:nvPr/>
          </p:nvPicPr>
          <p:blipFill>
            <a:blip r:embed="rId7" cstate="print"/>
            <a:stretch>
              <a:fillRect/>
            </a:stretch>
          </p:blipFill>
          <p:spPr>
            <a:xfrm>
              <a:off x="991218" y="4163474"/>
              <a:ext cx="1170432" cy="1170432"/>
            </a:xfrm>
            <a:prstGeom prst="rect">
              <a:avLst/>
            </a:prstGeom>
          </p:spPr>
        </p:pic>
        <p:pic>
          <p:nvPicPr>
            <p:cNvPr id="104" name="Picture 103" descr="f5_icon_server.png"/>
            <p:cNvPicPr>
              <a:picLocks noChangeAspect="1"/>
            </p:cNvPicPr>
            <p:nvPr/>
          </p:nvPicPr>
          <p:blipFill>
            <a:blip r:embed="rId7" cstate="print"/>
            <a:stretch>
              <a:fillRect/>
            </a:stretch>
          </p:blipFill>
          <p:spPr>
            <a:xfrm>
              <a:off x="446301" y="4388817"/>
              <a:ext cx="1170432" cy="1170432"/>
            </a:xfrm>
            <a:prstGeom prst="rect">
              <a:avLst/>
            </a:prstGeom>
          </p:spPr>
        </p:pic>
        <p:pic>
          <p:nvPicPr>
            <p:cNvPr id="105" name="Picture 104" descr="f5_icon_server.png"/>
            <p:cNvPicPr>
              <a:picLocks noChangeAspect="1"/>
            </p:cNvPicPr>
            <p:nvPr/>
          </p:nvPicPr>
          <p:blipFill>
            <a:blip r:embed="rId7" cstate="print"/>
            <a:stretch>
              <a:fillRect/>
            </a:stretch>
          </p:blipFill>
          <p:spPr>
            <a:xfrm>
              <a:off x="1563138" y="4376012"/>
              <a:ext cx="1170432" cy="1170432"/>
            </a:xfrm>
            <a:prstGeom prst="rect">
              <a:avLst/>
            </a:prstGeom>
          </p:spPr>
        </p:pic>
      </p:grpSp>
      <p:grpSp>
        <p:nvGrpSpPr>
          <p:cNvPr id="270" name="Group 113"/>
          <p:cNvGrpSpPr/>
          <p:nvPr/>
        </p:nvGrpSpPr>
        <p:grpSpPr>
          <a:xfrm>
            <a:off x="1422030" y="3231789"/>
            <a:ext cx="1965128" cy="504574"/>
            <a:chOff x="2000787" y="308356"/>
            <a:chExt cx="5592693" cy="807303"/>
          </a:xfrm>
        </p:grpSpPr>
        <p:grpSp>
          <p:nvGrpSpPr>
            <p:cNvPr id="271" name="Group 685"/>
            <p:cNvGrpSpPr/>
            <p:nvPr/>
          </p:nvGrpSpPr>
          <p:grpSpPr>
            <a:xfrm>
              <a:off x="2000787" y="308356"/>
              <a:ext cx="5592693" cy="807303"/>
              <a:chOff x="3209206" y="3737874"/>
              <a:chExt cx="1267825" cy="841375"/>
            </a:xfrm>
          </p:grpSpPr>
          <p:pic>
            <p:nvPicPr>
              <p:cNvPr id="273" name="Picture 19"/>
              <p:cNvPicPr>
                <a:picLocks noChangeAspect="1" noChangeArrowheads="1"/>
              </p:cNvPicPr>
              <p:nvPr/>
            </p:nvPicPr>
            <p:blipFill>
              <a:blip r:embed="rId10"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274" name="Group 20"/>
              <p:cNvGrpSpPr>
                <a:grpSpLocks/>
              </p:cNvGrpSpPr>
              <p:nvPr/>
            </p:nvGrpSpPr>
            <p:grpSpPr bwMode="auto">
              <a:xfrm>
                <a:off x="3355494" y="3737874"/>
                <a:ext cx="1035425" cy="705469"/>
                <a:chOff x="1654" y="2712"/>
                <a:chExt cx="998" cy="680"/>
              </a:xfrm>
            </p:grpSpPr>
            <p:sp>
              <p:nvSpPr>
                <p:cNvPr id="275"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smtClean="0">
                    <a:latin typeface="Tahoma" pitchFamily="34" charset="0"/>
                    <a:cs typeface="Tahoma" pitchFamily="34" charset="0"/>
                  </a:endParaRPr>
                </a:p>
              </p:txBody>
            </p:sp>
            <p:sp>
              <p:nvSpPr>
                <p:cNvPr id="278"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272" name="TextBox 271"/>
            <p:cNvSpPr txBox="1"/>
            <p:nvPr/>
          </p:nvSpPr>
          <p:spPr>
            <a:xfrm>
              <a:off x="4054290" y="492919"/>
              <a:ext cx="1524654" cy="443190"/>
            </a:xfrm>
            <a:prstGeom prst="rect">
              <a:avLst/>
            </a:prstGeom>
            <a:noFill/>
          </p:spPr>
          <p:txBody>
            <a:bodyPr wrap="none" rtlCol="0">
              <a:spAutoFit/>
            </a:bodyPr>
            <a:lstStyle/>
            <a:p>
              <a:r>
                <a:rPr lang="en-US" sz="1200" b="1" dirty="0" smtClean="0">
                  <a:latin typeface="+mj-lt"/>
                  <a:cs typeface="Tahoma" pitchFamily="34" charset="0"/>
                </a:rPr>
                <a:t>ISP 1</a:t>
              </a:r>
              <a:endParaRPr lang="en-US" sz="1200" b="1" dirty="0">
                <a:latin typeface="+mj-lt"/>
                <a:cs typeface="Tahoma" pitchFamily="34" charset="0"/>
              </a:endParaRPr>
            </a:p>
          </p:txBody>
        </p:sp>
      </p:grpSp>
      <p:sp>
        <p:nvSpPr>
          <p:cNvPr id="193" name="Rounded Rectangle 192"/>
          <p:cNvSpPr/>
          <p:nvPr/>
        </p:nvSpPr>
        <p:spPr>
          <a:xfrm>
            <a:off x="761839" y="4598935"/>
            <a:ext cx="1121571" cy="442261"/>
          </a:xfrm>
          <a:prstGeom prst="round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kumimoji="1" lang="zh-CN" altLang="en-US" sz="1000" dirty="0" smtClean="0">
                <a:solidFill>
                  <a:schemeClr val="tx1"/>
                </a:solidFill>
              </a:rPr>
              <a:t>核心银行</a:t>
            </a:r>
            <a:endParaRPr kumimoji="1" lang="en-US" altLang="ja-JP" sz="1000" dirty="0" smtClean="0">
              <a:solidFill>
                <a:schemeClr val="tx1"/>
              </a:solidFill>
            </a:endParaRPr>
          </a:p>
        </p:txBody>
      </p:sp>
      <p:sp>
        <p:nvSpPr>
          <p:cNvPr id="194" name="Rounded Rectangle 193"/>
          <p:cNvSpPr/>
          <p:nvPr/>
        </p:nvSpPr>
        <p:spPr>
          <a:xfrm>
            <a:off x="2419822" y="4606297"/>
            <a:ext cx="1121571" cy="343138"/>
          </a:xfrm>
          <a:prstGeom prst="round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kumimoji="1" lang="zh-CN" altLang="en-US" sz="1000" dirty="0" smtClean="0">
                <a:solidFill>
                  <a:schemeClr val="tx1"/>
                </a:solidFill>
              </a:rPr>
              <a:t>呼叫中心</a:t>
            </a:r>
            <a:endParaRPr kumimoji="1" lang="en-US" altLang="ja-JP" sz="1000" dirty="0" smtClean="0">
              <a:solidFill>
                <a:schemeClr val="tx1"/>
              </a:solidFill>
            </a:endParaRPr>
          </a:p>
        </p:txBody>
      </p:sp>
      <p:pic>
        <p:nvPicPr>
          <p:cNvPr id="218" name="Picture 217" descr="f5_icon_blue_data-teir3.png"/>
          <p:cNvPicPr>
            <a:picLocks noChangeAspect="1"/>
          </p:cNvPicPr>
          <p:nvPr/>
        </p:nvPicPr>
        <p:blipFill>
          <a:blip r:embed="rId11" cstate="print"/>
          <a:stretch>
            <a:fillRect/>
          </a:stretch>
        </p:blipFill>
        <p:spPr>
          <a:xfrm>
            <a:off x="6463730" y="3728835"/>
            <a:ext cx="646418" cy="484940"/>
          </a:xfrm>
          <a:prstGeom prst="rect">
            <a:avLst/>
          </a:prstGeom>
        </p:spPr>
      </p:pic>
      <p:sp>
        <p:nvSpPr>
          <p:cNvPr id="219" name="Rounded Rectangle 218"/>
          <p:cNvSpPr/>
          <p:nvPr/>
        </p:nvSpPr>
        <p:spPr>
          <a:xfrm>
            <a:off x="5789693" y="3810001"/>
            <a:ext cx="847839" cy="281759"/>
          </a:xfrm>
          <a:prstGeom prst="round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kumimoji="1" lang="en-US" altLang="ja-JP" sz="900" dirty="0" smtClean="0">
                <a:solidFill>
                  <a:schemeClr val="tx1"/>
                </a:solidFill>
              </a:rPr>
              <a:t>DNS</a:t>
            </a:r>
          </a:p>
          <a:p>
            <a:pPr algn="ctr"/>
            <a:r>
              <a:rPr kumimoji="1" lang="en-US" altLang="ja-JP" sz="900" b="1" dirty="0" smtClean="0">
                <a:solidFill>
                  <a:schemeClr val="accent5"/>
                </a:solidFill>
              </a:rPr>
              <a:t>DNSSEC</a:t>
            </a:r>
            <a:r>
              <a:rPr kumimoji="1" lang="en-US" altLang="ja-JP" sz="900" dirty="0" smtClean="0">
                <a:solidFill>
                  <a:schemeClr val="tx1"/>
                </a:solidFill>
              </a:rPr>
              <a:t> </a:t>
            </a:r>
          </a:p>
        </p:txBody>
      </p:sp>
      <p:grpSp>
        <p:nvGrpSpPr>
          <p:cNvPr id="206" name="Group 205"/>
          <p:cNvGrpSpPr/>
          <p:nvPr/>
        </p:nvGrpSpPr>
        <p:grpSpPr>
          <a:xfrm>
            <a:off x="2570882" y="4930591"/>
            <a:ext cx="1009909" cy="855645"/>
            <a:chOff x="446301" y="3334354"/>
            <a:chExt cx="2287269" cy="2224895"/>
          </a:xfrm>
        </p:grpSpPr>
        <p:pic>
          <p:nvPicPr>
            <p:cNvPr id="221" name="Picture 220" descr="f5_icon_server.png"/>
            <p:cNvPicPr>
              <a:picLocks noChangeAspect="1"/>
            </p:cNvPicPr>
            <p:nvPr/>
          </p:nvPicPr>
          <p:blipFill>
            <a:blip r:embed="rId7" cstate="print"/>
            <a:stretch>
              <a:fillRect/>
            </a:stretch>
          </p:blipFill>
          <p:spPr>
            <a:xfrm>
              <a:off x="474849" y="4038600"/>
              <a:ext cx="1170432" cy="1170432"/>
            </a:xfrm>
            <a:prstGeom prst="rect">
              <a:avLst/>
            </a:prstGeom>
          </p:spPr>
        </p:pic>
        <p:pic>
          <p:nvPicPr>
            <p:cNvPr id="222" name="Picture 221" descr="f5_icon_server.png"/>
            <p:cNvPicPr>
              <a:picLocks noChangeAspect="1"/>
            </p:cNvPicPr>
            <p:nvPr/>
          </p:nvPicPr>
          <p:blipFill>
            <a:blip r:embed="rId7" cstate="print"/>
            <a:stretch>
              <a:fillRect/>
            </a:stretch>
          </p:blipFill>
          <p:spPr>
            <a:xfrm>
              <a:off x="1563138" y="4072598"/>
              <a:ext cx="1170432" cy="1170432"/>
            </a:xfrm>
            <a:prstGeom prst="rect">
              <a:avLst/>
            </a:prstGeom>
          </p:spPr>
        </p:pic>
        <p:pic>
          <p:nvPicPr>
            <p:cNvPr id="223" name="Picture 222" descr="f5_icon_funnel_within.png"/>
            <p:cNvPicPr>
              <a:picLocks noChangeAspect="1"/>
            </p:cNvPicPr>
            <p:nvPr/>
          </p:nvPicPr>
          <p:blipFill>
            <a:blip r:embed="rId8" cstate="print"/>
            <a:stretch>
              <a:fillRect/>
            </a:stretch>
          </p:blipFill>
          <p:spPr>
            <a:xfrm>
              <a:off x="762000" y="4038600"/>
              <a:ext cx="1693483" cy="951637"/>
            </a:xfrm>
            <a:prstGeom prst="rect">
              <a:avLst/>
            </a:prstGeom>
          </p:spPr>
        </p:pic>
        <p:grpSp>
          <p:nvGrpSpPr>
            <p:cNvPr id="224" name="Group 223"/>
            <p:cNvGrpSpPr/>
            <p:nvPr/>
          </p:nvGrpSpPr>
          <p:grpSpPr>
            <a:xfrm>
              <a:off x="666683" y="3334354"/>
              <a:ext cx="1392419" cy="676720"/>
              <a:chOff x="3388360" y="2514600"/>
              <a:chExt cx="1503680" cy="650240"/>
            </a:xfrm>
          </p:grpSpPr>
          <p:pic>
            <p:nvPicPr>
              <p:cNvPr id="245" name="Picture 244"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46" name="Picture 245"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47" name="Picture 246"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25" name="Group 224"/>
            <p:cNvGrpSpPr/>
            <p:nvPr/>
          </p:nvGrpSpPr>
          <p:grpSpPr>
            <a:xfrm>
              <a:off x="819083" y="3486754"/>
              <a:ext cx="1392419" cy="676720"/>
              <a:chOff x="3388360" y="2514600"/>
              <a:chExt cx="1503680" cy="650240"/>
            </a:xfrm>
          </p:grpSpPr>
          <p:pic>
            <p:nvPicPr>
              <p:cNvPr id="242" name="Picture 241"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43" name="Picture 242"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44" name="Picture 243"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26" name="Group 225"/>
            <p:cNvGrpSpPr/>
            <p:nvPr/>
          </p:nvGrpSpPr>
          <p:grpSpPr>
            <a:xfrm>
              <a:off x="971483" y="3639154"/>
              <a:ext cx="1392419" cy="676720"/>
              <a:chOff x="3388360" y="2514600"/>
              <a:chExt cx="1503680" cy="650240"/>
            </a:xfrm>
          </p:grpSpPr>
          <p:pic>
            <p:nvPicPr>
              <p:cNvPr id="239" name="Picture 238"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40" name="Picture 239"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41" name="Picture 240"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27" name="Group 226"/>
            <p:cNvGrpSpPr/>
            <p:nvPr/>
          </p:nvGrpSpPr>
          <p:grpSpPr>
            <a:xfrm>
              <a:off x="1123883" y="3791554"/>
              <a:ext cx="1392419" cy="676720"/>
              <a:chOff x="3388360" y="2514600"/>
              <a:chExt cx="1503680" cy="650240"/>
            </a:xfrm>
          </p:grpSpPr>
          <p:pic>
            <p:nvPicPr>
              <p:cNvPr id="235" name="Picture 234"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37" name="Picture 236"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38" name="Picture 237"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pic>
          <p:nvPicPr>
            <p:cNvPr id="229" name="Picture 228" descr="f5_icon_server.png"/>
            <p:cNvPicPr>
              <a:picLocks noChangeAspect="1"/>
            </p:cNvPicPr>
            <p:nvPr/>
          </p:nvPicPr>
          <p:blipFill>
            <a:blip r:embed="rId7" cstate="print"/>
            <a:stretch>
              <a:fillRect/>
            </a:stretch>
          </p:blipFill>
          <p:spPr>
            <a:xfrm>
              <a:off x="991218" y="4163474"/>
              <a:ext cx="1170432" cy="1170432"/>
            </a:xfrm>
            <a:prstGeom prst="rect">
              <a:avLst/>
            </a:prstGeom>
          </p:spPr>
        </p:pic>
        <p:pic>
          <p:nvPicPr>
            <p:cNvPr id="232" name="Picture 231" descr="f5_icon_server.png"/>
            <p:cNvPicPr>
              <a:picLocks noChangeAspect="1"/>
            </p:cNvPicPr>
            <p:nvPr/>
          </p:nvPicPr>
          <p:blipFill>
            <a:blip r:embed="rId7" cstate="print"/>
            <a:stretch>
              <a:fillRect/>
            </a:stretch>
          </p:blipFill>
          <p:spPr>
            <a:xfrm>
              <a:off x="446301" y="4388817"/>
              <a:ext cx="1170432" cy="1170432"/>
            </a:xfrm>
            <a:prstGeom prst="rect">
              <a:avLst/>
            </a:prstGeom>
          </p:spPr>
        </p:pic>
        <p:pic>
          <p:nvPicPr>
            <p:cNvPr id="233" name="Picture 232" descr="f5_icon_server.png"/>
            <p:cNvPicPr>
              <a:picLocks noChangeAspect="1"/>
            </p:cNvPicPr>
            <p:nvPr/>
          </p:nvPicPr>
          <p:blipFill>
            <a:blip r:embed="rId7" cstate="print"/>
            <a:stretch>
              <a:fillRect/>
            </a:stretch>
          </p:blipFill>
          <p:spPr>
            <a:xfrm>
              <a:off x="1563138" y="4376012"/>
              <a:ext cx="1170432" cy="1170432"/>
            </a:xfrm>
            <a:prstGeom prst="rect">
              <a:avLst/>
            </a:prstGeom>
          </p:spPr>
        </p:pic>
      </p:grpSp>
      <p:pic>
        <p:nvPicPr>
          <p:cNvPr id="248" name="Picture 247" descr="f5_icon_orange_database.png"/>
          <p:cNvPicPr>
            <a:picLocks noChangeAspect="1"/>
          </p:cNvPicPr>
          <p:nvPr/>
        </p:nvPicPr>
        <p:blipFill>
          <a:blip r:embed="rId2" cstate="print"/>
          <a:stretch>
            <a:fillRect/>
          </a:stretch>
        </p:blipFill>
        <p:spPr>
          <a:xfrm>
            <a:off x="2133045" y="5149919"/>
            <a:ext cx="621394" cy="466167"/>
          </a:xfrm>
          <a:prstGeom prst="rect">
            <a:avLst/>
          </a:prstGeom>
        </p:spPr>
      </p:pic>
      <p:sp>
        <p:nvSpPr>
          <p:cNvPr id="249" name="Rounded Rectangle 248"/>
          <p:cNvSpPr/>
          <p:nvPr/>
        </p:nvSpPr>
        <p:spPr>
          <a:xfrm>
            <a:off x="3964673" y="4563975"/>
            <a:ext cx="1121571" cy="343138"/>
          </a:xfrm>
          <a:prstGeom prst="round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kumimoji="1" lang="zh-CN" altLang="en-US" sz="1000" dirty="0" smtClean="0">
                <a:solidFill>
                  <a:schemeClr val="tx1"/>
                </a:solidFill>
              </a:rPr>
              <a:t>网上银行</a:t>
            </a:r>
            <a:endParaRPr kumimoji="1" lang="en-US" altLang="ja-JP" sz="1000" dirty="0" smtClean="0">
              <a:solidFill>
                <a:schemeClr val="tx1"/>
              </a:solidFill>
            </a:endParaRPr>
          </a:p>
        </p:txBody>
      </p:sp>
      <p:grpSp>
        <p:nvGrpSpPr>
          <p:cNvPr id="250" name="Group 249"/>
          <p:cNvGrpSpPr/>
          <p:nvPr/>
        </p:nvGrpSpPr>
        <p:grpSpPr>
          <a:xfrm>
            <a:off x="4115733" y="4888269"/>
            <a:ext cx="1009909" cy="855645"/>
            <a:chOff x="446301" y="3334354"/>
            <a:chExt cx="2287269" cy="2224895"/>
          </a:xfrm>
        </p:grpSpPr>
        <p:pic>
          <p:nvPicPr>
            <p:cNvPr id="251" name="Picture 250" descr="f5_icon_server.png"/>
            <p:cNvPicPr>
              <a:picLocks noChangeAspect="1"/>
            </p:cNvPicPr>
            <p:nvPr/>
          </p:nvPicPr>
          <p:blipFill>
            <a:blip r:embed="rId7" cstate="print"/>
            <a:stretch>
              <a:fillRect/>
            </a:stretch>
          </p:blipFill>
          <p:spPr>
            <a:xfrm>
              <a:off x="474849" y="4038600"/>
              <a:ext cx="1170432" cy="1170432"/>
            </a:xfrm>
            <a:prstGeom prst="rect">
              <a:avLst/>
            </a:prstGeom>
          </p:spPr>
        </p:pic>
        <p:pic>
          <p:nvPicPr>
            <p:cNvPr id="252" name="Picture 251" descr="f5_icon_server.png"/>
            <p:cNvPicPr>
              <a:picLocks noChangeAspect="1"/>
            </p:cNvPicPr>
            <p:nvPr/>
          </p:nvPicPr>
          <p:blipFill>
            <a:blip r:embed="rId7" cstate="print"/>
            <a:stretch>
              <a:fillRect/>
            </a:stretch>
          </p:blipFill>
          <p:spPr>
            <a:xfrm>
              <a:off x="1563138" y="4072598"/>
              <a:ext cx="1170432" cy="1170432"/>
            </a:xfrm>
            <a:prstGeom prst="rect">
              <a:avLst/>
            </a:prstGeom>
          </p:spPr>
        </p:pic>
        <p:pic>
          <p:nvPicPr>
            <p:cNvPr id="253" name="Picture 252" descr="f5_icon_funnel_within.png"/>
            <p:cNvPicPr>
              <a:picLocks noChangeAspect="1"/>
            </p:cNvPicPr>
            <p:nvPr/>
          </p:nvPicPr>
          <p:blipFill>
            <a:blip r:embed="rId8" cstate="print"/>
            <a:stretch>
              <a:fillRect/>
            </a:stretch>
          </p:blipFill>
          <p:spPr>
            <a:xfrm>
              <a:off x="762000" y="4038600"/>
              <a:ext cx="1693483" cy="951637"/>
            </a:xfrm>
            <a:prstGeom prst="rect">
              <a:avLst/>
            </a:prstGeom>
          </p:spPr>
        </p:pic>
        <p:grpSp>
          <p:nvGrpSpPr>
            <p:cNvPr id="254" name="Group 253"/>
            <p:cNvGrpSpPr/>
            <p:nvPr/>
          </p:nvGrpSpPr>
          <p:grpSpPr>
            <a:xfrm>
              <a:off x="666683" y="3334354"/>
              <a:ext cx="1392419" cy="676720"/>
              <a:chOff x="3388360" y="2514600"/>
              <a:chExt cx="1503680" cy="650240"/>
            </a:xfrm>
          </p:grpSpPr>
          <p:pic>
            <p:nvPicPr>
              <p:cNvPr id="276" name="Picture 275"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77" name="Picture 276"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79" name="Picture 278"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55" name="Group 254"/>
            <p:cNvGrpSpPr/>
            <p:nvPr/>
          </p:nvGrpSpPr>
          <p:grpSpPr>
            <a:xfrm>
              <a:off x="819083" y="3486754"/>
              <a:ext cx="1392419" cy="676720"/>
              <a:chOff x="3388360" y="2514600"/>
              <a:chExt cx="1503680" cy="650240"/>
            </a:xfrm>
          </p:grpSpPr>
          <p:pic>
            <p:nvPicPr>
              <p:cNvPr id="267" name="Picture 266"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68" name="Picture 267"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69" name="Picture 268"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56" name="Group 255"/>
            <p:cNvGrpSpPr/>
            <p:nvPr/>
          </p:nvGrpSpPr>
          <p:grpSpPr>
            <a:xfrm>
              <a:off x="971483" y="3639154"/>
              <a:ext cx="1392419" cy="676720"/>
              <a:chOff x="3388360" y="2514600"/>
              <a:chExt cx="1503680" cy="650240"/>
            </a:xfrm>
          </p:grpSpPr>
          <p:pic>
            <p:nvPicPr>
              <p:cNvPr id="264" name="Picture 263"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65" name="Picture 264"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66" name="Picture 265"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grpSp>
          <p:nvGrpSpPr>
            <p:cNvPr id="257" name="Group 256"/>
            <p:cNvGrpSpPr/>
            <p:nvPr/>
          </p:nvGrpSpPr>
          <p:grpSpPr>
            <a:xfrm>
              <a:off x="1123883" y="3791554"/>
              <a:ext cx="1392419" cy="676720"/>
              <a:chOff x="3388360" y="2514600"/>
              <a:chExt cx="1503680" cy="650240"/>
            </a:xfrm>
          </p:grpSpPr>
          <p:pic>
            <p:nvPicPr>
              <p:cNvPr id="261" name="Picture 260" descr="f5_icon_virtual_machine.png"/>
              <p:cNvPicPr>
                <a:picLocks noChangeAspect="1"/>
              </p:cNvPicPr>
              <p:nvPr/>
            </p:nvPicPr>
            <p:blipFill>
              <a:blip r:embed="rId9" cstate="print"/>
              <a:stretch>
                <a:fillRect/>
              </a:stretch>
            </p:blipFill>
            <p:spPr>
              <a:xfrm>
                <a:off x="3388360" y="2514600"/>
                <a:ext cx="650240" cy="650240"/>
              </a:xfrm>
              <a:prstGeom prst="rect">
                <a:avLst/>
              </a:prstGeom>
            </p:spPr>
          </p:pic>
          <p:pic>
            <p:nvPicPr>
              <p:cNvPr id="262" name="Picture 261" descr="f5_icon_virtual_machine.png"/>
              <p:cNvPicPr>
                <a:picLocks noChangeAspect="1"/>
              </p:cNvPicPr>
              <p:nvPr/>
            </p:nvPicPr>
            <p:blipFill>
              <a:blip r:embed="rId9" cstate="print"/>
              <a:stretch>
                <a:fillRect/>
              </a:stretch>
            </p:blipFill>
            <p:spPr>
              <a:xfrm>
                <a:off x="3813175" y="2514600"/>
                <a:ext cx="650240" cy="650240"/>
              </a:xfrm>
              <a:prstGeom prst="rect">
                <a:avLst/>
              </a:prstGeom>
            </p:spPr>
          </p:pic>
          <p:pic>
            <p:nvPicPr>
              <p:cNvPr id="263" name="Picture 262" descr="f5_icon_virtual_machine.png"/>
              <p:cNvPicPr>
                <a:picLocks noChangeAspect="1"/>
              </p:cNvPicPr>
              <p:nvPr/>
            </p:nvPicPr>
            <p:blipFill>
              <a:blip r:embed="rId9" cstate="print"/>
              <a:stretch>
                <a:fillRect/>
              </a:stretch>
            </p:blipFill>
            <p:spPr>
              <a:xfrm>
                <a:off x="4241800" y="2514600"/>
                <a:ext cx="650240" cy="650240"/>
              </a:xfrm>
              <a:prstGeom prst="rect">
                <a:avLst/>
              </a:prstGeom>
            </p:spPr>
          </p:pic>
        </p:grpSp>
        <p:pic>
          <p:nvPicPr>
            <p:cNvPr id="258" name="Picture 257" descr="f5_icon_server.png"/>
            <p:cNvPicPr>
              <a:picLocks noChangeAspect="1"/>
            </p:cNvPicPr>
            <p:nvPr/>
          </p:nvPicPr>
          <p:blipFill>
            <a:blip r:embed="rId7" cstate="print"/>
            <a:stretch>
              <a:fillRect/>
            </a:stretch>
          </p:blipFill>
          <p:spPr>
            <a:xfrm>
              <a:off x="991218" y="4163474"/>
              <a:ext cx="1170432" cy="1170432"/>
            </a:xfrm>
            <a:prstGeom prst="rect">
              <a:avLst/>
            </a:prstGeom>
          </p:spPr>
        </p:pic>
        <p:pic>
          <p:nvPicPr>
            <p:cNvPr id="259" name="Picture 258" descr="f5_icon_server.png"/>
            <p:cNvPicPr>
              <a:picLocks noChangeAspect="1"/>
            </p:cNvPicPr>
            <p:nvPr/>
          </p:nvPicPr>
          <p:blipFill>
            <a:blip r:embed="rId7" cstate="print"/>
            <a:stretch>
              <a:fillRect/>
            </a:stretch>
          </p:blipFill>
          <p:spPr>
            <a:xfrm>
              <a:off x="446301" y="4388817"/>
              <a:ext cx="1170432" cy="1170432"/>
            </a:xfrm>
            <a:prstGeom prst="rect">
              <a:avLst/>
            </a:prstGeom>
          </p:spPr>
        </p:pic>
        <p:pic>
          <p:nvPicPr>
            <p:cNvPr id="260" name="Picture 259" descr="f5_icon_server.png"/>
            <p:cNvPicPr>
              <a:picLocks noChangeAspect="1"/>
            </p:cNvPicPr>
            <p:nvPr/>
          </p:nvPicPr>
          <p:blipFill>
            <a:blip r:embed="rId7" cstate="print"/>
            <a:stretch>
              <a:fillRect/>
            </a:stretch>
          </p:blipFill>
          <p:spPr>
            <a:xfrm>
              <a:off x="1563138" y="4376012"/>
              <a:ext cx="1170432" cy="1170432"/>
            </a:xfrm>
            <a:prstGeom prst="rect">
              <a:avLst/>
            </a:prstGeom>
          </p:spPr>
        </p:pic>
      </p:grpSp>
      <p:pic>
        <p:nvPicPr>
          <p:cNvPr id="280" name="Picture 279" descr="f5_icon_orange_database.png"/>
          <p:cNvPicPr>
            <a:picLocks noChangeAspect="1"/>
          </p:cNvPicPr>
          <p:nvPr/>
        </p:nvPicPr>
        <p:blipFill>
          <a:blip r:embed="rId2" cstate="print"/>
          <a:stretch>
            <a:fillRect/>
          </a:stretch>
        </p:blipFill>
        <p:spPr>
          <a:xfrm>
            <a:off x="3677896" y="5107597"/>
            <a:ext cx="621394" cy="466167"/>
          </a:xfrm>
          <a:prstGeom prst="rect">
            <a:avLst/>
          </a:prstGeom>
        </p:spPr>
      </p:pic>
      <p:grpSp>
        <p:nvGrpSpPr>
          <p:cNvPr id="12" name="Group 11"/>
          <p:cNvGrpSpPr/>
          <p:nvPr/>
        </p:nvGrpSpPr>
        <p:grpSpPr>
          <a:xfrm>
            <a:off x="2414742" y="4050008"/>
            <a:ext cx="1327465" cy="273994"/>
            <a:chOff x="1707380" y="3049918"/>
            <a:chExt cx="995858" cy="273994"/>
          </a:xfrm>
        </p:grpSpPr>
        <p:cxnSp>
          <p:nvCxnSpPr>
            <p:cNvPr id="9" name="Straight Connector 8"/>
            <p:cNvCxnSpPr/>
            <p:nvPr/>
          </p:nvCxnSpPr>
          <p:spPr>
            <a:xfrm flipV="1">
              <a:off x="1714181" y="3218820"/>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V="1">
              <a:off x="1728687" y="3171508"/>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1720332" y="31191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1707380" y="32715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33600" y="3049918"/>
              <a:ext cx="60141" cy="273994"/>
            </a:xfrm>
            <a:prstGeom prst="ellipse">
              <a:avLst/>
            </a:prstGeom>
            <a:noFill/>
            <a:ln w="12700">
              <a:solidFill>
                <a:schemeClr val="tx1"/>
              </a:solid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bg1"/>
                </a:solidFill>
              </a:endParaRPr>
            </a:p>
          </p:txBody>
        </p:sp>
      </p:grpSp>
      <p:grpSp>
        <p:nvGrpSpPr>
          <p:cNvPr id="295" name="Group 294"/>
          <p:cNvGrpSpPr/>
          <p:nvPr/>
        </p:nvGrpSpPr>
        <p:grpSpPr>
          <a:xfrm>
            <a:off x="1306494" y="4050577"/>
            <a:ext cx="1327465" cy="273994"/>
            <a:chOff x="1707380" y="3049918"/>
            <a:chExt cx="995858" cy="273994"/>
          </a:xfrm>
        </p:grpSpPr>
        <p:cxnSp>
          <p:nvCxnSpPr>
            <p:cNvPr id="296" name="Straight Connector 295"/>
            <p:cNvCxnSpPr/>
            <p:nvPr/>
          </p:nvCxnSpPr>
          <p:spPr>
            <a:xfrm flipV="1">
              <a:off x="1714181" y="3218820"/>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V="1">
              <a:off x="1728687" y="3171508"/>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V="1">
              <a:off x="1720332" y="31191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1707380" y="32715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2133600" y="3049918"/>
              <a:ext cx="60141" cy="273994"/>
            </a:xfrm>
            <a:prstGeom prst="ellipse">
              <a:avLst/>
            </a:prstGeom>
            <a:noFill/>
            <a:ln w="12700">
              <a:solidFill>
                <a:schemeClr val="tx1"/>
              </a:solid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bg1"/>
                </a:solidFill>
              </a:endParaRPr>
            </a:p>
          </p:txBody>
        </p:sp>
      </p:grpSp>
      <p:pic>
        <p:nvPicPr>
          <p:cNvPr id="289" name="Picture 288" descr="f5_icon_switch.png"/>
          <p:cNvPicPr>
            <a:picLocks noChangeAspect="1"/>
          </p:cNvPicPr>
          <p:nvPr/>
        </p:nvPicPr>
        <p:blipFill>
          <a:blip r:embed="rId12" cstate="print"/>
          <a:stretch>
            <a:fillRect/>
          </a:stretch>
        </p:blipFill>
        <p:spPr>
          <a:xfrm>
            <a:off x="1796899" y="3578723"/>
            <a:ext cx="1234293" cy="925961"/>
          </a:xfrm>
          <a:prstGeom prst="rect">
            <a:avLst/>
          </a:prstGeom>
        </p:spPr>
      </p:pic>
      <p:grpSp>
        <p:nvGrpSpPr>
          <p:cNvPr id="307" name="Group 306"/>
          <p:cNvGrpSpPr/>
          <p:nvPr/>
        </p:nvGrpSpPr>
        <p:grpSpPr>
          <a:xfrm>
            <a:off x="3539059" y="4052986"/>
            <a:ext cx="1327465" cy="273994"/>
            <a:chOff x="1707380" y="3049918"/>
            <a:chExt cx="995858" cy="273994"/>
          </a:xfrm>
        </p:grpSpPr>
        <p:cxnSp>
          <p:nvCxnSpPr>
            <p:cNvPr id="308" name="Straight Connector 307"/>
            <p:cNvCxnSpPr/>
            <p:nvPr/>
          </p:nvCxnSpPr>
          <p:spPr>
            <a:xfrm flipV="1">
              <a:off x="1714181" y="3218820"/>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1728687" y="3171508"/>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V="1">
              <a:off x="1720332" y="31191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1707380" y="3271563"/>
              <a:ext cx="974551" cy="1"/>
            </a:xfrm>
            <a:prstGeom prst="line">
              <a:avLst/>
            </a:prstGeom>
            <a:ln w="1905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312" name="Oval 311"/>
            <p:cNvSpPr/>
            <p:nvPr/>
          </p:nvSpPr>
          <p:spPr>
            <a:xfrm>
              <a:off x="2133600" y="3049918"/>
              <a:ext cx="60141" cy="273994"/>
            </a:xfrm>
            <a:prstGeom prst="ellipse">
              <a:avLst/>
            </a:prstGeom>
            <a:noFill/>
            <a:ln w="12700">
              <a:solidFill>
                <a:schemeClr val="tx1"/>
              </a:solid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bg1"/>
                </a:solidFill>
              </a:endParaRPr>
            </a:p>
          </p:txBody>
        </p:sp>
      </p:grpSp>
      <p:pic>
        <p:nvPicPr>
          <p:cNvPr id="294" name="Picture 293" descr="f5_icon_switch.png"/>
          <p:cNvPicPr>
            <a:picLocks noChangeAspect="1"/>
          </p:cNvPicPr>
          <p:nvPr/>
        </p:nvPicPr>
        <p:blipFill>
          <a:blip r:embed="rId12" cstate="print"/>
          <a:stretch>
            <a:fillRect/>
          </a:stretch>
        </p:blipFill>
        <p:spPr>
          <a:xfrm>
            <a:off x="3031192" y="3578723"/>
            <a:ext cx="1234293" cy="925961"/>
          </a:xfrm>
          <a:prstGeom prst="rect">
            <a:avLst/>
          </a:prstGeom>
        </p:spPr>
      </p:pic>
      <p:grpSp>
        <p:nvGrpSpPr>
          <p:cNvPr id="75" name="Group 74"/>
          <p:cNvGrpSpPr/>
          <p:nvPr/>
        </p:nvGrpSpPr>
        <p:grpSpPr>
          <a:xfrm>
            <a:off x="1444394" y="3905298"/>
            <a:ext cx="3516696" cy="144711"/>
            <a:chOff x="1247991" y="3667813"/>
            <a:chExt cx="2638209" cy="144711"/>
          </a:xfrm>
        </p:grpSpPr>
        <p:cxnSp>
          <p:nvCxnSpPr>
            <p:cNvPr id="25" name="Straight Connector 24"/>
            <p:cNvCxnSpPr/>
            <p:nvPr/>
          </p:nvCxnSpPr>
          <p:spPr>
            <a:xfrm flipV="1">
              <a:off x="1247991" y="3667813"/>
              <a:ext cx="436674" cy="114488"/>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59650" y="3667813"/>
              <a:ext cx="1658467" cy="0"/>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61864" y="3667813"/>
              <a:ext cx="524336" cy="144711"/>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p:nvGrpSpPr>
        <p:grpSpPr>
          <a:xfrm>
            <a:off x="1413281" y="3853539"/>
            <a:ext cx="3516696" cy="144711"/>
            <a:chOff x="1247991" y="3667813"/>
            <a:chExt cx="2638209" cy="144711"/>
          </a:xfrm>
        </p:grpSpPr>
        <p:cxnSp>
          <p:nvCxnSpPr>
            <p:cNvPr id="314" name="Straight Connector 313"/>
            <p:cNvCxnSpPr/>
            <p:nvPr/>
          </p:nvCxnSpPr>
          <p:spPr>
            <a:xfrm flipV="1">
              <a:off x="1247991" y="3667813"/>
              <a:ext cx="436674" cy="114488"/>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1659650" y="3667813"/>
              <a:ext cx="1658467" cy="0"/>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3361864" y="3667813"/>
              <a:ext cx="524336" cy="144711"/>
            </a:xfrm>
            <a:prstGeom prst="line">
              <a:avLst/>
            </a:prstGeom>
            <a:ln w="25400">
              <a:solidFill>
                <a:srgbClr val="00B050"/>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03147" y="3663786"/>
            <a:ext cx="1800630" cy="900549"/>
            <a:chOff x="1453650" y="3230271"/>
            <a:chExt cx="1350824" cy="900549"/>
          </a:xfrm>
        </p:grpSpPr>
        <p:pic>
          <p:nvPicPr>
            <p:cNvPr id="180" name="Picture 179" descr="f5_icon_hardware_VIPRON2400.png"/>
            <p:cNvPicPr>
              <a:picLocks noChangeAspect="1"/>
            </p:cNvPicPr>
            <p:nvPr/>
          </p:nvPicPr>
          <p:blipFill>
            <a:blip r:embed="rId13" cstate="print"/>
            <a:stretch>
              <a:fillRect/>
            </a:stretch>
          </p:blipFill>
          <p:spPr>
            <a:xfrm>
              <a:off x="1453650" y="3230271"/>
              <a:ext cx="1350824" cy="900549"/>
            </a:xfrm>
            <a:prstGeom prst="rect">
              <a:avLst/>
            </a:prstGeom>
          </p:spPr>
        </p:pic>
        <p:pic>
          <p:nvPicPr>
            <p:cNvPr id="183" name="Picture 18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Lst>
            </a:blip>
            <a:stretch>
              <a:fillRect/>
            </a:stretch>
          </p:blipFill>
          <p:spPr>
            <a:xfrm>
              <a:off x="1905000" y="3475060"/>
              <a:ext cx="469059" cy="261110"/>
            </a:xfrm>
            <a:prstGeom prst="rect">
              <a:avLst/>
            </a:prstGeom>
            <a:solidFill>
              <a:schemeClr val="bg1">
                <a:alpha val="38000"/>
              </a:schemeClr>
            </a:solidFill>
            <a:effectLst>
              <a:glow rad="50800">
                <a:schemeClr val="accent2">
                  <a:satMod val="175000"/>
                  <a:alpha val="25000"/>
                </a:schemeClr>
              </a:glow>
            </a:effectLst>
          </p:spPr>
        </p:pic>
      </p:grpSp>
      <p:grpSp>
        <p:nvGrpSpPr>
          <p:cNvPr id="2" name="Group 1"/>
          <p:cNvGrpSpPr/>
          <p:nvPr/>
        </p:nvGrpSpPr>
        <p:grpSpPr>
          <a:xfrm>
            <a:off x="4116642" y="3666487"/>
            <a:ext cx="1800630" cy="900549"/>
            <a:chOff x="3691068" y="2895600"/>
            <a:chExt cx="1350824" cy="900549"/>
          </a:xfrm>
        </p:grpSpPr>
        <p:pic>
          <p:nvPicPr>
            <p:cNvPr id="181" name="Picture 180" descr="f5_icon_hardware_VIPRON2400.png"/>
            <p:cNvPicPr>
              <a:picLocks noChangeAspect="1"/>
            </p:cNvPicPr>
            <p:nvPr/>
          </p:nvPicPr>
          <p:blipFill>
            <a:blip r:embed="rId13" cstate="print"/>
            <a:stretch>
              <a:fillRect/>
            </a:stretch>
          </p:blipFill>
          <p:spPr>
            <a:xfrm>
              <a:off x="3691068" y="2895600"/>
              <a:ext cx="1350824" cy="900549"/>
            </a:xfrm>
            <a:prstGeom prst="rect">
              <a:avLst/>
            </a:prstGeom>
          </p:spPr>
        </p:pic>
        <p:pic>
          <p:nvPicPr>
            <p:cNvPr id="184" name="Picture 183"/>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Lst>
            </a:blip>
            <a:stretch>
              <a:fillRect/>
            </a:stretch>
          </p:blipFill>
          <p:spPr>
            <a:xfrm>
              <a:off x="4124722" y="3155009"/>
              <a:ext cx="469059" cy="261110"/>
            </a:xfrm>
            <a:prstGeom prst="rect">
              <a:avLst/>
            </a:prstGeom>
            <a:solidFill>
              <a:schemeClr val="bg1">
                <a:alpha val="38000"/>
              </a:schemeClr>
            </a:solidFill>
            <a:effectLst>
              <a:glow rad="50800">
                <a:schemeClr val="accent2">
                  <a:satMod val="175000"/>
                  <a:alpha val="25000"/>
                </a:schemeClr>
              </a:glow>
            </a:effectLst>
          </p:spPr>
        </p:pic>
      </p:grpSp>
      <p:sp>
        <p:nvSpPr>
          <p:cNvPr id="317" name="Oval 316"/>
          <p:cNvSpPr/>
          <p:nvPr/>
        </p:nvSpPr>
        <p:spPr>
          <a:xfrm>
            <a:off x="2980732" y="3716542"/>
            <a:ext cx="80167" cy="273994"/>
          </a:xfrm>
          <a:prstGeom prst="ellipse">
            <a:avLst/>
          </a:prstGeom>
          <a:noFill/>
          <a:ln w="12700">
            <a:solidFill>
              <a:schemeClr val="tx1"/>
            </a:solid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318" name="Group 113"/>
          <p:cNvGrpSpPr/>
          <p:nvPr/>
        </p:nvGrpSpPr>
        <p:grpSpPr>
          <a:xfrm>
            <a:off x="3722153" y="3231789"/>
            <a:ext cx="1965128" cy="504574"/>
            <a:chOff x="2000787" y="308356"/>
            <a:chExt cx="5592693" cy="807303"/>
          </a:xfrm>
        </p:grpSpPr>
        <p:grpSp>
          <p:nvGrpSpPr>
            <p:cNvPr id="319" name="Group 685"/>
            <p:cNvGrpSpPr/>
            <p:nvPr/>
          </p:nvGrpSpPr>
          <p:grpSpPr>
            <a:xfrm>
              <a:off x="2000787" y="308356"/>
              <a:ext cx="5592693" cy="807303"/>
              <a:chOff x="3209206" y="3737874"/>
              <a:chExt cx="1267825" cy="841375"/>
            </a:xfrm>
          </p:grpSpPr>
          <p:pic>
            <p:nvPicPr>
              <p:cNvPr id="321" name="Picture 19"/>
              <p:cNvPicPr>
                <a:picLocks noChangeAspect="1" noChangeArrowheads="1"/>
              </p:cNvPicPr>
              <p:nvPr/>
            </p:nvPicPr>
            <p:blipFill>
              <a:blip r:embed="rId10"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322" name="Group 20"/>
              <p:cNvGrpSpPr>
                <a:grpSpLocks/>
              </p:cNvGrpSpPr>
              <p:nvPr/>
            </p:nvGrpSpPr>
            <p:grpSpPr bwMode="auto">
              <a:xfrm>
                <a:off x="3355494" y="3737874"/>
                <a:ext cx="1035425" cy="705469"/>
                <a:chOff x="1654" y="2712"/>
                <a:chExt cx="998" cy="680"/>
              </a:xfrm>
            </p:grpSpPr>
            <p:sp>
              <p:nvSpPr>
                <p:cNvPr id="323"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smtClean="0">
                    <a:latin typeface="Tahoma" pitchFamily="34" charset="0"/>
                    <a:cs typeface="Tahoma" pitchFamily="34" charset="0"/>
                  </a:endParaRPr>
                </a:p>
              </p:txBody>
            </p:sp>
            <p:sp>
              <p:nvSpPr>
                <p:cNvPr id="324"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320" name="TextBox 319"/>
            <p:cNvSpPr txBox="1"/>
            <p:nvPr/>
          </p:nvSpPr>
          <p:spPr>
            <a:xfrm>
              <a:off x="4054290" y="492919"/>
              <a:ext cx="1524654" cy="443190"/>
            </a:xfrm>
            <a:prstGeom prst="rect">
              <a:avLst/>
            </a:prstGeom>
            <a:noFill/>
          </p:spPr>
          <p:txBody>
            <a:bodyPr wrap="none" rtlCol="0">
              <a:spAutoFit/>
            </a:bodyPr>
            <a:lstStyle/>
            <a:p>
              <a:r>
                <a:rPr lang="en-US" sz="1200" b="1" dirty="0" smtClean="0">
                  <a:latin typeface="+mj-lt"/>
                  <a:cs typeface="Tahoma" pitchFamily="34" charset="0"/>
                </a:rPr>
                <a:t>ISP 2</a:t>
              </a:r>
              <a:endParaRPr lang="en-US" sz="1200" b="1" dirty="0">
                <a:latin typeface="+mj-lt"/>
                <a:cs typeface="Tahoma" pitchFamily="34" charset="0"/>
              </a:endParaRPr>
            </a:p>
          </p:txBody>
        </p:sp>
      </p:grpSp>
      <p:pic>
        <p:nvPicPr>
          <p:cNvPr id="325" name="Picture 324" descr="f5_icon_hardware_BIG-IP_WebAccelerator.png"/>
          <p:cNvPicPr>
            <a:picLocks noChangeAspect="1"/>
          </p:cNvPicPr>
          <p:nvPr/>
        </p:nvPicPr>
        <p:blipFill>
          <a:blip r:embed="rId3" cstate="print"/>
          <a:stretch>
            <a:fillRect/>
          </a:stretch>
        </p:blipFill>
        <p:spPr>
          <a:xfrm>
            <a:off x="5599266" y="4191573"/>
            <a:ext cx="1576421" cy="394208"/>
          </a:xfrm>
          <a:prstGeom prst="rect">
            <a:avLst/>
          </a:prstGeom>
        </p:spPr>
      </p:pic>
      <p:sp>
        <p:nvSpPr>
          <p:cNvPr id="326" name="Rounded Rectangle 325"/>
          <p:cNvSpPr/>
          <p:nvPr/>
        </p:nvSpPr>
        <p:spPr>
          <a:xfrm>
            <a:off x="5936961" y="4425784"/>
            <a:ext cx="940564" cy="173151"/>
          </a:xfrm>
          <a:prstGeom prst="round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kumimoji="1" lang="en-US" altLang="ja-JP" sz="900" dirty="0" smtClean="0">
                <a:solidFill>
                  <a:schemeClr val="tx1"/>
                </a:solidFill>
              </a:rPr>
              <a:t>WAN Opt</a:t>
            </a:r>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400" y="5919380"/>
            <a:ext cx="4602844" cy="70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65961" y="4647589"/>
            <a:ext cx="3514026" cy="192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9" name="Group 113"/>
          <p:cNvGrpSpPr/>
          <p:nvPr/>
        </p:nvGrpSpPr>
        <p:grpSpPr>
          <a:xfrm>
            <a:off x="1843802" y="6484702"/>
            <a:ext cx="1454157" cy="373298"/>
            <a:chOff x="2000787" y="308356"/>
            <a:chExt cx="5592693" cy="807303"/>
          </a:xfrm>
        </p:grpSpPr>
        <p:grpSp>
          <p:nvGrpSpPr>
            <p:cNvPr id="370" name="Group 685"/>
            <p:cNvGrpSpPr/>
            <p:nvPr/>
          </p:nvGrpSpPr>
          <p:grpSpPr>
            <a:xfrm>
              <a:off x="2000787" y="308356"/>
              <a:ext cx="5592693" cy="807303"/>
              <a:chOff x="3209206" y="3737874"/>
              <a:chExt cx="1267825" cy="841375"/>
            </a:xfrm>
          </p:grpSpPr>
          <p:pic>
            <p:nvPicPr>
              <p:cNvPr id="372" name="Picture 19"/>
              <p:cNvPicPr>
                <a:picLocks noChangeAspect="1" noChangeArrowheads="1"/>
              </p:cNvPicPr>
              <p:nvPr/>
            </p:nvPicPr>
            <p:blipFill>
              <a:blip r:embed="rId10"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373" name="Group 20"/>
              <p:cNvGrpSpPr>
                <a:grpSpLocks/>
              </p:cNvGrpSpPr>
              <p:nvPr/>
            </p:nvGrpSpPr>
            <p:grpSpPr bwMode="auto">
              <a:xfrm>
                <a:off x="3355494" y="3737874"/>
                <a:ext cx="1035425" cy="705469"/>
                <a:chOff x="1654" y="2712"/>
                <a:chExt cx="998" cy="680"/>
              </a:xfrm>
            </p:grpSpPr>
            <p:sp>
              <p:nvSpPr>
                <p:cNvPr id="374" name="Freeform 21"/>
                <p:cNvSpPr>
                  <a:spLocks/>
                </p:cNvSpPr>
                <p:nvPr/>
              </p:nvSpPr>
              <p:spPr bwMode="gray">
                <a:xfrm>
                  <a:off x="1654" y="2712"/>
                  <a:ext cx="998" cy="680"/>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smtClean="0">
                    <a:latin typeface="Tahoma" pitchFamily="34" charset="0"/>
                    <a:cs typeface="Tahoma" pitchFamily="34" charset="0"/>
                  </a:endParaRPr>
                </a:p>
              </p:txBody>
            </p:sp>
            <p:sp>
              <p:nvSpPr>
                <p:cNvPr id="375" name="Freeform 22"/>
                <p:cNvSpPr>
                  <a:spLocks/>
                </p:cNvSpPr>
                <p:nvPr/>
              </p:nvSpPr>
              <p:spPr bwMode="gray">
                <a:xfrm>
                  <a:off x="1657" y="2712"/>
                  <a:ext cx="691" cy="600"/>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371" name="TextBox 370"/>
            <p:cNvSpPr txBox="1"/>
            <p:nvPr/>
          </p:nvSpPr>
          <p:spPr>
            <a:xfrm>
              <a:off x="3030558" y="462430"/>
              <a:ext cx="2960511" cy="499203"/>
            </a:xfrm>
            <a:prstGeom prst="rect">
              <a:avLst/>
            </a:prstGeom>
            <a:noFill/>
          </p:spPr>
          <p:txBody>
            <a:bodyPr wrap="none" rtlCol="0">
              <a:spAutoFit/>
            </a:bodyPr>
            <a:lstStyle/>
            <a:p>
              <a:r>
                <a:rPr lang="en-US" sz="900" b="1" dirty="0" smtClean="0">
                  <a:latin typeface="+mj-lt"/>
                  <a:cs typeface="Tahoma" pitchFamily="34" charset="0"/>
                </a:rPr>
                <a:t>Internal Net</a:t>
              </a:r>
              <a:endParaRPr lang="en-US" sz="900" b="1" dirty="0">
                <a:latin typeface="+mj-lt"/>
                <a:cs typeface="Tahoma" pitchFamily="34" charset="0"/>
              </a:endParaRPr>
            </a:p>
          </p:txBody>
        </p:sp>
      </p:grpSp>
      <p:sp>
        <p:nvSpPr>
          <p:cNvPr id="76" name="Can 75"/>
          <p:cNvSpPr/>
          <p:nvPr/>
        </p:nvSpPr>
        <p:spPr>
          <a:xfrm rot="17510779">
            <a:off x="7695093" y="3867992"/>
            <a:ext cx="179012" cy="1852060"/>
          </a:xfrm>
          <a:prstGeom prst="can">
            <a:avLst/>
          </a:prstGeom>
          <a:gradFill>
            <a:gsLst>
              <a:gs pos="38000">
                <a:schemeClr val="accent5">
                  <a:lumMod val="75000"/>
                </a:schemeClr>
              </a:gs>
              <a:gs pos="100000">
                <a:schemeClr val="accent5">
                  <a:lumMod val="40000"/>
                  <a:lumOff val="60000"/>
                </a:schemeClr>
              </a:gs>
            </a:gsLst>
            <a:lin ang="5400000" scaled="1"/>
          </a:gradFill>
          <a:ln w="3175">
            <a:solidFill>
              <a:schemeClr val="tx1"/>
            </a:solidFill>
            <a:miter lim="800000"/>
            <a:tailEnd type="non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6" name="Can 375"/>
          <p:cNvSpPr/>
          <p:nvPr/>
        </p:nvSpPr>
        <p:spPr>
          <a:xfrm rot="16200000">
            <a:off x="6634999" y="4676209"/>
            <a:ext cx="204978" cy="3549005"/>
          </a:xfrm>
          <a:prstGeom prst="can">
            <a:avLst/>
          </a:prstGeom>
          <a:gradFill>
            <a:gsLst>
              <a:gs pos="38000">
                <a:schemeClr val="accent5">
                  <a:lumMod val="75000"/>
                </a:schemeClr>
              </a:gs>
              <a:gs pos="100000">
                <a:schemeClr val="accent5">
                  <a:lumMod val="40000"/>
                  <a:lumOff val="60000"/>
                </a:schemeClr>
              </a:gs>
            </a:gsLst>
            <a:lin ang="5400000" scaled="1"/>
          </a:gradFill>
          <a:ln w="3175">
            <a:solidFill>
              <a:schemeClr val="tx1"/>
            </a:solidFill>
            <a:miter lim="800000"/>
            <a:tailEnd type="non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77" name="Group 113"/>
          <p:cNvGrpSpPr/>
          <p:nvPr/>
        </p:nvGrpSpPr>
        <p:grpSpPr>
          <a:xfrm>
            <a:off x="9290669" y="2819400"/>
            <a:ext cx="2741852" cy="885338"/>
            <a:chOff x="2000788" y="308356"/>
            <a:chExt cx="7803228" cy="1416514"/>
          </a:xfrm>
        </p:grpSpPr>
        <p:grpSp>
          <p:nvGrpSpPr>
            <p:cNvPr id="378" name="Group 685"/>
            <p:cNvGrpSpPr/>
            <p:nvPr/>
          </p:nvGrpSpPr>
          <p:grpSpPr>
            <a:xfrm>
              <a:off x="2000788" y="308356"/>
              <a:ext cx="7803228" cy="1416514"/>
              <a:chOff x="3209206" y="3737875"/>
              <a:chExt cx="1768938" cy="1476298"/>
            </a:xfrm>
          </p:grpSpPr>
          <p:pic>
            <p:nvPicPr>
              <p:cNvPr id="380" name="Picture 19"/>
              <p:cNvPicPr>
                <a:picLocks noChangeAspect="1" noChangeArrowheads="1"/>
              </p:cNvPicPr>
              <p:nvPr/>
            </p:nvPicPr>
            <p:blipFill>
              <a:blip r:embed="rId10" cstate="print">
                <a:lum bright="18000"/>
              </a:blip>
              <a:srcRect/>
              <a:stretch>
                <a:fillRect/>
              </a:stretch>
            </p:blipFill>
            <p:spPr bwMode="gray">
              <a:xfrm>
                <a:off x="3209206" y="4402882"/>
                <a:ext cx="1267825" cy="176367"/>
              </a:xfrm>
              <a:prstGeom prst="rect">
                <a:avLst/>
              </a:prstGeom>
              <a:noFill/>
              <a:ln w="9525">
                <a:miter lim="800000"/>
                <a:headEnd/>
                <a:tailEnd/>
              </a:ln>
              <a:effectLst/>
            </p:spPr>
          </p:pic>
          <p:grpSp>
            <p:nvGrpSpPr>
              <p:cNvPr id="381" name="Group 20"/>
              <p:cNvGrpSpPr>
                <a:grpSpLocks/>
              </p:cNvGrpSpPr>
              <p:nvPr/>
            </p:nvGrpSpPr>
            <p:grpSpPr bwMode="auto">
              <a:xfrm>
                <a:off x="3355494" y="3737875"/>
                <a:ext cx="1622650" cy="1476298"/>
                <a:chOff x="1654" y="2712"/>
                <a:chExt cx="1564" cy="1423"/>
              </a:xfrm>
            </p:grpSpPr>
            <p:sp>
              <p:nvSpPr>
                <p:cNvPr id="382" name="Freeform 21"/>
                <p:cNvSpPr>
                  <a:spLocks/>
                </p:cNvSpPr>
                <p:nvPr/>
              </p:nvSpPr>
              <p:spPr bwMode="gray">
                <a:xfrm>
                  <a:off x="1654" y="2712"/>
                  <a:ext cx="1564" cy="1423"/>
                </a:xfrm>
                <a:custGeom>
                  <a:avLst/>
                  <a:gdLst/>
                  <a:ahLst/>
                  <a:cxnLst>
                    <a:cxn ang="0">
                      <a:pos x="378" y="185"/>
                    </a:cxn>
                    <a:cxn ang="0">
                      <a:pos x="361" y="144"/>
                    </a:cxn>
                    <a:cxn ang="0">
                      <a:pos x="370" y="119"/>
                    </a:cxn>
                    <a:cxn ang="0">
                      <a:pos x="338" y="83"/>
                    </a:cxn>
                    <a:cxn ang="0">
                      <a:pos x="293" y="42"/>
                    </a:cxn>
                    <a:cxn ang="0">
                      <a:pos x="271" y="48"/>
                    </a:cxn>
                    <a:cxn ang="0">
                      <a:pos x="222" y="6"/>
                    </a:cxn>
                    <a:cxn ang="0">
                      <a:pos x="201" y="11"/>
                    </a:cxn>
                    <a:cxn ang="0">
                      <a:pos x="153" y="0"/>
                    </a:cxn>
                    <a:cxn ang="0">
                      <a:pos x="50" y="95"/>
                    </a:cxn>
                    <a:cxn ang="0">
                      <a:pos x="28" y="123"/>
                    </a:cxn>
                    <a:cxn ang="0">
                      <a:pos x="32" y="138"/>
                    </a:cxn>
                    <a:cxn ang="0">
                      <a:pos x="0" y="192"/>
                    </a:cxn>
                    <a:cxn ang="0">
                      <a:pos x="22" y="240"/>
                    </a:cxn>
                    <a:cxn ang="0">
                      <a:pos x="12" y="261"/>
                    </a:cxn>
                    <a:cxn ang="0">
                      <a:pos x="40" y="289"/>
                    </a:cxn>
                    <a:cxn ang="0">
                      <a:pos x="63" y="279"/>
                    </a:cxn>
                    <a:cxn ang="0">
                      <a:pos x="131" y="317"/>
                    </a:cxn>
                    <a:cxn ang="0">
                      <a:pos x="179" y="302"/>
                    </a:cxn>
                    <a:cxn ang="0">
                      <a:pos x="240" y="324"/>
                    </a:cxn>
                    <a:cxn ang="0">
                      <a:pos x="320" y="279"/>
                    </a:cxn>
                    <a:cxn ang="0">
                      <a:pos x="345" y="251"/>
                    </a:cxn>
                    <a:cxn ang="0">
                      <a:pos x="343" y="240"/>
                    </a:cxn>
                    <a:cxn ang="0">
                      <a:pos x="378" y="185"/>
                    </a:cxn>
                  </a:cxnLst>
                  <a:rect l="0" t="0" r="r" b="b"/>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797979"/>
                    </a:gs>
                    <a:gs pos="100000">
                      <a:srgbClr val="DDDDDD"/>
                    </a:gs>
                  </a:gsLst>
                  <a:lin ang="2700000" scaled="1"/>
                </a:gradFill>
                <a:ln w="3175">
                  <a:solidFill>
                    <a:srgbClr val="F8F8F8"/>
                  </a:solidFill>
                  <a:miter lim="800000"/>
                  <a:headEnd/>
                  <a:tailEnd/>
                </a:ln>
                <a:effectLst/>
              </p:spPr>
              <p:txBody>
                <a:bodyPr anchor="t"/>
                <a:lstStyle/>
                <a:p>
                  <a:endParaRPr lang="en-US" sz="1200" dirty="0" smtClean="0">
                    <a:latin typeface="Tahoma" pitchFamily="34" charset="0"/>
                    <a:cs typeface="Tahoma" pitchFamily="34" charset="0"/>
                  </a:endParaRPr>
                </a:p>
              </p:txBody>
            </p:sp>
            <p:sp>
              <p:nvSpPr>
                <p:cNvPr id="383" name="Freeform 22"/>
                <p:cNvSpPr>
                  <a:spLocks/>
                </p:cNvSpPr>
                <p:nvPr/>
              </p:nvSpPr>
              <p:spPr bwMode="gray">
                <a:xfrm>
                  <a:off x="1657" y="2712"/>
                  <a:ext cx="1083" cy="1255"/>
                </a:xfrm>
                <a:custGeom>
                  <a:avLst/>
                  <a:gdLst/>
                  <a:ahLst/>
                  <a:cxnLst>
                    <a:cxn ang="0">
                      <a:pos x="33" y="251"/>
                    </a:cxn>
                    <a:cxn ang="0">
                      <a:pos x="11" y="203"/>
                    </a:cxn>
                    <a:cxn ang="0">
                      <a:pos x="43" y="149"/>
                    </a:cxn>
                    <a:cxn ang="0">
                      <a:pos x="39" y="134"/>
                    </a:cxn>
                    <a:cxn ang="0">
                      <a:pos x="61" y="106"/>
                    </a:cxn>
                    <a:cxn ang="0">
                      <a:pos x="164" y="11"/>
                    </a:cxn>
                    <a:cxn ang="0">
                      <a:pos x="212" y="22"/>
                    </a:cxn>
                    <a:cxn ang="0">
                      <a:pos x="233" y="17"/>
                    </a:cxn>
                    <a:cxn ang="0">
                      <a:pos x="262" y="27"/>
                    </a:cxn>
                    <a:cxn ang="0">
                      <a:pos x="222" y="6"/>
                    </a:cxn>
                    <a:cxn ang="0">
                      <a:pos x="201" y="11"/>
                    </a:cxn>
                    <a:cxn ang="0">
                      <a:pos x="153" y="0"/>
                    </a:cxn>
                    <a:cxn ang="0">
                      <a:pos x="50" y="95"/>
                    </a:cxn>
                    <a:cxn ang="0">
                      <a:pos x="28" y="123"/>
                    </a:cxn>
                    <a:cxn ang="0">
                      <a:pos x="32" y="138"/>
                    </a:cxn>
                    <a:cxn ang="0">
                      <a:pos x="0" y="192"/>
                    </a:cxn>
                    <a:cxn ang="0">
                      <a:pos x="22" y="240"/>
                    </a:cxn>
                    <a:cxn ang="0">
                      <a:pos x="12" y="261"/>
                    </a:cxn>
                    <a:cxn ang="0">
                      <a:pos x="27" y="286"/>
                    </a:cxn>
                    <a:cxn ang="0">
                      <a:pos x="23" y="272"/>
                    </a:cxn>
                    <a:cxn ang="0">
                      <a:pos x="33" y="251"/>
                    </a:cxn>
                  </a:cxnLst>
                  <a:rect l="0" t="0" r="r" b="b"/>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p>
              </p:txBody>
            </p:sp>
          </p:grpSp>
        </p:grpSp>
        <p:sp>
          <p:nvSpPr>
            <p:cNvPr id="379" name="TextBox 378"/>
            <p:cNvSpPr txBox="1"/>
            <p:nvPr/>
          </p:nvSpPr>
          <p:spPr>
            <a:xfrm>
              <a:off x="5686182" y="624651"/>
              <a:ext cx="2163347" cy="886380"/>
            </a:xfrm>
            <a:prstGeom prst="rect">
              <a:avLst/>
            </a:prstGeom>
            <a:noFill/>
          </p:spPr>
          <p:txBody>
            <a:bodyPr wrap="none" rtlCol="0">
              <a:spAutoFit/>
            </a:bodyPr>
            <a:lstStyle/>
            <a:p>
              <a:pPr algn="ctr"/>
              <a:r>
                <a:rPr lang="zh-CN" altLang="en-US" sz="1000" b="1" dirty="0" smtClean="0">
                  <a:latin typeface="+mj-lt"/>
                  <a:cs typeface="Tahoma" pitchFamily="34" charset="0"/>
                </a:rPr>
                <a:t>私有云</a:t>
              </a:r>
              <a:r>
                <a:rPr lang="en-US" sz="1000" b="1" dirty="0" smtClean="0">
                  <a:latin typeface="+mj-lt"/>
                  <a:cs typeface="Tahoma" pitchFamily="34" charset="0"/>
                </a:rPr>
                <a:t> </a:t>
              </a:r>
            </a:p>
            <a:p>
              <a:pPr algn="ctr"/>
              <a:r>
                <a:rPr lang="zh-CN" altLang="en-US" sz="1000" b="1" dirty="0" smtClean="0">
                  <a:latin typeface="+mj-lt"/>
                  <a:cs typeface="Tahoma" pitchFamily="34" charset="0"/>
                </a:rPr>
                <a:t>或者</a:t>
              </a:r>
              <a:r>
                <a:rPr lang="en-US" sz="1000" b="1" dirty="0" smtClean="0">
                  <a:latin typeface="+mj-lt"/>
                  <a:cs typeface="Tahoma" pitchFamily="34" charset="0"/>
                </a:rPr>
                <a:t> </a:t>
              </a:r>
            </a:p>
            <a:p>
              <a:pPr algn="ctr"/>
              <a:r>
                <a:rPr lang="zh-CN" altLang="en-US" sz="1000" b="1" dirty="0" smtClean="0">
                  <a:latin typeface="+mj-lt"/>
                  <a:cs typeface="Tahoma" pitchFamily="34" charset="0"/>
                </a:rPr>
                <a:t>公有云</a:t>
              </a:r>
              <a:r>
                <a:rPr lang="en-US" sz="1000" b="1" dirty="0" smtClean="0">
                  <a:latin typeface="+mj-lt"/>
                  <a:cs typeface="Tahoma" pitchFamily="34" charset="0"/>
                </a:rPr>
                <a:t>, </a:t>
              </a:r>
              <a:r>
                <a:rPr lang="zh-CN" altLang="en-US" sz="1000" b="1" dirty="0" smtClean="0">
                  <a:latin typeface="+mj-lt"/>
                  <a:cs typeface="Tahoma" pitchFamily="34" charset="0"/>
                </a:rPr>
                <a:t>等</a:t>
              </a:r>
              <a:endParaRPr lang="en-US" sz="1000" b="1" dirty="0">
                <a:latin typeface="+mj-lt"/>
                <a:cs typeface="Tahoma" pitchFamily="34" charset="0"/>
              </a:endParaRPr>
            </a:p>
          </p:txBody>
        </p:sp>
      </p:grpSp>
      <p:sp>
        <p:nvSpPr>
          <p:cNvPr id="384" name="Can 383"/>
          <p:cNvSpPr/>
          <p:nvPr/>
        </p:nvSpPr>
        <p:spPr>
          <a:xfrm rot="10800000">
            <a:off x="11552206" y="3598442"/>
            <a:ext cx="199401" cy="1081119"/>
          </a:xfrm>
          <a:prstGeom prst="can">
            <a:avLst/>
          </a:prstGeom>
          <a:gradFill>
            <a:gsLst>
              <a:gs pos="38000">
                <a:schemeClr val="accent5">
                  <a:lumMod val="75000"/>
                </a:schemeClr>
              </a:gs>
              <a:gs pos="100000">
                <a:schemeClr val="accent5">
                  <a:lumMod val="40000"/>
                  <a:lumOff val="60000"/>
                </a:schemeClr>
              </a:gs>
            </a:gsLst>
            <a:lin ang="5400000" scaled="1"/>
          </a:gradFill>
          <a:ln w="3175">
            <a:solidFill>
              <a:schemeClr val="tx1"/>
            </a:solidFill>
            <a:miter lim="800000"/>
            <a:tailEnd type="non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5" name="TextBox 384"/>
          <p:cNvSpPr txBox="1"/>
          <p:nvPr/>
        </p:nvSpPr>
        <p:spPr>
          <a:xfrm>
            <a:off x="2710834" y="2525759"/>
            <a:ext cx="2063123" cy="461665"/>
          </a:xfrm>
          <a:prstGeom prst="rect">
            <a:avLst/>
          </a:prstGeom>
          <a:noFill/>
        </p:spPr>
        <p:txBody>
          <a:bodyPr wrap="square" rtlCol="0">
            <a:spAutoFit/>
          </a:bodyPr>
          <a:lstStyle/>
          <a:p>
            <a:r>
              <a:rPr kumimoji="1" lang="zh-CN" altLang="en-US" sz="800" b="1" dirty="0" smtClean="0"/>
              <a:t>创建一个独立的带外</a:t>
            </a:r>
            <a:r>
              <a:rPr kumimoji="1" lang="en-US" altLang="zh-CN" sz="800" b="1" dirty="0" smtClean="0"/>
              <a:t>HA</a:t>
            </a:r>
            <a:r>
              <a:rPr kumimoji="1" lang="en-US" altLang="zh-CN" sz="800" b="1" dirty="0"/>
              <a:t> </a:t>
            </a:r>
            <a:r>
              <a:rPr kumimoji="1" lang="en-US" altLang="zh-CN" sz="800" b="1" dirty="0" err="1" smtClean="0"/>
              <a:t>Vlan</a:t>
            </a:r>
            <a:r>
              <a:rPr kumimoji="1" lang="zh-CN" altLang="en-US" sz="800" b="1" dirty="0" smtClean="0"/>
              <a:t>实现低于一秒的故障切换。使用</a:t>
            </a:r>
            <a:r>
              <a:rPr kumimoji="1" lang="en-US" altLang="zh-CN" sz="800" b="1" dirty="0" smtClean="0"/>
              <a:t>N+1</a:t>
            </a:r>
            <a:r>
              <a:rPr kumimoji="1" lang="zh-CN" altLang="en-US" sz="800" b="1" dirty="0" smtClean="0"/>
              <a:t>的冗余电源避免电源故障</a:t>
            </a:r>
            <a:endParaRPr kumimoji="1" lang="en-US" altLang="ja-JP" sz="800" b="1" dirty="0" smtClean="0"/>
          </a:p>
        </p:txBody>
      </p:sp>
      <p:sp>
        <p:nvSpPr>
          <p:cNvPr id="386" name="TextBox 385"/>
          <p:cNvSpPr txBox="1"/>
          <p:nvPr/>
        </p:nvSpPr>
        <p:spPr>
          <a:xfrm>
            <a:off x="20136" y="2590800"/>
            <a:ext cx="2310417" cy="215444"/>
          </a:xfrm>
          <a:prstGeom prst="rect">
            <a:avLst/>
          </a:prstGeom>
          <a:noFill/>
        </p:spPr>
        <p:txBody>
          <a:bodyPr wrap="square" rtlCol="0">
            <a:spAutoFit/>
          </a:bodyPr>
          <a:lstStyle/>
          <a:p>
            <a:r>
              <a:rPr kumimoji="1" lang="zh-CN" altLang="en-US" sz="800" b="1" dirty="0" smtClean="0"/>
              <a:t>通过</a:t>
            </a:r>
            <a:r>
              <a:rPr kumimoji="1" lang="en-US" altLang="zh-CN" sz="800" b="1" dirty="0" smtClean="0"/>
              <a:t>F5</a:t>
            </a:r>
            <a:r>
              <a:rPr kumimoji="1" lang="zh-CN" altLang="en-US" sz="800" b="1" dirty="0" smtClean="0"/>
              <a:t>支持多运营商的入向和出向流量</a:t>
            </a:r>
            <a:endParaRPr kumimoji="1" lang="en-US" altLang="ja-JP" sz="800" b="1" dirty="0" smtClean="0"/>
          </a:p>
        </p:txBody>
      </p:sp>
      <p:sp>
        <p:nvSpPr>
          <p:cNvPr id="387" name="TextBox 386"/>
          <p:cNvSpPr txBox="1"/>
          <p:nvPr/>
        </p:nvSpPr>
        <p:spPr>
          <a:xfrm>
            <a:off x="7121887" y="3587392"/>
            <a:ext cx="2310417" cy="338554"/>
          </a:xfrm>
          <a:prstGeom prst="rect">
            <a:avLst/>
          </a:prstGeom>
          <a:noFill/>
        </p:spPr>
        <p:txBody>
          <a:bodyPr wrap="square" rtlCol="0">
            <a:spAutoFit/>
          </a:bodyPr>
          <a:lstStyle/>
          <a:p>
            <a:r>
              <a:rPr kumimoji="1" lang="zh-CN" altLang="en-US" sz="800" b="1" dirty="0" smtClean="0"/>
              <a:t>通过跨数据中心的集群的</a:t>
            </a:r>
            <a:r>
              <a:rPr kumimoji="1" lang="en-US" altLang="zh-CN" sz="800" b="1" dirty="0" smtClean="0"/>
              <a:t>DNS</a:t>
            </a:r>
            <a:r>
              <a:rPr kumimoji="1" lang="zh-CN" altLang="en-US" sz="800" b="1" dirty="0" smtClean="0"/>
              <a:t>服务，防护</a:t>
            </a:r>
            <a:r>
              <a:rPr kumimoji="1" lang="en-US" altLang="zh-CN" sz="800" b="1" dirty="0" smtClean="0"/>
              <a:t>DNS </a:t>
            </a:r>
            <a:r>
              <a:rPr kumimoji="1" lang="en-US" altLang="zh-CN" sz="800" b="1" dirty="0" err="1" smtClean="0"/>
              <a:t>DDoS</a:t>
            </a:r>
            <a:r>
              <a:rPr kumimoji="1" lang="zh-CN" altLang="en-US" sz="800" b="1" dirty="0" smtClean="0"/>
              <a:t>攻击</a:t>
            </a:r>
            <a:endParaRPr kumimoji="1" lang="en-US" altLang="ja-JP" sz="800" b="1" dirty="0" smtClean="0"/>
          </a:p>
        </p:txBody>
      </p:sp>
      <p:sp>
        <p:nvSpPr>
          <p:cNvPr id="388" name="TextBox 387"/>
          <p:cNvSpPr txBox="1"/>
          <p:nvPr/>
        </p:nvSpPr>
        <p:spPr>
          <a:xfrm>
            <a:off x="8000864" y="4206832"/>
            <a:ext cx="2862881" cy="215444"/>
          </a:xfrm>
          <a:prstGeom prst="rect">
            <a:avLst/>
          </a:prstGeom>
          <a:noFill/>
        </p:spPr>
        <p:txBody>
          <a:bodyPr wrap="square" rtlCol="0">
            <a:spAutoFit/>
          </a:bodyPr>
          <a:lstStyle/>
          <a:p>
            <a:r>
              <a:rPr kumimoji="1" lang="zh-CN" altLang="en-US" sz="800" b="1" dirty="0" smtClean="0"/>
              <a:t>在数据中心间构建安全、优化的内部和外部数据传输通道</a:t>
            </a:r>
            <a:endParaRPr kumimoji="1" lang="en-US" altLang="ja-JP" sz="800" b="1" dirty="0" smtClean="0"/>
          </a:p>
        </p:txBody>
      </p:sp>
      <p:sp>
        <p:nvSpPr>
          <p:cNvPr id="389" name="TextBox 388"/>
          <p:cNvSpPr txBox="1"/>
          <p:nvPr/>
        </p:nvSpPr>
        <p:spPr>
          <a:xfrm>
            <a:off x="5354849" y="4857133"/>
            <a:ext cx="3077278" cy="954107"/>
          </a:xfrm>
          <a:prstGeom prst="rect">
            <a:avLst/>
          </a:prstGeom>
          <a:noFill/>
        </p:spPr>
        <p:txBody>
          <a:bodyPr wrap="square" rtlCol="0">
            <a:spAutoFit/>
          </a:bodyPr>
          <a:lstStyle/>
          <a:p>
            <a:r>
              <a:rPr kumimoji="1" lang="zh-CN" altLang="en-US" sz="800" b="1" u="sng" dirty="0" smtClean="0"/>
              <a:t>对</a:t>
            </a:r>
            <a:r>
              <a:rPr kumimoji="1" lang="en-US" altLang="zh-CN" sz="800" b="1" u="sng" dirty="0" smtClean="0"/>
              <a:t>Active/Active</a:t>
            </a:r>
            <a:r>
              <a:rPr kumimoji="1" lang="zh-CN" altLang="en-US" sz="800" b="1" u="sng" dirty="0" smtClean="0"/>
              <a:t>服务</a:t>
            </a:r>
            <a:r>
              <a:rPr kumimoji="1" lang="en-US" altLang="ja-JP" sz="800" b="1" u="sng" dirty="0" smtClean="0"/>
              <a:t>: </a:t>
            </a:r>
          </a:p>
          <a:p>
            <a:r>
              <a:rPr kumimoji="1" lang="zh-CN" altLang="en-US" sz="800" b="1" dirty="0" smtClean="0"/>
              <a:t>将客户端交易分配到多个数据中心，在内部根据需要在数据中心间分配交易</a:t>
            </a:r>
            <a:endParaRPr kumimoji="1" lang="en-US" altLang="ja-JP" sz="800" b="1" dirty="0" smtClean="0"/>
          </a:p>
          <a:p>
            <a:endParaRPr kumimoji="1" lang="en-US" altLang="ja-JP" sz="800" b="1" dirty="0"/>
          </a:p>
          <a:p>
            <a:r>
              <a:rPr kumimoji="1" lang="zh-CN" altLang="en-US" sz="800" b="1" u="sng" dirty="0" smtClean="0"/>
              <a:t>对</a:t>
            </a:r>
            <a:r>
              <a:rPr kumimoji="1" lang="en-US" altLang="zh-CN" sz="800" b="1" u="sng" dirty="0" smtClean="0"/>
              <a:t>Active/Backup</a:t>
            </a:r>
            <a:r>
              <a:rPr kumimoji="1" lang="zh-CN" altLang="en-US" sz="800" b="1" u="sng" dirty="0" smtClean="0"/>
              <a:t>服务</a:t>
            </a:r>
            <a:r>
              <a:rPr kumimoji="1" lang="en-US" altLang="ja-JP" sz="800" b="1" u="sng" dirty="0" smtClean="0"/>
              <a:t>:</a:t>
            </a:r>
          </a:p>
          <a:p>
            <a:r>
              <a:rPr kumimoji="1" lang="zh-CN" altLang="en-US" sz="800" b="1" dirty="0" smtClean="0"/>
              <a:t>加速在主备服务器之间的数据传输，在故障发生时快速在主备之间切换交易</a:t>
            </a:r>
            <a:endParaRPr kumimoji="1" lang="en-US" altLang="ja-JP" sz="800" b="1" dirty="0" smtClean="0"/>
          </a:p>
        </p:txBody>
      </p:sp>
      <p:sp>
        <p:nvSpPr>
          <p:cNvPr id="391" name="TextBox 390"/>
          <p:cNvSpPr txBox="1"/>
          <p:nvPr/>
        </p:nvSpPr>
        <p:spPr>
          <a:xfrm>
            <a:off x="4778318" y="2507819"/>
            <a:ext cx="2521719" cy="461665"/>
          </a:xfrm>
          <a:prstGeom prst="rect">
            <a:avLst/>
          </a:prstGeom>
          <a:noFill/>
        </p:spPr>
        <p:txBody>
          <a:bodyPr wrap="square" rtlCol="0">
            <a:spAutoFit/>
          </a:bodyPr>
          <a:lstStyle/>
          <a:p>
            <a:r>
              <a:rPr kumimoji="1" lang="zh-CN" altLang="en-US" sz="800" b="1" dirty="0" smtClean="0"/>
              <a:t>简单的通过插入板卡即可实现垂直性能扩展（无需重新配置），通过</a:t>
            </a:r>
            <a:r>
              <a:rPr kumimoji="1" lang="en-US" altLang="zh-CN" sz="800" b="1" dirty="0" err="1" smtClean="0"/>
              <a:t>Claster</a:t>
            </a:r>
            <a:r>
              <a:rPr kumimoji="1" lang="zh-CN" altLang="en-US" sz="800" b="1" dirty="0" smtClean="0"/>
              <a:t>技术和智能</a:t>
            </a:r>
            <a:r>
              <a:rPr kumimoji="1" lang="en-US" altLang="zh-CN" sz="800" b="1" dirty="0" smtClean="0"/>
              <a:t>DNS</a:t>
            </a:r>
            <a:r>
              <a:rPr kumimoji="1" lang="zh-CN" altLang="en-US" sz="800" b="1" dirty="0" smtClean="0"/>
              <a:t>技术实现横向扩展</a:t>
            </a:r>
            <a:endParaRPr kumimoji="1" lang="en-US" altLang="ja-JP" sz="800" b="1" dirty="0" smtClean="0"/>
          </a:p>
        </p:txBody>
      </p:sp>
      <p:sp>
        <p:nvSpPr>
          <p:cNvPr id="77" name="Freeform 76"/>
          <p:cNvSpPr/>
          <p:nvPr/>
        </p:nvSpPr>
        <p:spPr>
          <a:xfrm>
            <a:off x="1693772" y="3146962"/>
            <a:ext cx="9129190" cy="3344959"/>
          </a:xfrm>
          <a:custGeom>
            <a:avLst/>
            <a:gdLst>
              <a:gd name="connsiteX0" fmla="*/ 5557652 w 6848676"/>
              <a:gd name="connsiteY0" fmla="*/ 0 h 3344959"/>
              <a:gd name="connsiteX1" fmla="*/ 6080166 w 6848676"/>
              <a:gd name="connsiteY1" fmla="*/ 522514 h 3344959"/>
              <a:gd name="connsiteX2" fmla="*/ 6626431 w 6848676"/>
              <a:gd name="connsiteY2" fmla="*/ 926275 h 3344959"/>
              <a:gd name="connsiteX3" fmla="*/ 6828311 w 6848676"/>
              <a:gd name="connsiteY3" fmla="*/ 1448790 h 3344959"/>
              <a:gd name="connsiteX4" fmla="*/ 6828311 w 6848676"/>
              <a:gd name="connsiteY4" fmla="*/ 2066307 h 3344959"/>
              <a:gd name="connsiteX5" fmla="*/ 6709558 w 6848676"/>
              <a:gd name="connsiteY5" fmla="*/ 2458192 h 3344959"/>
              <a:gd name="connsiteX6" fmla="*/ 6365174 w 6848676"/>
              <a:gd name="connsiteY6" fmla="*/ 3063834 h 3344959"/>
              <a:gd name="connsiteX7" fmla="*/ 4857008 w 6848676"/>
              <a:gd name="connsiteY7" fmla="*/ 3336966 h 3344959"/>
              <a:gd name="connsiteX8" fmla="*/ 2624446 w 6848676"/>
              <a:gd name="connsiteY8" fmla="*/ 3277590 h 3344959"/>
              <a:gd name="connsiteX9" fmla="*/ 1246909 w 6848676"/>
              <a:gd name="connsiteY9" fmla="*/ 3230088 h 3344959"/>
              <a:gd name="connsiteX10" fmla="*/ 273132 w 6848676"/>
              <a:gd name="connsiteY10" fmla="*/ 2838203 h 3344959"/>
              <a:gd name="connsiteX11" fmla="*/ 0 w 6848676"/>
              <a:gd name="connsiteY11" fmla="*/ 2493818 h 334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48676" h="3344959">
                <a:moveTo>
                  <a:pt x="5557652" y="0"/>
                </a:moveTo>
                <a:cubicBezTo>
                  <a:pt x="5729844" y="184067"/>
                  <a:pt x="5902036" y="368135"/>
                  <a:pt x="6080166" y="522514"/>
                </a:cubicBezTo>
                <a:cubicBezTo>
                  <a:pt x="6258296" y="676893"/>
                  <a:pt x="6501740" y="771896"/>
                  <a:pt x="6626431" y="926275"/>
                </a:cubicBezTo>
                <a:cubicBezTo>
                  <a:pt x="6751122" y="1080654"/>
                  <a:pt x="6794664" y="1258785"/>
                  <a:pt x="6828311" y="1448790"/>
                </a:cubicBezTo>
                <a:cubicBezTo>
                  <a:pt x="6861958" y="1638795"/>
                  <a:pt x="6848103" y="1898073"/>
                  <a:pt x="6828311" y="2066307"/>
                </a:cubicBezTo>
                <a:cubicBezTo>
                  <a:pt x="6808519" y="2234541"/>
                  <a:pt x="6786747" y="2291938"/>
                  <a:pt x="6709558" y="2458192"/>
                </a:cubicBezTo>
                <a:cubicBezTo>
                  <a:pt x="6632369" y="2624446"/>
                  <a:pt x="6673932" y="2917372"/>
                  <a:pt x="6365174" y="3063834"/>
                </a:cubicBezTo>
                <a:cubicBezTo>
                  <a:pt x="6056416" y="3210296"/>
                  <a:pt x="5480463" y="3301340"/>
                  <a:pt x="4857008" y="3336966"/>
                </a:cubicBezTo>
                <a:cubicBezTo>
                  <a:pt x="4233553" y="3372592"/>
                  <a:pt x="2624446" y="3277590"/>
                  <a:pt x="2624446" y="3277590"/>
                </a:cubicBezTo>
                <a:lnTo>
                  <a:pt x="1246909" y="3230088"/>
                </a:lnTo>
                <a:cubicBezTo>
                  <a:pt x="855023" y="3156857"/>
                  <a:pt x="480950" y="2960915"/>
                  <a:pt x="273132" y="2838203"/>
                </a:cubicBezTo>
                <a:cubicBezTo>
                  <a:pt x="65314" y="2715491"/>
                  <a:pt x="32657" y="2604654"/>
                  <a:pt x="0" y="2493818"/>
                </a:cubicBezTo>
              </a:path>
            </a:pathLst>
          </a:custGeom>
          <a:noFill/>
          <a:ln w="19050">
            <a:solidFill>
              <a:srgbClr val="C00000"/>
            </a:solidFill>
            <a:miter lim="800000"/>
            <a:tailEnd type="triangle" w="lg" len="lg"/>
          </a:ln>
          <a:effectLst/>
          <a:scene3d>
            <a:camera prst="orthographicFront">
              <a:rot lat="0" lon="0" rev="0"/>
            </a:camera>
            <a:lightRig rig="threePt" dir="tl">
              <a:rot lat="0" lon="0" rev="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1" name="TextBox 170"/>
          <p:cNvSpPr txBox="1"/>
          <p:nvPr/>
        </p:nvSpPr>
        <p:spPr>
          <a:xfrm>
            <a:off x="6366204" y="3130278"/>
            <a:ext cx="2310417" cy="215444"/>
          </a:xfrm>
          <a:prstGeom prst="rect">
            <a:avLst/>
          </a:prstGeom>
          <a:noFill/>
        </p:spPr>
        <p:txBody>
          <a:bodyPr wrap="square" rtlCol="0">
            <a:spAutoFit/>
          </a:bodyPr>
          <a:lstStyle/>
          <a:p>
            <a:r>
              <a:rPr kumimoji="1" lang="zh-CN" altLang="en-US" sz="800" b="1" dirty="0" smtClean="0"/>
              <a:t>通过</a:t>
            </a:r>
            <a:r>
              <a:rPr kumimoji="1" lang="en-US" altLang="ja-JP" sz="800" b="1" dirty="0" smtClean="0"/>
              <a:t>DNSSEC </a:t>
            </a:r>
            <a:r>
              <a:rPr kumimoji="1" lang="zh-CN" altLang="en-US" sz="800" b="1" dirty="0" smtClean="0"/>
              <a:t>配置防止</a:t>
            </a:r>
            <a:r>
              <a:rPr kumimoji="1" lang="en-US" altLang="zh-CN" sz="800" b="1" dirty="0" smtClean="0"/>
              <a:t>DNS</a:t>
            </a:r>
            <a:r>
              <a:rPr kumimoji="1" lang="zh-CN" altLang="en-US" sz="800" b="1" dirty="0" smtClean="0"/>
              <a:t>缓存中毒攻击</a:t>
            </a:r>
            <a:endParaRPr kumimoji="1" lang="en-US" altLang="ja-JP" sz="800" b="1" dirty="0" smtClean="0"/>
          </a:p>
        </p:txBody>
      </p:sp>
    </p:spTree>
    <p:extLst>
      <p:ext uri="{BB962C8B-B14F-4D97-AF65-F5344CB8AC3E}">
        <p14:creationId xmlns:p14="http://schemas.microsoft.com/office/powerpoint/2010/main" val="1773307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47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ctangle 219"/>
          <p:cNvSpPr/>
          <p:nvPr/>
        </p:nvSpPr>
        <p:spPr>
          <a:xfrm>
            <a:off x="604711" y="5722088"/>
            <a:ext cx="3363738" cy="60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latin typeface="Arial" pitchFamily="34" charset="0"/>
              <a:ea typeface="宋体" pitchFamily="2" charset="-122"/>
              <a:cs typeface="Arial" pitchFamily="34" charset="0"/>
            </a:endParaRPr>
          </a:p>
        </p:txBody>
      </p:sp>
      <p:sp>
        <p:nvSpPr>
          <p:cNvPr id="161" name="Rectangle 160"/>
          <p:cNvSpPr/>
          <p:nvPr/>
        </p:nvSpPr>
        <p:spPr>
          <a:xfrm>
            <a:off x="7800002" y="5562600"/>
            <a:ext cx="4388823" cy="914400"/>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dirty="0">
              <a:solidFill>
                <a:prstClr val="black"/>
              </a:solidFill>
              <a:latin typeface="Arial" pitchFamily="34" charset="0"/>
              <a:ea typeface="宋体" pitchFamily="2" charset="-122"/>
              <a:cs typeface="Arial" pitchFamily="34" charset="0"/>
            </a:endParaRPr>
          </a:p>
        </p:txBody>
      </p:sp>
      <p:sp>
        <p:nvSpPr>
          <p:cNvPr id="29700" name="Rectangle 65"/>
          <p:cNvSpPr>
            <a:spLocks noChangeArrowheads="1"/>
          </p:cNvSpPr>
          <p:nvPr/>
        </p:nvSpPr>
        <p:spPr bwMode="gray">
          <a:xfrm>
            <a:off x="7129194" y="1492250"/>
            <a:ext cx="2317147" cy="641350"/>
          </a:xfrm>
          <a:prstGeom prst="rect">
            <a:avLst/>
          </a:prstGeom>
          <a:noFill/>
          <a:ln w="19050">
            <a:noFill/>
            <a:miter lim="800000"/>
            <a:headEnd/>
            <a:tailEnd/>
          </a:ln>
        </p:spPr>
        <p:txBody>
          <a:bodyPr lIns="182880" tIns="0" rIns="45720" bIns="0"/>
          <a:lstStyle/>
          <a:p>
            <a:pPr algn="l" defTabSz="801654">
              <a:lnSpc>
                <a:spcPct val="90000"/>
              </a:lnSpc>
              <a:buNone/>
            </a:pPr>
            <a:r>
              <a:rPr lang="zh-CN" sz="1400" b="0" i="0" dirty="0">
                <a:solidFill>
                  <a:srgbClr val="080808"/>
                </a:solidFill>
                <a:latin typeface="Arial" pitchFamily="34" charset="0"/>
                <a:ea typeface="宋体" pitchFamily="2" charset="-122"/>
                <a:cs typeface="Arial" pitchFamily="34" charset="0"/>
              </a:rPr>
              <a:t>自助管理数据中</a:t>
            </a:r>
            <a:r>
              <a:rPr lang="zh-CN" sz="1400" b="0" i="0" dirty="0" smtClean="0">
                <a:solidFill>
                  <a:srgbClr val="080808"/>
                </a:solidFill>
                <a:latin typeface="Arial" pitchFamily="34" charset="0"/>
                <a:ea typeface="宋体" pitchFamily="2" charset="-122"/>
                <a:cs typeface="Arial" pitchFamily="34" charset="0"/>
              </a:rPr>
              <a:t>心</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noProof="1">
                <a:solidFill>
                  <a:srgbClr val="080808"/>
                </a:solidFill>
                <a:latin typeface="Arial" pitchFamily="34" charset="0"/>
                <a:ea typeface="宋体" pitchFamily="2" charset="-122"/>
                <a:cs typeface="Arial" pitchFamily="34" charset="0"/>
              </a:rPr>
              <a:t>动态灵活</a:t>
            </a:r>
            <a:r>
              <a:rPr lang="zh-CN" altLang="en-US" sz="1400" noProof="1" smtClean="0">
                <a:solidFill>
                  <a:srgbClr val="080808"/>
                </a:solidFill>
                <a:latin typeface="Arial" pitchFamily="34" charset="0"/>
                <a:ea typeface="宋体" pitchFamily="2" charset="-122"/>
                <a:cs typeface="Arial" pitchFamily="34" charset="0"/>
              </a:rPr>
              <a:t>的</a:t>
            </a:r>
            <a:r>
              <a:rPr lang="en-US" altLang="zh-CN" sz="1400" noProof="1" smtClean="0">
                <a:solidFill>
                  <a:srgbClr val="080808"/>
                </a:solidFill>
                <a:latin typeface="Arial" pitchFamily="34" charset="0"/>
                <a:ea typeface="宋体" pitchFamily="2" charset="-122"/>
                <a:cs typeface="Arial" pitchFamily="34" charset="0"/>
              </a:rPr>
              <a:t>IT</a:t>
            </a:r>
            <a:r>
              <a:rPr lang="zh-CN" altLang="en-US" sz="1400" noProof="1" smtClean="0">
                <a:solidFill>
                  <a:srgbClr val="080808"/>
                </a:solidFill>
                <a:latin typeface="Arial" pitchFamily="34" charset="0"/>
                <a:ea typeface="宋体" pitchFamily="2" charset="-122"/>
                <a:cs typeface="Arial" pitchFamily="34" charset="0"/>
              </a:rPr>
              <a:t>架构</a:t>
            </a:r>
            <a:endParaRPr lang="nb-NO" sz="1400" noProof="1">
              <a:solidFill>
                <a:srgbClr val="080808"/>
              </a:solidFill>
              <a:latin typeface="Arial" pitchFamily="34" charset="0"/>
              <a:ea typeface="宋体" pitchFamily="2" charset="-122"/>
              <a:cs typeface="Arial" pitchFamily="34" charset="0"/>
            </a:endParaRPr>
          </a:p>
        </p:txBody>
      </p:sp>
      <p:sp>
        <p:nvSpPr>
          <p:cNvPr id="29701" name="Rectangle 66"/>
          <p:cNvSpPr>
            <a:spLocks noChangeArrowheads="1"/>
          </p:cNvSpPr>
          <p:nvPr/>
        </p:nvSpPr>
        <p:spPr bwMode="gray">
          <a:xfrm>
            <a:off x="2803854" y="1492250"/>
            <a:ext cx="2194411" cy="641350"/>
          </a:xfrm>
          <a:prstGeom prst="rect">
            <a:avLst/>
          </a:prstGeom>
          <a:noFill/>
          <a:ln w="19050">
            <a:noFill/>
            <a:miter lim="800000"/>
            <a:headEnd/>
            <a:tailEnd/>
          </a:ln>
        </p:spPr>
        <p:txBody>
          <a:bodyPr lIns="182880" tIns="0" rIns="45720" bIns="0"/>
          <a:lstStyle/>
          <a:p>
            <a:pPr algn="l" defTabSz="801654">
              <a:lnSpc>
                <a:spcPct val="90000"/>
              </a:lnSpc>
              <a:buNone/>
            </a:pPr>
            <a:r>
              <a:rPr lang="zh-CN" altLang="en-US" sz="1400" b="0" i="0" dirty="0" smtClean="0">
                <a:solidFill>
                  <a:srgbClr val="080808"/>
                </a:solidFill>
                <a:latin typeface="Arial" pitchFamily="34" charset="0"/>
                <a:ea typeface="宋体" pitchFamily="2" charset="-122"/>
                <a:cs typeface="Arial" pitchFamily="34" charset="0"/>
              </a:rPr>
              <a:t>基础资源池共享</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sz="1400" b="0" i="0" dirty="0" smtClean="0">
                <a:solidFill>
                  <a:srgbClr val="080808"/>
                </a:solidFill>
                <a:latin typeface="Arial" pitchFamily="34" charset="0"/>
                <a:ea typeface="宋体" pitchFamily="2" charset="-122"/>
                <a:cs typeface="Arial" pitchFamily="34" charset="0"/>
              </a:rPr>
              <a:t>服</a:t>
            </a:r>
            <a:r>
              <a:rPr lang="zh-CN" sz="1400" b="0" i="0" dirty="0">
                <a:solidFill>
                  <a:srgbClr val="080808"/>
                </a:solidFill>
                <a:latin typeface="Arial" pitchFamily="34" charset="0"/>
                <a:ea typeface="宋体" pitchFamily="2" charset="-122"/>
                <a:cs typeface="Arial" pitchFamily="34" charset="0"/>
              </a:rPr>
              <a:t>务器整</a:t>
            </a:r>
            <a:r>
              <a:rPr lang="zh-CN" sz="1400" b="0" i="0" dirty="0" smtClean="0">
                <a:solidFill>
                  <a:srgbClr val="080808"/>
                </a:solidFill>
                <a:latin typeface="Arial" pitchFamily="34" charset="0"/>
                <a:ea typeface="宋体" pitchFamily="2" charset="-122"/>
                <a:cs typeface="Arial" pitchFamily="34" charset="0"/>
              </a:rPr>
              <a:t>合</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dirty="0">
                <a:solidFill>
                  <a:srgbClr val="080808"/>
                </a:solidFill>
                <a:latin typeface="Arial" pitchFamily="34" charset="0"/>
                <a:ea typeface="宋体" pitchFamily="2" charset="-122"/>
                <a:cs typeface="Arial" pitchFamily="34" charset="0"/>
              </a:rPr>
              <a:t>基础架构优化</a:t>
            </a:r>
            <a:endParaRPr lang="zh-CN" sz="1400" b="0" i="0" dirty="0">
              <a:solidFill>
                <a:srgbClr val="080808"/>
              </a:solidFill>
              <a:latin typeface="Arial" pitchFamily="34" charset="0"/>
              <a:ea typeface="宋体" pitchFamily="2" charset="-122"/>
              <a:cs typeface="Arial" pitchFamily="34" charset="0"/>
            </a:endParaRPr>
          </a:p>
        </p:txBody>
      </p:sp>
      <p:sp>
        <p:nvSpPr>
          <p:cNvPr id="29702" name="Rectangle 67"/>
          <p:cNvSpPr>
            <a:spLocks noChangeArrowheads="1"/>
          </p:cNvSpPr>
          <p:nvPr/>
        </p:nvSpPr>
        <p:spPr bwMode="gray">
          <a:xfrm>
            <a:off x="609441" y="1492250"/>
            <a:ext cx="2194412" cy="641350"/>
          </a:xfrm>
          <a:prstGeom prst="rect">
            <a:avLst/>
          </a:prstGeom>
          <a:noFill/>
          <a:ln w="19050">
            <a:noFill/>
            <a:miter lim="800000"/>
            <a:headEnd/>
            <a:tailEnd/>
          </a:ln>
        </p:spPr>
        <p:txBody>
          <a:bodyPr lIns="182880" tIns="0" rIns="45720" bIns="0"/>
          <a:lstStyle/>
          <a:p>
            <a:pPr defTabSz="801654">
              <a:lnSpc>
                <a:spcPct val="90000"/>
              </a:lnSpc>
            </a:pPr>
            <a:r>
              <a:rPr lang="zh-CN" altLang="en-US" sz="1400" dirty="0">
                <a:solidFill>
                  <a:srgbClr val="080808"/>
                </a:solidFill>
                <a:latin typeface="Arial" pitchFamily="34" charset="0"/>
                <a:ea typeface="宋体" pitchFamily="2" charset="-122"/>
                <a:cs typeface="Arial" pitchFamily="34" charset="0"/>
              </a:rPr>
              <a:t>信息孤</a:t>
            </a:r>
            <a:r>
              <a:rPr lang="zh-CN" altLang="en-US" sz="1400" dirty="0" smtClean="0">
                <a:solidFill>
                  <a:srgbClr val="080808"/>
                </a:solidFill>
                <a:latin typeface="Arial" pitchFamily="34" charset="0"/>
                <a:ea typeface="宋体" pitchFamily="2" charset="-122"/>
                <a:cs typeface="Arial" pitchFamily="34" charset="0"/>
              </a:rPr>
              <a:t>岛</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b="0" i="0" dirty="0" smtClean="0">
                <a:solidFill>
                  <a:srgbClr val="080808"/>
                </a:solidFill>
                <a:latin typeface="Arial" pitchFamily="34" charset="0"/>
                <a:ea typeface="宋体" pitchFamily="2" charset="-122"/>
                <a:cs typeface="Arial" pitchFamily="34" charset="0"/>
              </a:rPr>
              <a:t>竖井式结构</a:t>
            </a:r>
            <a:endParaRPr lang="en-US" altLang="zh-CN" sz="1400" b="0" i="0" dirty="0" smtClean="0">
              <a:solidFill>
                <a:srgbClr val="080808"/>
              </a:solidFill>
              <a:latin typeface="Arial" pitchFamily="34" charset="0"/>
              <a:ea typeface="宋体" pitchFamily="2" charset="-122"/>
              <a:cs typeface="Arial" pitchFamily="34" charset="0"/>
            </a:endParaRPr>
          </a:p>
        </p:txBody>
      </p:sp>
      <p:sp>
        <p:nvSpPr>
          <p:cNvPr id="29703" name="Rectangle 68"/>
          <p:cNvSpPr>
            <a:spLocks noChangeArrowheads="1"/>
          </p:cNvSpPr>
          <p:nvPr/>
        </p:nvSpPr>
        <p:spPr bwMode="gray">
          <a:xfrm>
            <a:off x="4998265" y="1492250"/>
            <a:ext cx="2192296" cy="641350"/>
          </a:xfrm>
          <a:prstGeom prst="rect">
            <a:avLst/>
          </a:prstGeom>
          <a:noFill/>
          <a:ln w="19050">
            <a:noFill/>
            <a:miter lim="800000"/>
            <a:headEnd/>
            <a:tailEnd/>
          </a:ln>
        </p:spPr>
        <p:txBody>
          <a:bodyPr lIns="182880" tIns="0" rIns="45720" bIns="0"/>
          <a:lstStyle/>
          <a:p>
            <a:pPr algn="l" defTabSz="801654">
              <a:lnSpc>
                <a:spcPct val="90000"/>
              </a:lnSpc>
              <a:buNone/>
            </a:pPr>
            <a:r>
              <a:rPr lang="zh-CN" altLang="en-US" sz="1400" b="0" i="0" dirty="0" smtClean="0">
                <a:solidFill>
                  <a:srgbClr val="080808"/>
                </a:solidFill>
                <a:latin typeface="Arial" pitchFamily="34" charset="0"/>
                <a:ea typeface="宋体" pitchFamily="2" charset="-122"/>
                <a:cs typeface="Arial" pitchFamily="34" charset="0"/>
              </a:rPr>
              <a:t>应用资源池共享</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b="0" i="0" dirty="0" smtClean="0">
                <a:solidFill>
                  <a:srgbClr val="080808"/>
                </a:solidFill>
                <a:latin typeface="Arial" pitchFamily="34" charset="0"/>
                <a:ea typeface="宋体" pitchFamily="2" charset="-122"/>
                <a:cs typeface="Arial" pitchFamily="34" charset="0"/>
              </a:rPr>
              <a:t>应用整合</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dirty="0" smtClean="0">
                <a:solidFill>
                  <a:srgbClr val="080808"/>
                </a:solidFill>
                <a:latin typeface="Arial" pitchFamily="34" charset="0"/>
                <a:ea typeface="宋体" pitchFamily="2" charset="-122"/>
                <a:cs typeface="Arial" pitchFamily="34" charset="0"/>
              </a:rPr>
              <a:t>应用架构优</a:t>
            </a:r>
            <a:r>
              <a:rPr lang="zh-CN" altLang="en-US" sz="1400" dirty="0">
                <a:solidFill>
                  <a:srgbClr val="080808"/>
                </a:solidFill>
                <a:latin typeface="Arial" pitchFamily="34" charset="0"/>
                <a:ea typeface="宋体" pitchFamily="2" charset="-122"/>
                <a:cs typeface="Arial" pitchFamily="34" charset="0"/>
              </a:rPr>
              <a:t>化</a:t>
            </a:r>
            <a:endParaRPr lang="zh-CN" sz="1400" b="0" i="0" dirty="0">
              <a:solidFill>
                <a:srgbClr val="080808"/>
              </a:solidFill>
              <a:latin typeface="Arial" pitchFamily="34" charset="0"/>
              <a:ea typeface="宋体" pitchFamily="2" charset="-122"/>
              <a:cs typeface="Arial" pitchFamily="34" charset="0"/>
            </a:endParaRPr>
          </a:p>
        </p:txBody>
      </p:sp>
      <p:sp>
        <p:nvSpPr>
          <p:cNvPr id="29704" name="Rectangle 69"/>
          <p:cNvSpPr>
            <a:spLocks noChangeArrowheads="1"/>
          </p:cNvSpPr>
          <p:nvPr/>
        </p:nvSpPr>
        <p:spPr bwMode="gray">
          <a:xfrm>
            <a:off x="9235045" y="1492250"/>
            <a:ext cx="2801420" cy="641350"/>
          </a:xfrm>
          <a:prstGeom prst="rect">
            <a:avLst/>
          </a:prstGeom>
          <a:noFill/>
          <a:ln w="19050">
            <a:noFill/>
            <a:miter lim="800000"/>
            <a:headEnd/>
            <a:tailEnd/>
          </a:ln>
        </p:spPr>
        <p:txBody>
          <a:bodyPr lIns="182880" tIns="0" rIns="45720" bIns="0"/>
          <a:lstStyle/>
          <a:p>
            <a:pPr algn="l" defTabSz="801654">
              <a:lnSpc>
                <a:spcPct val="90000"/>
              </a:lnSpc>
              <a:buNone/>
            </a:pPr>
            <a:r>
              <a:rPr lang="zh-CN" sz="1400" b="0" i="0" dirty="0">
                <a:solidFill>
                  <a:srgbClr val="080808"/>
                </a:solidFill>
                <a:latin typeface="Arial" pitchFamily="34" charset="0"/>
                <a:ea typeface="宋体" pitchFamily="2" charset="-122"/>
                <a:cs typeface="Arial" pitchFamily="34" charset="0"/>
              </a:rPr>
              <a:t>内部和外部企业计算</a:t>
            </a:r>
            <a:r>
              <a:rPr lang="zh-CN" sz="1400" b="0" i="0" dirty="0" smtClean="0">
                <a:solidFill>
                  <a:srgbClr val="080808"/>
                </a:solidFill>
                <a:latin typeface="Arial" pitchFamily="34" charset="0"/>
                <a:ea typeface="宋体" pitchFamily="2" charset="-122"/>
                <a:cs typeface="Arial" pitchFamily="34" charset="0"/>
              </a:rPr>
              <a:t>云</a:t>
            </a:r>
            <a:endParaRPr lang="en-US" altLang="zh-CN" sz="1400" b="0" i="0" dirty="0" smtClean="0">
              <a:solidFill>
                <a:srgbClr val="080808"/>
              </a:solidFill>
              <a:latin typeface="Arial" pitchFamily="34" charset="0"/>
              <a:ea typeface="宋体" pitchFamily="2" charset="-122"/>
              <a:cs typeface="Arial" pitchFamily="34" charset="0"/>
            </a:endParaRPr>
          </a:p>
          <a:p>
            <a:pPr algn="l" defTabSz="801654">
              <a:lnSpc>
                <a:spcPct val="90000"/>
              </a:lnSpc>
              <a:buNone/>
            </a:pPr>
            <a:r>
              <a:rPr lang="zh-CN" altLang="en-US" sz="1400" dirty="0">
                <a:solidFill>
                  <a:srgbClr val="080808"/>
                </a:solidFill>
                <a:latin typeface="Arial" pitchFamily="34" charset="0"/>
                <a:ea typeface="宋体" pitchFamily="2" charset="-122"/>
                <a:cs typeface="Arial" pitchFamily="34" charset="0"/>
              </a:rPr>
              <a:t>面向服务的云计算平台</a:t>
            </a:r>
            <a:endParaRPr lang="zh-CN" sz="1400" b="0" i="0" dirty="0">
              <a:solidFill>
                <a:srgbClr val="080808"/>
              </a:solidFill>
              <a:latin typeface="Arial" pitchFamily="34" charset="0"/>
              <a:ea typeface="宋体" pitchFamily="2" charset="-122"/>
              <a:cs typeface="Arial" pitchFamily="34" charset="0"/>
            </a:endParaRPr>
          </a:p>
        </p:txBody>
      </p:sp>
      <p:grpSp>
        <p:nvGrpSpPr>
          <p:cNvPr id="29705" name="Group 169"/>
          <p:cNvGrpSpPr>
            <a:grpSpLocks/>
          </p:cNvGrpSpPr>
          <p:nvPr/>
        </p:nvGrpSpPr>
        <p:grpSpPr bwMode="auto">
          <a:xfrm>
            <a:off x="2803854" y="1173164"/>
            <a:ext cx="6581119" cy="3292475"/>
            <a:chOff x="2103120" y="1554480"/>
            <a:chExt cx="4937760" cy="2926080"/>
          </a:xfrm>
        </p:grpSpPr>
        <p:sp>
          <p:nvSpPr>
            <p:cNvPr id="408580" name="Line 4"/>
            <p:cNvSpPr>
              <a:spLocks noChangeShapeType="1"/>
            </p:cNvSpPr>
            <p:nvPr/>
          </p:nvSpPr>
          <p:spPr bwMode="gray">
            <a:xfrm flipV="1">
              <a:off x="2097024" y="1554480"/>
              <a:ext cx="0" cy="2926080"/>
            </a:xfrm>
            <a:prstGeom prst="line">
              <a:avLst/>
            </a:prstGeom>
            <a:noFill/>
            <a:ln w="12700">
              <a:gradFill>
                <a:gsLst>
                  <a:gs pos="0">
                    <a:schemeClr val="accent5">
                      <a:alpha val="0"/>
                    </a:schemeClr>
                  </a:gs>
                  <a:gs pos="100000">
                    <a:schemeClr val="accent5"/>
                  </a:gs>
                </a:gsLst>
                <a:lin ang="5400000" scaled="0"/>
              </a:gradFill>
              <a:prstDash val="solid"/>
              <a:round/>
              <a:headEnd/>
              <a:tailEnd/>
            </a:ln>
            <a:effectLst/>
          </p:spPr>
          <p:txBody>
            <a:bodyPr wrap="none" anchor="ctr"/>
            <a:lstStyle/>
            <a:p>
              <a:pPr>
                <a:defRPr/>
              </a:pPr>
              <a:endParaRPr lang="en-US" dirty="0">
                <a:solidFill>
                  <a:prstClr val="black"/>
                </a:solidFill>
                <a:latin typeface="Arial" pitchFamily="34" charset="0"/>
                <a:ea typeface="宋体" pitchFamily="2" charset="-122"/>
                <a:cs typeface="Arial" pitchFamily="34" charset="0"/>
              </a:endParaRPr>
            </a:p>
          </p:txBody>
        </p:sp>
        <p:sp>
          <p:nvSpPr>
            <p:cNvPr id="408581" name="Line 5"/>
            <p:cNvSpPr>
              <a:spLocks noChangeShapeType="1"/>
            </p:cNvSpPr>
            <p:nvPr/>
          </p:nvSpPr>
          <p:spPr bwMode="gray">
            <a:xfrm flipV="1">
              <a:off x="3742944" y="1554480"/>
              <a:ext cx="0" cy="2468880"/>
            </a:xfrm>
            <a:prstGeom prst="line">
              <a:avLst/>
            </a:prstGeom>
            <a:noFill/>
            <a:ln w="12700">
              <a:gradFill>
                <a:gsLst>
                  <a:gs pos="0">
                    <a:schemeClr val="accent5">
                      <a:alpha val="0"/>
                    </a:schemeClr>
                  </a:gs>
                  <a:gs pos="100000">
                    <a:schemeClr val="accent5"/>
                  </a:gs>
                </a:gsLst>
                <a:lin ang="5400000" scaled="0"/>
              </a:gradFill>
              <a:prstDash val="solid"/>
              <a:round/>
              <a:headEnd/>
              <a:tailEnd/>
            </a:ln>
            <a:effectLst/>
          </p:spPr>
          <p:txBody>
            <a:bodyPr wrap="none" anchor="ctr"/>
            <a:lstStyle/>
            <a:p>
              <a:pPr>
                <a:defRPr/>
              </a:pPr>
              <a:endParaRPr lang="en-US" dirty="0">
                <a:solidFill>
                  <a:prstClr val="black"/>
                </a:solidFill>
                <a:latin typeface="Arial" pitchFamily="34" charset="0"/>
                <a:ea typeface="宋体" pitchFamily="2" charset="-122"/>
                <a:cs typeface="Arial" pitchFamily="34" charset="0"/>
              </a:endParaRPr>
            </a:p>
          </p:txBody>
        </p:sp>
        <p:sp>
          <p:nvSpPr>
            <p:cNvPr id="408582" name="Line 6"/>
            <p:cNvSpPr>
              <a:spLocks noChangeShapeType="1"/>
            </p:cNvSpPr>
            <p:nvPr/>
          </p:nvSpPr>
          <p:spPr bwMode="gray">
            <a:xfrm flipV="1">
              <a:off x="5388864" y="1554480"/>
              <a:ext cx="0" cy="2011680"/>
            </a:xfrm>
            <a:prstGeom prst="line">
              <a:avLst/>
            </a:prstGeom>
            <a:noFill/>
            <a:ln w="12700">
              <a:gradFill>
                <a:gsLst>
                  <a:gs pos="0">
                    <a:schemeClr val="accent5">
                      <a:alpha val="0"/>
                    </a:schemeClr>
                  </a:gs>
                  <a:gs pos="100000">
                    <a:schemeClr val="accent5"/>
                  </a:gs>
                </a:gsLst>
                <a:lin ang="5400000" scaled="0"/>
              </a:gradFill>
              <a:prstDash val="solid"/>
              <a:round/>
              <a:headEnd/>
              <a:tailEnd/>
            </a:ln>
            <a:effectLst/>
          </p:spPr>
          <p:txBody>
            <a:bodyPr wrap="none" anchor="ctr"/>
            <a:lstStyle/>
            <a:p>
              <a:pPr>
                <a:defRPr/>
              </a:pPr>
              <a:endParaRPr lang="en-US" dirty="0">
                <a:solidFill>
                  <a:prstClr val="black"/>
                </a:solidFill>
                <a:latin typeface="Arial" pitchFamily="34" charset="0"/>
                <a:ea typeface="宋体" pitchFamily="2" charset="-122"/>
                <a:cs typeface="Arial" pitchFamily="34" charset="0"/>
              </a:endParaRPr>
            </a:p>
          </p:txBody>
        </p:sp>
        <p:sp>
          <p:nvSpPr>
            <p:cNvPr id="408583" name="Line 7"/>
            <p:cNvSpPr>
              <a:spLocks noChangeShapeType="1"/>
            </p:cNvSpPr>
            <p:nvPr/>
          </p:nvSpPr>
          <p:spPr bwMode="gray">
            <a:xfrm flipV="1">
              <a:off x="7034784" y="1554480"/>
              <a:ext cx="0" cy="1554480"/>
            </a:xfrm>
            <a:prstGeom prst="line">
              <a:avLst/>
            </a:prstGeom>
            <a:noFill/>
            <a:ln w="12700">
              <a:gradFill>
                <a:gsLst>
                  <a:gs pos="0">
                    <a:schemeClr val="accent5">
                      <a:alpha val="0"/>
                    </a:schemeClr>
                  </a:gs>
                  <a:gs pos="100000">
                    <a:schemeClr val="accent5"/>
                  </a:gs>
                </a:gsLst>
                <a:lin ang="5400000" scaled="0"/>
              </a:gradFill>
              <a:prstDash val="solid"/>
              <a:round/>
              <a:headEnd/>
              <a:tailEnd/>
            </a:ln>
            <a:effectLst/>
          </p:spPr>
          <p:txBody>
            <a:bodyPr wrap="none" anchor="ctr"/>
            <a:lstStyle/>
            <a:p>
              <a:pPr>
                <a:defRPr/>
              </a:pPr>
              <a:endParaRPr lang="en-US" dirty="0">
                <a:solidFill>
                  <a:prstClr val="black"/>
                </a:solidFill>
                <a:latin typeface="Arial" pitchFamily="34" charset="0"/>
                <a:ea typeface="宋体" pitchFamily="2" charset="-122"/>
                <a:cs typeface="Arial" pitchFamily="34" charset="0"/>
              </a:endParaRPr>
            </a:p>
          </p:txBody>
        </p:sp>
      </p:grpSp>
      <p:grpSp>
        <p:nvGrpSpPr>
          <p:cNvPr id="29706" name="Group 120"/>
          <p:cNvGrpSpPr>
            <a:grpSpLocks/>
          </p:cNvGrpSpPr>
          <p:nvPr/>
        </p:nvGrpSpPr>
        <p:grpSpPr bwMode="auto">
          <a:xfrm>
            <a:off x="7228651" y="3561658"/>
            <a:ext cx="2177483" cy="1076325"/>
            <a:chOff x="3416" y="2254"/>
            <a:chExt cx="1029" cy="678"/>
          </a:xfrm>
        </p:grpSpPr>
        <p:sp>
          <p:nvSpPr>
            <p:cNvPr id="29904" name="Rectangle 13"/>
            <p:cNvSpPr>
              <a:spLocks noChangeArrowheads="1"/>
            </p:cNvSpPr>
            <p:nvPr/>
          </p:nvSpPr>
          <p:spPr bwMode="gray">
            <a:xfrm>
              <a:off x="3474" y="2692"/>
              <a:ext cx="971" cy="240"/>
            </a:xfrm>
            <a:prstGeom prst="rect">
              <a:avLst/>
            </a:prstGeom>
            <a:gradFill rotWithShape="1">
              <a:gsLst>
                <a:gs pos="0">
                  <a:srgbClr val="0061B2"/>
                </a:gs>
                <a:gs pos="100000">
                  <a:srgbClr val="A7C8E4"/>
                </a:gs>
              </a:gsLst>
              <a:lin ang="2700000" scaled="1"/>
            </a:gradFill>
            <a:ln w="9525">
              <a:noFill/>
              <a:miter lim="800000"/>
              <a:headEnd/>
              <a:tailEnd/>
            </a:ln>
          </p:spPr>
          <p:txBody>
            <a:bodyPr/>
            <a:lstStyle/>
            <a:p>
              <a:endParaRPr lang="nb-NO">
                <a:solidFill>
                  <a:srgbClr val="000000"/>
                </a:solidFill>
                <a:latin typeface="Arial" pitchFamily="34" charset="0"/>
                <a:ea typeface="宋体" pitchFamily="2" charset="-122"/>
                <a:cs typeface="Arial" pitchFamily="34" charset="0"/>
              </a:endParaRPr>
            </a:p>
          </p:txBody>
        </p:sp>
        <p:sp>
          <p:nvSpPr>
            <p:cNvPr id="29905" name="Freeform 17"/>
            <p:cNvSpPr>
              <a:spLocks/>
            </p:cNvSpPr>
            <p:nvPr/>
          </p:nvSpPr>
          <p:spPr bwMode="gray">
            <a:xfrm>
              <a:off x="3416" y="2254"/>
              <a:ext cx="58" cy="678"/>
            </a:xfrm>
            <a:custGeom>
              <a:avLst/>
              <a:gdLst>
                <a:gd name="T0" fmla="*/ 0 w 58"/>
                <a:gd name="T1" fmla="*/ 0 h 678"/>
                <a:gd name="T2" fmla="*/ 0 w 58"/>
                <a:gd name="T3" fmla="*/ 214 h 678"/>
                <a:gd name="T4" fmla="*/ 58 w 58"/>
                <a:gd name="T5" fmla="*/ 678 h 678"/>
                <a:gd name="T6" fmla="*/ 58 w 58"/>
                <a:gd name="T7" fmla="*/ 438 h 678"/>
                <a:gd name="T8" fmla="*/ 0 w 58"/>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678">
                  <a:moveTo>
                    <a:pt x="0" y="0"/>
                  </a:moveTo>
                  <a:lnTo>
                    <a:pt x="0" y="214"/>
                  </a:lnTo>
                  <a:lnTo>
                    <a:pt x="58" y="678"/>
                  </a:lnTo>
                  <a:lnTo>
                    <a:pt x="58" y="438"/>
                  </a:lnTo>
                  <a:lnTo>
                    <a:pt x="0" y="0"/>
                  </a:lnTo>
                  <a:close/>
                </a:path>
              </a:pathLst>
            </a:custGeom>
            <a:gradFill rotWithShape="1">
              <a:gsLst>
                <a:gs pos="0">
                  <a:srgbClr val="0061B2"/>
                </a:gs>
                <a:gs pos="100000">
                  <a:srgbClr val="00315A"/>
                </a:gs>
              </a:gsLst>
              <a:lin ang="54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sp>
          <p:nvSpPr>
            <p:cNvPr id="29906" name="Freeform 20"/>
            <p:cNvSpPr>
              <a:spLocks/>
            </p:cNvSpPr>
            <p:nvPr/>
          </p:nvSpPr>
          <p:spPr bwMode="gray">
            <a:xfrm>
              <a:off x="3416" y="2254"/>
              <a:ext cx="1029" cy="438"/>
            </a:xfrm>
            <a:custGeom>
              <a:avLst/>
              <a:gdLst>
                <a:gd name="T0" fmla="*/ 877 w 1029"/>
                <a:gd name="T1" fmla="*/ 0 h 438"/>
                <a:gd name="T2" fmla="*/ 0 w 1029"/>
                <a:gd name="T3" fmla="*/ 0 h 438"/>
                <a:gd name="T4" fmla="*/ 58 w 1029"/>
                <a:gd name="T5" fmla="*/ 438 h 438"/>
                <a:gd name="T6" fmla="*/ 1029 w 1029"/>
                <a:gd name="T7" fmla="*/ 438 h 438"/>
                <a:gd name="T8" fmla="*/ 877 w 1029"/>
                <a:gd name="T9" fmla="*/ 0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9" h="438">
                  <a:moveTo>
                    <a:pt x="877" y="0"/>
                  </a:moveTo>
                  <a:lnTo>
                    <a:pt x="0" y="0"/>
                  </a:lnTo>
                  <a:lnTo>
                    <a:pt x="58" y="438"/>
                  </a:lnTo>
                  <a:lnTo>
                    <a:pt x="1029" y="438"/>
                  </a:lnTo>
                  <a:lnTo>
                    <a:pt x="877" y="0"/>
                  </a:lnTo>
                  <a:close/>
                </a:path>
              </a:pathLst>
            </a:custGeom>
            <a:gradFill rotWithShape="1">
              <a:gsLst>
                <a:gs pos="0">
                  <a:srgbClr val="D1E2F1"/>
                </a:gs>
                <a:gs pos="100000">
                  <a:srgbClr val="0061B2"/>
                </a:gs>
              </a:gsLst>
              <a:lin ang="189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grpSp>
      <p:grpSp>
        <p:nvGrpSpPr>
          <p:cNvPr id="29707" name="Group 119"/>
          <p:cNvGrpSpPr>
            <a:grpSpLocks/>
          </p:cNvGrpSpPr>
          <p:nvPr/>
        </p:nvGrpSpPr>
        <p:grpSpPr bwMode="auto">
          <a:xfrm>
            <a:off x="9507708" y="3196532"/>
            <a:ext cx="2528757" cy="1076325"/>
            <a:chOff x="4375" y="2014"/>
            <a:chExt cx="1195" cy="678"/>
          </a:xfrm>
        </p:grpSpPr>
        <p:sp>
          <p:nvSpPr>
            <p:cNvPr id="29901" name="Rectangle 14"/>
            <p:cNvSpPr>
              <a:spLocks noChangeArrowheads="1"/>
            </p:cNvSpPr>
            <p:nvPr/>
          </p:nvSpPr>
          <p:spPr bwMode="gray">
            <a:xfrm>
              <a:off x="4547" y="2452"/>
              <a:ext cx="1023" cy="240"/>
            </a:xfrm>
            <a:prstGeom prst="rect">
              <a:avLst/>
            </a:prstGeom>
            <a:gradFill rotWithShape="1">
              <a:gsLst>
                <a:gs pos="0">
                  <a:srgbClr val="004074"/>
                </a:gs>
                <a:gs pos="100000">
                  <a:srgbClr val="A7BDCF"/>
                </a:gs>
              </a:gsLst>
              <a:lin ang="2700000" scaled="1"/>
            </a:gradFill>
            <a:ln w="9525">
              <a:noFill/>
              <a:miter lim="800000"/>
              <a:headEnd/>
              <a:tailEnd/>
            </a:ln>
          </p:spPr>
          <p:txBody>
            <a:bodyPr/>
            <a:lstStyle/>
            <a:p>
              <a:endParaRPr lang="nb-NO">
                <a:solidFill>
                  <a:srgbClr val="000000"/>
                </a:solidFill>
                <a:latin typeface="Arial" pitchFamily="34" charset="0"/>
                <a:ea typeface="宋体" pitchFamily="2" charset="-122"/>
                <a:cs typeface="Arial" pitchFamily="34" charset="0"/>
              </a:endParaRPr>
            </a:p>
          </p:txBody>
        </p:sp>
        <p:sp>
          <p:nvSpPr>
            <p:cNvPr id="29902" name="Freeform 16"/>
            <p:cNvSpPr>
              <a:spLocks/>
            </p:cNvSpPr>
            <p:nvPr/>
          </p:nvSpPr>
          <p:spPr bwMode="gray">
            <a:xfrm>
              <a:off x="4375" y="2014"/>
              <a:ext cx="172" cy="678"/>
            </a:xfrm>
            <a:custGeom>
              <a:avLst/>
              <a:gdLst>
                <a:gd name="T0" fmla="*/ 0 w 172"/>
                <a:gd name="T1" fmla="*/ 0 h 678"/>
                <a:gd name="T2" fmla="*/ 0 w 172"/>
                <a:gd name="T3" fmla="*/ 214 h 678"/>
                <a:gd name="T4" fmla="*/ 172 w 172"/>
                <a:gd name="T5" fmla="*/ 678 h 678"/>
                <a:gd name="T6" fmla="*/ 172 w 172"/>
                <a:gd name="T7" fmla="*/ 438 h 678"/>
                <a:gd name="T8" fmla="*/ 0 w 172"/>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678">
                  <a:moveTo>
                    <a:pt x="0" y="0"/>
                  </a:moveTo>
                  <a:lnTo>
                    <a:pt x="0" y="214"/>
                  </a:lnTo>
                  <a:lnTo>
                    <a:pt x="172" y="678"/>
                  </a:lnTo>
                  <a:lnTo>
                    <a:pt x="172" y="438"/>
                  </a:lnTo>
                  <a:lnTo>
                    <a:pt x="0" y="0"/>
                  </a:lnTo>
                  <a:close/>
                </a:path>
              </a:pathLst>
            </a:custGeom>
            <a:gradFill rotWithShape="1">
              <a:gsLst>
                <a:gs pos="0">
                  <a:srgbClr val="004074"/>
                </a:gs>
                <a:gs pos="100000">
                  <a:srgbClr val="00203B"/>
                </a:gs>
              </a:gsLst>
              <a:lin ang="54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sp>
          <p:nvSpPr>
            <p:cNvPr id="29903" name="Freeform 21"/>
            <p:cNvSpPr>
              <a:spLocks/>
            </p:cNvSpPr>
            <p:nvPr/>
          </p:nvSpPr>
          <p:spPr bwMode="gray">
            <a:xfrm>
              <a:off x="4375" y="2014"/>
              <a:ext cx="1195" cy="438"/>
            </a:xfrm>
            <a:custGeom>
              <a:avLst/>
              <a:gdLst>
                <a:gd name="T0" fmla="*/ 917 w 1195"/>
                <a:gd name="T1" fmla="*/ 0 h 438"/>
                <a:gd name="T2" fmla="*/ 0 w 1195"/>
                <a:gd name="T3" fmla="*/ 0 h 438"/>
                <a:gd name="T4" fmla="*/ 172 w 1195"/>
                <a:gd name="T5" fmla="*/ 438 h 438"/>
                <a:gd name="T6" fmla="*/ 1195 w 1195"/>
                <a:gd name="T7" fmla="*/ 438 h 438"/>
                <a:gd name="T8" fmla="*/ 917 w 1195"/>
                <a:gd name="T9" fmla="*/ 0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5" h="438">
                  <a:moveTo>
                    <a:pt x="917" y="0"/>
                  </a:moveTo>
                  <a:lnTo>
                    <a:pt x="0" y="0"/>
                  </a:lnTo>
                  <a:lnTo>
                    <a:pt x="172" y="438"/>
                  </a:lnTo>
                  <a:lnTo>
                    <a:pt x="1195" y="438"/>
                  </a:lnTo>
                  <a:lnTo>
                    <a:pt x="917" y="0"/>
                  </a:lnTo>
                  <a:close/>
                </a:path>
              </a:pathLst>
            </a:custGeom>
            <a:gradFill rotWithShape="1">
              <a:gsLst>
                <a:gs pos="0">
                  <a:srgbClr val="D1DDE6"/>
                </a:gs>
                <a:gs pos="100000">
                  <a:srgbClr val="004074"/>
                </a:gs>
              </a:gsLst>
              <a:lin ang="189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grpSp>
      <p:grpSp>
        <p:nvGrpSpPr>
          <p:cNvPr id="29708" name="Group 118"/>
          <p:cNvGrpSpPr>
            <a:grpSpLocks/>
          </p:cNvGrpSpPr>
          <p:nvPr/>
        </p:nvGrpSpPr>
        <p:grpSpPr bwMode="auto">
          <a:xfrm>
            <a:off x="5070213" y="3925195"/>
            <a:ext cx="2058981" cy="1079500"/>
            <a:chOff x="2399" y="2494"/>
            <a:chExt cx="973" cy="680"/>
          </a:xfrm>
        </p:grpSpPr>
        <p:sp>
          <p:nvSpPr>
            <p:cNvPr id="29899" name="Freeform 19"/>
            <p:cNvSpPr>
              <a:spLocks/>
            </p:cNvSpPr>
            <p:nvPr/>
          </p:nvSpPr>
          <p:spPr bwMode="gray">
            <a:xfrm>
              <a:off x="2399" y="2494"/>
              <a:ext cx="973" cy="438"/>
            </a:xfrm>
            <a:custGeom>
              <a:avLst/>
              <a:gdLst>
                <a:gd name="T0" fmla="*/ 927 w 973"/>
                <a:gd name="T1" fmla="*/ 0 h 438"/>
                <a:gd name="T2" fmla="*/ 46 w 973"/>
                <a:gd name="T3" fmla="*/ 0 h 438"/>
                <a:gd name="T4" fmla="*/ 0 w 973"/>
                <a:gd name="T5" fmla="*/ 438 h 438"/>
                <a:gd name="T6" fmla="*/ 973 w 973"/>
                <a:gd name="T7" fmla="*/ 438 h 438"/>
                <a:gd name="T8" fmla="*/ 927 w 973"/>
                <a:gd name="T9" fmla="*/ 0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3" h="438">
                  <a:moveTo>
                    <a:pt x="927" y="0"/>
                  </a:moveTo>
                  <a:lnTo>
                    <a:pt x="46" y="0"/>
                  </a:lnTo>
                  <a:lnTo>
                    <a:pt x="0" y="438"/>
                  </a:lnTo>
                  <a:lnTo>
                    <a:pt x="973" y="438"/>
                  </a:lnTo>
                  <a:lnTo>
                    <a:pt x="927" y="0"/>
                  </a:lnTo>
                  <a:close/>
                </a:path>
              </a:pathLst>
            </a:custGeom>
            <a:gradFill rotWithShape="1">
              <a:gsLst>
                <a:gs pos="0">
                  <a:srgbClr val="D9E7F7"/>
                </a:gs>
                <a:gs pos="100000">
                  <a:srgbClr val="2A79D0"/>
                </a:gs>
              </a:gsLst>
              <a:lin ang="189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sp>
          <p:nvSpPr>
            <p:cNvPr id="29900" name="Rectangle 22"/>
            <p:cNvSpPr>
              <a:spLocks noChangeArrowheads="1"/>
            </p:cNvSpPr>
            <p:nvPr/>
          </p:nvSpPr>
          <p:spPr bwMode="gray">
            <a:xfrm>
              <a:off x="2399" y="2932"/>
              <a:ext cx="973" cy="242"/>
            </a:xfrm>
            <a:prstGeom prst="rect">
              <a:avLst/>
            </a:prstGeom>
            <a:gradFill rotWithShape="1">
              <a:gsLst>
                <a:gs pos="0">
                  <a:srgbClr val="2A79D0"/>
                </a:gs>
                <a:gs pos="100000">
                  <a:srgbClr val="B5D1EF"/>
                </a:gs>
              </a:gsLst>
              <a:lin ang="2700000" scaled="1"/>
            </a:gradFill>
            <a:ln w="9525">
              <a:noFill/>
              <a:miter lim="800000"/>
              <a:headEnd/>
              <a:tailEnd/>
            </a:ln>
          </p:spPr>
          <p:txBody>
            <a:bodyPr/>
            <a:lstStyle/>
            <a:p>
              <a:endParaRPr lang="nb-NO">
                <a:solidFill>
                  <a:srgbClr val="000000"/>
                </a:solidFill>
                <a:latin typeface="Arial" pitchFamily="34" charset="0"/>
                <a:ea typeface="宋体" pitchFamily="2" charset="-122"/>
                <a:cs typeface="Arial" pitchFamily="34" charset="0"/>
              </a:endParaRPr>
            </a:p>
          </p:txBody>
        </p:sp>
      </p:grpSp>
      <p:grpSp>
        <p:nvGrpSpPr>
          <p:cNvPr id="29709" name="Group 117"/>
          <p:cNvGrpSpPr>
            <a:grpSpLocks/>
          </p:cNvGrpSpPr>
          <p:nvPr/>
        </p:nvGrpSpPr>
        <p:grpSpPr bwMode="auto">
          <a:xfrm>
            <a:off x="304720" y="4660207"/>
            <a:ext cx="2461042" cy="1085850"/>
            <a:chOff x="201" y="2976"/>
            <a:chExt cx="1163" cy="684"/>
          </a:xfrm>
        </p:grpSpPr>
        <p:sp>
          <p:nvSpPr>
            <p:cNvPr id="29896" name="Rectangle 31"/>
            <p:cNvSpPr>
              <a:spLocks noChangeArrowheads="1"/>
            </p:cNvSpPr>
            <p:nvPr/>
          </p:nvSpPr>
          <p:spPr bwMode="gray">
            <a:xfrm>
              <a:off x="201" y="3415"/>
              <a:ext cx="1023" cy="240"/>
            </a:xfrm>
            <a:prstGeom prst="rect">
              <a:avLst/>
            </a:prstGeom>
            <a:gradFill rotWithShape="1">
              <a:gsLst>
                <a:gs pos="0">
                  <a:srgbClr val="9DC2EB"/>
                </a:gs>
                <a:gs pos="100000">
                  <a:srgbClr val="DDEAF8"/>
                </a:gs>
              </a:gsLst>
              <a:lin ang="2700000" scaled="1"/>
            </a:gradFill>
            <a:ln w="9525">
              <a:noFill/>
              <a:miter lim="800000"/>
              <a:headEnd/>
              <a:tailEnd/>
            </a:ln>
          </p:spPr>
          <p:txBody>
            <a:bodyPr/>
            <a:lstStyle/>
            <a:p>
              <a:endParaRPr lang="nb-NO">
                <a:solidFill>
                  <a:srgbClr val="000000"/>
                </a:solidFill>
                <a:latin typeface="Arial" pitchFamily="34" charset="0"/>
                <a:ea typeface="宋体" pitchFamily="2" charset="-122"/>
                <a:cs typeface="Arial" pitchFamily="34" charset="0"/>
              </a:endParaRPr>
            </a:p>
          </p:txBody>
        </p:sp>
        <p:sp>
          <p:nvSpPr>
            <p:cNvPr id="29897" name="Freeform 32"/>
            <p:cNvSpPr>
              <a:spLocks/>
            </p:cNvSpPr>
            <p:nvPr/>
          </p:nvSpPr>
          <p:spPr bwMode="gray">
            <a:xfrm>
              <a:off x="1219" y="2981"/>
              <a:ext cx="140" cy="679"/>
            </a:xfrm>
            <a:custGeom>
              <a:avLst/>
              <a:gdLst>
                <a:gd name="T0" fmla="*/ 140 w 140"/>
                <a:gd name="T1" fmla="*/ 0 h 679"/>
                <a:gd name="T2" fmla="*/ 140 w 140"/>
                <a:gd name="T3" fmla="*/ 216 h 679"/>
                <a:gd name="T4" fmla="*/ 0 w 140"/>
                <a:gd name="T5" fmla="*/ 679 h 679"/>
                <a:gd name="T6" fmla="*/ 0 w 140"/>
                <a:gd name="T7" fmla="*/ 439 h 679"/>
                <a:gd name="T8" fmla="*/ 140 w 140"/>
                <a:gd name="T9" fmla="*/ 0 h 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679">
                  <a:moveTo>
                    <a:pt x="140" y="0"/>
                  </a:moveTo>
                  <a:lnTo>
                    <a:pt x="140" y="216"/>
                  </a:lnTo>
                  <a:lnTo>
                    <a:pt x="0" y="679"/>
                  </a:lnTo>
                  <a:lnTo>
                    <a:pt x="0" y="439"/>
                  </a:lnTo>
                  <a:lnTo>
                    <a:pt x="140" y="0"/>
                  </a:lnTo>
                  <a:close/>
                </a:path>
              </a:pathLst>
            </a:custGeom>
            <a:gradFill rotWithShape="1">
              <a:gsLst>
                <a:gs pos="0">
                  <a:srgbClr val="9DC2EB"/>
                </a:gs>
                <a:gs pos="100000">
                  <a:srgbClr val="4F6277"/>
                </a:gs>
              </a:gsLst>
              <a:lin ang="54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sp>
          <p:nvSpPr>
            <p:cNvPr id="29898" name="Freeform 33"/>
            <p:cNvSpPr>
              <a:spLocks/>
            </p:cNvSpPr>
            <p:nvPr/>
          </p:nvSpPr>
          <p:spPr bwMode="gray">
            <a:xfrm>
              <a:off x="201" y="2976"/>
              <a:ext cx="1163" cy="439"/>
            </a:xfrm>
            <a:custGeom>
              <a:avLst/>
              <a:gdLst>
                <a:gd name="T0" fmla="*/ 1163 w 1163"/>
                <a:gd name="T1" fmla="*/ 0 h 439"/>
                <a:gd name="T2" fmla="*/ 226 w 1163"/>
                <a:gd name="T3" fmla="*/ 0 h 439"/>
                <a:gd name="T4" fmla="*/ 0 w 1163"/>
                <a:gd name="T5" fmla="*/ 439 h 439"/>
                <a:gd name="T6" fmla="*/ 1023 w 1163"/>
                <a:gd name="T7" fmla="*/ 439 h 439"/>
                <a:gd name="T8" fmla="*/ 1163 w 1163"/>
                <a:gd name="T9" fmla="*/ 0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3" h="439">
                  <a:moveTo>
                    <a:pt x="1163" y="0"/>
                  </a:moveTo>
                  <a:lnTo>
                    <a:pt x="226" y="0"/>
                  </a:lnTo>
                  <a:lnTo>
                    <a:pt x="0" y="439"/>
                  </a:lnTo>
                  <a:lnTo>
                    <a:pt x="1023" y="439"/>
                  </a:lnTo>
                  <a:lnTo>
                    <a:pt x="1163" y="0"/>
                  </a:lnTo>
                  <a:close/>
                </a:path>
              </a:pathLst>
            </a:custGeom>
            <a:gradFill rotWithShape="1">
              <a:gsLst>
                <a:gs pos="0">
                  <a:srgbClr val="EDF4FB"/>
                </a:gs>
                <a:gs pos="100000">
                  <a:srgbClr val="9DC2EB"/>
                </a:gs>
              </a:gsLst>
              <a:lin ang="18900000" scaled="1"/>
            </a:gradFill>
            <a:ln w="9525">
              <a:noFill/>
              <a:round/>
              <a:headEnd/>
              <a:tailEnd/>
            </a:ln>
          </p:spPr>
          <p:txBody>
            <a:bodyPr/>
            <a:lstStyle/>
            <a:p>
              <a:endParaRPr lang="nb-NO">
                <a:latin typeface="Arial" pitchFamily="34" charset="0"/>
                <a:ea typeface="宋体" pitchFamily="2" charset="-122"/>
                <a:cs typeface="Arial" pitchFamily="34" charset="0"/>
              </a:endParaRPr>
            </a:p>
          </p:txBody>
        </p:sp>
      </p:grpSp>
      <p:grpSp>
        <p:nvGrpSpPr>
          <p:cNvPr id="29710" name="Group 116"/>
          <p:cNvGrpSpPr>
            <a:grpSpLocks/>
          </p:cNvGrpSpPr>
          <p:nvPr/>
        </p:nvGrpSpPr>
        <p:grpSpPr bwMode="auto">
          <a:xfrm>
            <a:off x="2802865" y="4387157"/>
            <a:ext cx="2164787" cy="1077912"/>
            <a:chOff x="1326" y="2736"/>
            <a:chExt cx="1023" cy="679"/>
          </a:xfrm>
        </p:grpSpPr>
        <p:sp>
          <p:nvSpPr>
            <p:cNvPr id="29893" name="Rectangle 12"/>
            <p:cNvSpPr>
              <a:spLocks noChangeArrowheads="1"/>
            </p:cNvSpPr>
            <p:nvPr/>
          </p:nvSpPr>
          <p:spPr bwMode="gray">
            <a:xfrm>
              <a:off x="1326" y="3174"/>
              <a:ext cx="971" cy="241"/>
            </a:xfrm>
            <a:prstGeom prst="rect">
              <a:avLst/>
            </a:prstGeom>
            <a:gradFill rotWithShape="1">
              <a:gsLst>
                <a:gs pos="0">
                  <a:srgbClr val="69A2E1"/>
                </a:gs>
                <a:gs pos="100000">
                  <a:srgbClr val="CBDFF5"/>
                </a:gs>
              </a:gsLst>
              <a:lin ang="2700000" scaled="1"/>
            </a:gradFill>
            <a:ln w="9525">
              <a:noFill/>
              <a:miter lim="800000"/>
              <a:headEnd/>
              <a:tailEnd/>
            </a:ln>
          </p:spPr>
          <p:txBody>
            <a:bodyPr/>
            <a:lstStyle/>
            <a:p>
              <a:endParaRPr lang="nb-NO">
                <a:solidFill>
                  <a:srgbClr val="0070C0"/>
                </a:solidFill>
                <a:latin typeface="Arial" pitchFamily="34" charset="0"/>
                <a:ea typeface="宋体" pitchFamily="2" charset="-122"/>
                <a:cs typeface="Arial" pitchFamily="34" charset="0"/>
              </a:endParaRPr>
            </a:p>
          </p:txBody>
        </p:sp>
        <p:sp>
          <p:nvSpPr>
            <p:cNvPr id="29894" name="Freeform 15"/>
            <p:cNvSpPr>
              <a:spLocks/>
            </p:cNvSpPr>
            <p:nvPr/>
          </p:nvSpPr>
          <p:spPr bwMode="gray">
            <a:xfrm>
              <a:off x="2297" y="2736"/>
              <a:ext cx="52" cy="679"/>
            </a:xfrm>
            <a:custGeom>
              <a:avLst/>
              <a:gdLst>
                <a:gd name="T0" fmla="*/ 52 w 52"/>
                <a:gd name="T1" fmla="*/ 0 h 679"/>
                <a:gd name="T2" fmla="*/ 52 w 52"/>
                <a:gd name="T3" fmla="*/ 230 h 679"/>
                <a:gd name="T4" fmla="*/ 0 w 52"/>
                <a:gd name="T5" fmla="*/ 679 h 679"/>
                <a:gd name="T6" fmla="*/ 0 w 52"/>
                <a:gd name="T7" fmla="*/ 438 h 679"/>
                <a:gd name="T8" fmla="*/ 52 w 52"/>
                <a:gd name="T9" fmla="*/ 0 h 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679">
                  <a:moveTo>
                    <a:pt x="52" y="0"/>
                  </a:moveTo>
                  <a:lnTo>
                    <a:pt x="52" y="230"/>
                  </a:lnTo>
                  <a:lnTo>
                    <a:pt x="0" y="679"/>
                  </a:lnTo>
                  <a:lnTo>
                    <a:pt x="0" y="438"/>
                  </a:lnTo>
                  <a:lnTo>
                    <a:pt x="52" y="0"/>
                  </a:lnTo>
                  <a:close/>
                </a:path>
              </a:pathLst>
            </a:custGeom>
            <a:gradFill rotWithShape="1">
              <a:gsLst>
                <a:gs pos="0">
                  <a:srgbClr val="69A2E1"/>
                </a:gs>
                <a:gs pos="100000">
                  <a:srgbClr val="355272"/>
                </a:gs>
              </a:gsLst>
              <a:lin ang="5400000" scaled="1"/>
            </a:gradFill>
            <a:ln w="9525">
              <a:noFill/>
              <a:round/>
              <a:headEnd/>
              <a:tailEnd/>
            </a:ln>
          </p:spPr>
          <p:txBody>
            <a:bodyPr/>
            <a:lstStyle/>
            <a:p>
              <a:endParaRPr lang="nb-NO">
                <a:solidFill>
                  <a:srgbClr val="0070C0"/>
                </a:solidFill>
                <a:latin typeface="Arial" pitchFamily="34" charset="0"/>
                <a:ea typeface="宋体" pitchFamily="2" charset="-122"/>
                <a:cs typeface="Arial" pitchFamily="34" charset="0"/>
              </a:endParaRPr>
            </a:p>
          </p:txBody>
        </p:sp>
        <p:sp>
          <p:nvSpPr>
            <p:cNvPr id="29895" name="Freeform 18"/>
            <p:cNvSpPr>
              <a:spLocks/>
            </p:cNvSpPr>
            <p:nvPr/>
          </p:nvSpPr>
          <p:spPr bwMode="gray">
            <a:xfrm>
              <a:off x="1326" y="2736"/>
              <a:ext cx="1023" cy="438"/>
            </a:xfrm>
            <a:custGeom>
              <a:avLst/>
              <a:gdLst>
                <a:gd name="T0" fmla="*/ 1023 w 1023"/>
                <a:gd name="T1" fmla="*/ 0 h 438"/>
                <a:gd name="T2" fmla="*/ 138 w 1023"/>
                <a:gd name="T3" fmla="*/ 0 h 438"/>
                <a:gd name="T4" fmla="*/ 0 w 1023"/>
                <a:gd name="T5" fmla="*/ 438 h 438"/>
                <a:gd name="T6" fmla="*/ 971 w 1023"/>
                <a:gd name="T7" fmla="*/ 438 h 438"/>
                <a:gd name="T8" fmla="*/ 1023 w 1023"/>
                <a:gd name="T9" fmla="*/ 0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438">
                  <a:moveTo>
                    <a:pt x="1023" y="0"/>
                  </a:moveTo>
                  <a:lnTo>
                    <a:pt x="138" y="0"/>
                  </a:lnTo>
                  <a:lnTo>
                    <a:pt x="0" y="438"/>
                  </a:lnTo>
                  <a:lnTo>
                    <a:pt x="971" y="438"/>
                  </a:lnTo>
                  <a:lnTo>
                    <a:pt x="1023" y="0"/>
                  </a:lnTo>
                  <a:close/>
                </a:path>
              </a:pathLst>
            </a:custGeom>
            <a:gradFill rotWithShape="1">
              <a:gsLst>
                <a:gs pos="0">
                  <a:srgbClr val="E4EEFA"/>
                </a:gs>
                <a:gs pos="100000">
                  <a:srgbClr val="69A2E1"/>
                </a:gs>
              </a:gsLst>
              <a:lin ang="18900000" scaled="1"/>
            </a:gradFill>
            <a:ln w="9525">
              <a:noFill/>
              <a:round/>
              <a:headEnd/>
              <a:tailEnd/>
            </a:ln>
          </p:spPr>
          <p:txBody>
            <a:bodyPr/>
            <a:lstStyle/>
            <a:p>
              <a:endParaRPr lang="nb-NO">
                <a:solidFill>
                  <a:srgbClr val="0070C0"/>
                </a:solidFill>
                <a:latin typeface="Arial" pitchFamily="34" charset="0"/>
                <a:ea typeface="宋体" pitchFamily="2" charset="-122"/>
                <a:cs typeface="Arial" pitchFamily="34" charset="0"/>
              </a:endParaRPr>
            </a:p>
          </p:txBody>
        </p:sp>
      </p:grpSp>
      <p:sp>
        <p:nvSpPr>
          <p:cNvPr id="408640" name="Rectangle 64"/>
          <p:cNvSpPr>
            <a:spLocks noChangeArrowheads="1"/>
          </p:cNvSpPr>
          <p:nvPr/>
        </p:nvSpPr>
        <p:spPr bwMode="gray">
          <a:xfrm>
            <a:off x="609441" y="1082676"/>
            <a:ext cx="2194412" cy="365125"/>
          </a:xfrm>
          <a:prstGeom prst="rect">
            <a:avLst/>
          </a:prstGeom>
          <a:solidFill>
            <a:schemeClr val="accent4"/>
          </a:solidFill>
          <a:ln w="9525">
            <a:headEnd/>
            <a:tailEnd/>
          </a:ln>
        </p:spPr>
        <p:style>
          <a:lnRef idx="2">
            <a:schemeClr val="accent5">
              <a:shade val="50000"/>
            </a:schemeClr>
          </a:lnRef>
          <a:fillRef idx="1">
            <a:schemeClr val="accent5"/>
          </a:fillRef>
          <a:effectRef idx="0">
            <a:schemeClr val="accent5"/>
          </a:effectRef>
          <a:fontRef idx="minor">
            <a:schemeClr val="lt1"/>
          </a:fontRef>
        </p:style>
        <p:txBody>
          <a:bodyPr lIns="182880" tIns="0" rIns="0" bIns="27432" anchor="ctr"/>
          <a:lstStyle/>
          <a:p>
            <a:pPr algn="l" defTabSz="801654">
              <a:buNone/>
            </a:pPr>
            <a:r>
              <a:rPr lang="zh-CN" altLang="en-US" sz="1600" b="1" i="0" dirty="0" smtClean="0">
                <a:solidFill>
                  <a:srgbClr val="FFFFFF"/>
                </a:solidFill>
                <a:latin typeface="Arial" pitchFamily="34" charset="0"/>
                <a:ea typeface="宋体" pitchFamily="2" charset="-122"/>
                <a:cs typeface="Arial" pitchFamily="34" charset="0"/>
              </a:rPr>
              <a:t>分布式运营</a:t>
            </a:r>
            <a:endParaRPr lang="zh-CN" sz="1600" b="1" i="0" dirty="0">
              <a:solidFill>
                <a:srgbClr val="FFFFFF"/>
              </a:solidFill>
              <a:latin typeface="Arial" pitchFamily="34" charset="0"/>
              <a:ea typeface="宋体" pitchFamily="2" charset="-122"/>
              <a:cs typeface="Arial" pitchFamily="34" charset="0"/>
            </a:endParaRPr>
          </a:p>
        </p:txBody>
      </p:sp>
      <p:sp>
        <p:nvSpPr>
          <p:cNvPr id="408646" name="Rectangle 70"/>
          <p:cNvSpPr>
            <a:spLocks noChangeArrowheads="1"/>
          </p:cNvSpPr>
          <p:nvPr/>
        </p:nvSpPr>
        <p:spPr bwMode="gray">
          <a:xfrm>
            <a:off x="2803854" y="1082676"/>
            <a:ext cx="2194411" cy="365125"/>
          </a:xfrm>
          <a:prstGeom prst="rect">
            <a:avLst/>
          </a:prstGeom>
          <a:solidFill>
            <a:schemeClr val="accent4"/>
          </a:solidFill>
          <a:ln w="9525">
            <a:headEnd/>
            <a:tailEnd/>
          </a:ln>
        </p:spPr>
        <p:style>
          <a:lnRef idx="2">
            <a:schemeClr val="accent5">
              <a:shade val="50000"/>
            </a:schemeClr>
          </a:lnRef>
          <a:fillRef idx="1">
            <a:schemeClr val="accent5"/>
          </a:fillRef>
          <a:effectRef idx="0">
            <a:schemeClr val="accent5"/>
          </a:effectRef>
          <a:fontRef idx="minor">
            <a:schemeClr val="lt1"/>
          </a:fontRef>
        </p:style>
        <p:txBody>
          <a:bodyPr lIns="182880" tIns="0" rIns="0" bIns="27432" anchor="ctr"/>
          <a:lstStyle/>
          <a:p>
            <a:pPr algn="l" defTabSz="801654">
              <a:buNone/>
            </a:pPr>
            <a:r>
              <a:rPr lang="zh-CN" altLang="en-US" sz="1600" b="1" dirty="0">
                <a:solidFill>
                  <a:srgbClr val="FFFFFF"/>
                </a:solidFill>
                <a:latin typeface="Arial" pitchFamily="34" charset="0"/>
                <a:ea typeface="宋体" pitchFamily="2" charset="-122"/>
                <a:cs typeface="Arial" pitchFamily="34" charset="0"/>
              </a:rPr>
              <a:t>数据大集中</a:t>
            </a:r>
            <a:endParaRPr lang="zh-CN" sz="1600" b="1" i="0" dirty="0">
              <a:solidFill>
                <a:srgbClr val="FFFFFF"/>
              </a:solidFill>
              <a:latin typeface="Arial" pitchFamily="34" charset="0"/>
              <a:ea typeface="宋体" pitchFamily="2" charset="-122"/>
              <a:cs typeface="Arial" pitchFamily="34" charset="0"/>
            </a:endParaRPr>
          </a:p>
        </p:txBody>
      </p:sp>
      <p:sp>
        <p:nvSpPr>
          <p:cNvPr id="408647" name="Rectangle 71"/>
          <p:cNvSpPr>
            <a:spLocks noChangeArrowheads="1"/>
          </p:cNvSpPr>
          <p:nvPr/>
        </p:nvSpPr>
        <p:spPr bwMode="gray">
          <a:xfrm>
            <a:off x="4998265" y="1082676"/>
            <a:ext cx="2192296" cy="365125"/>
          </a:xfrm>
          <a:prstGeom prst="rect">
            <a:avLst/>
          </a:prstGeom>
          <a:solidFill>
            <a:schemeClr val="accent4"/>
          </a:solidFill>
          <a:ln w="9525">
            <a:headEnd/>
            <a:tailEnd/>
          </a:ln>
        </p:spPr>
        <p:style>
          <a:lnRef idx="2">
            <a:schemeClr val="accent5">
              <a:shade val="50000"/>
            </a:schemeClr>
          </a:lnRef>
          <a:fillRef idx="1">
            <a:schemeClr val="accent5"/>
          </a:fillRef>
          <a:effectRef idx="0">
            <a:schemeClr val="accent5"/>
          </a:effectRef>
          <a:fontRef idx="minor">
            <a:schemeClr val="lt1"/>
          </a:fontRef>
        </p:style>
        <p:txBody>
          <a:bodyPr lIns="182880" tIns="0" rIns="0" bIns="27432" anchor="ctr"/>
          <a:lstStyle/>
          <a:p>
            <a:pPr algn="l" defTabSz="801654">
              <a:buNone/>
            </a:pPr>
            <a:r>
              <a:rPr lang="zh-CN" altLang="en-US" sz="1600" b="1" i="0" dirty="0" smtClean="0">
                <a:solidFill>
                  <a:srgbClr val="FFFFFF"/>
                </a:solidFill>
                <a:latin typeface="Arial" pitchFamily="34" charset="0"/>
                <a:ea typeface="宋体" pitchFamily="2" charset="-122"/>
                <a:cs typeface="Arial" pitchFamily="34" charset="0"/>
              </a:rPr>
              <a:t>双中心运营</a:t>
            </a:r>
            <a:endParaRPr lang="zh-CN" sz="1600" b="1" i="0" dirty="0">
              <a:solidFill>
                <a:srgbClr val="FFFFFF"/>
              </a:solidFill>
              <a:latin typeface="Arial" pitchFamily="34" charset="0"/>
              <a:ea typeface="宋体" pitchFamily="2" charset="-122"/>
              <a:cs typeface="Arial" pitchFamily="34" charset="0"/>
            </a:endParaRPr>
          </a:p>
        </p:txBody>
      </p:sp>
      <p:sp>
        <p:nvSpPr>
          <p:cNvPr id="408648" name="Rectangle 72"/>
          <p:cNvSpPr>
            <a:spLocks noChangeArrowheads="1"/>
          </p:cNvSpPr>
          <p:nvPr/>
        </p:nvSpPr>
        <p:spPr bwMode="gray">
          <a:xfrm>
            <a:off x="7190560" y="1082676"/>
            <a:ext cx="2194412" cy="365125"/>
          </a:xfrm>
          <a:prstGeom prst="rect">
            <a:avLst/>
          </a:prstGeom>
          <a:solidFill>
            <a:schemeClr val="accent4"/>
          </a:solidFill>
          <a:ln w="9525">
            <a:headEnd/>
            <a:tailEnd/>
          </a:ln>
        </p:spPr>
        <p:style>
          <a:lnRef idx="2">
            <a:schemeClr val="accent5">
              <a:shade val="50000"/>
            </a:schemeClr>
          </a:lnRef>
          <a:fillRef idx="1">
            <a:schemeClr val="accent5"/>
          </a:fillRef>
          <a:effectRef idx="0">
            <a:schemeClr val="accent5"/>
          </a:effectRef>
          <a:fontRef idx="minor">
            <a:schemeClr val="lt1"/>
          </a:fontRef>
        </p:style>
        <p:txBody>
          <a:bodyPr lIns="182880" tIns="0" rIns="0" bIns="27432" anchor="ctr"/>
          <a:lstStyle/>
          <a:p>
            <a:pPr algn="l" defTabSz="801654">
              <a:buNone/>
            </a:pPr>
            <a:r>
              <a:rPr lang="zh-CN" altLang="en-US" sz="1600" b="1" i="0" dirty="0" smtClean="0">
                <a:solidFill>
                  <a:srgbClr val="FFFFFF"/>
                </a:solidFill>
                <a:latin typeface="Arial" pitchFamily="34" charset="0"/>
                <a:ea typeface="宋体" pitchFamily="2" charset="-122"/>
                <a:cs typeface="Arial" pitchFamily="34" charset="0"/>
              </a:rPr>
              <a:t>两地三中心</a:t>
            </a:r>
            <a:endParaRPr lang="zh-CN" sz="1600" b="1" i="0" dirty="0">
              <a:solidFill>
                <a:srgbClr val="FFFFFF"/>
              </a:solidFill>
              <a:latin typeface="Arial" pitchFamily="34" charset="0"/>
              <a:ea typeface="宋体" pitchFamily="2" charset="-122"/>
              <a:cs typeface="Arial" pitchFamily="34" charset="0"/>
            </a:endParaRPr>
          </a:p>
        </p:txBody>
      </p:sp>
      <p:sp>
        <p:nvSpPr>
          <p:cNvPr id="408649" name="Rectangle 73"/>
          <p:cNvSpPr>
            <a:spLocks noChangeArrowheads="1"/>
          </p:cNvSpPr>
          <p:nvPr/>
        </p:nvSpPr>
        <p:spPr bwMode="gray">
          <a:xfrm>
            <a:off x="9384973" y="1082676"/>
            <a:ext cx="2468578" cy="365125"/>
          </a:xfrm>
          <a:prstGeom prst="rect">
            <a:avLst/>
          </a:prstGeom>
          <a:solidFill>
            <a:schemeClr val="accent4"/>
          </a:solidFill>
          <a:ln w="9525">
            <a:headEnd/>
            <a:tailEnd/>
          </a:ln>
        </p:spPr>
        <p:style>
          <a:lnRef idx="2">
            <a:schemeClr val="accent5">
              <a:shade val="50000"/>
            </a:schemeClr>
          </a:lnRef>
          <a:fillRef idx="1">
            <a:schemeClr val="accent5"/>
          </a:fillRef>
          <a:effectRef idx="0">
            <a:schemeClr val="accent5"/>
          </a:effectRef>
          <a:fontRef idx="minor">
            <a:schemeClr val="lt1"/>
          </a:fontRef>
        </p:style>
        <p:txBody>
          <a:bodyPr lIns="182880" tIns="0" rIns="0" bIns="27432" anchor="ctr"/>
          <a:lstStyle/>
          <a:p>
            <a:pPr algn="l" defTabSz="801654">
              <a:buNone/>
            </a:pPr>
            <a:r>
              <a:rPr lang="zh-CN" altLang="en-US" sz="1600" b="1" dirty="0">
                <a:solidFill>
                  <a:srgbClr val="FFFFFF"/>
                </a:solidFill>
                <a:latin typeface="Arial" pitchFamily="34" charset="0"/>
                <a:ea typeface="宋体" pitchFamily="2" charset="-122"/>
                <a:cs typeface="Arial" pitchFamily="34" charset="0"/>
              </a:rPr>
              <a:t>云</a:t>
            </a:r>
            <a:r>
              <a:rPr lang="zh-CN" altLang="en-US" sz="1600" b="1" i="0" dirty="0" smtClean="0">
                <a:solidFill>
                  <a:srgbClr val="FFFFFF"/>
                </a:solidFill>
                <a:latin typeface="Arial" pitchFamily="34" charset="0"/>
                <a:ea typeface="宋体" pitchFamily="2" charset="-122"/>
                <a:cs typeface="Arial" pitchFamily="34" charset="0"/>
              </a:rPr>
              <a:t>扩展</a:t>
            </a:r>
            <a:endParaRPr lang="zh-CN" sz="1600" b="1" i="0" dirty="0">
              <a:solidFill>
                <a:srgbClr val="FFFFFF"/>
              </a:solidFill>
              <a:latin typeface="Arial" pitchFamily="34" charset="0"/>
              <a:ea typeface="宋体" pitchFamily="2" charset="-122"/>
              <a:cs typeface="Arial" pitchFamily="34" charset="0"/>
            </a:endParaRPr>
          </a:p>
        </p:txBody>
      </p:sp>
      <p:sp>
        <p:nvSpPr>
          <p:cNvPr id="80" name="Title 79"/>
          <p:cNvSpPr>
            <a:spLocks noGrp="1"/>
          </p:cNvSpPr>
          <p:nvPr>
            <p:ph type="title"/>
          </p:nvPr>
        </p:nvSpPr>
        <p:spPr>
          <a:xfrm>
            <a:off x="406294" y="228600"/>
            <a:ext cx="11427023" cy="703262"/>
          </a:xfrm>
        </p:spPr>
        <p:txBody>
          <a:bodyPr/>
          <a:lstStyle/>
          <a:p>
            <a:pPr algn="l" defTabSz="914400">
              <a:lnSpc>
                <a:spcPts val="3400"/>
              </a:lnSpc>
              <a:spcBef>
                <a:spcPct val="0"/>
              </a:spcBef>
              <a:spcAft>
                <a:spcPts val="0"/>
              </a:spcAft>
              <a:buNone/>
            </a:pPr>
            <a:r>
              <a:rPr lang="zh-CN" altLang="en-US" b="1" dirty="0" smtClean="0">
                <a:latin typeface="Arial" pitchFamily="34" charset="0"/>
                <a:ea typeface="宋体" pitchFamily="2" charset="-122"/>
                <a:cs typeface="Arial" pitchFamily="34" charset="0"/>
              </a:rPr>
              <a:t>金融数据中心发展历程及趋势</a:t>
            </a:r>
            <a:endParaRPr lang="en-US" b="1" dirty="0">
              <a:latin typeface="Arial" pitchFamily="34" charset="0"/>
              <a:ea typeface="宋体" pitchFamily="2" charset="-122"/>
              <a:cs typeface="Arial" pitchFamily="34" charset="0"/>
            </a:endParaRPr>
          </a:p>
        </p:txBody>
      </p:sp>
      <p:cxnSp>
        <p:nvCxnSpPr>
          <p:cNvPr id="248" name="Straight Connector 247"/>
          <p:cNvCxnSpPr/>
          <p:nvPr/>
        </p:nvCxnSpPr>
        <p:spPr>
          <a:xfrm>
            <a:off x="812588" y="4110932"/>
            <a:ext cx="1462235"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9720" name="Group 182"/>
          <p:cNvGrpSpPr>
            <a:grpSpLocks noChangeAspect="1"/>
          </p:cNvGrpSpPr>
          <p:nvPr/>
        </p:nvGrpSpPr>
        <p:grpSpPr bwMode="auto">
          <a:xfrm>
            <a:off x="9696441" y="2026280"/>
            <a:ext cx="1948942" cy="976312"/>
            <a:chOff x="6766560" y="5029200"/>
            <a:chExt cx="1645920" cy="1097280"/>
          </a:xfrm>
        </p:grpSpPr>
        <p:sp>
          <p:nvSpPr>
            <p:cNvPr id="184" name="Freeform 124"/>
            <p:cNvSpPr>
              <a:spLocks/>
            </p:cNvSpPr>
            <p:nvPr/>
          </p:nvSpPr>
          <p:spPr bwMode="gray">
            <a:xfrm>
              <a:off x="6766560" y="5029200"/>
              <a:ext cx="1645920" cy="1097280"/>
            </a:xfrm>
            <a:custGeom>
              <a:avLst/>
              <a:gdLst>
                <a:gd name="T0" fmla="*/ 6957 w 378"/>
                <a:gd name="T1" fmla="*/ 1708 h 324"/>
                <a:gd name="T2" fmla="*/ 6643 w 378"/>
                <a:gd name="T3" fmla="*/ 1331 h 324"/>
                <a:gd name="T4" fmla="*/ 6809 w 378"/>
                <a:gd name="T5" fmla="*/ 1102 h 324"/>
                <a:gd name="T6" fmla="*/ 6218 w 378"/>
                <a:gd name="T7" fmla="*/ 766 h 324"/>
                <a:gd name="T8" fmla="*/ 5397 w 378"/>
                <a:gd name="T9" fmla="*/ 388 h 324"/>
                <a:gd name="T10" fmla="*/ 4985 w 378"/>
                <a:gd name="T11" fmla="*/ 445 h 324"/>
                <a:gd name="T12" fmla="*/ 4084 w 378"/>
                <a:gd name="T13" fmla="*/ 57 h 324"/>
                <a:gd name="T14" fmla="*/ 3702 w 378"/>
                <a:gd name="T15" fmla="*/ 101 h 324"/>
                <a:gd name="T16" fmla="*/ 2817 w 378"/>
                <a:gd name="T17" fmla="*/ 0 h 324"/>
                <a:gd name="T18" fmla="*/ 921 w 378"/>
                <a:gd name="T19" fmla="*/ 877 h 324"/>
                <a:gd name="T20" fmla="*/ 515 w 378"/>
                <a:gd name="T21" fmla="*/ 1135 h 324"/>
                <a:gd name="T22" fmla="*/ 586 w 378"/>
                <a:gd name="T23" fmla="*/ 1278 h 324"/>
                <a:gd name="T24" fmla="*/ 0 w 378"/>
                <a:gd name="T25" fmla="*/ 1776 h 324"/>
                <a:gd name="T26" fmla="*/ 404 w 378"/>
                <a:gd name="T27" fmla="*/ 2220 h 324"/>
                <a:gd name="T28" fmla="*/ 222 w 378"/>
                <a:gd name="T29" fmla="*/ 2414 h 324"/>
                <a:gd name="T30" fmla="*/ 739 w 378"/>
                <a:gd name="T31" fmla="*/ 2674 h 324"/>
                <a:gd name="T32" fmla="*/ 1156 w 378"/>
                <a:gd name="T33" fmla="*/ 2581 h 324"/>
                <a:gd name="T34" fmla="*/ 2413 w 378"/>
                <a:gd name="T35" fmla="*/ 2930 h 324"/>
                <a:gd name="T36" fmla="*/ 3298 w 378"/>
                <a:gd name="T37" fmla="*/ 2793 h 324"/>
                <a:gd name="T38" fmla="*/ 4420 w 378"/>
                <a:gd name="T39" fmla="*/ 2995 h 324"/>
                <a:gd name="T40" fmla="*/ 5890 w 378"/>
                <a:gd name="T41" fmla="*/ 2581 h 324"/>
                <a:gd name="T42" fmla="*/ 6350 w 378"/>
                <a:gd name="T43" fmla="*/ 2321 h 324"/>
                <a:gd name="T44" fmla="*/ 6315 w 378"/>
                <a:gd name="T45" fmla="*/ 2220 h 324"/>
                <a:gd name="T46" fmla="*/ 6957 w 378"/>
                <a:gd name="T47" fmla="*/ 170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a:gsLst>
                <a:gs pos="0">
                  <a:srgbClr val="FFFFFF"/>
                </a:gs>
                <a:gs pos="100000">
                  <a:schemeClr val="accent5">
                    <a:lumMod val="20000"/>
                    <a:lumOff val="80000"/>
                  </a:schemeClr>
                </a:gs>
              </a:gsLst>
              <a:lin ang="5400000" scaled="0"/>
            </a:gradFill>
            <a:ln w="28575">
              <a:solidFill>
                <a:schemeClr val="accent1"/>
              </a:solidFill>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dirty="0">
                <a:solidFill>
                  <a:prstClr val="white"/>
                </a:solidFill>
                <a:latin typeface="Arial" pitchFamily="34" charset="0"/>
                <a:ea typeface="宋体" pitchFamily="2" charset="-122"/>
                <a:cs typeface="Arial" pitchFamily="34" charset="0"/>
              </a:endParaRPr>
            </a:p>
          </p:txBody>
        </p:sp>
        <p:cxnSp>
          <p:nvCxnSpPr>
            <p:cNvPr id="186" name="Straight Connector 185"/>
            <p:cNvCxnSpPr>
              <a:cxnSpLocks/>
            </p:cNvCxnSpPr>
            <p:nvPr/>
          </p:nvCxnSpPr>
          <p:spPr>
            <a:xfrm rot="5400000">
              <a:off x="7041774" y="5029199"/>
              <a:ext cx="1097280" cy="1097280"/>
            </a:xfrm>
            <a:prstGeom prst="line">
              <a:avLst/>
            </a:prstGeom>
            <a:ln w="28575">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sp>
          <p:nvSpPr>
            <p:cNvPr id="29887" name="Title 20"/>
            <p:cNvSpPr txBox="1">
              <a:spLocks/>
            </p:cNvSpPr>
            <p:nvPr/>
          </p:nvSpPr>
          <p:spPr bwMode="auto">
            <a:xfrm>
              <a:off x="6949440" y="5212080"/>
              <a:ext cx="822960" cy="365760"/>
            </a:xfrm>
            <a:prstGeom prst="rect">
              <a:avLst/>
            </a:prstGeom>
            <a:noFill/>
            <a:ln w="9525">
              <a:solidFill>
                <a:schemeClr val="accent1"/>
              </a:solidFill>
              <a:miter lim="800000"/>
              <a:headEnd/>
              <a:tailEnd/>
            </a:ln>
          </p:spPr>
          <p:txBody>
            <a:bodyPr lIns="0" tIns="0" rIns="0" bIns="0" anchor="ctr"/>
            <a:lstStyle/>
            <a:p>
              <a:pPr algn="ctr" defTabSz="914400">
                <a:buNone/>
              </a:pPr>
              <a:r>
                <a:rPr lang="zh-CN" sz="1200" b="1" i="0">
                  <a:solidFill>
                    <a:srgbClr val="BE0F34"/>
                  </a:solidFill>
                  <a:latin typeface="Arial" pitchFamily="34" charset="0"/>
                  <a:ea typeface="宋体" pitchFamily="2" charset="-122"/>
                  <a:cs typeface="Arial" pitchFamily="34" charset="0"/>
                </a:rPr>
                <a:t>私有云</a:t>
              </a:r>
            </a:p>
          </p:txBody>
        </p:sp>
        <p:sp>
          <p:nvSpPr>
            <p:cNvPr id="29888" name="Title 20"/>
            <p:cNvSpPr txBox="1">
              <a:spLocks/>
            </p:cNvSpPr>
            <p:nvPr/>
          </p:nvSpPr>
          <p:spPr bwMode="auto">
            <a:xfrm>
              <a:off x="7498080" y="5577840"/>
              <a:ext cx="822960" cy="365760"/>
            </a:xfrm>
            <a:prstGeom prst="rect">
              <a:avLst/>
            </a:prstGeom>
            <a:noFill/>
            <a:ln w="9525">
              <a:solidFill>
                <a:schemeClr val="accent1"/>
              </a:solidFill>
              <a:miter lim="800000"/>
              <a:headEnd/>
              <a:tailEnd/>
            </a:ln>
          </p:spPr>
          <p:txBody>
            <a:bodyPr lIns="0" tIns="0" rIns="0" bIns="0" anchor="ctr"/>
            <a:lstStyle/>
            <a:p>
              <a:pPr algn="ctr" defTabSz="914400">
                <a:buNone/>
              </a:pPr>
              <a:r>
                <a:rPr lang="zh-CN" sz="1200" b="1" i="0">
                  <a:solidFill>
                    <a:srgbClr val="BE0F34"/>
                  </a:solidFill>
                  <a:latin typeface="Arial" pitchFamily="34" charset="0"/>
                  <a:ea typeface="宋体" pitchFamily="2" charset="-122"/>
                  <a:cs typeface="Arial" pitchFamily="34" charset="0"/>
                </a:rPr>
                <a:t>公共云</a:t>
              </a:r>
            </a:p>
          </p:txBody>
        </p:sp>
      </p:grpSp>
      <p:sp>
        <p:nvSpPr>
          <p:cNvPr id="237" name="Rectangle 70"/>
          <p:cNvSpPr>
            <a:spLocks noChangeArrowheads="1"/>
          </p:cNvSpPr>
          <p:nvPr/>
        </p:nvSpPr>
        <p:spPr bwMode="gray">
          <a:xfrm>
            <a:off x="243128" y="6110288"/>
            <a:ext cx="11913631" cy="365125"/>
          </a:xfrm>
          <a:prstGeom prst="rect">
            <a:avLst/>
          </a:prstGeom>
          <a:solidFill>
            <a:schemeClr val="accent5"/>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anchor="ctr"/>
          <a:lstStyle/>
          <a:p>
            <a:pPr algn="ctr" defTabSz="801654">
              <a:buNone/>
            </a:pPr>
            <a:r>
              <a:rPr lang="zh-CN" sz="1800" b="1" i="0" dirty="0" smtClean="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从</a:t>
            </a:r>
            <a:r>
              <a:rPr lang="zh-CN" altLang="en-US" sz="1800" b="1" i="0" dirty="0" smtClean="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传统</a:t>
            </a:r>
            <a:r>
              <a:rPr lang="zh-CN" sz="1800" b="1" i="0" dirty="0" smtClean="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企业</a:t>
            </a:r>
            <a:r>
              <a:rPr lang="zh-CN" altLang="en-US" sz="1800" b="1" i="0" dirty="0" smtClean="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数据中心</a:t>
            </a:r>
            <a:r>
              <a:rPr lang="zh-CN" sz="1800" b="1" i="0" dirty="0" smtClean="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到</a:t>
            </a:r>
            <a:r>
              <a:rPr lang="zh-CN" sz="1800" b="1" i="0" dirty="0">
                <a:solidFill>
                  <a:prstClr val="white"/>
                </a:solidFill>
                <a:effectLst>
                  <a:outerShdw blurRad="38100" dist="38100" dir="2700000" algn="tl">
                    <a:srgbClr val="000000">
                      <a:alpha val="43137"/>
                    </a:srgbClr>
                  </a:outerShdw>
                </a:effectLst>
                <a:latin typeface="Arial" pitchFamily="34" charset="0"/>
                <a:ea typeface="宋体" pitchFamily="2" charset="-122"/>
                <a:cs typeface="Arial" pitchFamily="34" charset="0"/>
              </a:rPr>
              <a:t>云计算、可复用且可扩展的 IT 服务平台</a:t>
            </a:r>
          </a:p>
        </p:txBody>
      </p:sp>
      <p:pic>
        <p:nvPicPr>
          <p:cNvPr id="221" name="Picture 220" descr="f5_icon_servers.png"/>
          <p:cNvPicPr>
            <a:picLocks noChangeAspect="1"/>
          </p:cNvPicPr>
          <p:nvPr/>
        </p:nvPicPr>
        <p:blipFill>
          <a:blip r:embed="rId3" cstate="print"/>
          <a:stretch>
            <a:fillRect/>
          </a:stretch>
        </p:blipFill>
        <p:spPr>
          <a:xfrm>
            <a:off x="3109109" y="3687641"/>
            <a:ext cx="1560170" cy="1170432"/>
          </a:xfrm>
          <a:prstGeom prst="rect">
            <a:avLst/>
          </a:prstGeom>
        </p:spPr>
      </p:pic>
      <p:sp>
        <p:nvSpPr>
          <p:cNvPr id="224" name="Freeform 223"/>
          <p:cNvSpPr/>
          <p:nvPr/>
        </p:nvSpPr>
        <p:spPr bwMode="auto">
          <a:xfrm flipV="1">
            <a:off x="5927309" y="2547729"/>
            <a:ext cx="774498" cy="581025"/>
          </a:xfrm>
          <a:custGeom>
            <a:avLst/>
            <a:gdLst>
              <a:gd name="connsiteX0" fmla="*/ 0 w 1160890"/>
              <a:gd name="connsiteY0" fmla="*/ 0 h 1160890"/>
              <a:gd name="connsiteX1" fmla="*/ 1160890 w 1160890"/>
              <a:gd name="connsiteY1" fmla="*/ 0 h 1160890"/>
              <a:gd name="connsiteX2" fmla="*/ 1160890 w 1160890"/>
              <a:gd name="connsiteY2" fmla="*/ 1160890 h 1160890"/>
              <a:gd name="connsiteX3" fmla="*/ 0 w 1160890"/>
              <a:gd name="connsiteY3" fmla="*/ 1160890 h 1160890"/>
              <a:gd name="connsiteX4" fmla="*/ 0 w 1160890"/>
              <a:gd name="connsiteY4" fmla="*/ 0 h 1160890"/>
              <a:gd name="connsiteX0" fmla="*/ 1160890 w 1160890"/>
              <a:gd name="connsiteY0" fmla="*/ 0 h 1160890"/>
              <a:gd name="connsiteX1" fmla="*/ 1160890 w 1160890"/>
              <a:gd name="connsiteY1" fmla="*/ 1160890 h 1160890"/>
              <a:gd name="connsiteX2" fmla="*/ 0 w 1160890"/>
              <a:gd name="connsiteY2" fmla="*/ 1160890 h 1160890"/>
              <a:gd name="connsiteX3" fmla="*/ 91440 w 1160890"/>
              <a:gd name="connsiteY3" fmla="*/ 91440 h 1160890"/>
              <a:gd name="connsiteX0" fmla="*/ 1160890 w 1160890"/>
              <a:gd name="connsiteY0" fmla="*/ 0 h 1160890"/>
              <a:gd name="connsiteX1" fmla="*/ 1160890 w 1160890"/>
              <a:gd name="connsiteY1" fmla="*/ 1160890 h 1160890"/>
              <a:gd name="connsiteX2" fmla="*/ 0 w 1160890"/>
              <a:gd name="connsiteY2" fmla="*/ 1160890 h 1160890"/>
            </a:gdLst>
            <a:ahLst/>
            <a:cxnLst>
              <a:cxn ang="0">
                <a:pos x="connsiteX0" y="connsiteY0"/>
              </a:cxn>
              <a:cxn ang="0">
                <a:pos x="connsiteX1" y="connsiteY1"/>
              </a:cxn>
              <a:cxn ang="0">
                <a:pos x="connsiteX2" y="connsiteY2"/>
              </a:cxn>
            </a:cxnLst>
            <a:rect l="l" t="t" r="r" b="b"/>
            <a:pathLst>
              <a:path w="1160890" h="1160890">
                <a:moveTo>
                  <a:pt x="1160890" y="0"/>
                </a:moveTo>
                <a:lnTo>
                  <a:pt x="1160890" y="1160890"/>
                </a:lnTo>
                <a:lnTo>
                  <a:pt x="0" y="1160890"/>
                </a:lnTo>
              </a:path>
            </a:pathLst>
          </a:custGeom>
          <a:ln w="28575">
            <a:solidFill>
              <a:schemeClr val="tx2"/>
            </a:solidFill>
            <a:miter lim="800000"/>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anchor="ctr"/>
          <a:lstStyle/>
          <a:p>
            <a:pPr algn="ctr">
              <a:defRPr/>
            </a:pPr>
            <a:endParaRPr lang="en-US" dirty="0">
              <a:solidFill>
                <a:prstClr val="black"/>
              </a:solidFill>
              <a:latin typeface="Arial" pitchFamily="34" charset="0"/>
              <a:ea typeface="宋体" pitchFamily="2" charset="-122"/>
              <a:cs typeface="Arial" pitchFamily="34" charset="0"/>
            </a:endParaRPr>
          </a:p>
        </p:txBody>
      </p:sp>
      <p:sp>
        <p:nvSpPr>
          <p:cNvPr id="225" name="Freeform 224"/>
          <p:cNvSpPr/>
          <p:nvPr/>
        </p:nvSpPr>
        <p:spPr bwMode="auto">
          <a:xfrm rot="10800000" flipV="1">
            <a:off x="5597195" y="2920792"/>
            <a:ext cx="662343" cy="498475"/>
          </a:xfrm>
          <a:custGeom>
            <a:avLst/>
            <a:gdLst>
              <a:gd name="connsiteX0" fmla="*/ 0 w 1160890"/>
              <a:gd name="connsiteY0" fmla="*/ 0 h 1160890"/>
              <a:gd name="connsiteX1" fmla="*/ 1160890 w 1160890"/>
              <a:gd name="connsiteY1" fmla="*/ 0 h 1160890"/>
              <a:gd name="connsiteX2" fmla="*/ 1160890 w 1160890"/>
              <a:gd name="connsiteY2" fmla="*/ 1160890 h 1160890"/>
              <a:gd name="connsiteX3" fmla="*/ 0 w 1160890"/>
              <a:gd name="connsiteY3" fmla="*/ 1160890 h 1160890"/>
              <a:gd name="connsiteX4" fmla="*/ 0 w 1160890"/>
              <a:gd name="connsiteY4" fmla="*/ 0 h 1160890"/>
              <a:gd name="connsiteX0" fmla="*/ 1160890 w 1160890"/>
              <a:gd name="connsiteY0" fmla="*/ 0 h 1160890"/>
              <a:gd name="connsiteX1" fmla="*/ 1160890 w 1160890"/>
              <a:gd name="connsiteY1" fmla="*/ 1160890 h 1160890"/>
              <a:gd name="connsiteX2" fmla="*/ 0 w 1160890"/>
              <a:gd name="connsiteY2" fmla="*/ 1160890 h 1160890"/>
              <a:gd name="connsiteX3" fmla="*/ 91440 w 1160890"/>
              <a:gd name="connsiteY3" fmla="*/ 91440 h 1160890"/>
              <a:gd name="connsiteX0" fmla="*/ 1160890 w 1160890"/>
              <a:gd name="connsiteY0" fmla="*/ 0 h 1160890"/>
              <a:gd name="connsiteX1" fmla="*/ 1160890 w 1160890"/>
              <a:gd name="connsiteY1" fmla="*/ 1160890 h 1160890"/>
              <a:gd name="connsiteX2" fmla="*/ 0 w 1160890"/>
              <a:gd name="connsiteY2" fmla="*/ 1160890 h 1160890"/>
            </a:gdLst>
            <a:ahLst/>
            <a:cxnLst>
              <a:cxn ang="0">
                <a:pos x="connsiteX0" y="connsiteY0"/>
              </a:cxn>
              <a:cxn ang="0">
                <a:pos x="connsiteX1" y="connsiteY1"/>
              </a:cxn>
              <a:cxn ang="0">
                <a:pos x="connsiteX2" y="connsiteY2"/>
              </a:cxn>
            </a:cxnLst>
            <a:rect l="l" t="t" r="r" b="b"/>
            <a:pathLst>
              <a:path w="1160890" h="1160890">
                <a:moveTo>
                  <a:pt x="1160890" y="0"/>
                </a:moveTo>
                <a:lnTo>
                  <a:pt x="1160890" y="1160890"/>
                </a:lnTo>
                <a:lnTo>
                  <a:pt x="0" y="1160890"/>
                </a:lnTo>
              </a:path>
            </a:pathLst>
          </a:custGeom>
          <a:ln w="28575">
            <a:solidFill>
              <a:schemeClr val="tx2"/>
            </a:solidFill>
            <a:miter lim="800000"/>
            <a:headEnd type="none" w="med" len="med"/>
            <a:tailEnd type="triangle" w="med" len="med"/>
          </a:ln>
        </p:spPr>
        <p:style>
          <a:lnRef idx="1">
            <a:schemeClr val="accent3"/>
          </a:lnRef>
          <a:fillRef idx="0">
            <a:schemeClr val="accent3"/>
          </a:fillRef>
          <a:effectRef idx="0">
            <a:schemeClr val="accent3"/>
          </a:effectRef>
          <a:fontRef idx="minor">
            <a:schemeClr val="tx1"/>
          </a:fontRef>
        </p:style>
        <p:txBody>
          <a:bodyPr anchor="ctr"/>
          <a:lstStyle/>
          <a:p>
            <a:pPr algn="ctr">
              <a:defRPr/>
            </a:pPr>
            <a:endParaRPr lang="en-US" dirty="0">
              <a:solidFill>
                <a:prstClr val="black"/>
              </a:solidFill>
              <a:latin typeface="Arial" pitchFamily="34" charset="0"/>
              <a:ea typeface="宋体" pitchFamily="2" charset="-122"/>
              <a:cs typeface="Arial" pitchFamily="34" charset="0"/>
            </a:endParaRPr>
          </a:p>
        </p:txBody>
      </p:sp>
      <p:pic>
        <p:nvPicPr>
          <p:cNvPr id="226" name="Picture 26" descr="ICON_Building_Q308"/>
          <p:cNvPicPr>
            <a:picLocks noChangeAspect="1" noChangeArrowheads="1"/>
          </p:cNvPicPr>
          <p:nvPr/>
        </p:nvPicPr>
        <p:blipFill>
          <a:blip r:embed="rId4" cstate="print"/>
          <a:srcRect/>
          <a:stretch>
            <a:fillRect/>
          </a:stretch>
        </p:blipFill>
        <p:spPr bwMode="auto">
          <a:xfrm>
            <a:off x="5209945" y="2423904"/>
            <a:ext cx="765085" cy="663331"/>
          </a:xfrm>
          <a:prstGeom prst="rect">
            <a:avLst/>
          </a:prstGeom>
          <a:noFill/>
          <a:ln w="9525">
            <a:noFill/>
            <a:miter lim="800000"/>
            <a:headEnd/>
            <a:tailEnd/>
          </a:ln>
        </p:spPr>
      </p:pic>
      <p:pic>
        <p:nvPicPr>
          <p:cNvPr id="227" name="Picture 26" descr="ICON_Building_Q308"/>
          <p:cNvPicPr>
            <a:picLocks noChangeAspect="1" noChangeArrowheads="1"/>
          </p:cNvPicPr>
          <p:nvPr/>
        </p:nvPicPr>
        <p:blipFill>
          <a:blip r:embed="rId5" cstate="print"/>
          <a:srcRect/>
          <a:stretch>
            <a:fillRect/>
          </a:stretch>
        </p:blipFill>
        <p:spPr bwMode="auto">
          <a:xfrm>
            <a:off x="6204648" y="2672652"/>
            <a:ext cx="956355" cy="829164"/>
          </a:xfrm>
          <a:prstGeom prst="rect">
            <a:avLst/>
          </a:prstGeom>
          <a:noFill/>
          <a:ln w="9525">
            <a:noFill/>
            <a:miter lim="800000"/>
            <a:headEnd/>
            <a:tailEnd/>
          </a:ln>
        </p:spPr>
      </p:pic>
      <p:sp>
        <p:nvSpPr>
          <p:cNvPr id="151" name="TextBox 150"/>
          <p:cNvSpPr txBox="1"/>
          <p:nvPr/>
        </p:nvSpPr>
        <p:spPr>
          <a:xfrm>
            <a:off x="604710" y="2298007"/>
            <a:ext cx="2161052" cy="2286000"/>
          </a:xfrm>
          <a:prstGeom prst="rect">
            <a:avLst/>
          </a:prstGeom>
          <a:gradFill>
            <a:gsLst>
              <a:gs pos="80000">
                <a:schemeClr val="bg1">
                  <a:alpha val="0"/>
                </a:schemeClr>
              </a:gs>
              <a:gs pos="16000">
                <a:schemeClr val="bg1"/>
              </a:gs>
            </a:gsLst>
            <a:lin ang="5400000" scaled="0"/>
          </a:gradFill>
          <a:ln>
            <a:noFill/>
          </a:ln>
          <a:effectLst>
            <a:outerShdw blurRad="50800" dist="38100" dir="2700000" algn="tl" rotWithShape="0">
              <a:prstClr val="black">
                <a:alpha val="40000"/>
              </a:prstClr>
            </a:outerShdw>
          </a:effectLst>
          <a:scene3d>
            <a:camera prst="orthographicFront"/>
            <a:lightRig rig="threePt" dir="t"/>
          </a:scene3d>
          <a:sp3d>
            <a:bevelT/>
          </a:sp3d>
        </p:spPr>
        <p:txBody>
          <a:bodyPr wrap="none">
            <a:norm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sz="1100" dirty="0">
              <a:ea typeface="宋体" pitchFamily="2" charset="-122"/>
              <a:cs typeface="Arial" charset="0"/>
            </a:endParaRPr>
          </a:p>
        </p:txBody>
      </p:sp>
      <p:pic>
        <p:nvPicPr>
          <p:cNvPr id="152" name="Picture 151" descr="server.png"/>
          <p:cNvPicPr>
            <a:picLocks noChangeAspect="1"/>
          </p:cNvPicPr>
          <p:nvPr/>
        </p:nvPicPr>
        <p:blipFill>
          <a:blip r:embed="rId6" cstate="print"/>
          <a:stretch>
            <a:fillRect/>
          </a:stretch>
        </p:blipFill>
        <p:spPr>
          <a:xfrm>
            <a:off x="1235897" y="3195098"/>
            <a:ext cx="456998" cy="659303"/>
          </a:xfrm>
          <a:prstGeom prst="rect">
            <a:avLst/>
          </a:prstGeom>
          <a:effectLst>
            <a:reflection blurRad="6350" stA="50000" endA="295" endPos="92000" dist="101600" dir="5400000" sy="-100000" algn="bl" rotWithShape="0"/>
          </a:effectLst>
        </p:spPr>
      </p:pic>
      <p:sp>
        <p:nvSpPr>
          <p:cNvPr id="153" name="Round Same Side Corner Rectangle 152"/>
          <p:cNvSpPr/>
          <p:nvPr/>
        </p:nvSpPr>
        <p:spPr>
          <a:xfrm>
            <a:off x="676311" y="2814098"/>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54" name="Round Same Side Corner Rectangle 153"/>
          <p:cNvSpPr/>
          <p:nvPr/>
        </p:nvSpPr>
        <p:spPr>
          <a:xfrm rot="10800000">
            <a:off x="676311" y="2966498"/>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55" name="Round Same Side Corner Rectangle 154"/>
          <p:cNvSpPr/>
          <p:nvPr/>
        </p:nvSpPr>
        <p:spPr>
          <a:xfrm>
            <a:off x="1590472" y="2814098"/>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56" name="Round Same Side Corner Rectangle 155"/>
          <p:cNvSpPr/>
          <p:nvPr/>
        </p:nvSpPr>
        <p:spPr>
          <a:xfrm rot="10800000">
            <a:off x="1590472" y="2966498"/>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cxnSp>
        <p:nvCxnSpPr>
          <p:cNvPr id="159" name="Straight Connector 158"/>
          <p:cNvCxnSpPr/>
          <p:nvPr/>
        </p:nvCxnSpPr>
        <p:spPr>
          <a:xfrm>
            <a:off x="981031" y="3957097"/>
            <a:ext cx="914162"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2788814" y="2298007"/>
            <a:ext cx="2209451" cy="2286000"/>
          </a:xfrm>
          <a:prstGeom prst="rect">
            <a:avLst/>
          </a:prstGeom>
          <a:gradFill>
            <a:gsLst>
              <a:gs pos="80000">
                <a:schemeClr val="bg1">
                  <a:alpha val="0"/>
                </a:schemeClr>
              </a:gs>
              <a:gs pos="16000">
                <a:schemeClr val="bg1"/>
              </a:gs>
            </a:gsLst>
            <a:lin ang="5400000" scaled="0"/>
          </a:gradFill>
          <a:ln>
            <a:noFill/>
          </a:ln>
          <a:effectLst>
            <a:outerShdw blurRad="50800" dist="38100" dir="2700000" algn="tl" rotWithShape="0">
              <a:prstClr val="black">
                <a:alpha val="40000"/>
              </a:prstClr>
            </a:outerShdw>
          </a:effectLst>
          <a:scene3d>
            <a:camera prst="orthographicFront"/>
            <a:lightRig rig="threePt" dir="t"/>
          </a:scene3d>
          <a:sp3d>
            <a:bevelT/>
          </a:sp3d>
        </p:spPr>
        <p:txBody>
          <a:bodyPr wrap="none">
            <a:norm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sz="1600" dirty="0">
              <a:ea typeface="宋体" pitchFamily="2" charset="-122"/>
              <a:cs typeface="Arial" charset="0"/>
            </a:endParaRPr>
          </a:p>
        </p:txBody>
      </p:sp>
      <p:sp>
        <p:nvSpPr>
          <p:cNvPr id="162" name="Round Same Side Corner Rectangle 161"/>
          <p:cNvSpPr/>
          <p:nvPr/>
        </p:nvSpPr>
        <p:spPr>
          <a:xfrm>
            <a:off x="2799479" y="3214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63" name="Round Same Side Corner Rectangle 162"/>
          <p:cNvSpPr/>
          <p:nvPr/>
        </p:nvSpPr>
        <p:spPr>
          <a:xfrm rot="10800000">
            <a:off x="2799479" y="3366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64" name="Round Same Side Corner Rectangle 163"/>
          <p:cNvSpPr/>
          <p:nvPr/>
        </p:nvSpPr>
        <p:spPr>
          <a:xfrm>
            <a:off x="3510494" y="3214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65" name="Round Same Side Corner Rectangle 164"/>
          <p:cNvSpPr/>
          <p:nvPr/>
        </p:nvSpPr>
        <p:spPr>
          <a:xfrm rot="10800000">
            <a:off x="3510494" y="3366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66" name="Round Same Side Corner Rectangle 165"/>
          <p:cNvSpPr/>
          <p:nvPr/>
        </p:nvSpPr>
        <p:spPr>
          <a:xfrm>
            <a:off x="2799479" y="2833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67" name="Round Same Side Corner Rectangle 166"/>
          <p:cNvSpPr/>
          <p:nvPr/>
        </p:nvSpPr>
        <p:spPr>
          <a:xfrm rot="10800000">
            <a:off x="2799479" y="2985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68" name="Round Same Side Corner Rectangle 167"/>
          <p:cNvSpPr/>
          <p:nvPr/>
        </p:nvSpPr>
        <p:spPr>
          <a:xfrm>
            <a:off x="3510494" y="2833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69" name="Round Same Side Corner Rectangle 168"/>
          <p:cNvSpPr/>
          <p:nvPr/>
        </p:nvSpPr>
        <p:spPr>
          <a:xfrm rot="10800000">
            <a:off x="3510494" y="2985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70" name="Round Same Side Corner Rectangle 169"/>
          <p:cNvSpPr/>
          <p:nvPr/>
        </p:nvSpPr>
        <p:spPr>
          <a:xfrm>
            <a:off x="4221508" y="3214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71" name="Round Same Side Corner Rectangle 170"/>
          <p:cNvSpPr/>
          <p:nvPr/>
        </p:nvSpPr>
        <p:spPr>
          <a:xfrm rot="10800000">
            <a:off x="4221508" y="3366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72" name="Round Same Side Corner Rectangle 171"/>
          <p:cNvSpPr/>
          <p:nvPr/>
        </p:nvSpPr>
        <p:spPr>
          <a:xfrm>
            <a:off x="4221508" y="2833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73" name="Round Same Side Corner Rectangle 172"/>
          <p:cNvSpPr/>
          <p:nvPr/>
        </p:nvSpPr>
        <p:spPr>
          <a:xfrm rot="10800000">
            <a:off x="4221508" y="2985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74" name="Round Same Side Corner Rectangle 173"/>
          <p:cNvSpPr/>
          <p:nvPr/>
        </p:nvSpPr>
        <p:spPr>
          <a:xfrm>
            <a:off x="2799479" y="3595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75" name="Round Same Side Corner Rectangle 174"/>
          <p:cNvSpPr/>
          <p:nvPr/>
        </p:nvSpPr>
        <p:spPr>
          <a:xfrm rot="10800000">
            <a:off x="2799479" y="3747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78" name="Round Same Side Corner Rectangle 177"/>
          <p:cNvSpPr/>
          <p:nvPr/>
        </p:nvSpPr>
        <p:spPr>
          <a:xfrm>
            <a:off x="3510494" y="3595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79" name="Round Same Side Corner Rectangle 178"/>
          <p:cNvSpPr/>
          <p:nvPr/>
        </p:nvSpPr>
        <p:spPr>
          <a:xfrm rot="10800000">
            <a:off x="3510494" y="3747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sp>
        <p:nvSpPr>
          <p:cNvPr id="180" name="Round Same Side Corner Rectangle 179"/>
          <p:cNvSpPr/>
          <p:nvPr/>
        </p:nvSpPr>
        <p:spPr>
          <a:xfrm>
            <a:off x="4221508" y="3595479"/>
            <a:ext cx="609441" cy="142875"/>
          </a:xfrm>
          <a:prstGeom prst="round2SameRect">
            <a:avLst/>
          </a:prstGeom>
          <a:solidFill>
            <a:schemeClr val="accent2">
              <a:lumMod val="60000"/>
              <a:lumOff val="4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App</a:t>
            </a:r>
            <a:endParaRPr lang="en-US" sz="1600" dirty="0">
              <a:solidFill>
                <a:schemeClr val="tx1">
                  <a:lumMod val="75000"/>
                  <a:lumOff val="25000"/>
                </a:schemeClr>
              </a:solidFill>
            </a:endParaRPr>
          </a:p>
        </p:txBody>
      </p:sp>
      <p:sp>
        <p:nvSpPr>
          <p:cNvPr id="181" name="Round Same Side Corner Rectangle 180"/>
          <p:cNvSpPr/>
          <p:nvPr/>
        </p:nvSpPr>
        <p:spPr>
          <a:xfrm rot="10800000">
            <a:off x="4221508" y="3747879"/>
            <a:ext cx="609441" cy="142875"/>
          </a:xfrm>
          <a:prstGeom prst="round2SameRect">
            <a:avLst/>
          </a:prstGeom>
          <a:solidFill>
            <a:schemeClr val="accent4">
              <a:lumMod val="40000"/>
              <a:lumOff val="60000"/>
            </a:schemeClr>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lumMod val="75000"/>
                    <a:lumOff val="25000"/>
                  </a:schemeClr>
                </a:solidFill>
              </a:rPr>
              <a:t>SO</a:t>
            </a:r>
            <a:endParaRPr lang="en-US" sz="1100" dirty="0">
              <a:solidFill>
                <a:schemeClr val="tx1">
                  <a:lumMod val="75000"/>
                  <a:lumOff val="25000"/>
                </a:schemeClr>
              </a:solidFill>
            </a:endParaRPr>
          </a:p>
        </p:txBody>
      </p:sp>
      <p:pic>
        <p:nvPicPr>
          <p:cNvPr id="182" name="Picture 26" descr="ICON_Building_Q308"/>
          <p:cNvPicPr>
            <a:picLocks noChangeAspect="1" noChangeArrowheads="1"/>
          </p:cNvPicPr>
          <p:nvPr/>
        </p:nvPicPr>
        <p:blipFill>
          <a:blip r:embed="rId5" cstate="print"/>
          <a:srcRect/>
          <a:stretch>
            <a:fillRect/>
          </a:stretch>
        </p:blipFill>
        <p:spPr bwMode="auto">
          <a:xfrm>
            <a:off x="3422881" y="1990236"/>
            <a:ext cx="956355" cy="829164"/>
          </a:xfrm>
          <a:prstGeom prst="rect">
            <a:avLst/>
          </a:prstGeom>
          <a:noFill/>
          <a:ln w="9525">
            <a:noFill/>
            <a:miter lim="800000"/>
            <a:headEnd/>
            <a:tailEnd/>
          </a:ln>
        </p:spPr>
      </p:pic>
      <p:pic>
        <p:nvPicPr>
          <p:cNvPr id="183" name="Picture 26" descr="ICON_Building_Q308"/>
          <p:cNvPicPr>
            <a:picLocks noChangeAspect="1" noChangeArrowheads="1"/>
          </p:cNvPicPr>
          <p:nvPr/>
        </p:nvPicPr>
        <p:blipFill>
          <a:blip r:embed="rId5" cstate="print"/>
          <a:srcRect/>
          <a:stretch>
            <a:fillRect/>
          </a:stretch>
        </p:blipFill>
        <p:spPr bwMode="auto">
          <a:xfrm>
            <a:off x="7600590" y="2744573"/>
            <a:ext cx="956355" cy="829164"/>
          </a:xfrm>
          <a:prstGeom prst="rect">
            <a:avLst/>
          </a:prstGeom>
          <a:noFill/>
          <a:ln w="9525">
            <a:noFill/>
            <a:miter lim="800000"/>
            <a:headEnd/>
            <a:tailEnd/>
          </a:ln>
        </p:spPr>
      </p:pic>
      <p:pic>
        <p:nvPicPr>
          <p:cNvPr id="187" name="Picture 26" descr="ICON_Building_Q308"/>
          <p:cNvPicPr>
            <a:picLocks noChangeAspect="1" noChangeArrowheads="1"/>
          </p:cNvPicPr>
          <p:nvPr/>
        </p:nvPicPr>
        <p:blipFill>
          <a:blip r:embed="rId4" cstate="print"/>
          <a:srcRect/>
          <a:stretch>
            <a:fillRect/>
          </a:stretch>
        </p:blipFill>
        <p:spPr bwMode="auto">
          <a:xfrm>
            <a:off x="7288930" y="2066899"/>
            <a:ext cx="765085" cy="663331"/>
          </a:xfrm>
          <a:prstGeom prst="rect">
            <a:avLst/>
          </a:prstGeom>
          <a:noFill/>
          <a:ln w="9525">
            <a:noFill/>
            <a:miter lim="800000"/>
            <a:headEnd/>
            <a:tailEnd/>
          </a:ln>
        </p:spPr>
      </p:pic>
      <p:pic>
        <p:nvPicPr>
          <p:cNvPr id="188" name="Picture 26" descr="ICON_Building_Q308"/>
          <p:cNvPicPr>
            <a:picLocks noChangeAspect="1" noChangeArrowheads="1"/>
          </p:cNvPicPr>
          <p:nvPr/>
        </p:nvPicPr>
        <p:blipFill>
          <a:blip r:embed="rId5" cstate="print"/>
          <a:srcRect/>
          <a:stretch>
            <a:fillRect/>
          </a:stretch>
        </p:blipFill>
        <p:spPr bwMode="auto">
          <a:xfrm>
            <a:off x="8278691" y="2205928"/>
            <a:ext cx="956355" cy="829164"/>
          </a:xfrm>
          <a:prstGeom prst="rect">
            <a:avLst/>
          </a:prstGeom>
          <a:noFill/>
          <a:ln w="9525">
            <a:noFill/>
            <a:miter lim="800000"/>
            <a:headEnd/>
            <a:tailEnd/>
          </a:ln>
        </p:spPr>
      </p:pic>
      <p:sp>
        <p:nvSpPr>
          <p:cNvPr id="189" name="Text Box 54"/>
          <p:cNvSpPr txBox="1">
            <a:spLocks noChangeArrowheads="1"/>
          </p:cNvSpPr>
          <p:nvPr/>
        </p:nvSpPr>
        <p:spPr bwMode="auto">
          <a:xfrm>
            <a:off x="604710" y="5118996"/>
            <a:ext cx="1631526" cy="238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84188" eaLnBrk="0" hangingPunct="0">
              <a:defRPr sz="2100">
                <a:solidFill>
                  <a:schemeClr val="bg1"/>
                </a:solidFill>
                <a:latin typeface="Candara" pitchFamily="34" charset="0"/>
                <a:ea typeface="SimHei" pitchFamily="49" charset="-122"/>
              </a:defRPr>
            </a:lvl1pPr>
            <a:lvl2pPr marL="742950" indent="-285750" defTabSz="484188" eaLnBrk="0" hangingPunct="0">
              <a:defRPr sz="2100">
                <a:solidFill>
                  <a:schemeClr val="bg1"/>
                </a:solidFill>
                <a:latin typeface="Candara" pitchFamily="34" charset="0"/>
                <a:ea typeface="SimHei" pitchFamily="49" charset="-122"/>
              </a:defRPr>
            </a:lvl2pPr>
            <a:lvl3pPr marL="1143000" indent="-228600" defTabSz="484188" eaLnBrk="0" hangingPunct="0">
              <a:defRPr sz="2100">
                <a:solidFill>
                  <a:schemeClr val="bg1"/>
                </a:solidFill>
                <a:latin typeface="Candara" pitchFamily="34" charset="0"/>
                <a:ea typeface="SimHei" pitchFamily="49" charset="-122"/>
              </a:defRPr>
            </a:lvl3pPr>
            <a:lvl4pPr marL="1600200" indent="-228600" defTabSz="484188" eaLnBrk="0" hangingPunct="0">
              <a:defRPr sz="2100">
                <a:solidFill>
                  <a:schemeClr val="bg1"/>
                </a:solidFill>
                <a:latin typeface="Candara" pitchFamily="34" charset="0"/>
                <a:ea typeface="SimHei" pitchFamily="49" charset="-122"/>
              </a:defRPr>
            </a:lvl4pPr>
            <a:lvl5pPr marL="2057400" indent="-228600" defTabSz="484188" eaLnBrk="0" hangingPunct="0">
              <a:defRPr sz="2100">
                <a:solidFill>
                  <a:schemeClr val="bg1"/>
                </a:solidFill>
                <a:latin typeface="Candara" pitchFamily="34" charset="0"/>
                <a:ea typeface="SimHei" pitchFamily="49" charset="-122"/>
              </a:defRPr>
            </a:lvl5pPr>
            <a:lvl6pPr marL="25146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6pPr>
            <a:lvl7pPr marL="29718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7pPr>
            <a:lvl8pPr marL="34290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8pPr>
            <a:lvl9pPr marL="38862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9pPr>
          </a:lstStyle>
          <a:p>
            <a:pPr algn="ctr" eaLnBrk="1" hangingPunct="1">
              <a:buClr>
                <a:srgbClr val="808080"/>
              </a:buClr>
              <a:buSzPct val="90000"/>
              <a:buFont typeface="Monotype Sorts" pitchFamily="2" charset="2"/>
              <a:buNone/>
            </a:pPr>
            <a:r>
              <a:rPr lang="zh-CN" altLang="en-US" sz="1600" b="1" dirty="0" smtClean="0">
                <a:solidFill>
                  <a:schemeClr val="tx1"/>
                </a:solidFill>
                <a:latin typeface="SimHei" pitchFamily="49" charset="-122"/>
                <a:cs typeface="Times New Roman" pitchFamily="18" charset="0"/>
              </a:rPr>
              <a:t>第一阶段</a:t>
            </a:r>
            <a:endParaRPr lang="en-US" altLang="zh-TW" sz="1600" b="1" dirty="0">
              <a:solidFill>
                <a:schemeClr val="tx1"/>
              </a:solidFill>
              <a:latin typeface="SimHei" pitchFamily="49" charset="-122"/>
              <a:cs typeface="Times New Roman" pitchFamily="18" charset="0"/>
            </a:endParaRPr>
          </a:p>
        </p:txBody>
      </p:sp>
      <p:sp>
        <p:nvSpPr>
          <p:cNvPr id="190" name="Text Box 54"/>
          <p:cNvSpPr txBox="1">
            <a:spLocks noChangeArrowheads="1"/>
          </p:cNvSpPr>
          <p:nvPr/>
        </p:nvSpPr>
        <p:spPr bwMode="auto">
          <a:xfrm>
            <a:off x="3132879" y="4715266"/>
            <a:ext cx="1631526" cy="238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84188" eaLnBrk="0" hangingPunct="0">
              <a:defRPr sz="2100">
                <a:solidFill>
                  <a:schemeClr val="bg1"/>
                </a:solidFill>
                <a:latin typeface="Candara" pitchFamily="34" charset="0"/>
                <a:ea typeface="SimHei" pitchFamily="49" charset="-122"/>
              </a:defRPr>
            </a:lvl1pPr>
            <a:lvl2pPr marL="742950" indent="-285750" defTabSz="484188" eaLnBrk="0" hangingPunct="0">
              <a:defRPr sz="2100">
                <a:solidFill>
                  <a:schemeClr val="bg1"/>
                </a:solidFill>
                <a:latin typeface="Candara" pitchFamily="34" charset="0"/>
                <a:ea typeface="SimHei" pitchFamily="49" charset="-122"/>
              </a:defRPr>
            </a:lvl2pPr>
            <a:lvl3pPr marL="1143000" indent="-228600" defTabSz="484188" eaLnBrk="0" hangingPunct="0">
              <a:defRPr sz="2100">
                <a:solidFill>
                  <a:schemeClr val="bg1"/>
                </a:solidFill>
                <a:latin typeface="Candara" pitchFamily="34" charset="0"/>
                <a:ea typeface="SimHei" pitchFamily="49" charset="-122"/>
              </a:defRPr>
            </a:lvl3pPr>
            <a:lvl4pPr marL="1600200" indent="-228600" defTabSz="484188" eaLnBrk="0" hangingPunct="0">
              <a:defRPr sz="2100">
                <a:solidFill>
                  <a:schemeClr val="bg1"/>
                </a:solidFill>
                <a:latin typeface="Candara" pitchFamily="34" charset="0"/>
                <a:ea typeface="SimHei" pitchFamily="49" charset="-122"/>
              </a:defRPr>
            </a:lvl4pPr>
            <a:lvl5pPr marL="2057400" indent="-228600" defTabSz="484188" eaLnBrk="0" hangingPunct="0">
              <a:defRPr sz="2100">
                <a:solidFill>
                  <a:schemeClr val="bg1"/>
                </a:solidFill>
                <a:latin typeface="Candara" pitchFamily="34" charset="0"/>
                <a:ea typeface="SimHei" pitchFamily="49" charset="-122"/>
              </a:defRPr>
            </a:lvl5pPr>
            <a:lvl6pPr marL="25146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6pPr>
            <a:lvl7pPr marL="29718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7pPr>
            <a:lvl8pPr marL="34290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8pPr>
            <a:lvl9pPr marL="38862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9pPr>
          </a:lstStyle>
          <a:p>
            <a:pPr algn="ctr" eaLnBrk="1" hangingPunct="1">
              <a:buClr>
                <a:srgbClr val="808080"/>
              </a:buClr>
              <a:buSzPct val="90000"/>
            </a:pPr>
            <a:r>
              <a:rPr lang="zh-CN" altLang="en-US" sz="1600" b="1" dirty="0">
                <a:solidFill>
                  <a:schemeClr val="tx1"/>
                </a:solidFill>
                <a:latin typeface="SimHei" pitchFamily="49" charset="-122"/>
                <a:cs typeface="Times New Roman" pitchFamily="18" charset="0"/>
              </a:rPr>
              <a:t>第二阶段</a:t>
            </a:r>
            <a:endParaRPr lang="en-US" altLang="zh-TW" sz="1600" b="1" dirty="0">
              <a:solidFill>
                <a:schemeClr val="tx1"/>
              </a:solidFill>
              <a:latin typeface="SimHei" pitchFamily="49" charset="-122"/>
              <a:cs typeface="Times New Roman" pitchFamily="18" charset="0"/>
            </a:endParaRPr>
          </a:p>
        </p:txBody>
      </p:sp>
      <p:sp>
        <p:nvSpPr>
          <p:cNvPr id="191" name="Text Box 54"/>
          <p:cNvSpPr txBox="1">
            <a:spLocks noChangeArrowheads="1"/>
          </p:cNvSpPr>
          <p:nvPr/>
        </p:nvSpPr>
        <p:spPr bwMode="auto">
          <a:xfrm>
            <a:off x="5304042" y="4390145"/>
            <a:ext cx="1631526" cy="238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84188" eaLnBrk="0" hangingPunct="0">
              <a:defRPr sz="2100">
                <a:solidFill>
                  <a:schemeClr val="bg1"/>
                </a:solidFill>
                <a:latin typeface="Candara" pitchFamily="34" charset="0"/>
                <a:ea typeface="SimHei" pitchFamily="49" charset="-122"/>
              </a:defRPr>
            </a:lvl1pPr>
            <a:lvl2pPr marL="742950" indent="-285750" defTabSz="484188" eaLnBrk="0" hangingPunct="0">
              <a:defRPr sz="2100">
                <a:solidFill>
                  <a:schemeClr val="bg1"/>
                </a:solidFill>
                <a:latin typeface="Candara" pitchFamily="34" charset="0"/>
                <a:ea typeface="SimHei" pitchFamily="49" charset="-122"/>
              </a:defRPr>
            </a:lvl2pPr>
            <a:lvl3pPr marL="1143000" indent="-228600" defTabSz="484188" eaLnBrk="0" hangingPunct="0">
              <a:defRPr sz="2100">
                <a:solidFill>
                  <a:schemeClr val="bg1"/>
                </a:solidFill>
                <a:latin typeface="Candara" pitchFamily="34" charset="0"/>
                <a:ea typeface="SimHei" pitchFamily="49" charset="-122"/>
              </a:defRPr>
            </a:lvl3pPr>
            <a:lvl4pPr marL="1600200" indent="-228600" defTabSz="484188" eaLnBrk="0" hangingPunct="0">
              <a:defRPr sz="2100">
                <a:solidFill>
                  <a:schemeClr val="bg1"/>
                </a:solidFill>
                <a:latin typeface="Candara" pitchFamily="34" charset="0"/>
                <a:ea typeface="SimHei" pitchFamily="49" charset="-122"/>
              </a:defRPr>
            </a:lvl4pPr>
            <a:lvl5pPr marL="2057400" indent="-228600" defTabSz="484188" eaLnBrk="0" hangingPunct="0">
              <a:defRPr sz="2100">
                <a:solidFill>
                  <a:schemeClr val="bg1"/>
                </a:solidFill>
                <a:latin typeface="Candara" pitchFamily="34" charset="0"/>
                <a:ea typeface="SimHei" pitchFamily="49" charset="-122"/>
              </a:defRPr>
            </a:lvl5pPr>
            <a:lvl6pPr marL="25146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6pPr>
            <a:lvl7pPr marL="29718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7pPr>
            <a:lvl8pPr marL="34290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8pPr>
            <a:lvl9pPr marL="38862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9pPr>
          </a:lstStyle>
          <a:p>
            <a:pPr algn="ctr" eaLnBrk="1" hangingPunct="1">
              <a:buClr>
                <a:srgbClr val="808080"/>
              </a:buClr>
              <a:buSzPct val="90000"/>
              <a:buFont typeface="Monotype Sorts" pitchFamily="2" charset="2"/>
              <a:buNone/>
            </a:pPr>
            <a:r>
              <a:rPr lang="zh-CN" altLang="en-US" sz="1600" b="1" dirty="0" smtClean="0">
                <a:solidFill>
                  <a:schemeClr val="tx1"/>
                </a:solidFill>
                <a:latin typeface="SimHei" pitchFamily="49" charset="-122"/>
                <a:cs typeface="Times New Roman" pitchFamily="18" charset="0"/>
              </a:rPr>
              <a:t>第三阶段</a:t>
            </a:r>
            <a:endParaRPr lang="en-US" altLang="zh-TW" sz="1600" b="1" dirty="0">
              <a:solidFill>
                <a:schemeClr val="tx1"/>
              </a:solidFill>
              <a:latin typeface="SimHei" pitchFamily="49" charset="-122"/>
              <a:cs typeface="Times New Roman" pitchFamily="18" charset="0"/>
            </a:endParaRPr>
          </a:p>
        </p:txBody>
      </p:sp>
      <p:sp>
        <p:nvSpPr>
          <p:cNvPr id="192" name="Text Box 54"/>
          <p:cNvSpPr txBox="1">
            <a:spLocks noChangeArrowheads="1"/>
          </p:cNvSpPr>
          <p:nvPr/>
        </p:nvSpPr>
        <p:spPr bwMode="auto">
          <a:xfrm>
            <a:off x="7554339" y="4027653"/>
            <a:ext cx="1631526" cy="238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84188" eaLnBrk="0" hangingPunct="0">
              <a:defRPr sz="2100">
                <a:solidFill>
                  <a:schemeClr val="bg1"/>
                </a:solidFill>
                <a:latin typeface="Candara" pitchFamily="34" charset="0"/>
                <a:ea typeface="SimHei" pitchFamily="49" charset="-122"/>
              </a:defRPr>
            </a:lvl1pPr>
            <a:lvl2pPr marL="742950" indent="-285750" defTabSz="484188" eaLnBrk="0" hangingPunct="0">
              <a:defRPr sz="2100">
                <a:solidFill>
                  <a:schemeClr val="bg1"/>
                </a:solidFill>
                <a:latin typeface="Candara" pitchFamily="34" charset="0"/>
                <a:ea typeface="SimHei" pitchFamily="49" charset="-122"/>
              </a:defRPr>
            </a:lvl2pPr>
            <a:lvl3pPr marL="1143000" indent="-228600" defTabSz="484188" eaLnBrk="0" hangingPunct="0">
              <a:defRPr sz="2100">
                <a:solidFill>
                  <a:schemeClr val="bg1"/>
                </a:solidFill>
                <a:latin typeface="Candara" pitchFamily="34" charset="0"/>
                <a:ea typeface="SimHei" pitchFamily="49" charset="-122"/>
              </a:defRPr>
            </a:lvl3pPr>
            <a:lvl4pPr marL="1600200" indent="-228600" defTabSz="484188" eaLnBrk="0" hangingPunct="0">
              <a:defRPr sz="2100">
                <a:solidFill>
                  <a:schemeClr val="bg1"/>
                </a:solidFill>
                <a:latin typeface="Candara" pitchFamily="34" charset="0"/>
                <a:ea typeface="SimHei" pitchFamily="49" charset="-122"/>
              </a:defRPr>
            </a:lvl4pPr>
            <a:lvl5pPr marL="2057400" indent="-228600" defTabSz="484188" eaLnBrk="0" hangingPunct="0">
              <a:defRPr sz="2100">
                <a:solidFill>
                  <a:schemeClr val="bg1"/>
                </a:solidFill>
                <a:latin typeface="Candara" pitchFamily="34" charset="0"/>
                <a:ea typeface="SimHei" pitchFamily="49" charset="-122"/>
              </a:defRPr>
            </a:lvl5pPr>
            <a:lvl6pPr marL="25146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6pPr>
            <a:lvl7pPr marL="29718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7pPr>
            <a:lvl8pPr marL="34290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8pPr>
            <a:lvl9pPr marL="38862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9pPr>
          </a:lstStyle>
          <a:p>
            <a:pPr algn="ctr" eaLnBrk="1" hangingPunct="1">
              <a:buClr>
                <a:srgbClr val="808080"/>
              </a:buClr>
              <a:buSzPct val="90000"/>
              <a:buFont typeface="Monotype Sorts" pitchFamily="2" charset="2"/>
              <a:buNone/>
            </a:pPr>
            <a:r>
              <a:rPr lang="zh-CN" altLang="en-US" sz="1600" b="1" dirty="0" smtClean="0">
                <a:solidFill>
                  <a:schemeClr val="tx1"/>
                </a:solidFill>
                <a:latin typeface="SimHei" pitchFamily="49" charset="-122"/>
                <a:cs typeface="Times New Roman" pitchFamily="18" charset="0"/>
              </a:rPr>
              <a:t>第四阶段</a:t>
            </a:r>
            <a:endParaRPr lang="en-US" altLang="zh-TW" sz="1600" b="1" dirty="0">
              <a:solidFill>
                <a:schemeClr val="tx1"/>
              </a:solidFill>
              <a:latin typeface="SimHei" pitchFamily="49" charset="-122"/>
              <a:cs typeface="Times New Roman" pitchFamily="18" charset="0"/>
            </a:endParaRPr>
          </a:p>
        </p:txBody>
      </p:sp>
      <p:sp>
        <p:nvSpPr>
          <p:cNvPr id="193" name="Text Box 54"/>
          <p:cNvSpPr txBox="1">
            <a:spLocks noChangeArrowheads="1"/>
          </p:cNvSpPr>
          <p:nvPr/>
        </p:nvSpPr>
        <p:spPr bwMode="auto">
          <a:xfrm>
            <a:off x="10071698" y="3642015"/>
            <a:ext cx="1631526" cy="238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84188" eaLnBrk="0" hangingPunct="0">
              <a:defRPr sz="2100">
                <a:solidFill>
                  <a:schemeClr val="bg1"/>
                </a:solidFill>
                <a:latin typeface="Candara" pitchFamily="34" charset="0"/>
                <a:ea typeface="SimHei" pitchFamily="49" charset="-122"/>
              </a:defRPr>
            </a:lvl1pPr>
            <a:lvl2pPr marL="742950" indent="-285750" defTabSz="484188" eaLnBrk="0" hangingPunct="0">
              <a:defRPr sz="2100">
                <a:solidFill>
                  <a:schemeClr val="bg1"/>
                </a:solidFill>
                <a:latin typeface="Candara" pitchFamily="34" charset="0"/>
                <a:ea typeface="SimHei" pitchFamily="49" charset="-122"/>
              </a:defRPr>
            </a:lvl2pPr>
            <a:lvl3pPr marL="1143000" indent="-228600" defTabSz="484188" eaLnBrk="0" hangingPunct="0">
              <a:defRPr sz="2100">
                <a:solidFill>
                  <a:schemeClr val="bg1"/>
                </a:solidFill>
                <a:latin typeface="Candara" pitchFamily="34" charset="0"/>
                <a:ea typeface="SimHei" pitchFamily="49" charset="-122"/>
              </a:defRPr>
            </a:lvl3pPr>
            <a:lvl4pPr marL="1600200" indent="-228600" defTabSz="484188" eaLnBrk="0" hangingPunct="0">
              <a:defRPr sz="2100">
                <a:solidFill>
                  <a:schemeClr val="bg1"/>
                </a:solidFill>
                <a:latin typeface="Candara" pitchFamily="34" charset="0"/>
                <a:ea typeface="SimHei" pitchFamily="49" charset="-122"/>
              </a:defRPr>
            </a:lvl4pPr>
            <a:lvl5pPr marL="2057400" indent="-228600" defTabSz="484188" eaLnBrk="0" hangingPunct="0">
              <a:defRPr sz="2100">
                <a:solidFill>
                  <a:schemeClr val="bg1"/>
                </a:solidFill>
                <a:latin typeface="Candara" pitchFamily="34" charset="0"/>
                <a:ea typeface="SimHei" pitchFamily="49" charset="-122"/>
              </a:defRPr>
            </a:lvl5pPr>
            <a:lvl6pPr marL="25146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6pPr>
            <a:lvl7pPr marL="29718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7pPr>
            <a:lvl8pPr marL="34290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8pPr>
            <a:lvl9pPr marL="3886200" indent="-228600" defTabSz="484188" eaLnBrk="0" fontAlgn="base" hangingPunct="0">
              <a:spcBef>
                <a:spcPct val="0"/>
              </a:spcBef>
              <a:spcAft>
                <a:spcPct val="0"/>
              </a:spcAft>
              <a:defRPr sz="2100">
                <a:solidFill>
                  <a:schemeClr val="bg1"/>
                </a:solidFill>
                <a:latin typeface="Candara" pitchFamily="34" charset="0"/>
                <a:ea typeface="SimHei" pitchFamily="49" charset="-122"/>
              </a:defRPr>
            </a:lvl9pPr>
          </a:lstStyle>
          <a:p>
            <a:pPr algn="ctr" eaLnBrk="1" hangingPunct="1">
              <a:buClr>
                <a:srgbClr val="808080"/>
              </a:buClr>
              <a:buSzPct val="90000"/>
              <a:buFont typeface="Monotype Sorts" pitchFamily="2" charset="2"/>
              <a:buNone/>
            </a:pPr>
            <a:r>
              <a:rPr lang="zh-CN" altLang="en-US" sz="1600" b="1" dirty="0" smtClean="0">
                <a:solidFill>
                  <a:schemeClr val="tx1"/>
                </a:solidFill>
                <a:latin typeface="SimHei" pitchFamily="49" charset="-122"/>
                <a:cs typeface="Times New Roman" pitchFamily="18" charset="0"/>
              </a:rPr>
              <a:t>第五阶段</a:t>
            </a:r>
            <a:endParaRPr lang="en-US" altLang="zh-TW" sz="1600" b="1" dirty="0">
              <a:solidFill>
                <a:schemeClr val="tx1"/>
              </a:solidFill>
              <a:latin typeface="SimHei" pitchFamily="49" charset="-122"/>
              <a:cs typeface="Times New Roman" pitchFamily="18" charset="0"/>
            </a:endParaRPr>
          </a:p>
        </p:txBody>
      </p:sp>
      <p:sp>
        <p:nvSpPr>
          <p:cNvPr id="194" name="Rectangle 22"/>
          <p:cNvSpPr>
            <a:spLocks noChangeArrowheads="1"/>
          </p:cNvSpPr>
          <p:nvPr/>
        </p:nvSpPr>
        <p:spPr bwMode="auto">
          <a:xfrm>
            <a:off x="2469506" y="5465070"/>
            <a:ext cx="2444598"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30187" defTabSz="914400">
              <a:lnSpc>
                <a:spcPct val="85000"/>
              </a:lnSpc>
              <a:spcBef>
                <a:spcPct val="20000"/>
              </a:spcBef>
              <a:spcAft>
                <a:spcPct val="20000"/>
              </a:spcAft>
              <a:buClr>
                <a:srgbClr val="00386E"/>
              </a:buClr>
            </a:pPr>
            <a:r>
              <a:rPr lang="zh-CN" altLang="en-US" sz="1200" b="1" dirty="0">
                <a:solidFill>
                  <a:srgbClr val="0070C0"/>
                </a:solidFill>
                <a:cs typeface="Arial" pitchFamily="34" charset="0"/>
              </a:rPr>
              <a:t>通过数据中心整合和优化来节省能源和场地设施成本</a:t>
            </a:r>
          </a:p>
        </p:txBody>
      </p:sp>
      <p:sp>
        <p:nvSpPr>
          <p:cNvPr id="7" name="Rectangle 6"/>
          <p:cNvSpPr/>
          <p:nvPr/>
        </p:nvSpPr>
        <p:spPr>
          <a:xfrm>
            <a:off x="4878337" y="5073400"/>
            <a:ext cx="2281172" cy="406265"/>
          </a:xfrm>
          <a:prstGeom prst="rect">
            <a:avLst/>
          </a:prstGeom>
        </p:spPr>
        <p:txBody>
          <a:bodyPr wrap="square">
            <a:spAutoFit/>
          </a:bodyPr>
          <a:lstStyle/>
          <a:p>
            <a:pPr marL="230187">
              <a:lnSpc>
                <a:spcPct val="85000"/>
              </a:lnSpc>
              <a:spcBef>
                <a:spcPct val="20000"/>
              </a:spcBef>
              <a:spcAft>
                <a:spcPct val="20000"/>
              </a:spcAft>
              <a:buClr>
                <a:srgbClr val="00386E"/>
              </a:buClr>
            </a:pPr>
            <a:r>
              <a:rPr lang="zh-CN" altLang="en-US" sz="1200" b="1" dirty="0">
                <a:solidFill>
                  <a:srgbClr val="0070C0"/>
                </a:solidFill>
                <a:cs typeface="Arial" pitchFamily="34" charset="0"/>
              </a:rPr>
              <a:t>通过虚拟技术来提升资源利用率，降低管理和能源成本</a:t>
            </a:r>
          </a:p>
        </p:txBody>
      </p:sp>
      <p:sp>
        <p:nvSpPr>
          <p:cNvPr id="8" name="Rectangle 7"/>
          <p:cNvSpPr/>
          <p:nvPr/>
        </p:nvSpPr>
        <p:spPr>
          <a:xfrm>
            <a:off x="7019861" y="4636923"/>
            <a:ext cx="2669833" cy="563231"/>
          </a:xfrm>
          <a:prstGeom prst="rect">
            <a:avLst/>
          </a:prstGeom>
        </p:spPr>
        <p:txBody>
          <a:bodyPr wrap="square">
            <a:spAutoFit/>
          </a:bodyPr>
          <a:lstStyle/>
          <a:p>
            <a:pPr marL="230187">
              <a:lnSpc>
                <a:spcPct val="85000"/>
              </a:lnSpc>
              <a:spcBef>
                <a:spcPct val="20000"/>
              </a:spcBef>
              <a:spcAft>
                <a:spcPct val="20000"/>
              </a:spcAft>
              <a:buClr>
                <a:srgbClr val="00386E"/>
              </a:buClr>
            </a:pPr>
            <a:r>
              <a:rPr lang="zh-CN" altLang="en-US" sz="1200" b="1" dirty="0">
                <a:solidFill>
                  <a:srgbClr val="0070C0"/>
                </a:solidFill>
                <a:cs typeface="Arial" pitchFamily="34" charset="0"/>
              </a:rPr>
              <a:t>自动化管理，自动化部署，实时监控</a:t>
            </a:r>
            <a:r>
              <a:rPr lang="en-US" altLang="zh-CN" sz="1200" b="1" dirty="0">
                <a:solidFill>
                  <a:srgbClr val="0070C0"/>
                </a:solidFill>
                <a:cs typeface="Arial" pitchFamily="34" charset="0"/>
              </a:rPr>
              <a:t>, </a:t>
            </a:r>
            <a:r>
              <a:rPr lang="zh-CN" altLang="en-US" sz="1200" b="1" dirty="0">
                <a:solidFill>
                  <a:srgbClr val="0070C0"/>
                </a:solidFill>
                <a:cs typeface="Arial" pitchFamily="34" charset="0"/>
              </a:rPr>
              <a:t>动态伸缩</a:t>
            </a:r>
            <a:r>
              <a:rPr lang="en-US" altLang="zh-CN" sz="1200" b="1" dirty="0">
                <a:solidFill>
                  <a:srgbClr val="0070C0"/>
                </a:solidFill>
                <a:cs typeface="Arial" pitchFamily="34" charset="0"/>
              </a:rPr>
              <a:t>, </a:t>
            </a:r>
            <a:r>
              <a:rPr lang="zh-CN" altLang="en-US" sz="1200" b="1" dirty="0">
                <a:solidFill>
                  <a:srgbClr val="0070C0"/>
                </a:solidFill>
                <a:cs typeface="Arial" pitchFamily="34" charset="0"/>
              </a:rPr>
              <a:t>提高管理效率及服务质量，降低服务成本</a:t>
            </a:r>
          </a:p>
        </p:txBody>
      </p:sp>
      <p:sp>
        <p:nvSpPr>
          <p:cNvPr id="9" name="Rectangle 8"/>
          <p:cNvSpPr/>
          <p:nvPr/>
        </p:nvSpPr>
        <p:spPr>
          <a:xfrm>
            <a:off x="3317352" y="5099558"/>
            <a:ext cx="1107996" cy="276999"/>
          </a:xfrm>
          <a:prstGeom prst="rect">
            <a:avLst/>
          </a:prstGeom>
        </p:spPr>
        <p:txBody>
          <a:bodyPr wrap="none">
            <a:spAutoFit/>
          </a:bodyPr>
          <a:lstStyle/>
          <a:p>
            <a:pPr algn="ctr">
              <a:buClr>
                <a:srgbClr val="808080"/>
              </a:buClr>
              <a:buSzPct val="90000"/>
            </a:pPr>
            <a:r>
              <a:rPr lang="zh-CN" altLang="en-US" sz="1200" b="1" dirty="0" smtClean="0">
                <a:latin typeface="SimHei" pitchFamily="49" charset="-122"/>
                <a:cs typeface="Times New Roman" pitchFamily="18" charset="0"/>
              </a:rPr>
              <a:t>阶段业务目标</a:t>
            </a:r>
            <a:endParaRPr lang="en-US" altLang="zh-TW" sz="1200" b="1" dirty="0">
              <a:latin typeface="SimHei" pitchFamily="49" charset="-122"/>
              <a:cs typeface="Times New Roman" pitchFamily="18" charset="0"/>
            </a:endParaRPr>
          </a:p>
        </p:txBody>
      </p:sp>
      <p:sp>
        <p:nvSpPr>
          <p:cNvPr id="195" name="Rectangle 194"/>
          <p:cNvSpPr/>
          <p:nvPr/>
        </p:nvSpPr>
        <p:spPr>
          <a:xfrm>
            <a:off x="5565805" y="4705429"/>
            <a:ext cx="1107996" cy="276999"/>
          </a:xfrm>
          <a:prstGeom prst="rect">
            <a:avLst/>
          </a:prstGeom>
        </p:spPr>
        <p:txBody>
          <a:bodyPr wrap="none">
            <a:spAutoFit/>
          </a:bodyPr>
          <a:lstStyle/>
          <a:p>
            <a:pPr algn="ctr">
              <a:buClr>
                <a:srgbClr val="808080"/>
              </a:buClr>
              <a:buSzPct val="90000"/>
            </a:pPr>
            <a:r>
              <a:rPr lang="zh-CN" altLang="en-US" sz="1200" b="1" dirty="0" smtClean="0">
                <a:latin typeface="SimHei" pitchFamily="49" charset="-122"/>
                <a:cs typeface="Times New Roman" pitchFamily="18" charset="0"/>
              </a:rPr>
              <a:t>阶段业务目标</a:t>
            </a:r>
            <a:endParaRPr lang="en-US" altLang="zh-TW" sz="1200" b="1" dirty="0">
              <a:latin typeface="SimHei" pitchFamily="49" charset="-122"/>
              <a:cs typeface="Times New Roman" pitchFamily="18" charset="0"/>
            </a:endParaRPr>
          </a:p>
        </p:txBody>
      </p:sp>
      <p:sp>
        <p:nvSpPr>
          <p:cNvPr id="196" name="Rectangle 195"/>
          <p:cNvSpPr/>
          <p:nvPr/>
        </p:nvSpPr>
        <p:spPr>
          <a:xfrm>
            <a:off x="7806150" y="4343522"/>
            <a:ext cx="1107996" cy="276999"/>
          </a:xfrm>
          <a:prstGeom prst="rect">
            <a:avLst/>
          </a:prstGeom>
        </p:spPr>
        <p:txBody>
          <a:bodyPr wrap="none">
            <a:spAutoFit/>
          </a:bodyPr>
          <a:lstStyle/>
          <a:p>
            <a:pPr algn="ctr">
              <a:buClr>
                <a:srgbClr val="808080"/>
              </a:buClr>
              <a:buSzPct val="90000"/>
            </a:pPr>
            <a:r>
              <a:rPr lang="zh-CN" altLang="en-US" sz="1200" b="1" dirty="0" smtClean="0">
                <a:latin typeface="SimHei" pitchFamily="49" charset="-122"/>
                <a:cs typeface="Times New Roman" pitchFamily="18" charset="0"/>
              </a:rPr>
              <a:t>阶段业务目标</a:t>
            </a:r>
            <a:endParaRPr lang="en-US" altLang="zh-TW" sz="1200" b="1" dirty="0">
              <a:latin typeface="SimHei" pitchFamily="49" charset="-122"/>
              <a:cs typeface="Times New Roman" pitchFamily="18" charset="0"/>
            </a:endParaRPr>
          </a:p>
        </p:txBody>
      </p:sp>
      <p:sp>
        <p:nvSpPr>
          <p:cNvPr id="197" name="Rectangle 196"/>
          <p:cNvSpPr/>
          <p:nvPr/>
        </p:nvSpPr>
        <p:spPr>
          <a:xfrm>
            <a:off x="10310098" y="3951190"/>
            <a:ext cx="1107996" cy="276999"/>
          </a:xfrm>
          <a:prstGeom prst="rect">
            <a:avLst/>
          </a:prstGeom>
        </p:spPr>
        <p:txBody>
          <a:bodyPr wrap="none">
            <a:spAutoFit/>
          </a:bodyPr>
          <a:lstStyle/>
          <a:p>
            <a:pPr algn="ctr">
              <a:buClr>
                <a:srgbClr val="808080"/>
              </a:buClr>
              <a:buSzPct val="90000"/>
            </a:pPr>
            <a:r>
              <a:rPr lang="zh-CN" altLang="en-US" sz="1200" b="1" dirty="0" smtClean="0">
                <a:latin typeface="SimHei" pitchFamily="49" charset="-122"/>
                <a:cs typeface="Times New Roman" pitchFamily="18" charset="0"/>
              </a:rPr>
              <a:t>阶段业务目标</a:t>
            </a:r>
            <a:endParaRPr lang="en-US" altLang="zh-TW" sz="1200" b="1" dirty="0">
              <a:latin typeface="SimHei" pitchFamily="49" charset="-122"/>
              <a:cs typeface="Times New Roman" pitchFamily="18" charset="0"/>
            </a:endParaRPr>
          </a:p>
        </p:txBody>
      </p:sp>
      <p:sp>
        <p:nvSpPr>
          <p:cNvPr id="10" name="Rectangle 9"/>
          <p:cNvSpPr/>
          <p:nvPr/>
        </p:nvSpPr>
        <p:spPr>
          <a:xfrm>
            <a:off x="9507709" y="4343522"/>
            <a:ext cx="2528757" cy="563231"/>
          </a:xfrm>
          <a:prstGeom prst="rect">
            <a:avLst/>
          </a:prstGeom>
        </p:spPr>
        <p:txBody>
          <a:bodyPr wrap="square">
            <a:spAutoFit/>
          </a:bodyPr>
          <a:lstStyle/>
          <a:p>
            <a:pPr marL="230187">
              <a:lnSpc>
                <a:spcPct val="85000"/>
              </a:lnSpc>
              <a:spcBef>
                <a:spcPct val="20000"/>
              </a:spcBef>
              <a:spcAft>
                <a:spcPct val="20000"/>
              </a:spcAft>
              <a:buClr>
                <a:srgbClr val="00386E"/>
              </a:buClr>
            </a:pPr>
            <a:r>
              <a:rPr lang="zh-CN" altLang="en-US" sz="1200" b="1" dirty="0">
                <a:solidFill>
                  <a:srgbClr val="0070C0"/>
                </a:solidFill>
                <a:cs typeface="Arial" pitchFamily="34" charset="0"/>
              </a:rPr>
              <a:t>通过增加服务流程，实现</a:t>
            </a:r>
            <a:r>
              <a:rPr lang="en-US" altLang="zh-CN" sz="1200" b="1" dirty="0">
                <a:solidFill>
                  <a:srgbClr val="0070C0"/>
                </a:solidFill>
                <a:cs typeface="Arial" pitchFamily="34" charset="0"/>
              </a:rPr>
              <a:t>IT</a:t>
            </a:r>
            <a:r>
              <a:rPr lang="zh-CN" altLang="en-US" sz="1200" b="1" dirty="0">
                <a:solidFill>
                  <a:srgbClr val="0070C0"/>
                </a:solidFill>
                <a:cs typeface="Arial" pitchFamily="34" charset="0"/>
              </a:rPr>
              <a:t>服务标准化、自动化</a:t>
            </a:r>
            <a:r>
              <a:rPr lang="en-US" altLang="zh-CN" sz="1200" b="1" dirty="0">
                <a:solidFill>
                  <a:srgbClr val="0070C0"/>
                </a:solidFill>
                <a:cs typeface="Arial" pitchFamily="34" charset="0"/>
              </a:rPr>
              <a:t>,</a:t>
            </a:r>
            <a:r>
              <a:rPr lang="zh-CN" altLang="en-US" sz="1200" b="1" dirty="0">
                <a:solidFill>
                  <a:srgbClr val="0070C0"/>
                </a:solidFill>
                <a:cs typeface="Arial" pitchFamily="34" charset="0"/>
              </a:rPr>
              <a:t>自助式</a:t>
            </a:r>
            <a:r>
              <a:rPr lang="en-US" altLang="zh-CN" sz="1200" b="1" dirty="0">
                <a:solidFill>
                  <a:srgbClr val="0070C0"/>
                </a:solidFill>
                <a:cs typeface="Arial" pitchFamily="34" charset="0"/>
              </a:rPr>
              <a:t>,IT</a:t>
            </a:r>
            <a:r>
              <a:rPr lang="zh-CN" altLang="en-US" sz="1200" b="1" dirty="0">
                <a:solidFill>
                  <a:srgbClr val="0070C0"/>
                </a:solidFill>
                <a:cs typeface="Arial" pitchFamily="34" charset="0"/>
              </a:rPr>
              <a:t>资源的生命周期管理的云计算平台</a:t>
            </a:r>
          </a:p>
        </p:txBody>
      </p:sp>
      <p:sp>
        <p:nvSpPr>
          <p:cNvPr id="201" name="AutoShape 196"/>
          <p:cNvSpPr>
            <a:spLocks noChangeArrowheads="1"/>
          </p:cNvSpPr>
          <p:nvPr/>
        </p:nvSpPr>
        <p:spPr bwMode="auto">
          <a:xfrm>
            <a:off x="676310" y="1482428"/>
            <a:ext cx="1930744" cy="6511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200" dirty="0" smtClean="0">
                <a:latin typeface="Times New Roman" pitchFamily="18" charset="0"/>
                <a:cs typeface="Times New Roman" pitchFamily="18" charset="0"/>
              </a:rPr>
              <a:t>负载均衡解决方案</a:t>
            </a:r>
            <a:endParaRPr lang="zh-CN" altLang="en-US" sz="1200" dirty="0">
              <a:latin typeface="Times New Roman" pitchFamily="18" charset="0"/>
              <a:cs typeface="Times New Roman" pitchFamily="18" charset="0"/>
            </a:endParaRPr>
          </a:p>
        </p:txBody>
      </p:sp>
      <p:sp>
        <p:nvSpPr>
          <p:cNvPr id="202" name="AutoShape 196"/>
          <p:cNvSpPr>
            <a:spLocks noChangeArrowheads="1"/>
          </p:cNvSpPr>
          <p:nvPr/>
        </p:nvSpPr>
        <p:spPr bwMode="auto">
          <a:xfrm>
            <a:off x="2961858" y="1482428"/>
            <a:ext cx="1869092" cy="6511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zh-CN" altLang="en-US" sz="1200" dirty="0" smtClean="0">
                <a:latin typeface="Times New Roman" pitchFamily="18" charset="0"/>
                <a:cs typeface="Times New Roman" pitchFamily="18" charset="0"/>
              </a:rPr>
              <a:t>多链路接入</a:t>
            </a:r>
            <a:endParaRPr lang="en-US" altLang="zh-CN" sz="1200" dirty="0" smtClean="0">
              <a:latin typeface="Times New Roman" pitchFamily="18" charset="0"/>
              <a:cs typeface="Times New Roman" pitchFamily="18" charset="0"/>
            </a:endParaRPr>
          </a:p>
          <a:p>
            <a:pPr>
              <a:defRPr/>
            </a:pPr>
            <a:r>
              <a:rPr lang="en-US" altLang="zh-CN" sz="1200" dirty="0" smtClean="0">
                <a:latin typeface="Times New Roman" pitchFamily="18" charset="0"/>
                <a:cs typeface="Times New Roman" pitchFamily="18" charset="0"/>
              </a:rPr>
              <a:t>Web</a:t>
            </a:r>
            <a:r>
              <a:rPr lang="zh-CN" altLang="en-US" sz="1200" dirty="0" smtClean="0">
                <a:latin typeface="Times New Roman" pitchFamily="18" charset="0"/>
                <a:cs typeface="Times New Roman" pitchFamily="18" charset="0"/>
              </a:rPr>
              <a:t>应用优化</a:t>
            </a:r>
            <a:endParaRPr lang="zh-CN" altLang="en-US" sz="1200" dirty="0">
              <a:latin typeface="Times New Roman" pitchFamily="18" charset="0"/>
              <a:cs typeface="Times New Roman" pitchFamily="18" charset="0"/>
            </a:endParaRPr>
          </a:p>
        </p:txBody>
      </p:sp>
      <p:sp>
        <p:nvSpPr>
          <p:cNvPr id="204" name="AutoShape 196"/>
          <p:cNvSpPr>
            <a:spLocks noChangeArrowheads="1"/>
          </p:cNvSpPr>
          <p:nvPr/>
        </p:nvSpPr>
        <p:spPr bwMode="auto">
          <a:xfrm>
            <a:off x="5055729" y="1493258"/>
            <a:ext cx="1964132" cy="6403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altLang="zh-CN" sz="1200" dirty="0" smtClean="0">
                <a:latin typeface="Times New Roman" pitchFamily="18" charset="0"/>
                <a:cs typeface="Times New Roman" pitchFamily="18" charset="0"/>
              </a:rPr>
              <a:t>GTM</a:t>
            </a:r>
            <a:r>
              <a:rPr lang="zh-CN" altLang="en-US" sz="1200" dirty="0" smtClean="0">
                <a:latin typeface="Times New Roman" pitchFamily="18" charset="0"/>
                <a:cs typeface="Times New Roman" pitchFamily="18" charset="0"/>
              </a:rPr>
              <a:t>多数据中心</a:t>
            </a:r>
            <a:endParaRPr lang="en-US" altLang="zh-CN" sz="1200" dirty="0" smtClean="0">
              <a:latin typeface="Times New Roman" pitchFamily="18" charset="0"/>
              <a:cs typeface="Times New Roman" pitchFamily="18" charset="0"/>
            </a:endParaRPr>
          </a:p>
          <a:p>
            <a:pPr>
              <a:defRPr/>
            </a:pPr>
            <a:r>
              <a:rPr lang="zh-CN" altLang="en-US" sz="1200" dirty="0" smtClean="0">
                <a:latin typeface="Times New Roman" pitchFamily="18" charset="0"/>
                <a:cs typeface="Times New Roman" pitchFamily="18" charset="0"/>
              </a:rPr>
              <a:t>主机多中心运行</a:t>
            </a:r>
            <a:endParaRPr lang="zh-CN" altLang="en-US" sz="1200" dirty="0">
              <a:latin typeface="Times New Roman" pitchFamily="18" charset="0"/>
              <a:cs typeface="Times New Roman" pitchFamily="18" charset="0"/>
            </a:endParaRPr>
          </a:p>
        </p:txBody>
      </p:sp>
      <p:sp>
        <p:nvSpPr>
          <p:cNvPr id="205" name="AutoShape 196"/>
          <p:cNvSpPr>
            <a:spLocks noChangeArrowheads="1"/>
          </p:cNvSpPr>
          <p:nvPr/>
        </p:nvSpPr>
        <p:spPr bwMode="auto">
          <a:xfrm>
            <a:off x="7251034" y="1493258"/>
            <a:ext cx="2073465" cy="6403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zh-CN" altLang="en-US" sz="1200" dirty="0" smtClean="0">
                <a:latin typeface="Times New Roman" pitchFamily="18" charset="0"/>
                <a:cs typeface="Times New Roman" pitchFamily="18" charset="0"/>
              </a:rPr>
              <a:t>自动化运维</a:t>
            </a:r>
            <a:endParaRPr lang="en-US" altLang="zh-CN" sz="1200" dirty="0" smtClean="0">
              <a:latin typeface="Times New Roman" pitchFamily="18" charset="0"/>
              <a:cs typeface="Times New Roman" pitchFamily="18" charset="0"/>
            </a:endParaRPr>
          </a:p>
          <a:p>
            <a:pPr>
              <a:defRPr/>
            </a:pPr>
            <a:r>
              <a:rPr lang="zh-CN" altLang="en-US" sz="1200" dirty="0" smtClean="0">
                <a:latin typeface="Times New Roman" pitchFamily="18" charset="0"/>
                <a:cs typeface="Times New Roman" pitchFamily="18" charset="0"/>
              </a:rPr>
              <a:t>精细管理</a:t>
            </a:r>
            <a:endParaRPr lang="en-US" altLang="zh-CN" sz="1200" dirty="0" smtClean="0">
              <a:latin typeface="Times New Roman" pitchFamily="18" charset="0"/>
              <a:cs typeface="Times New Roman" pitchFamily="18" charset="0"/>
            </a:endParaRPr>
          </a:p>
        </p:txBody>
      </p:sp>
      <p:sp>
        <p:nvSpPr>
          <p:cNvPr id="206" name="AutoShape 196"/>
          <p:cNvSpPr>
            <a:spLocks noChangeArrowheads="1"/>
          </p:cNvSpPr>
          <p:nvPr/>
        </p:nvSpPr>
        <p:spPr bwMode="auto">
          <a:xfrm>
            <a:off x="9507709" y="1482429"/>
            <a:ext cx="2345842" cy="6403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zh-CN" altLang="en-US" sz="1200" dirty="0" smtClean="0">
                <a:latin typeface="Times New Roman" pitchFamily="18" charset="0"/>
                <a:cs typeface="Times New Roman" pitchFamily="18" charset="0"/>
              </a:rPr>
              <a:t>云计算解决方案</a:t>
            </a:r>
            <a:endParaRPr lang="en-US" altLang="zh-CN" sz="1200" dirty="0" smtClean="0">
              <a:latin typeface="Times New Roman" pitchFamily="18" charset="0"/>
              <a:cs typeface="Times New Roman" pitchFamily="18" charset="0"/>
            </a:endParaRPr>
          </a:p>
        </p:txBody>
      </p:sp>
      <p:sp>
        <p:nvSpPr>
          <p:cNvPr id="2" name="文本框 1"/>
          <p:cNvSpPr txBox="1"/>
          <p:nvPr/>
        </p:nvSpPr>
        <p:spPr>
          <a:xfrm>
            <a:off x="-1284824" y="2846397"/>
            <a:ext cx="65" cy="276999"/>
          </a:xfrm>
          <a:prstGeom prst="rect">
            <a:avLst/>
          </a:prstGeom>
        </p:spPr>
        <p:txBody>
          <a:bodyPr wrap="none" lIns="0" tIns="0" rIns="0" bIns="0" rtlCol="0">
            <a:spAutoFit/>
          </a:bodyPr>
          <a:lstStyle/>
          <a:p>
            <a:pPr marL="0" indent="0">
              <a:buNone/>
            </a:pPr>
            <a:endParaRPr kumimoji="1" lang="zh-CN" altLang="en-US" dirty="0" err="1" smtClean="0"/>
          </a:p>
        </p:txBody>
      </p:sp>
    </p:spTree>
    <p:extLst>
      <p:ext uri="{BB962C8B-B14F-4D97-AF65-F5344CB8AC3E}">
        <p14:creationId xmlns:p14="http://schemas.microsoft.com/office/powerpoint/2010/main" val="3541307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fade">
                                      <p:cBhvr>
                                        <p:cTn id="12" dur="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5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
                                        </p:tgtEl>
                                        <p:attrNameLst>
                                          <p:attrName>style.visibility</p:attrName>
                                        </p:attrNameLst>
                                      </p:cBhvr>
                                      <p:to>
                                        <p:strVal val="visible"/>
                                      </p:to>
                                    </p:set>
                                    <p:animEffect transition="in" filter="fade">
                                      <p:cBhvr>
                                        <p:cTn id="22" dur="500"/>
                                        <p:tgtEl>
                                          <p:spTgt spid="2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5"/>
                                        </p:tgtEl>
                                        <p:attrNameLst>
                                          <p:attrName>style.visibility</p:attrName>
                                        </p:attrNameLst>
                                      </p:cBhvr>
                                      <p:to>
                                        <p:strVal val="visible"/>
                                      </p:to>
                                    </p:set>
                                    <p:animEffect transition="in" filter="fade">
                                      <p:cBhvr>
                                        <p:cTn id="27" dur="500"/>
                                        <p:tgtEl>
                                          <p:spTgt spid="2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fade">
                                      <p:cBhvr>
                                        <p:cTn id="32"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01" grpId="0" animBg="1"/>
      <p:bldP spid="202" grpId="0" animBg="1"/>
      <p:bldP spid="204" grpId="0" animBg="1"/>
      <p:bldP spid="205" grpId="0" animBg="1"/>
      <p:bldP spid="20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2" y="1447800"/>
            <a:ext cx="1195494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2"/>
          <p:cNvSpPr>
            <a:spLocks noGrp="1"/>
          </p:cNvSpPr>
          <p:nvPr/>
        </p:nvSpPr>
        <p:spPr>
          <a:xfrm>
            <a:off x="91431" y="228600"/>
            <a:ext cx="13078609" cy="762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000" kern="1200" spc="-20" baseline="0">
                <a:solidFill>
                  <a:schemeClr val="tx1"/>
                </a:solidFill>
                <a:effectLst>
                  <a:outerShdw blurRad="25400" dist="25400" dir="2700000" algn="tl">
                    <a:srgbClr val="000000">
                      <a:alpha val="0"/>
                    </a:srgbClr>
                  </a:outerShdw>
                </a:effectLst>
                <a:latin typeface="+mj-lt"/>
                <a:ea typeface="+mj-ea"/>
                <a:cs typeface="+mj-cs"/>
              </a:defRPr>
            </a:lvl1pPr>
          </a:lstStyle>
          <a:p>
            <a:r>
              <a:rPr lang="en-US" altLang="zh-CN" dirty="0" smtClean="0"/>
              <a:t>F5</a:t>
            </a:r>
            <a:r>
              <a:rPr lang="zh-CN" altLang="en-US" dirty="0" smtClean="0"/>
              <a:t>在金融客户中的部署位置</a:t>
            </a:r>
            <a:endParaRPr lang="en-US" dirty="0"/>
          </a:p>
        </p:txBody>
      </p:sp>
    </p:spTree>
    <p:extLst>
      <p:ext uri="{BB962C8B-B14F-4D97-AF65-F5344CB8AC3E}">
        <p14:creationId xmlns:p14="http://schemas.microsoft.com/office/powerpoint/2010/main" val="2486913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smtClean="0"/>
              <a:t>双活数据中心建设模型</a:t>
            </a:r>
            <a:endParaRPr lang="en-US" dirty="0"/>
          </a:p>
        </p:txBody>
      </p:sp>
      <p:sp>
        <p:nvSpPr>
          <p:cNvPr id="6" name="Subtitle 5"/>
          <p:cNvSpPr>
            <a:spLocks noGrp="1"/>
          </p:cNvSpPr>
          <p:nvPr>
            <p:ph type="subTitle" idx="1"/>
          </p:nvPr>
        </p:nvSpPr>
        <p:spPr/>
        <p:txBody>
          <a:bodyPr/>
          <a:lstStyle/>
          <a:p>
            <a:r>
              <a:rPr lang="zh-CN" altLang="en-US" dirty="0" smtClean="0"/>
              <a:t>应用级双活数据中心</a:t>
            </a:r>
            <a:endParaRPr lang="en-US" dirty="0"/>
          </a:p>
        </p:txBody>
      </p:sp>
    </p:spTree>
    <p:extLst>
      <p:ext uri="{BB962C8B-B14F-4D97-AF65-F5344CB8AC3E}">
        <p14:creationId xmlns:p14="http://schemas.microsoft.com/office/powerpoint/2010/main" val="45280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07172" y="1412776"/>
            <a:ext cx="10270466" cy="5040560"/>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t" anchorCtr="0" forceAA="0" compatLnSpc="1">
            <a:prstTxWarp prst="textNoShape">
              <a:avLst/>
            </a:prstTxWarp>
            <a:noAutofit/>
          </a:bodyPr>
          <a:lstStyle/>
          <a:p>
            <a:pPr algn="ctr"/>
            <a:r>
              <a:rPr kumimoji="1" lang="zh-CN" altLang="en-US" sz="3200" b="1" dirty="0" smtClean="0">
                <a:solidFill>
                  <a:srgbClr val="000000"/>
                </a:solidFill>
                <a:effectLst>
                  <a:outerShdw blurRad="25400" dist="25400" dir="2700000" algn="tl">
                    <a:srgbClr val="000000">
                      <a:alpha val="0"/>
                    </a:srgbClr>
                  </a:outerShdw>
                </a:effectLst>
              </a:rPr>
              <a:t>业务级灾备</a:t>
            </a:r>
            <a:endParaRPr kumimoji="1" lang="en-US" altLang="zh-CN" sz="3200" b="1" dirty="0" smtClean="0">
              <a:solidFill>
                <a:srgbClr val="000000"/>
              </a:solidFill>
              <a:effectLst>
                <a:outerShdw blurRad="25400" dist="25400" dir="2700000" algn="tl">
                  <a:srgbClr val="000000">
                    <a:alpha val="0"/>
                  </a:srgbClr>
                </a:outerShdw>
              </a:effectLst>
            </a:endParaRPr>
          </a:p>
          <a:p>
            <a:pPr algn="ctr"/>
            <a:endParaRPr kumimoji="1" lang="en-US" altLang="zh-CN" sz="2800" b="1" dirty="0">
              <a:solidFill>
                <a:srgbClr val="000000"/>
              </a:solidFill>
              <a:effectLst>
                <a:outerShdw blurRad="25400" dist="25400" dir="2700000" algn="tl">
                  <a:srgbClr val="000000">
                    <a:alpha val="0"/>
                  </a:srgbClr>
                </a:outerShdw>
              </a:effectLst>
            </a:endParaRPr>
          </a:p>
          <a:p>
            <a:pPr algn="ctr"/>
            <a:r>
              <a:rPr kumimoji="1" lang="zh-CN" altLang="en-US" sz="2400" b="1" dirty="0">
                <a:solidFill>
                  <a:srgbClr val="000000"/>
                </a:solidFill>
                <a:effectLst>
                  <a:outerShdw blurRad="25400" dist="25400" dir="2700000" algn="tl">
                    <a:srgbClr val="000000">
                      <a:alpha val="0"/>
                    </a:srgbClr>
                  </a:outerShdw>
                </a:effectLst>
              </a:rPr>
              <a:t>业务处理逻辑等非</a:t>
            </a:r>
            <a:r>
              <a:rPr kumimoji="1" lang="en-US" altLang="zh-CN" sz="2400" b="1" dirty="0">
                <a:solidFill>
                  <a:srgbClr val="000000"/>
                </a:solidFill>
                <a:effectLst>
                  <a:outerShdw blurRad="25400" dist="25400" dir="2700000" algn="tl">
                    <a:srgbClr val="000000">
                      <a:alpha val="0"/>
                    </a:srgbClr>
                  </a:outerShdw>
                </a:effectLst>
              </a:rPr>
              <a:t>IT</a:t>
            </a:r>
            <a:r>
              <a:rPr kumimoji="1" lang="zh-CN" altLang="en-US" sz="2400" b="1" dirty="0">
                <a:solidFill>
                  <a:srgbClr val="000000"/>
                </a:solidFill>
                <a:effectLst>
                  <a:outerShdw blurRad="25400" dist="25400" dir="2700000" algn="tl">
                    <a:srgbClr val="000000">
                      <a:alpha val="0"/>
                    </a:srgbClr>
                  </a:outerShdw>
                </a:effectLst>
              </a:rPr>
              <a:t>系统的冗余</a:t>
            </a:r>
            <a:endParaRPr kumimoji="1" lang="en-US" sz="2400" b="1" dirty="0">
              <a:solidFill>
                <a:srgbClr val="000000"/>
              </a:solidFill>
              <a:effectLst>
                <a:outerShdw blurRad="25400" dist="25400" dir="2700000" algn="tl">
                  <a:srgbClr val="000000">
                    <a:alpha val="0"/>
                  </a:srgbClr>
                </a:outerShdw>
              </a:effectLst>
            </a:endParaRPr>
          </a:p>
        </p:txBody>
      </p:sp>
      <p:sp>
        <p:nvSpPr>
          <p:cNvPr id="6" name="Rounded Rectangle 5"/>
          <p:cNvSpPr/>
          <p:nvPr/>
        </p:nvSpPr>
        <p:spPr>
          <a:xfrm>
            <a:off x="1487101" y="2996952"/>
            <a:ext cx="8158781" cy="324036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zh-CN" altLang="en-US" sz="3200" b="1" dirty="0">
                <a:solidFill>
                  <a:schemeClr val="tx1"/>
                </a:solidFill>
                <a:latin typeface="宋体"/>
                <a:ea typeface="宋体"/>
                <a:cs typeface="宋体"/>
              </a:rPr>
              <a:t>应用级灾备</a:t>
            </a:r>
            <a:endParaRPr lang="en-US" altLang="zh-CN" sz="3200" b="1" dirty="0">
              <a:solidFill>
                <a:schemeClr val="tx1"/>
              </a:solidFill>
              <a:latin typeface="宋体"/>
              <a:ea typeface="宋体"/>
              <a:cs typeface="宋体"/>
            </a:endParaRPr>
          </a:p>
          <a:p>
            <a:pPr algn="ctr"/>
            <a:endParaRPr lang="en-US" altLang="zh-CN" sz="1000" b="1" dirty="0">
              <a:solidFill>
                <a:schemeClr val="tx1"/>
              </a:solidFill>
            </a:endParaRPr>
          </a:p>
          <a:p>
            <a:pPr algn="ctr"/>
            <a:r>
              <a:rPr lang="zh-CN" altLang="en-US" b="1" dirty="0">
                <a:solidFill>
                  <a:schemeClr val="tx1"/>
                </a:solidFill>
                <a:latin typeface="宋体"/>
                <a:ea typeface="宋体"/>
                <a:cs typeface="宋体"/>
              </a:rPr>
              <a:t>应用处理系统的冗余备份</a:t>
            </a:r>
            <a:endParaRPr lang="en-US" b="1" dirty="0">
              <a:solidFill>
                <a:schemeClr val="tx1"/>
              </a:solidFill>
              <a:latin typeface="宋体"/>
              <a:ea typeface="宋体"/>
              <a:cs typeface="宋体"/>
            </a:endParaRPr>
          </a:p>
        </p:txBody>
      </p:sp>
      <p:sp>
        <p:nvSpPr>
          <p:cNvPr id="4" name="标题 3"/>
          <p:cNvSpPr>
            <a:spLocks noGrp="1"/>
          </p:cNvSpPr>
          <p:nvPr>
            <p:ph type="title"/>
          </p:nvPr>
        </p:nvSpPr>
        <p:spPr/>
        <p:txBody>
          <a:bodyPr/>
          <a:lstStyle/>
          <a:p>
            <a:r>
              <a:rPr kumimoji="1" lang="zh-CN" altLang="en-US" dirty="0" smtClean="0"/>
              <a:t>从数据灾备到应用灾备到业务灾备</a:t>
            </a:r>
            <a:endParaRPr kumimoji="1" lang="zh-CN" altLang="en-US" dirty="0"/>
          </a:p>
        </p:txBody>
      </p:sp>
      <p:sp>
        <p:nvSpPr>
          <p:cNvPr id="7" name="Rounded Rectangle 6"/>
          <p:cNvSpPr/>
          <p:nvPr/>
        </p:nvSpPr>
        <p:spPr>
          <a:xfrm>
            <a:off x="1967029" y="4545124"/>
            <a:ext cx="5567169" cy="147616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t" anchorCtr="0"/>
          <a:lstStyle/>
          <a:p>
            <a:r>
              <a:rPr lang="zh-CN" altLang="en-US" sz="3200" b="1" dirty="0">
                <a:solidFill>
                  <a:schemeClr val="tx1"/>
                </a:solidFill>
                <a:latin typeface="宋体"/>
                <a:ea typeface="宋体"/>
                <a:cs typeface="宋体"/>
              </a:rPr>
              <a:t>数据级灾备</a:t>
            </a:r>
            <a:endParaRPr lang="en-US" altLang="zh-CN" sz="3200" b="1" dirty="0">
              <a:solidFill>
                <a:schemeClr val="tx1"/>
              </a:solidFill>
              <a:latin typeface="宋体"/>
              <a:ea typeface="宋体"/>
              <a:cs typeface="宋体"/>
            </a:endParaRPr>
          </a:p>
          <a:p>
            <a:endParaRPr lang="en-US" altLang="zh-CN" sz="1400" b="1" dirty="0">
              <a:solidFill>
                <a:schemeClr val="tx1"/>
              </a:solidFill>
            </a:endParaRPr>
          </a:p>
          <a:p>
            <a:r>
              <a:rPr lang="zh-CN" altLang="en-US" b="1" dirty="0">
                <a:solidFill>
                  <a:schemeClr val="tx1"/>
                </a:solidFill>
                <a:latin typeface="宋体"/>
                <a:ea typeface="宋体"/>
                <a:cs typeface="宋体"/>
              </a:rPr>
              <a:t>数据备份，保证数据完整性</a:t>
            </a:r>
            <a:endParaRPr lang="en-US" b="1" dirty="0">
              <a:solidFill>
                <a:schemeClr val="tx1"/>
              </a:solidFill>
              <a:latin typeface="宋体"/>
              <a:ea typeface="宋体"/>
              <a:cs typeface="宋体"/>
            </a:endParaRPr>
          </a:p>
        </p:txBody>
      </p:sp>
    </p:spTree>
    <p:extLst>
      <p:ext uri="{BB962C8B-B14F-4D97-AF65-F5344CB8AC3E}">
        <p14:creationId xmlns:p14="http://schemas.microsoft.com/office/powerpoint/2010/main" val="210408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8"/>
          <p:cNvSpPr/>
          <p:nvPr/>
        </p:nvSpPr>
        <p:spPr>
          <a:xfrm>
            <a:off x="914162"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r>
              <a:rPr lang="zh-CN" altLang="en-US" sz="1400" b="1" dirty="0" smtClean="0">
                <a:solidFill>
                  <a:schemeClr val="tx1"/>
                </a:solidFill>
              </a:rPr>
              <a:t>生产数据中心</a:t>
            </a:r>
            <a:r>
              <a:rPr lang="en-US" altLang="zh-CN" sz="1400" b="1" dirty="0" smtClean="0">
                <a:solidFill>
                  <a:schemeClr val="tx1"/>
                </a:solidFill>
              </a:rPr>
              <a:t>1</a:t>
            </a:r>
            <a:endParaRPr lang="en-US" sz="1400" b="1" dirty="0">
              <a:solidFill>
                <a:schemeClr val="tx1"/>
              </a:solidFill>
            </a:endParaRPr>
          </a:p>
        </p:txBody>
      </p:sp>
      <p:sp>
        <p:nvSpPr>
          <p:cNvPr id="30" name="Rounded Rectangle 3"/>
          <p:cNvSpPr/>
          <p:nvPr/>
        </p:nvSpPr>
        <p:spPr>
          <a:xfrm>
            <a:off x="1117309"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32" name="Group 19"/>
          <p:cNvGrpSpPr/>
          <p:nvPr/>
        </p:nvGrpSpPr>
        <p:grpSpPr>
          <a:xfrm>
            <a:off x="1581363" y="4560229"/>
            <a:ext cx="1059548" cy="347421"/>
            <a:chOff x="3931920" y="3566160"/>
            <a:chExt cx="1097280" cy="457200"/>
          </a:xfrm>
        </p:grpSpPr>
        <p:pic>
          <p:nvPicPr>
            <p:cNvPr id="36"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41"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42" name="Group 78"/>
          <p:cNvGrpSpPr/>
          <p:nvPr/>
        </p:nvGrpSpPr>
        <p:grpSpPr>
          <a:xfrm>
            <a:off x="1219665" y="4867575"/>
            <a:ext cx="485705" cy="303569"/>
            <a:chOff x="1321583" y="6042568"/>
            <a:chExt cx="485832" cy="404759"/>
          </a:xfrm>
        </p:grpSpPr>
        <p:sp>
          <p:nvSpPr>
            <p:cNvPr id="43"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44"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45" name="Group 81"/>
          <p:cNvGrpSpPr/>
          <p:nvPr/>
        </p:nvGrpSpPr>
        <p:grpSpPr>
          <a:xfrm>
            <a:off x="1619785" y="4530660"/>
            <a:ext cx="1160087" cy="351935"/>
            <a:chOff x="2026607" y="5796548"/>
            <a:chExt cx="1160389" cy="469247"/>
          </a:xfrm>
        </p:grpSpPr>
        <p:pic>
          <p:nvPicPr>
            <p:cNvPr id="46"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47"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48" name="Rounded Rectangle 216"/>
          <p:cNvSpPr/>
          <p:nvPr/>
        </p:nvSpPr>
        <p:spPr>
          <a:xfrm>
            <a:off x="914162"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61" name="Rounded Rectangle 3"/>
          <p:cNvSpPr/>
          <p:nvPr/>
        </p:nvSpPr>
        <p:spPr>
          <a:xfrm>
            <a:off x="2844059" y="57150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62" name="Group 19"/>
          <p:cNvGrpSpPr/>
          <p:nvPr/>
        </p:nvGrpSpPr>
        <p:grpSpPr>
          <a:xfrm>
            <a:off x="3308113" y="5474629"/>
            <a:ext cx="1059548" cy="347421"/>
            <a:chOff x="3931920" y="3566160"/>
            <a:chExt cx="1097280" cy="457200"/>
          </a:xfrm>
        </p:grpSpPr>
        <p:pic>
          <p:nvPicPr>
            <p:cNvPr id="63"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64"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65" name="Group 78"/>
          <p:cNvGrpSpPr/>
          <p:nvPr/>
        </p:nvGrpSpPr>
        <p:grpSpPr>
          <a:xfrm>
            <a:off x="2946415" y="5781975"/>
            <a:ext cx="485705" cy="303569"/>
            <a:chOff x="1321583" y="6042568"/>
            <a:chExt cx="485832" cy="404759"/>
          </a:xfrm>
        </p:grpSpPr>
        <p:sp>
          <p:nvSpPr>
            <p:cNvPr id="66"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7"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68" name="Group 81"/>
          <p:cNvGrpSpPr/>
          <p:nvPr/>
        </p:nvGrpSpPr>
        <p:grpSpPr>
          <a:xfrm>
            <a:off x="3346535" y="5445060"/>
            <a:ext cx="1160087" cy="351935"/>
            <a:chOff x="2026607" y="5796548"/>
            <a:chExt cx="1160389" cy="469247"/>
          </a:xfrm>
        </p:grpSpPr>
        <p:pic>
          <p:nvPicPr>
            <p:cNvPr id="69"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70"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93" name="Group 35"/>
          <p:cNvGrpSpPr/>
          <p:nvPr/>
        </p:nvGrpSpPr>
        <p:grpSpPr>
          <a:xfrm>
            <a:off x="1929898" y="2743200"/>
            <a:ext cx="2046378" cy="1036708"/>
            <a:chOff x="3124200" y="3962400"/>
            <a:chExt cx="1917116" cy="1449832"/>
          </a:xfrm>
        </p:grpSpPr>
        <p:sp>
          <p:nvSpPr>
            <p:cNvPr id="94"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1</a:t>
              </a:r>
              <a:endParaRPr lang="en-US" sz="1000" b="1" dirty="0">
                <a:solidFill>
                  <a:schemeClr val="bg1"/>
                </a:solidFill>
              </a:endParaRPr>
            </a:p>
          </p:txBody>
        </p:sp>
        <p:grpSp>
          <p:nvGrpSpPr>
            <p:cNvPr id="95" name="Group 33"/>
            <p:cNvGrpSpPr/>
            <p:nvPr/>
          </p:nvGrpSpPr>
          <p:grpSpPr>
            <a:xfrm>
              <a:off x="3124200" y="3962400"/>
              <a:ext cx="1905000" cy="1295400"/>
              <a:chOff x="3124200" y="3962400"/>
              <a:chExt cx="1905000" cy="1295400"/>
            </a:xfrm>
          </p:grpSpPr>
          <p:pic>
            <p:nvPicPr>
              <p:cNvPr id="96"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97"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82" name="Rounded Rectangle 216"/>
          <p:cNvSpPr/>
          <p:nvPr/>
        </p:nvSpPr>
        <p:spPr>
          <a:xfrm>
            <a:off x="6602280"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71" name="Rounded Rectangle 8"/>
          <p:cNvSpPr/>
          <p:nvPr/>
        </p:nvSpPr>
        <p:spPr>
          <a:xfrm>
            <a:off x="6602280"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r"/>
            <a:r>
              <a:rPr lang="zh-CN" altLang="en-US" sz="1400" b="1" dirty="0" smtClean="0">
                <a:solidFill>
                  <a:schemeClr val="tx1"/>
                </a:solidFill>
              </a:rPr>
              <a:t>生产数据中心</a:t>
            </a:r>
            <a:r>
              <a:rPr lang="zh-CN" altLang="zh-CN" sz="1400" b="1" dirty="0">
                <a:solidFill>
                  <a:schemeClr val="tx1"/>
                </a:solidFill>
              </a:rPr>
              <a:t>2</a:t>
            </a:r>
            <a:endParaRPr lang="en-US" sz="1400" b="1" dirty="0">
              <a:solidFill>
                <a:schemeClr val="tx1"/>
              </a:solidFill>
            </a:endParaRPr>
          </a:p>
        </p:txBody>
      </p:sp>
      <p:grpSp>
        <p:nvGrpSpPr>
          <p:cNvPr id="98" name="Group 35"/>
          <p:cNvGrpSpPr/>
          <p:nvPr/>
        </p:nvGrpSpPr>
        <p:grpSpPr>
          <a:xfrm>
            <a:off x="7907830" y="2743200"/>
            <a:ext cx="2046378" cy="1036708"/>
            <a:chOff x="3124200" y="3962400"/>
            <a:chExt cx="1917116" cy="1449832"/>
          </a:xfrm>
        </p:grpSpPr>
        <p:sp>
          <p:nvSpPr>
            <p:cNvPr id="99"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2</a:t>
              </a:r>
              <a:endParaRPr lang="en-US" sz="1000" b="1" dirty="0">
                <a:solidFill>
                  <a:schemeClr val="bg1"/>
                </a:solidFill>
              </a:endParaRPr>
            </a:p>
          </p:txBody>
        </p:sp>
        <p:grpSp>
          <p:nvGrpSpPr>
            <p:cNvPr id="100" name="Group 33"/>
            <p:cNvGrpSpPr/>
            <p:nvPr/>
          </p:nvGrpSpPr>
          <p:grpSpPr>
            <a:xfrm>
              <a:off x="3124200" y="3962400"/>
              <a:ext cx="1905000" cy="1295400"/>
              <a:chOff x="3124200" y="3962400"/>
              <a:chExt cx="1905000" cy="1295400"/>
            </a:xfrm>
          </p:grpSpPr>
          <p:pic>
            <p:nvPicPr>
              <p:cNvPr id="101"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102"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2" name="Title 1"/>
          <p:cNvSpPr>
            <a:spLocks noGrp="1"/>
          </p:cNvSpPr>
          <p:nvPr>
            <p:ph type="title"/>
          </p:nvPr>
        </p:nvSpPr>
        <p:spPr>
          <a:xfrm>
            <a:off x="609441" y="260649"/>
            <a:ext cx="10969943" cy="808037"/>
          </a:xfrm>
        </p:spPr>
        <p:txBody>
          <a:bodyPr/>
          <a:lstStyle/>
          <a:p>
            <a:r>
              <a:rPr lang="zh-CN" altLang="en-US" dirty="0"/>
              <a:t>应用级双活数据中心模</a:t>
            </a:r>
            <a:r>
              <a:rPr lang="zh-CN" altLang="en-US" dirty="0" smtClean="0"/>
              <a:t>型一</a:t>
            </a:r>
            <a:r>
              <a:rPr lang="en-US" altLang="zh-CN" sz="2800" b="1" dirty="0"/>
              <a:t/>
            </a:r>
            <a:br>
              <a:rPr lang="en-US" altLang="zh-CN" sz="2800" b="1" dirty="0"/>
            </a:br>
            <a:r>
              <a:rPr lang="en-US" altLang="zh-CN" sz="2600" b="1" dirty="0" smtClean="0">
                <a:solidFill>
                  <a:srgbClr val="000000"/>
                </a:solidFill>
              </a:rPr>
              <a:t>-- </a:t>
            </a:r>
            <a:r>
              <a:rPr lang="zh-CN" altLang="en-US" sz="2600" b="1" dirty="0" smtClean="0">
                <a:solidFill>
                  <a:srgbClr val="000000"/>
                </a:solidFill>
              </a:rPr>
              <a:t>分应用主备模型</a:t>
            </a:r>
            <a:r>
              <a:rPr lang="zh-CN" altLang="en-US" sz="3200" dirty="0">
                <a:latin typeface="隶书" pitchFamily="49" charset="-122"/>
                <a:ea typeface="隶书" pitchFamily="49" charset="-122"/>
              </a:rPr>
              <a:t/>
            </a:r>
            <a:br>
              <a:rPr lang="zh-CN" altLang="en-US" sz="3200" dirty="0">
                <a:latin typeface="隶书" pitchFamily="49" charset="-122"/>
                <a:ea typeface="隶书" pitchFamily="49" charset="-122"/>
              </a:rPr>
            </a:br>
            <a:endParaRPr lang="en-US" dirty="0"/>
          </a:p>
        </p:txBody>
      </p:sp>
      <p:sp>
        <p:nvSpPr>
          <p:cNvPr id="4" name="Rectangle 3"/>
          <p:cNvSpPr txBox="1">
            <a:spLocks noChangeArrowheads="1"/>
          </p:cNvSpPr>
          <p:nvPr/>
        </p:nvSpPr>
        <p:spPr bwMode="auto">
          <a:xfrm>
            <a:off x="507868" y="1219200"/>
            <a:ext cx="10131961"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A5072B"/>
              </a:buClr>
              <a:buFont typeface="Arial" pitchFamily="34" charset="0"/>
              <a:buChar char="•"/>
              <a:defRPr sz="24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n-ea"/>
                <a:cs typeface="Arial"/>
              </a:defRPr>
            </a:lvl2pPr>
            <a:lvl3pPr marL="977900" indent="-228600" algn="l" defTabSz="457200" rtl="0" eaLnBrk="0" fontAlgn="base" hangingPunct="0">
              <a:spcBef>
                <a:spcPct val="20000"/>
              </a:spcBef>
              <a:spcAft>
                <a:spcPct val="0"/>
              </a:spcAft>
              <a:buClr>
                <a:srgbClr val="595959"/>
              </a:buClr>
              <a:buFont typeface="Arial" pitchFamily="34" charset="0"/>
              <a:buChar char="•"/>
              <a:defRPr sz="2000" kern="1200">
                <a:solidFill>
                  <a:schemeClr val="tx1"/>
                </a:solidFill>
                <a:latin typeface="Arial"/>
                <a:ea typeface="+mn-ea"/>
                <a:cs typeface="Arial"/>
              </a:defRPr>
            </a:lvl3pPr>
            <a:lvl4pPr marL="1371600" indent="-2794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4pPr>
            <a:lvl5pPr marL="1663700" indent="-2286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nSpc>
                <a:spcPct val="90000"/>
              </a:lnSpc>
            </a:pPr>
            <a:r>
              <a:rPr lang="zh-CN" altLang="en-US" sz="1200" dirty="0" smtClean="0"/>
              <a:t>双生产中心均需要完成生产业务</a:t>
            </a:r>
          </a:p>
          <a:p>
            <a:pPr marL="228600" indent="-228600">
              <a:lnSpc>
                <a:spcPct val="90000"/>
              </a:lnSpc>
            </a:pPr>
            <a:r>
              <a:rPr lang="zh-CN" altLang="en-US" sz="1200" dirty="0" smtClean="0"/>
              <a:t>通过数据复制技术将数据复制到对方</a:t>
            </a:r>
          </a:p>
          <a:p>
            <a:pPr marL="228600" indent="-228600">
              <a:lnSpc>
                <a:spcPct val="90000"/>
              </a:lnSpc>
            </a:pPr>
            <a:r>
              <a:rPr lang="zh-CN" altLang="en-US" sz="1200" dirty="0" smtClean="0"/>
              <a:t>通过业务模块或用户的方式将业务分配到不同的中心</a:t>
            </a:r>
          </a:p>
          <a:p>
            <a:pPr marL="228600" indent="-228600">
              <a:lnSpc>
                <a:spcPct val="90000"/>
              </a:lnSpc>
            </a:pPr>
            <a:r>
              <a:rPr lang="zh-CN" altLang="en-US" sz="1200" dirty="0" smtClean="0"/>
              <a:t>平时主要的处理能力均分配给生产应用系统使用</a:t>
            </a:r>
          </a:p>
          <a:p>
            <a:pPr marL="228600" indent="-228600">
              <a:lnSpc>
                <a:spcPct val="90000"/>
              </a:lnSpc>
            </a:pPr>
            <a:r>
              <a:rPr lang="zh-CN" altLang="en-US" sz="1200" dirty="0" smtClean="0"/>
              <a:t>出现灾难时，根据需要接管的方式，动态调度资源给备份系统使用</a:t>
            </a:r>
          </a:p>
        </p:txBody>
      </p:sp>
      <p:sp>
        <p:nvSpPr>
          <p:cNvPr id="8" name="TextBox 7"/>
          <p:cNvSpPr txBox="1"/>
          <p:nvPr/>
        </p:nvSpPr>
        <p:spPr>
          <a:xfrm>
            <a:off x="3453501" y="5867401"/>
            <a:ext cx="1112682" cy="461665"/>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p>
          <a:p>
            <a:pPr algn="ctr"/>
            <a:r>
              <a:rPr lang="zh-CN" altLang="en-US" sz="1200" b="1" dirty="0" smtClean="0">
                <a:solidFill>
                  <a:srgbClr val="000000">
                    <a:alpha val="85000"/>
                  </a:srgbClr>
                </a:solidFill>
              </a:rPr>
              <a:t>备份系统</a:t>
            </a:r>
            <a:endParaRPr lang="en-US" sz="1200" b="1" dirty="0" smtClean="0">
              <a:solidFill>
                <a:srgbClr val="000000">
                  <a:alpha val="85000"/>
                </a:srgbClr>
              </a:solidFill>
            </a:endParaRPr>
          </a:p>
        </p:txBody>
      </p:sp>
      <p:sp>
        <p:nvSpPr>
          <p:cNvPr id="13" name="TextBox 12"/>
          <p:cNvSpPr txBox="1"/>
          <p:nvPr/>
        </p:nvSpPr>
        <p:spPr>
          <a:xfrm>
            <a:off x="1625177" y="4876801"/>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endParaRPr lang="en-US" sz="1200" b="1" dirty="0" smtClean="0">
              <a:solidFill>
                <a:srgbClr val="000000">
                  <a:alpha val="85000"/>
                </a:srgbClr>
              </a:solidFill>
            </a:endParaRPr>
          </a:p>
        </p:txBody>
      </p:sp>
      <p:sp>
        <p:nvSpPr>
          <p:cNvPr id="16" name="TextBox 15"/>
          <p:cNvSpPr txBox="1"/>
          <p:nvPr/>
        </p:nvSpPr>
        <p:spPr>
          <a:xfrm>
            <a:off x="7110148" y="4953001"/>
            <a:ext cx="1148674" cy="461665"/>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p>
          <a:p>
            <a:pPr algn="ctr"/>
            <a:r>
              <a:rPr lang="zh-CN" altLang="en-US" sz="1200" b="1" dirty="0" smtClean="0">
                <a:solidFill>
                  <a:srgbClr val="000000">
                    <a:alpha val="85000"/>
                  </a:srgbClr>
                </a:solidFill>
              </a:rPr>
              <a:t>备份系统</a:t>
            </a:r>
            <a:endParaRPr lang="en-US" sz="1200" b="1" dirty="0" smtClean="0">
              <a:solidFill>
                <a:srgbClr val="000000">
                  <a:alpha val="85000"/>
                </a:srgbClr>
              </a:solidFill>
            </a:endParaRPr>
          </a:p>
        </p:txBody>
      </p:sp>
      <p:sp>
        <p:nvSpPr>
          <p:cNvPr id="21" name="TextBox 20"/>
          <p:cNvSpPr txBox="1"/>
          <p:nvPr/>
        </p:nvSpPr>
        <p:spPr>
          <a:xfrm>
            <a:off x="9089887" y="5989559"/>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endParaRPr lang="en-US" sz="1200" b="1" dirty="0" smtClean="0">
              <a:solidFill>
                <a:srgbClr val="000000">
                  <a:alpha val="85000"/>
                </a:srgbClr>
              </a:solidFill>
            </a:endParaRPr>
          </a:p>
        </p:txBody>
      </p:sp>
      <p:sp>
        <p:nvSpPr>
          <p:cNvPr id="3" name="Right Arrow 2"/>
          <p:cNvSpPr/>
          <p:nvPr/>
        </p:nvSpPr>
        <p:spPr>
          <a:xfrm>
            <a:off x="2847664" y="4525144"/>
            <a:ext cx="3847339" cy="432048"/>
          </a:xfrm>
          <a:prstGeom prs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22" name="Right Arrow 21"/>
          <p:cNvSpPr/>
          <p:nvPr/>
        </p:nvSpPr>
        <p:spPr>
          <a:xfrm rot="10800000">
            <a:off x="4672383" y="5509870"/>
            <a:ext cx="3961368" cy="432048"/>
          </a:xfrm>
          <a:prstGeom prs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39" name="TextBox 38"/>
          <p:cNvSpPr txBox="1"/>
          <p:nvPr/>
        </p:nvSpPr>
        <p:spPr>
          <a:xfrm>
            <a:off x="4062942" y="2819400"/>
            <a:ext cx="697307" cy="184666"/>
          </a:xfrm>
          <a:prstGeom prst="rect">
            <a:avLst/>
          </a:prstGeom>
        </p:spPr>
        <p:txBody>
          <a:bodyPr wrap="none" lIns="0" tIns="0" rIns="0" bIns="0" rtlCol="0">
            <a:spAutoFit/>
          </a:bodyPr>
          <a:lstStyle/>
          <a:p>
            <a:pPr marL="0" indent="0">
              <a:buNone/>
            </a:pPr>
            <a:r>
              <a:rPr lang="zh-CN" altLang="en-US" sz="1200" b="1" dirty="0">
                <a:solidFill>
                  <a:srgbClr val="008000"/>
                </a:solidFill>
              </a:rPr>
              <a:t>应</a:t>
            </a:r>
            <a:r>
              <a:rPr lang="zh-CN" altLang="en-US" sz="1200" b="1" dirty="0" smtClean="0">
                <a:solidFill>
                  <a:srgbClr val="008000"/>
                </a:solidFill>
              </a:rPr>
              <a:t>用</a:t>
            </a:r>
            <a:r>
              <a:rPr lang="en-US" altLang="zh-CN" sz="1200" b="1" dirty="0" smtClean="0">
                <a:solidFill>
                  <a:srgbClr val="008000"/>
                </a:solidFill>
              </a:rPr>
              <a:t>A</a:t>
            </a:r>
            <a:r>
              <a:rPr lang="zh-CN" altLang="en-US" sz="1200" b="1" dirty="0" smtClean="0">
                <a:solidFill>
                  <a:srgbClr val="008000"/>
                </a:solidFill>
              </a:rPr>
              <a:t>访问</a:t>
            </a:r>
          </a:p>
        </p:txBody>
      </p:sp>
      <p:sp>
        <p:nvSpPr>
          <p:cNvPr id="40" name="TextBox 39"/>
          <p:cNvSpPr txBox="1"/>
          <p:nvPr/>
        </p:nvSpPr>
        <p:spPr>
          <a:xfrm>
            <a:off x="6907001" y="2819400"/>
            <a:ext cx="708527" cy="184666"/>
          </a:xfrm>
          <a:prstGeom prst="rect">
            <a:avLst/>
          </a:prstGeom>
        </p:spPr>
        <p:txBody>
          <a:bodyPr wrap="none" lIns="0" tIns="0" rIns="0" bIns="0" rtlCol="0">
            <a:spAutoFit/>
          </a:bodyPr>
          <a:lstStyle/>
          <a:p>
            <a:pPr marL="0" indent="0">
              <a:buNone/>
            </a:pPr>
            <a:r>
              <a:rPr lang="zh-CN" altLang="en-US" sz="1200" b="1" dirty="0">
                <a:solidFill>
                  <a:srgbClr val="FF0000"/>
                </a:solidFill>
              </a:rPr>
              <a:t>应</a:t>
            </a:r>
            <a:r>
              <a:rPr lang="zh-CN" altLang="en-US" sz="1200" b="1" dirty="0" smtClean="0">
                <a:solidFill>
                  <a:srgbClr val="FF0000"/>
                </a:solidFill>
              </a:rPr>
              <a:t>用</a:t>
            </a:r>
            <a:r>
              <a:rPr lang="en-US" altLang="zh-CN" sz="1200" b="1" dirty="0" smtClean="0">
                <a:solidFill>
                  <a:srgbClr val="FF0000"/>
                </a:solidFill>
              </a:rPr>
              <a:t>B</a:t>
            </a:r>
            <a:r>
              <a:rPr lang="zh-CN" altLang="en-US" sz="1200" b="1" dirty="0" smtClean="0">
                <a:solidFill>
                  <a:srgbClr val="FF0000"/>
                </a:solidFill>
              </a:rPr>
              <a:t>访问</a:t>
            </a:r>
          </a:p>
        </p:txBody>
      </p:sp>
      <p:sp>
        <p:nvSpPr>
          <p:cNvPr id="72" name="Rounded Rectangle 3"/>
          <p:cNvSpPr/>
          <p:nvPr/>
        </p:nvSpPr>
        <p:spPr>
          <a:xfrm>
            <a:off x="7211722"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73" name="Group 19"/>
          <p:cNvGrpSpPr/>
          <p:nvPr/>
        </p:nvGrpSpPr>
        <p:grpSpPr>
          <a:xfrm>
            <a:off x="7269481" y="4560229"/>
            <a:ext cx="1059548" cy="347421"/>
            <a:chOff x="3931920" y="3566160"/>
            <a:chExt cx="1097280" cy="457200"/>
          </a:xfrm>
        </p:grpSpPr>
        <p:pic>
          <p:nvPicPr>
            <p:cNvPr id="74"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75"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76" name="Group 78"/>
          <p:cNvGrpSpPr/>
          <p:nvPr/>
        </p:nvGrpSpPr>
        <p:grpSpPr>
          <a:xfrm>
            <a:off x="8227457" y="4876801"/>
            <a:ext cx="485705" cy="303569"/>
            <a:chOff x="1321583" y="6042568"/>
            <a:chExt cx="485832" cy="404759"/>
          </a:xfrm>
        </p:grpSpPr>
        <p:sp>
          <p:nvSpPr>
            <p:cNvPr id="77"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78"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79" name="Group 81"/>
          <p:cNvGrpSpPr/>
          <p:nvPr/>
        </p:nvGrpSpPr>
        <p:grpSpPr>
          <a:xfrm>
            <a:off x="6703854" y="4495801"/>
            <a:ext cx="1160087" cy="351935"/>
            <a:chOff x="2026607" y="5796548"/>
            <a:chExt cx="1160389" cy="469247"/>
          </a:xfrm>
        </p:grpSpPr>
        <p:pic>
          <p:nvPicPr>
            <p:cNvPr id="80"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81"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83" name="Rounded Rectangle 3"/>
          <p:cNvSpPr/>
          <p:nvPr/>
        </p:nvSpPr>
        <p:spPr>
          <a:xfrm>
            <a:off x="9103197" y="5820770"/>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84" name="Group 19"/>
          <p:cNvGrpSpPr/>
          <p:nvPr/>
        </p:nvGrpSpPr>
        <p:grpSpPr>
          <a:xfrm>
            <a:off x="8900050" y="5592170"/>
            <a:ext cx="1059548" cy="347421"/>
            <a:chOff x="3931920" y="3566160"/>
            <a:chExt cx="1097280" cy="457200"/>
          </a:xfrm>
        </p:grpSpPr>
        <p:pic>
          <p:nvPicPr>
            <p:cNvPr id="85"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86"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87" name="Group 78"/>
          <p:cNvGrpSpPr/>
          <p:nvPr/>
        </p:nvGrpSpPr>
        <p:grpSpPr>
          <a:xfrm>
            <a:off x="10017359" y="5896970"/>
            <a:ext cx="485705" cy="303569"/>
            <a:chOff x="1321583" y="6042568"/>
            <a:chExt cx="485832" cy="404759"/>
          </a:xfrm>
        </p:grpSpPr>
        <p:sp>
          <p:nvSpPr>
            <p:cNvPr id="88"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89"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90" name="Group 81"/>
          <p:cNvGrpSpPr/>
          <p:nvPr/>
        </p:nvGrpSpPr>
        <p:grpSpPr>
          <a:xfrm>
            <a:off x="8938472" y="5562601"/>
            <a:ext cx="1160087" cy="351935"/>
            <a:chOff x="2026607" y="5796548"/>
            <a:chExt cx="1160389" cy="469247"/>
          </a:xfrm>
        </p:grpSpPr>
        <p:pic>
          <p:nvPicPr>
            <p:cNvPr id="91"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92"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103" name="Group 56"/>
          <p:cNvGrpSpPr/>
          <p:nvPr/>
        </p:nvGrpSpPr>
        <p:grpSpPr>
          <a:xfrm>
            <a:off x="5383398" y="2590800"/>
            <a:ext cx="1320456" cy="838200"/>
            <a:chOff x="5079278" y="6673963"/>
            <a:chExt cx="3352912" cy="1764851"/>
          </a:xfrm>
        </p:grpSpPr>
        <p:pic>
          <p:nvPicPr>
            <p:cNvPr id="104" name="Picture 58" descr="AGILITY-prep_44_mobile_device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105" name="Rectangle 61"/>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24" name="任意形状 23"/>
          <p:cNvSpPr/>
          <p:nvPr/>
        </p:nvSpPr>
        <p:spPr>
          <a:xfrm>
            <a:off x="2463666" y="2985346"/>
            <a:ext cx="2855324" cy="1468979"/>
          </a:xfrm>
          <a:custGeom>
            <a:avLst/>
            <a:gdLst>
              <a:gd name="connsiteX0" fmla="*/ 2142051 w 2142051"/>
              <a:gd name="connsiteY0" fmla="*/ 0 h 1468979"/>
              <a:gd name="connsiteX1" fmla="*/ 957289 w 2142051"/>
              <a:gd name="connsiteY1" fmla="*/ 236932 h 1468979"/>
              <a:gd name="connsiteX2" fmla="*/ 445471 w 2142051"/>
              <a:gd name="connsiteY2" fmla="*/ 1127796 h 1468979"/>
              <a:gd name="connsiteX3" fmla="*/ 0 w 2142051"/>
              <a:gd name="connsiteY3" fmla="*/ 1468979 h 1468979"/>
            </a:gdLst>
            <a:ahLst/>
            <a:cxnLst>
              <a:cxn ang="0">
                <a:pos x="connsiteX0" y="connsiteY0"/>
              </a:cxn>
              <a:cxn ang="0">
                <a:pos x="connsiteX1" y="connsiteY1"/>
              </a:cxn>
              <a:cxn ang="0">
                <a:pos x="connsiteX2" y="connsiteY2"/>
              </a:cxn>
              <a:cxn ang="0">
                <a:pos x="connsiteX3" y="connsiteY3"/>
              </a:cxn>
            </a:cxnLst>
            <a:rect l="l" t="t" r="r" b="b"/>
            <a:pathLst>
              <a:path w="2142051" h="1468979">
                <a:moveTo>
                  <a:pt x="2142051" y="0"/>
                </a:moveTo>
                <a:cubicBezTo>
                  <a:pt x="1691051" y="24483"/>
                  <a:pt x="1240052" y="48966"/>
                  <a:pt x="957289" y="236932"/>
                </a:cubicBezTo>
                <a:cubicBezTo>
                  <a:pt x="674526" y="424898"/>
                  <a:pt x="605019" y="922455"/>
                  <a:pt x="445471" y="1127796"/>
                </a:cubicBezTo>
                <a:cubicBezTo>
                  <a:pt x="285923" y="1333137"/>
                  <a:pt x="0" y="1468979"/>
                  <a:pt x="0" y="1468979"/>
                </a:cubicBezTo>
              </a:path>
            </a:pathLst>
          </a:custGeom>
          <a:noFill/>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5" name="任意形状 24"/>
          <p:cNvSpPr/>
          <p:nvPr/>
        </p:nvSpPr>
        <p:spPr>
          <a:xfrm>
            <a:off x="6759286" y="2966390"/>
            <a:ext cx="2691080" cy="2492526"/>
          </a:xfrm>
          <a:custGeom>
            <a:avLst/>
            <a:gdLst>
              <a:gd name="connsiteX0" fmla="*/ 0 w 2018836"/>
              <a:gd name="connsiteY0" fmla="*/ 0 h 2492526"/>
              <a:gd name="connsiteX1" fmla="*/ 1156329 w 2018836"/>
              <a:gd name="connsiteY1" fmla="*/ 435955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393282 w 2018836"/>
              <a:gd name="connsiteY2" fmla="*/ 1232047 h 2492526"/>
              <a:gd name="connsiteX3" fmla="*/ 2018836 w 2018836"/>
              <a:gd name="connsiteY3" fmla="*/ 2492526 h 2492526"/>
            </a:gdLst>
            <a:ahLst/>
            <a:cxnLst>
              <a:cxn ang="0">
                <a:pos x="connsiteX0" y="connsiteY0"/>
              </a:cxn>
              <a:cxn ang="0">
                <a:pos x="connsiteX1" y="connsiteY1"/>
              </a:cxn>
              <a:cxn ang="0">
                <a:pos x="connsiteX2" y="connsiteY2"/>
              </a:cxn>
              <a:cxn ang="0">
                <a:pos x="connsiteX3" y="connsiteY3"/>
              </a:cxn>
            </a:cxnLst>
            <a:rect l="l" t="t" r="r" b="b"/>
            <a:pathLst>
              <a:path w="2018836" h="2492526">
                <a:moveTo>
                  <a:pt x="0" y="0"/>
                </a:moveTo>
                <a:cubicBezTo>
                  <a:pt x="460478" y="118466"/>
                  <a:pt x="772466" y="363296"/>
                  <a:pt x="1004680" y="568637"/>
                </a:cubicBezTo>
                <a:cubicBezTo>
                  <a:pt x="1236894" y="773978"/>
                  <a:pt x="1224256" y="911399"/>
                  <a:pt x="1393282" y="1232047"/>
                </a:cubicBezTo>
                <a:cubicBezTo>
                  <a:pt x="1562308" y="1552695"/>
                  <a:pt x="2018836" y="2492526"/>
                  <a:pt x="2018836" y="2492526"/>
                </a:cubicBezTo>
              </a:path>
            </a:pathLst>
          </a:custGeom>
          <a:ln>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45057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左右箭头 81"/>
          <p:cNvSpPr/>
          <p:nvPr/>
        </p:nvSpPr>
        <p:spPr>
          <a:xfrm>
            <a:off x="4672383" y="5562600"/>
            <a:ext cx="4164515" cy="381000"/>
          </a:xfrm>
          <a:prstGeom prst="lef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81" name="左右箭头 80"/>
          <p:cNvSpPr/>
          <p:nvPr/>
        </p:nvSpPr>
        <p:spPr>
          <a:xfrm>
            <a:off x="2844059" y="4572000"/>
            <a:ext cx="3758221" cy="381000"/>
          </a:xfrm>
          <a:prstGeom prst="lef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5" name="Rounded Rectangle 8"/>
          <p:cNvSpPr/>
          <p:nvPr/>
        </p:nvSpPr>
        <p:spPr>
          <a:xfrm>
            <a:off x="914162"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r>
              <a:rPr lang="zh-CN" altLang="en-US" sz="1400" b="1" dirty="0" smtClean="0">
                <a:solidFill>
                  <a:schemeClr val="tx1"/>
                </a:solidFill>
              </a:rPr>
              <a:t>生产数据中心</a:t>
            </a:r>
            <a:r>
              <a:rPr lang="en-US" altLang="zh-CN" sz="1400" b="1" dirty="0" smtClean="0">
                <a:solidFill>
                  <a:schemeClr val="tx1"/>
                </a:solidFill>
              </a:rPr>
              <a:t>1</a:t>
            </a:r>
            <a:endParaRPr lang="en-US" sz="1400" b="1" dirty="0">
              <a:solidFill>
                <a:schemeClr val="tx1"/>
              </a:solidFill>
            </a:endParaRPr>
          </a:p>
        </p:txBody>
      </p:sp>
      <p:sp>
        <p:nvSpPr>
          <p:cNvPr id="6" name="Rounded Rectangle 3"/>
          <p:cNvSpPr/>
          <p:nvPr/>
        </p:nvSpPr>
        <p:spPr>
          <a:xfrm>
            <a:off x="1117309"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7" name="Group 19"/>
          <p:cNvGrpSpPr/>
          <p:nvPr/>
        </p:nvGrpSpPr>
        <p:grpSpPr>
          <a:xfrm>
            <a:off x="1581363" y="4560229"/>
            <a:ext cx="1059548" cy="347421"/>
            <a:chOff x="3931920" y="3566160"/>
            <a:chExt cx="1097280" cy="457200"/>
          </a:xfrm>
        </p:grpSpPr>
        <p:pic>
          <p:nvPicPr>
            <p:cNvPr id="8"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9"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10" name="Group 78"/>
          <p:cNvGrpSpPr/>
          <p:nvPr/>
        </p:nvGrpSpPr>
        <p:grpSpPr>
          <a:xfrm>
            <a:off x="1219665" y="4867575"/>
            <a:ext cx="485705" cy="303569"/>
            <a:chOff x="1321583" y="6042568"/>
            <a:chExt cx="485832" cy="404759"/>
          </a:xfrm>
        </p:grpSpPr>
        <p:sp>
          <p:nvSpPr>
            <p:cNvPr id="11"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 name="Group 81"/>
          <p:cNvGrpSpPr/>
          <p:nvPr/>
        </p:nvGrpSpPr>
        <p:grpSpPr>
          <a:xfrm>
            <a:off x="1619785" y="4530660"/>
            <a:ext cx="1160087" cy="351935"/>
            <a:chOff x="2026607" y="5796548"/>
            <a:chExt cx="1160389" cy="469247"/>
          </a:xfrm>
        </p:grpSpPr>
        <p:pic>
          <p:nvPicPr>
            <p:cNvPr id="14"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16" name="Rounded Rectangle 216"/>
          <p:cNvSpPr/>
          <p:nvPr/>
        </p:nvSpPr>
        <p:spPr>
          <a:xfrm>
            <a:off x="914162"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7" name="Rounded Rectangle 3"/>
          <p:cNvSpPr/>
          <p:nvPr/>
        </p:nvSpPr>
        <p:spPr>
          <a:xfrm>
            <a:off x="2844059" y="57150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18" name="Group 19"/>
          <p:cNvGrpSpPr/>
          <p:nvPr/>
        </p:nvGrpSpPr>
        <p:grpSpPr>
          <a:xfrm>
            <a:off x="3308113" y="5474629"/>
            <a:ext cx="1059548" cy="347421"/>
            <a:chOff x="3931920" y="3566160"/>
            <a:chExt cx="1097280" cy="457200"/>
          </a:xfrm>
        </p:grpSpPr>
        <p:pic>
          <p:nvPicPr>
            <p:cNvPr id="1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2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21" name="Group 78"/>
          <p:cNvGrpSpPr/>
          <p:nvPr/>
        </p:nvGrpSpPr>
        <p:grpSpPr>
          <a:xfrm>
            <a:off x="2946415" y="5781975"/>
            <a:ext cx="485705" cy="303569"/>
            <a:chOff x="1321583" y="6042568"/>
            <a:chExt cx="485832" cy="404759"/>
          </a:xfrm>
        </p:grpSpPr>
        <p:sp>
          <p:nvSpPr>
            <p:cNvPr id="2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4" name="Group 81"/>
          <p:cNvGrpSpPr/>
          <p:nvPr/>
        </p:nvGrpSpPr>
        <p:grpSpPr>
          <a:xfrm>
            <a:off x="3346535" y="5445060"/>
            <a:ext cx="1160087" cy="351935"/>
            <a:chOff x="2026607" y="5796548"/>
            <a:chExt cx="1160389" cy="469247"/>
          </a:xfrm>
        </p:grpSpPr>
        <p:pic>
          <p:nvPicPr>
            <p:cNvPr id="2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7" name="Group 35"/>
          <p:cNvGrpSpPr/>
          <p:nvPr/>
        </p:nvGrpSpPr>
        <p:grpSpPr>
          <a:xfrm>
            <a:off x="1929898" y="2743200"/>
            <a:ext cx="2046378" cy="1036708"/>
            <a:chOff x="3124200" y="3962400"/>
            <a:chExt cx="1917116" cy="1449832"/>
          </a:xfrm>
        </p:grpSpPr>
        <p:sp>
          <p:nvSpPr>
            <p:cNvPr id="28"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1</a:t>
              </a:r>
              <a:endParaRPr lang="en-US" sz="1000" b="1" dirty="0">
                <a:solidFill>
                  <a:schemeClr val="bg1"/>
                </a:solidFill>
              </a:endParaRPr>
            </a:p>
          </p:txBody>
        </p:sp>
        <p:grpSp>
          <p:nvGrpSpPr>
            <p:cNvPr id="29" name="Group 33"/>
            <p:cNvGrpSpPr/>
            <p:nvPr/>
          </p:nvGrpSpPr>
          <p:grpSpPr>
            <a:xfrm>
              <a:off x="3124200" y="3962400"/>
              <a:ext cx="1905000" cy="1295400"/>
              <a:chOff x="3124200" y="3962400"/>
              <a:chExt cx="1905000" cy="1295400"/>
            </a:xfrm>
          </p:grpSpPr>
          <p:pic>
            <p:nvPicPr>
              <p:cNvPr id="30"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31"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32" name="Rounded Rectangle 216"/>
          <p:cNvSpPr/>
          <p:nvPr/>
        </p:nvSpPr>
        <p:spPr>
          <a:xfrm>
            <a:off x="6602280"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33" name="Rounded Rectangle 8"/>
          <p:cNvSpPr/>
          <p:nvPr/>
        </p:nvSpPr>
        <p:spPr>
          <a:xfrm>
            <a:off x="6602280"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r"/>
            <a:r>
              <a:rPr lang="zh-CN" altLang="en-US" sz="1400" b="1" dirty="0" smtClean="0">
                <a:solidFill>
                  <a:schemeClr val="tx1"/>
                </a:solidFill>
              </a:rPr>
              <a:t>生产数据中心</a:t>
            </a:r>
            <a:r>
              <a:rPr lang="zh-CN" altLang="zh-CN" sz="1400" b="1" dirty="0">
                <a:solidFill>
                  <a:schemeClr val="tx1"/>
                </a:solidFill>
              </a:rPr>
              <a:t>2</a:t>
            </a:r>
            <a:endParaRPr lang="en-US" sz="1400" b="1" dirty="0">
              <a:solidFill>
                <a:schemeClr val="tx1"/>
              </a:solidFill>
            </a:endParaRPr>
          </a:p>
        </p:txBody>
      </p:sp>
      <p:grpSp>
        <p:nvGrpSpPr>
          <p:cNvPr id="34" name="Group 35"/>
          <p:cNvGrpSpPr/>
          <p:nvPr/>
        </p:nvGrpSpPr>
        <p:grpSpPr>
          <a:xfrm>
            <a:off x="7907830" y="2743200"/>
            <a:ext cx="2046378" cy="1036708"/>
            <a:chOff x="3124200" y="3962400"/>
            <a:chExt cx="1917116" cy="1449832"/>
          </a:xfrm>
        </p:grpSpPr>
        <p:sp>
          <p:nvSpPr>
            <p:cNvPr id="35"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2</a:t>
              </a:r>
              <a:endParaRPr lang="en-US" sz="1000" b="1" dirty="0">
                <a:solidFill>
                  <a:schemeClr val="bg1"/>
                </a:solidFill>
              </a:endParaRPr>
            </a:p>
          </p:txBody>
        </p:sp>
        <p:grpSp>
          <p:nvGrpSpPr>
            <p:cNvPr id="36" name="Group 33"/>
            <p:cNvGrpSpPr/>
            <p:nvPr/>
          </p:nvGrpSpPr>
          <p:grpSpPr>
            <a:xfrm>
              <a:off x="3124200" y="3962400"/>
              <a:ext cx="1905000" cy="1295400"/>
              <a:chOff x="3124200" y="3962400"/>
              <a:chExt cx="1905000" cy="1295400"/>
            </a:xfrm>
          </p:grpSpPr>
          <p:pic>
            <p:nvPicPr>
              <p:cNvPr id="37"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38"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39" name="TextBox 7"/>
          <p:cNvSpPr txBox="1"/>
          <p:nvPr/>
        </p:nvSpPr>
        <p:spPr>
          <a:xfrm>
            <a:off x="3453501" y="5867401"/>
            <a:ext cx="1112682"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p>
        </p:txBody>
      </p:sp>
      <p:sp>
        <p:nvSpPr>
          <p:cNvPr id="40" name="TextBox 12"/>
          <p:cNvSpPr txBox="1"/>
          <p:nvPr/>
        </p:nvSpPr>
        <p:spPr>
          <a:xfrm>
            <a:off x="1625177" y="4876801"/>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endParaRPr lang="en-US" sz="1200" b="1" dirty="0" smtClean="0">
              <a:solidFill>
                <a:srgbClr val="000000">
                  <a:alpha val="85000"/>
                </a:srgbClr>
              </a:solidFill>
            </a:endParaRPr>
          </a:p>
        </p:txBody>
      </p:sp>
      <p:sp>
        <p:nvSpPr>
          <p:cNvPr id="41" name="TextBox 15"/>
          <p:cNvSpPr txBox="1"/>
          <p:nvPr/>
        </p:nvSpPr>
        <p:spPr>
          <a:xfrm>
            <a:off x="7110148" y="4953001"/>
            <a:ext cx="114867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p>
        </p:txBody>
      </p:sp>
      <p:sp>
        <p:nvSpPr>
          <p:cNvPr id="42" name="TextBox 20"/>
          <p:cNvSpPr txBox="1"/>
          <p:nvPr/>
        </p:nvSpPr>
        <p:spPr>
          <a:xfrm>
            <a:off x="9089887" y="5989559"/>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endParaRPr lang="en-US" sz="1200" b="1" dirty="0" smtClean="0">
              <a:solidFill>
                <a:srgbClr val="000000">
                  <a:alpha val="85000"/>
                </a:srgbClr>
              </a:solidFill>
            </a:endParaRPr>
          </a:p>
        </p:txBody>
      </p:sp>
      <p:sp>
        <p:nvSpPr>
          <p:cNvPr id="47" name="Rounded Rectangle 3"/>
          <p:cNvSpPr/>
          <p:nvPr/>
        </p:nvSpPr>
        <p:spPr>
          <a:xfrm>
            <a:off x="7211722"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48" name="Group 19"/>
          <p:cNvGrpSpPr/>
          <p:nvPr/>
        </p:nvGrpSpPr>
        <p:grpSpPr>
          <a:xfrm>
            <a:off x="7269481" y="4560229"/>
            <a:ext cx="1059548" cy="347421"/>
            <a:chOff x="3931920" y="3566160"/>
            <a:chExt cx="1097280" cy="457200"/>
          </a:xfrm>
        </p:grpSpPr>
        <p:pic>
          <p:nvPicPr>
            <p:cNvPr id="4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5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51" name="Group 78"/>
          <p:cNvGrpSpPr/>
          <p:nvPr/>
        </p:nvGrpSpPr>
        <p:grpSpPr>
          <a:xfrm>
            <a:off x="8227457" y="4876801"/>
            <a:ext cx="485705" cy="303569"/>
            <a:chOff x="1321583" y="6042568"/>
            <a:chExt cx="485832" cy="404759"/>
          </a:xfrm>
        </p:grpSpPr>
        <p:sp>
          <p:nvSpPr>
            <p:cNvPr id="5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54" name="Group 81"/>
          <p:cNvGrpSpPr/>
          <p:nvPr/>
        </p:nvGrpSpPr>
        <p:grpSpPr>
          <a:xfrm>
            <a:off x="6703854" y="4495801"/>
            <a:ext cx="1160087" cy="351935"/>
            <a:chOff x="2026607" y="5796548"/>
            <a:chExt cx="1160389" cy="469247"/>
          </a:xfrm>
        </p:grpSpPr>
        <p:pic>
          <p:nvPicPr>
            <p:cNvPr id="5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5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57" name="Rounded Rectangle 3"/>
          <p:cNvSpPr/>
          <p:nvPr/>
        </p:nvSpPr>
        <p:spPr>
          <a:xfrm>
            <a:off x="9103197" y="5820770"/>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58" name="Group 19"/>
          <p:cNvGrpSpPr/>
          <p:nvPr/>
        </p:nvGrpSpPr>
        <p:grpSpPr>
          <a:xfrm>
            <a:off x="8900050" y="5592170"/>
            <a:ext cx="1059548" cy="347421"/>
            <a:chOff x="3931920" y="3566160"/>
            <a:chExt cx="1097280" cy="457200"/>
          </a:xfrm>
        </p:grpSpPr>
        <p:pic>
          <p:nvPicPr>
            <p:cNvPr id="5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6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61" name="Group 78"/>
          <p:cNvGrpSpPr/>
          <p:nvPr/>
        </p:nvGrpSpPr>
        <p:grpSpPr>
          <a:xfrm>
            <a:off x="10017359" y="5896970"/>
            <a:ext cx="485705" cy="303569"/>
            <a:chOff x="1321583" y="6042568"/>
            <a:chExt cx="485832" cy="404759"/>
          </a:xfrm>
        </p:grpSpPr>
        <p:sp>
          <p:nvSpPr>
            <p:cNvPr id="6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64" name="Group 81"/>
          <p:cNvGrpSpPr/>
          <p:nvPr/>
        </p:nvGrpSpPr>
        <p:grpSpPr>
          <a:xfrm>
            <a:off x="8938472" y="5562601"/>
            <a:ext cx="1160087" cy="351935"/>
            <a:chOff x="2026607" y="5796548"/>
            <a:chExt cx="1160389" cy="469247"/>
          </a:xfrm>
        </p:grpSpPr>
        <p:pic>
          <p:nvPicPr>
            <p:cNvPr id="6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6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67" name="Group 56"/>
          <p:cNvGrpSpPr/>
          <p:nvPr/>
        </p:nvGrpSpPr>
        <p:grpSpPr>
          <a:xfrm>
            <a:off x="5383398" y="2590800"/>
            <a:ext cx="1320456" cy="838200"/>
            <a:chOff x="5079278" y="6673963"/>
            <a:chExt cx="3352912" cy="1764851"/>
          </a:xfrm>
        </p:grpSpPr>
        <p:pic>
          <p:nvPicPr>
            <p:cNvPr id="68" name="Picture 58" descr="AGILITY-prep_44_mobile_device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69" name="Rectangle 61"/>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70" name="任意形状 69"/>
          <p:cNvSpPr/>
          <p:nvPr/>
        </p:nvSpPr>
        <p:spPr>
          <a:xfrm>
            <a:off x="2463666" y="2985346"/>
            <a:ext cx="2855324" cy="1468979"/>
          </a:xfrm>
          <a:custGeom>
            <a:avLst/>
            <a:gdLst>
              <a:gd name="connsiteX0" fmla="*/ 2142051 w 2142051"/>
              <a:gd name="connsiteY0" fmla="*/ 0 h 1468979"/>
              <a:gd name="connsiteX1" fmla="*/ 957289 w 2142051"/>
              <a:gd name="connsiteY1" fmla="*/ 236932 h 1468979"/>
              <a:gd name="connsiteX2" fmla="*/ 445471 w 2142051"/>
              <a:gd name="connsiteY2" fmla="*/ 1127796 h 1468979"/>
              <a:gd name="connsiteX3" fmla="*/ 0 w 2142051"/>
              <a:gd name="connsiteY3" fmla="*/ 1468979 h 1468979"/>
            </a:gdLst>
            <a:ahLst/>
            <a:cxnLst>
              <a:cxn ang="0">
                <a:pos x="connsiteX0" y="connsiteY0"/>
              </a:cxn>
              <a:cxn ang="0">
                <a:pos x="connsiteX1" y="connsiteY1"/>
              </a:cxn>
              <a:cxn ang="0">
                <a:pos x="connsiteX2" y="connsiteY2"/>
              </a:cxn>
              <a:cxn ang="0">
                <a:pos x="connsiteX3" y="connsiteY3"/>
              </a:cxn>
            </a:cxnLst>
            <a:rect l="l" t="t" r="r" b="b"/>
            <a:pathLst>
              <a:path w="2142051" h="1468979">
                <a:moveTo>
                  <a:pt x="2142051" y="0"/>
                </a:moveTo>
                <a:cubicBezTo>
                  <a:pt x="1691051" y="24483"/>
                  <a:pt x="1240052" y="48966"/>
                  <a:pt x="957289" y="236932"/>
                </a:cubicBezTo>
                <a:cubicBezTo>
                  <a:pt x="674526" y="424898"/>
                  <a:pt x="605019" y="922455"/>
                  <a:pt x="445471" y="1127796"/>
                </a:cubicBezTo>
                <a:cubicBezTo>
                  <a:pt x="285923" y="1333137"/>
                  <a:pt x="0" y="1468979"/>
                  <a:pt x="0" y="1468979"/>
                </a:cubicBezTo>
              </a:path>
            </a:pathLst>
          </a:custGeom>
          <a:noFill/>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1" name="任意形状 70"/>
          <p:cNvSpPr/>
          <p:nvPr/>
        </p:nvSpPr>
        <p:spPr>
          <a:xfrm>
            <a:off x="6759286" y="2966390"/>
            <a:ext cx="2691080" cy="2492526"/>
          </a:xfrm>
          <a:custGeom>
            <a:avLst/>
            <a:gdLst>
              <a:gd name="connsiteX0" fmla="*/ 0 w 2018836"/>
              <a:gd name="connsiteY0" fmla="*/ 0 h 2492526"/>
              <a:gd name="connsiteX1" fmla="*/ 1156329 w 2018836"/>
              <a:gd name="connsiteY1" fmla="*/ 435955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393282 w 2018836"/>
              <a:gd name="connsiteY2" fmla="*/ 1232047 h 2492526"/>
              <a:gd name="connsiteX3" fmla="*/ 2018836 w 2018836"/>
              <a:gd name="connsiteY3" fmla="*/ 2492526 h 2492526"/>
            </a:gdLst>
            <a:ahLst/>
            <a:cxnLst>
              <a:cxn ang="0">
                <a:pos x="connsiteX0" y="connsiteY0"/>
              </a:cxn>
              <a:cxn ang="0">
                <a:pos x="connsiteX1" y="connsiteY1"/>
              </a:cxn>
              <a:cxn ang="0">
                <a:pos x="connsiteX2" y="connsiteY2"/>
              </a:cxn>
              <a:cxn ang="0">
                <a:pos x="connsiteX3" y="connsiteY3"/>
              </a:cxn>
            </a:cxnLst>
            <a:rect l="l" t="t" r="r" b="b"/>
            <a:pathLst>
              <a:path w="2018836" h="2492526">
                <a:moveTo>
                  <a:pt x="0" y="0"/>
                </a:moveTo>
                <a:cubicBezTo>
                  <a:pt x="460478" y="118466"/>
                  <a:pt x="772466" y="363296"/>
                  <a:pt x="1004680" y="568637"/>
                </a:cubicBezTo>
                <a:cubicBezTo>
                  <a:pt x="1236894" y="773978"/>
                  <a:pt x="1224256" y="911399"/>
                  <a:pt x="1393282" y="1232047"/>
                </a:cubicBezTo>
                <a:cubicBezTo>
                  <a:pt x="1562308" y="1552695"/>
                  <a:pt x="2018836" y="2492526"/>
                  <a:pt x="2018836" y="2492526"/>
                </a:cubicBezTo>
              </a:path>
            </a:pathLst>
          </a:custGeom>
          <a:ln>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2" name="Title 1"/>
          <p:cNvSpPr>
            <a:spLocks noGrp="1"/>
          </p:cNvSpPr>
          <p:nvPr>
            <p:ph type="title"/>
          </p:nvPr>
        </p:nvSpPr>
        <p:spPr>
          <a:xfrm>
            <a:off x="609441" y="260649"/>
            <a:ext cx="10969943" cy="808037"/>
          </a:xfrm>
        </p:spPr>
        <p:txBody>
          <a:bodyPr/>
          <a:lstStyle/>
          <a:p>
            <a:r>
              <a:rPr lang="zh-CN" altLang="en-US" dirty="0"/>
              <a:t>应用级双活数据中心模型二</a:t>
            </a:r>
            <a:r>
              <a:rPr lang="en-US" altLang="zh-CN" dirty="0"/>
              <a:t/>
            </a:r>
            <a:br>
              <a:rPr lang="en-US" altLang="zh-CN" dirty="0"/>
            </a:br>
            <a:r>
              <a:rPr lang="en-US" altLang="zh-CN" sz="2800" b="1" dirty="0">
                <a:solidFill>
                  <a:srgbClr val="000000"/>
                </a:solidFill>
              </a:rPr>
              <a:t>-- </a:t>
            </a:r>
            <a:r>
              <a:rPr lang="zh-CN" altLang="en-US" sz="2800" b="1" dirty="0">
                <a:solidFill>
                  <a:srgbClr val="000000"/>
                </a:solidFill>
              </a:rPr>
              <a:t>主主模型</a:t>
            </a:r>
            <a:endParaRPr lang="en-US" altLang="zh-CN" sz="2800" dirty="0">
              <a:solidFill>
                <a:srgbClr val="000000"/>
              </a:solidFill>
            </a:endParaRPr>
          </a:p>
        </p:txBody>
      </p:sp>
      <p:sp>
        <p:nvSpPr>
          <p:cNvPr id="73" name="Rectangle 3"/>
          <p:cNvSpPr txBox="1">
            <a:spLocks noChangeArrowheads="1"/>
          </p:cNvSpPr>
          <p:nvPr/>
        </p:nvSpPr>
        <p:spPr bwMode="auto">
          <a:xfrm>
            <a:off x="507868" y="1219200"/>
            <a:ext cx="10131961"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A5072B"/>
              </a:buClr>
              <a:buFont typeface="Arial" pitchFamily="34" charset="0"/>
              <a:buChar char="•"/>
              <a:defRPr sz="24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n-ea"/>
                <a:cs typeface="Arial"/>
              </a:defRPr>
            </a:lvl2pPr>
            <a:lvl3pPr marL="977900" indent="-228600" algn="l" defTabSz="457200" rtl="0" eaLnBrk="0" fontAlgn="base" hangingPunct="0">
              <a:spcBef>
                <a:spcPct val="20000"/>
              </a:spcBef>
              <a:spcAft>
                <a:spcPct val="0"/>
              </a:spcAft>
              <a:buClr>
                <a:srgbClr val="595959"/>
              </a:buClr>
              <a:buFont typeface="Arial" pitchFamily="34" charset="0"/>
              <a:buChar char="•"/>
              <a:defRPr sz="2000" kern="1200">
                <a:solidFill>
                  <a:schemeClr val="tx1"/>
                </a:solidFill>
                <a:latin typeface="Arial"/>
                <a:ea typeface="+mn-ea"/>
                <a:cs typeface="Arial"/>
              </a:defRPr>
            </a:lvl3pPr>
            <a:lvl4pPr marL="1371600" indent="-2794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4pPr>
            <a:lvl5pPr marL="1663700" indent="-2286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nSpc>
                <a:spcPct val="90000"/>
              </a:lnSpc>
            </a:pPr>
            <a:r>
              <a:rPr lang="zh-CN" altLang="en-US" sz="1200" dirty="0"/>
              <a:t>业务或用户分配到每个生产数据中心</a:t>
            </a:r>
          </a:p>
          <a:p>
            <a:pPr marL="228600" indent="-228600">
              <a:lnSpc>
                <a:spcPct val="90000"/>
              </a:lnSpc>
            </a:pPr>
            <a:r>
              <a:rPr lang="zh-CN" altLang="en-US" sz="1200" dirty="0"/>
              <a:t>每个生产中心都有自己的应用集群对外服务</a:t>
            </a:r>
            <a:endParaRPr lang="en-US" altLang="zh-CN" sz="1200" dirty="0"/>
          </a:p>
          <a:p>
            <a:pPr marL="228600" indent="-228600">
              <a:lnSpc>
                <a:spcPct val="90000"/>
              </a:lnSpc>
            </a:pPr>
            <a:r>
              <a:rPr lang="zh-CN" altLang="en-US" sz="1200" dirty="0"/>
              <a:t>跨双生产中心建立共用数据库</a:t>
            </a:r>
          </a:p>
          <a:p>
            <a:pPr marL="228600" indent="-228600">
              <a:lnSpc>
                <a:spcPct val="90000"/>
              </a:lnSpc>
            </a:pPr>
            <a:r>
              <a:rPr lang="zh-CN" altLang="en-US" sz="1200" dirty="0"/>
              <a:t>通过数据复制技术将数据镜像到对方</a:t>
            </a:r>
          </a:p>
          <a:p>
            <a:pPr marL="228600" indent="-228600">
              <a:lnSpc>
                <a:spcPct val="90000"/>
              </a:lnSpc>
            </a:pPr>
            <a:r>
              <a:rPr lang="zh-CN" altLang="en-US" sz="1200" dirty="0"/>
              <a:t>出现灾难时，正常的生产数据中心根据需要接管所有基于指定应用的请求</a:t>
            </a:r>
            <a:endParaRPr lang="en-US" altLang="zh-CN" sz="1200" dirty="0"/>
          </a:p>
          <a:p>
            <a:pPr marL="228600" indent="-228600">
              <a:lnSpc>
                <a:spcPct val="90000"/>
              </a:lnSpc>
            </a:pPr>
            <a:r>
              <a:rPr lang="zh-CN" altLang="en-US" sz="1200" dirty="0"/>
              <a:t>所有的中心、主机和存储设备均处于生产状态和实现负荷分担</a:t>
            </a:r>
          </a:p>
        </p:txBody>
      </p:sp>
      <p:sp>
        <p:nvSpPr>
          <p:cNvPr id="74" name="任意形状 73"/>
          <p:cNvSpPr/>
          <p:nvPr/>
        </p:nvSpPr>
        <p:spPr>
          <a:xfrm>
            <a:off x="6746653" y="3089595"/>
            <a:ext cx="833856" cy="1326820"/>
          </a:xfrm>
          <a:custGeom>
            <a:avLst/>
            <a:gdLst>
              <a:gd name="connsiteX0" fmla="*/ 0 w 625555"/>
              <a:gd name="connsiteY0" fmla="*/ 0 h 1326820"/>
              <a:gd name="connsiteX1" fmla="*/ 511818 w 625555"/>
              <a:gd name="connsiteY1" fmla="*/ 274841 h 1326820"/>
              <a:gd name="connsiteX2" fmla="*/ 625555 w 625555"/>
              <a:gd name="connsiteY2" fmla="*/ 1326820 h 1326820"/>
            </a:gdLst>
            <a:ahLst/>
            <a:cxnLst>
              <a:cxn ang="0">
                <a:pos x="connsiteX0" y="connsiteY0"/>
              </a:cxn>
              <a:cxn ang="0">
                <a:pos x="connsiteX1" y="connsiteY1"/>
              </a:cxn>
              <a:cxn ang="0">
                <a:pos x="connsiteX2" y="connsiteY2"/>
              </a:cxn>
            </a:cxnLst>
            <a:rect l="l" t="t" r="r" b="b"/>
            <a:pathLst>
              <a:path w="625555" h="1326820">
                <a:moveTo>
                  <a:pt x="0" y="0"/>
                </a:moveTo>
                <a:cubicBezTo>
                  <a:pt x="203779" y="26852"/>
                  <a:pt x="407559" y="53704"/>
                  <a:pt x="511818" y="274841"/>
                </a:cubicBezTo>
                <a:cubicBezTo>
                  <a:pt x="616077" y="495978"/>
                  <a:pt x="625555" y="1326820"/>
                  <a:pt x="625555" y="1326820"/>
                </a:cubicBezTo>
              </a:path>
            </a:pathLst>
          </a:custGeom>
          <a:noFill/>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6" name="任意形状 75"/>
          <p:cNvSpPr/>
          <p:nvPr/>
        </p:nvSpPr>
        <p:spPr>
          <a:xfrm>
            <a:off x="3941865" y="3108314"/>
            <a:ext cx="1351857" cy="2217921"/>
          </a:xfrm>
          <a:custGeom>
            <a:avLst/>
            <a:gdLst>
              <a:gd name="connsiteX0" fmla="*/ 1014157 w 1014157"/>
              <a:gd name="connsiteY0" fmla="*/ 89944 h 2288674"/>
              <a:gd name="connsiteX1" fmla="*/ 635033 w 1014157"/>
              <a:gd name="connsiteY1" fmla="*/ 260535 h 2288674"/>
              <a:gd name="connsiteX2" fmla="*/ 0 w 1014157"/>
              <a:gd name="connsiteY2" fmla="*/ 2288674 h 2288674"/>
              <a:gd name="connsiteX0" fmla="*/ 1014157 w 1014157"/>
              <a:gd name="connsiteY0" fmla="*/ 19191 h 2217921"/>
              <a:gd name="connsiteX1" fmla="*/ 435993 w 1014157"/>
              <a:gd name="connsiteY1" fmla="*/ 578351 h 2217921"/>
              <a:gd name="connsiteX2" fmla="*/ 0 w 1014157"/>
              <a:gd name="connsiteY2" fmla="*/ 2217921 h 2217921"/>
            </a:gdLst>
            <a:ahLst/>
            <a:cxnLst>
              <a:cxn ang="0">
                <a:pos x="connsiteX0" y="connsiteY0"/>
              </a:cxn>
              <a:cxn ang="0">
                <a:pos x="connsiteX1" y="connsiteY1"/>
              </a:cxn>
              <a:cxn ang="0">
                <a:pos x="connsiteX2" y="connsiteY2"/>
              </a:cxn>
            </a:cxnLst>
            <a:rect l="l" t="t" r="r" b="b"/>
            <a:pathLst>
              <a:path w="1014157" h="2217921">
                <a:moveTo>
                  <a:pt x="1014157" y="19191"/>
                </a:moveTo>
                <a:cubicBezTo>
                  <a:pt x="909108" y="-78741"/>
                  <a:pt x="605019" y="211896"/>
                  <a:pt x="435993" y="578351"/>
                </a:cubicBezTo>
                <a:cubicBezTo>
                  <a:pt x="266967" y="944806"/>
                  <a:pt x="0" y="2217921"/>
                  <a:pt x="0" y="2217921"/>
                </a:cubicBezTo>
              </a:path>
            </a:pathLst>
          </a:custGeom>
          <a:ln>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7" name="TextBox 38"/>
          <p:cNvSpPr txBox="1"/>
          <p:nvPr/>
        </p:nvSpPr>
        <p:spPr>
          <a:xfrm>
            <a:off x="4062942" y="2819400"/>
            <a:ext cx="697307" cy="184666"/>
          </a:xfrm>
          <a:prstGeom prst="rect">
            <a:avLst/>
          </a:prstGeom>
        </p:spPr>
        <p:txBody>
          <a:bodyPr wrap="none" lIns="0" tIns="0" rIns="0" bIns="0" rtlCol="0">
            <a:spAutoFit/>
          </a:bodyPr>
          <a:lstStyle/>
          <a:p>
            <a:pPr marL="0" indent="0">
              <a:buNone/>
            </a:pPr>
            <a:r>
              <a:rPr lang="zh-CN" altLang="en-US" sz="1200" b="1" dirty="0">
                <a:solidFill>
                  <a:srgbClr val="008000"/>
                </a:solidFill>
              </a:rPr>
              <a:t>应</a:t>
            </a:r>
            <a:r>
              <a:rPr lang="zh-CN" altLang="en-US" sz="1200" b="1" dirty="0" smtClean="0">
                <a:solidFill>
                  <a:srgbClr val="008000"/>
                </a:solidFill>
              </a:rPr>
              <a:t>用</a:t>
            </a:r>
            <a:r>
              <a:rPr lang="en-US" altLang="zh-CN" sz="1200" b="1" dirty="0" smtClean="0">
                <a:solidFill>
                  <a:srgbClr val="008000"/>
                </a:solidFill>
              </a:rPr>
              <a:t>A</a:t>
            </a:r>
            <a:r>
              <a:rPr lang="zh-CN" altLang="en-US" sz="1200" b="1" dirty="0" smtClean="0">
                <a:solidFill>
                  <a:srgbClr val="008000"/>
                </a:solidFill>
              </a:rPr>
              <a:t>访问</a:t>
            </a:r>
          </a:p>
        </p:txBody>
      </p:sp>
      <p:sp>
        <p:nvSpPr>
          <p:cNvPr id="78" name="TextBox 39"/>
          <p:cNvSpPr txBox="1"/>
          <p:nvPr/>
        </p:nvSpPr>
        <p:spPr>
          <a:xfrm>
            <a:off x="7516442" y="3048000"/>
            <a:ext cx="708527" cy="184666"/>
          </a:xfrm>
          <a:prstGeom prst="rect">
            <a:avLst/>
          </a:prstGeom>
        </p:spPr>
        <p:txBody>
          <a:bodyPr wrap="none" lIns="0" tIns="0" rIns="0" bIns="0" rtlCol="0">
            <a:spAutoFit/>
          </a:bodyPr>
          <a:lstStyle/>
          <a:p>
            <a:pPr marL="0" indent="0">
              <a:buNone/>
            </a:pPr>
            <a:r>
              <a:rPr lang="zh-CN" altLang="en-US" sz="1200" b="1" dirty="0">
                <a:solidFill>
                  <a:srgbClr val="FF0000"/>
                </a:solidFill>
              </a:rPr>
              <a:t>应</a:t>
            </a:r>
            <a:r>
              <a:rPr lang="zh-CN" altLang="en-US" sz="1200" b="1" dirty="0" smtClean="0">
                <a:solidFill>
                  <a:srgbClr val="FF0000"/>
                </a:solidFill>
              </a:rPr>
              <a:t>用</a:t>
            </a:r>
            <a:r>
              <a:rPr lang="en-US" altLang="zh-CN" sz="1200" b="1" dirty="0" smtClean="0">
                <a:solidFill>
                  <a:srgbClr val="FF0000"/>
                </a:solidFill>
              </a:rPr>
              <a:t>B</a:t>
            </a:r>
            <a:r>
              <a:rPr lang="zh-CN" altLang="en-US" sz="1200" b="1" dirty="0" smtClean="0">
                <a:solidFill>
                  <a:srgbClr val="FF0000"/>
                </a:solidFill>
              </a:rPr>
              <a:t>访问</a:t>
            </a:r>
          </a:p>
        </p:txBody>
      </p:sp>
      <p:sp>
        <p:nvSpPr>
          <p:cNvPr id="79" name="TextBox 38"/>
          <p:cNvSpPr txBox="1"/>
          <p:nvPr/>
        </p:nvSpPr>
        <p:spPr>
          <a:xfrm>
            <a:off x="6500707" y="3352800"/>
            <a:ext cx="697307" cy="184666"/>
          </a:xfrm>
          <a:prstGeom prst="rect">
            <a:avLst/>
          </a:prstGeom>
        </p:spPr>
        <p:txBody>
          <a:bodyPr wrap="none" lIns="0" tIns="0" rIns="0" bIns="0" rtlCol="0">
            <a:spAutoFit/>
          </a:bodyPr>
          <a:lstStyle/>
          <a:p>
            <a:pPr marL="0" indent="0">
              <a:buNone/>
            </a:pPr>
            <a:r>
              <a:rPr lang="zh-CN" altLang="en-US" sz="1200" b="1" dirty="0">
                <a:solidFill>
                  <a:srgbClr val="008000"/>
                </a:solidFill>
              </a:rPr>
              <a:t>应</a:t>
            </a:r>
            <a:r>
              <a:rPr lang="zh-CN" altLang="en-US" sz="1200" b="1" dirty="0" smtClean="0">
                <a:solidFill>
                  <a:srgbClr val="008000"/>
                </a:solidFill>
              </a:rPr>
              <a:t>用</a:t>
            </a:r>
            <a:r>
              <a:rPr lang="en-US" altLang="zh-CN" sz="1200" b="1" dirty="0" smtClean="0">
                <a:solidFill>
                  <a:srgbClr val="008000"/>
                </a:solidFill>
              </a:rPr>
              <a:t>A</a:t>
            </a:r>
            <a:r>
              <a:rPr lang="zh-CN" altLang="en-US" sz="1200" b="1" dirty="0" smtClean="0">
                <a:solidFill>
                  <a:srgbClr val="008000"/>
                </a:solidFill>
              </a:rPr>
              <a:t>访问</a:t>
            </a:r>
          </a:p>
        </p:txBody>
      </p:sp>
      <p:sp>
        <p:nvSpPr>
          <p:cNvPr id="80" name="TextBox 39"/>
          <p:cNvSpPr txBox="1"/>
          <p:nvPr/>
        </p:nvSpPr>
        <p:spPr>
          <a:xfrm>
            <a:off x="4672383" y="3429000"/>
            <a:ext cx="708527" cy="184666"/>
          </a:xfrm>
          <a:prstGeom prst="rect">
            <a:avLst/>
          </a:prstGeom>
        </p:spPr>
        <p:txBody>
          <a:bodyPr wrap="none" lIns="0" tIns="0" rIns="0" bIns="0" rtlCol="0">
            <a:spAutoFit/>
          </a:bodyPr>
          <a:lstStyle/>
          <a:p>
            <a:pPr marL="0" indent="0">
              <a:buNone/>
            </a:pPr>
            <a:r>
              <a:rPr lang="zh-CN" altLang="en-US" sz="1200" b="1" dirty="0">
                <a:solidFill>
                  <a:srgbClr val="FF0000"/>
                </a:solidFill>
              </a:rPr>
              <a:t>应</a:t>
            </a:r>
            <a:r>
              <a:rPr lang="zh-CN" altLang="en-US" sz="1200" b="1" dirty="0" smtClean="0">
                <a:solidFill>
                  <a:srgbClr val="FF0000"/>
                </a:solidFill>
              </a:rPr>
              <a:t>用</a:t>
            </a:r>
            <a:r>
              <a:rPr lang="en-US" altLang="zh-CN" sz="1200" b="1" dirty="0" smtClean="0">
                <a:solidFill>
                  <a:srgbClr val="FF0000"/>
                </a:solidFill>
              </a:rPr>
              <a:t>B</a:t>
            </a:r>
            <a:r>
              <a:rPr lang="zh-CN" altLang="en-US" sz="1200" b="1" dirty="0" smtClean="0">
                <a:solidFill>
                  <a:srgbClr val="FF0000"/>
                </a:solidFill>
              </a:rPr>
              <a:t>访问</a:t>
            </a:r>
          </a:p>
        </p:txBody>
      </p:sp>
    </p:spTree>
    <p:extLst>
      <p:ext uri="{BB962C8B-B14F-4D97-AF65-F5344CB8AC3E}">
        <p14:creationId xmlns:p14="http://schemas.microsoft.com/office/powerpoint/2010/main" val="3017377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2640912" y="5486400"/>
            <a:ext cx="8125883" cy="914400"/>
          </a:xfrm>
          <a:prstGeom prst="roundRect">
            <a:avLst/>
          </a:prstGeom>
          <a:solidFill>
            <a:srgbClr val="BC4E3A"/>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800" b="1" dirty="0">
              <a:effectLst>
                <a:outerShdw blurRad="25400" dist="25400" dir="2700000" algn="tl">
                  <a:srgbClr val="000000">
                    <a:alpha val="0"/>
                  </a:srgbClr>
                </a:outerShdw>
              </a:effectLst>
            </a:endParaRPr>
          </a:p>
        </p:txBody>
      </p:sp>
      <p:sp>
        <p:nvSpPr>
          <p:cNvPr id="2" name="圆角矩形 1"/>
          <p:cNvSpPr/>
          <p:nvPr/>
        </p:nvSpPr>
        <p:spPr>
          <a:xfrm>
            <a:off x="1015736" y="4419600"/>
            <a:ext cx="8125883" cy="914400"/>
          </a:xfrm>
          <a:prstGeom prst="roundRect">
            <a:avLst/>
          </a:prstGeom>
          <a:solidFill>
            <a:srgbClr val="73BC65"/>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800" b="1" dirty="0">
              <a:effectLst>
                <a:outerShdw blurRad="25400" dist="25400" dir="2700000" algn="tl">
                  <a:srgbClr val="000000">
                    <a:alpha val="0"/>
                  </a:srgbClr>
                </a:outerShdw>
              </a:effectLst>
            </a:endParaRPr>
          </a:p>
        </p:txBody>
      </p:sp>
      <p:sp>
        <p:nvSpPr>
          <p:cNvPr id="82" name="左右箭头 81"/>
          <p:cNvSpPr/>
          <p:nvPr/>
        </p:nvSpPr>
        <p:spPr>
          <a:xfrm>
            <a:off x="4672383" y="5562600"/>
            <a:ext cx="4164515" cy="381000"/>
          </a:xfrm>
          <a:prstGeom prst="lef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81" name="左右箭头 80"/>
          <p:cNvSpPr/>
          <p:nvPr/>
        </p:nvSpPr>
        <p:spPr>
          <a:xfrm>
            <a:off x="2844059" y="4572000"/>
            <a:ext cx="3758221" cy="381000"/>
          </a:xfrm>
          <a:prstGeom prst="leftRightArrow">
            <a:avLst/>
          </a:prstGeom>
          <a:gradFill flip="none" rotWithShape="1">
            <a:gsLst>
              <a:gs pos="0">
                <a:srgbClr val="FFFF00"/>
              </a:gs>
              <a:gs pos="100000">
                <a:srgbClr val="FFFFFF"/>
              </a:gs>
            </a:gsLst>
            <a:lin ang="162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b="1" dirty="0">
              <a:effectLst>
                <a:outerShdw blurRad="25400" dist="25400" dir="2700000" algn="tl">
                  <a:srgbClr val="000000">
                    <a:alpha val="0"/>
                  </a:srgbClr>
                </a:outerShdw>
              </a:effectLst>
            </a:endParaRPr>
          </a:p>
        </p:txBody>
      </p:sp>
      <p:sp>
        <p:nvSpPr>
          <p:cNvPr id="5" name="Rounded Rectangle 8"/>
          <p:cNvSpPr/>
          <p:nvPr/>
        </p:nvSpPr>
        <p:spPr>
          <a:xfrm>
            <a:off x="914162"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r>
              <a:rPr lang="zh-CN" altLang="en-US" sz="1400" b="1" dirty="0" smtClean="0">
                <a:solidFill>
                  <a:schemeClr val="tx1"/>
                </a:solidFill>
              </a:rPr>
              <a:t>生产数据中心</a:t>
            </a:r>
            <a:r>
              <a:rPr lang="en-US" altLang="zh-CN" sz="1400" b="1" dirty="0" smtClean="0">
                <a:solidFill>
                  <a:schemeClr val="tx1"/>
                </a:solidFill>
              </a:rPr>
              <a:t>1</a:t>
            </a:r>
            <a:endParaRPr lang="en-US" sz="1400" b="1" dirty="0">
              <a:solidFill>
                <a:schemeClr val="tx1"/>
              </a:solidFill>
            </a:endParaRPr>
          </a:p>
        </p:txBody>
      </p:sp>
      <p:sp>
        <p:nvSpPr>
          <p:cNvPr id="6" name="Rounded Rectangle 3"/>
          <p:cNvSpPr/>
          <p:nvPr/>
        </p:nvSpPr>
        <p:spPr>
          <a:xfrm>
            <a:off x="1117309"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7" name="Group 19"/>
          <p:cNvGrpSpPr/>
          <p:nvPr/>
        </p:nvGrpSpPr>
        <p:grpSpPr>
          <a:xfrm>
            <a:off x="1581363" y="4560229"/>
            <a:ext cx="1059548" cy="347421"/>
            <a:chOff x="3931920" y="3566160"/>
            <a:chExt cx="1097280" cy="457200"/>
          </a:xfrm>
        </p:grpSpPr>
        <p:pic>
          <p:nvPicPr>
            <p:cNvPr id="8"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9"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10" name="Group 78"/>
          <p:cNvGrpSpPr/>
          <p:nvPr/>
        </p:nvGrpSpPr>
        <p:grpSpPr>
          <a:xfrm>
            <a:off x="1219665" y="4867575"/>
            <a:ext cx="485705" cy="303569"/>
            <a:chOff x="1321583" y="6042568"/>
            <a:chExt cx="485832" cy="404759"/>
          </a:xfrm>
        </p:grpSpPr>
        <p:sp>
          <p:nvSpPr>
            <p:cNvPr id="11"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12"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13" name="Group 81"/>
          <p:cNvGrpSpPr/>
          <p:nvPr/>
        </p:nvGrpSpPr>
        <p:grpSpPr>
          <a:xfrm>
            <a:off x="1619785" y="4530660"/>
            <a:ext cx="1160087" cy="351935"/>
            <a:chOff x="2026607" y="5796548"/>
            <a:chExt cx="1160389" cy="469247"/>
          </a:xfrm>
        </p:grpSpPr>
        <p:pic>
          <p:nvPicPr>
            <p:cNvPr id="14"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15"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16" name="Rounded Rectangle 216"/>
          <p:cNvSpPr/>
          <p:nvPr/>
        </p:nvSpPr>
        <p:spPr>
          <a:xfrm>
            <a:off x="914162"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17" name="Rounded Rectangle 3"/>
          <p:cNvSpPr/>
          <p:nvPr/>
        </p:nvSpPr>
        <p:spPr>
          <a:xfrm>
            <a:off x="2844059" y="5832542"/>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18" name="Group 19"/>
          <p:cNvGrpSpPr/>
          <p:nvPr/>
        </p:nvGrpSpPr>
        <p:grpSpPr>
          <a:xfrm>
            <a:off x="3308113" y="5592170"/>
            <a:ext cx="1059548" cy="347421"/>
            <a:chOff x="3931920" y="3566160"/>
            <a:chExt cx="1097280" cy="457200"/>
          </a:xfrm>
        </p:grpSpPr>
        <p:pic>
          <p:nvPicPr>
            <p:cNvPr id="1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2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21" name="Group 78"/>
          <p:cNvGrpSpPr/>
          <p:nvPr/>
        </p:nvGrpSpPr>
        <p:grpSpPr>
          <a:xfrm>
            <a:off x="2946415" y="5899516"/>
            <a:ext cx="485705" cy="303569"/>
            <a:chOff x="1321583" y="6042568"/>
            <a:chExt cx="485832" cy="404759"/>
          </a:xfrm>
        </p:grpSpPr>
        <p:sp>
          <p:nvSpPr>
            <p:cNvPr id="2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2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24" name="Group 81"/>
          <p:cNvGrpSpPr/>
          <p:nvPr/>
        </p:nvGrpSpPr>
        <p:grpSpPr>
          <a:xfrm>
            <a:off x="3346535" y="5562601"/>
            <a:ext cx="1160087" cy="351935"/>
            <a:chOff x="2026607" y="5796548"/>
            <a:chExt cx="1160389" cy="469247"/>
          </a:xfrm>
        </p:grpSpPr>
        <p:pic>
          <p:nvPicPr>
            <p:cNvPr id="2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2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27" name="Group 35"/>
          <p:cNvGrpSpPr/>
          <p:nvPr/>
        </p:nvGrpSpPr>
        <p:grpSpPr>
          <a:xfrm>
            <a:off x="1929898" y="2743200"/>
            <a:ext cx="2046378" cy="1036708"/>
            <a:chOff x="3124200" y="3962400"/>
            <a:chExt cx="1917116" cy="1449832"/>
          </a:xfrm>
        </p:grpSpPr>
        <p:sp>
          <p:nvSpPr>
            <p:cNvPr id="28"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1</a:t>
              </a:r>
              <a:endParaRPr lang="en-US" sz="1000" b="1" dirty="0">
                <a:solidFill>
                  <a:schemeClr val="bg1"/>
                </a:solidFill>
              </a:endParaRPr>
            </a:p>
          </p:txBody>
        </p:sp>
        <p:grpSp>
          <p:nvGrpSpPr>
            <p:cNvPr id="29" name="Group 33"/>
            <p:cNvGrpSpPr/>
            <p:nvPr/>
          </p:nvGrpSpPr>
          <p:grpSpPr>
            <a:xfrm>
              <a:off x="3124200" y="3962400"/>
              <a:ext cx="1905000" cy="1295400"/>
              <a:chOff x="3124200" y="3962400"/>
              <a:chExt cx="1905000" cy="1295400"/>
            </a:xfrm>
          </p:grpSpPr>
          <p:pic>
            <p:nvPicPr>
              <p:cNvPr id="30"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31"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32" name="Rounded Rectangle 216"/>
          <p:cNvSpPr/>
          <p:nvPr/>
        </p:nvSpPr>
        <p:spPr>
          <a:xfrm>
            <a:off x="6602280" y="3657600"/>
            <a:ext cx="4164515" cy="2743200"/>
          </a:xfrm>
          <a:prstGeom prst="roundRect">
            <a:avLst>
              <a:gd name="adj" fmla="val 3922"/>
            </a:avLst>
          </a:prstGeom>
          <a:noFill/>
          <a:ln w="25400" cap="flat" cmpd="sng" algn="ctr">
            <a:solidFill>
              <a:schemeClr val="accent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dirty="0" smtClean="0"/>
              <a:t> </a:t>
            </a:r>
            <a:endParaRPr lang="en-US" dirty="0"/>
          </a:p>
        </p:txBody>
      </p:sp>
      <p:sp>
        <p:nvSpPr>
          <p:cNvPr id="33" name="Rounded Rectangle 8"/>
          <p:cNvSpPr/>
          <p:nvPr/>
        </p:nvSpPr>
        <p:spPr>
          <a:xfrm>
            <a:off x="6602280" y="3657600"/>
            <a:ext cx="4164515" cy="597734"/>
          </a:xfrm>
          <a:prstGeom prst="roundRect">
            <a:avLst/>
          </a:prstGeom>
          <a:gradFill flip="none" rotWithShape="1">
            <a:gsLst>
              <a:gs pos="0">
                <a:schemeClr val="accent5">
                  <a:lumMod val="20000"/>
                  <a:lumOff val="80000"/>
                </a:schemeClr>
              </a:gs>
              <a:gs pos="100000">
                <a:schemeClr val="accent5">
                  <a:lumMod val="40000"/>
                  <a:lumOff val="60000"/>
                </a:schemeClr>
              </a:gs>
            </a:gsLst>
            <a:lin ang="10800000" scaled="1"/>
            <a:tileRect/>
          </a:gradFill>
          <a:ln>
            <a:noFill/>
          </a:ln>
        </p:spPr>
        <p:style>
          <a:lnRef idx="1">
            <a:schemeClr val="accent5"/>
          </a:lnRef>
          <a:fillRef idx="3">
            <a:schemeClr val="accent5"/>
          </a:fillRef>
          <a:effectRef idx="2">
            <a:schemeClr val="accent5"/>
          </a:effectRef>
          <a:fontRef idx="minor">
            <a:schemeClr val="lt1"/>
          </a:fontRef>
        </p:style>
        <p:txBody>
          <a:bodyPr lIns="91438" tIns="45719" rIns="91438" bIns="45719" rtlCol="0" anchor="ctr"/>
          <a:lstStyle/>
          <a:p>
            <a:pPr algn="r"/>
            <a:r>
              <a:rPr lang="zh-CN" altLang="en-US" sz="1400" b="1" dirty="0" smtClean="0">
                <a:solidFill>
                  <a:schemeClr val="tx1"/>
                </a:solidFill>
              </a:rPr>
              <a:t>生产数据中心</a:t>
            </a:r>
            <a:r>
              <a:rPr lang="zh-CN" altLang="zh-CN" sz="1400" b="1" dirty="0">
                <a:solidFill>
                  <a:schemeClr val="tx1"/>
                </a:solidFill>
              </a:rPr>
              <a:t>2</a:t>
            </a:r>
            <a:endParaRPr lang="en-US" sz="1400" b="1" dirty="0">
              <a:solidFill>
                <a:schemeClr val="tx1"/>
              </a:solidFill>
            </a:endParaRPr>
          </a:p>
        </p:txBody>
      </p:sp>
      <p:grpSp>
        <p:nvGrpSpPr>
          <p:cNvPr id="34" name="Group 35"/>
          <p:cNvGrpSpPr/>
          <p:nvPr/>
        </p:nvGrpSpPr>
        <p:grpSpPr>
          <a:xfrm>
            <a:off x="7907830" y="2743200"/>
            <a:ext cx="2046378" cy="1036708"/>
            <a:chOff x="3124200" y="3962400"/>
            <a:chExt cx="1917116" cy="1449832"/>
          </a:xfrm>
        </p:grpSpPr>
        <p:sp>
          <p:nvSpPr>
            <p:cNvPr id="35" name="Rounded Rectangle 219"/>
            <p:cNvSpPr/>
            <p:nvPr/>
          </p:nvSpPr>
          <p:spPr>
            <a:xfrm>
              <a:off x="3200398" y="5107432"/>
              <a:ext cx="1840918" cy="304800"/>
            </a:xfrm>
            <a:prstGeom prst="round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00" b="1" dirty="0" smtClean="0">
                  <a:solidFill>
                    <a:schemeClr val="bg1"/>
                  </a:solidFill>
                </a:rPr>
                <a:t>生产数据中心</a:t>
              </a:r>
              <a:r>
                <a:rPr lang="en-US" altLang="zh-CN" sz="1000" b="1" dirty="0" smtClean="0">
                  <a:solidFill>
                    <a:schemeClr val="bg1"/>
                  </a:solidFill>
                </a:rPr>
                <a:t>2</a:t>
              </a:r>
              <a:endParaRPr lang="en-US" sz="1000" b="1" dirty="0">
                <a:solidFill>
                  <a:schemeClr val="bg1"/>
                </a:solidFill>
              </a:endParaRPr>
            </a:p>
          </p:txBody>
        </p:sp>
        <p:grpSp>
          <p:nvGrpSpPr>
            <p:cNvPr id="36" name="Group 33"/>
            <p:cNvGrpSpPr/>
            <p:nvPr/>
          </p:nvGrpSpPr>
          <p:grpSpPr>
            <a:xfrm>
              <a:off x="3124200" y="3962400"/>
              <a:ext cx="1905000" cy="1295400"/>
              <a:chOff x="3124200" y="3962400"/>
              <a:chExt cx="1905000" cy="1295400"/>
            </a:xfrm>
          </p:grpSpPr>
          <p:pic>
            <p:nvPicPr>
              <p:cNvPr id="37" name="Picture 221" descr="f5_icon_funnel_orange.png"/>
              <p:cNvPicPr>
                <a:picLocks noChangeAspect="1"/>
              </p:cNvPicPr>
              <p:nvPr/>
            </p:nvPicPr>
            <p:blipFill>
              <a:blip r:embed="rId7" cstate="print"/>
              <a:stretch>
                <a:fillRect/>
              </a:stretch>
            </p:blipFill>
            <p:spPr>
              <a:xfrm rot="10800000">
                <a:off x="3124200" y="4419600"/>
                <a:ext cx="1905000" cy="838200"/>
              </a:xfrm>
              <a:prstGeom prst="rect">
                <a:avLst/>
              </a:prstGeom>
            </p:spPr>
          </p:pic>
          <p:pic>
            <p:nvPicPr>
              <p:cNvPr id="38" name="Picture 222" descr="f5_icon_places_datacenter.png"/>
              <p:cNvPicPr>
                <a:picLocks noChangeAspect="1"/>
              </p:cNvPicPr>
              <p:nvPr/>
            </p:nvPicPr>
            <p:blipFill>
              <a:blip r:embed="rId8" cstate="print"/>
              <a:stretch>
                <a:fillRect/>
              </a:stretch>
            </p:blipFill>
            <p:spPr>
              <a:xfrm>
                <a:off x="3505200" y="3962400"/>
                <a:ext cx="1170432" cy="1170432"/>
              </a:xfrm>
              <a:prstGeom prst="rect">
                <a:avLst/>
              </a:prstGeom>
            </p:spPr>
          </p:pic>
        </p:grpSp>
      </p:grpSp>
      <p:sp>
        <p:nvSpPr>
          <p:cNvPr id="39" name="TextBox 7"/>
          <p:cNvSpPr txBox="1"/>
          <p:nvPr/>
        </p:nvSpPr>
        <p:spPr>
          <a:xfrm>
            <a:off x="3453501" y="5984942"/>
            <a:ext cx="1112682"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p>
        </p:txBody>
      </p:sp>
      <p:sp>
        <p:nvSpPr>
          <p:cNvPr id="40" name="TextBox 12"/>
          <p:cNvSpPr txBox="1"/>
          <p:nvPr/>
        </p:nvSpPr>
        <p:spPr>
          <a:xfrm>
            <a:off x="1625177" y="4876801"/>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endParaRPr lang="en-US" sz="1200" b="1" dirty="0" smtClean="0">
              <a:solidFill>
                <a:srgbClr val="000000">
                  <a:alpha val="85000"/>
                </a:srgbClr>
              </a:solidFill>
            </a:endParaRPr>
          </a:p>
        </p:txBody>
      </p:sp>
      <p:sp>
        <p:nvSpPr>
          <p:cNvPr id="41" name="TextBox 15"/>
          <p:cNvSpPr txBox="1"/>
          <p:nvPr/>
        </p:nvSpPr>
        <p:spPr>
          <a:xfrm>
            <a:off x="7110148" y="4953001"/>
            <a:ext cx="114867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A</a:t>
            </a:r>
          </a:p>
        </p:txBody>
      </p:sp>
      <p:sp>
        <p:nvSpPr>
          <p:cNvPr id="42" name="TextBox 20"/>
          <p:cNvSpPr txBox="1"/>
          <p:nvPr/>
        </p:nvSpPr>
        <p:spPr>
          <a:xfrm>
            <a:off x="9089887" y="5989559"/>
            <a:ext cx="965764" cy="276999"/>
          </a:xfrm>
          <a:prstGeom prst="rect">
            <a:avLst/>
          </a:prstGeom>
          <a:noFill/>
        </p:spPr>
        <p:txBody>
          <a:bodyPr wrap="square" rtlCol="0">
            <a:spAutoFit/>
          </a:bodyPr>
          <a:lstStyle/>
          <a:p>
            <a:pPr algn="ctr"/>
            <a:r>
              <a:rPr lang="zh-CN" altLang="en-US" sz="1200" b="1" dirty="0" smtClean="0">
                <a:solidFill>
                  <a:srgbClr val="000000">
                    <a:alpha val="85000"/>
                  </a:srgbClr>
                </a:solidFill>
              </a:rPr>
              <a:t>应用</a:t>
            </a:r>
            <a:r>
              <a:rPr lang="en-US" altLang="zh-CN" sz="1200" b="1" dirty="0" smtClean="0">
                <a:solidFill>
                  <a:srgbClr val="000000">
                    <a:alpha val="85000"/>
                  </a:srgbClr>
                </a:solidFill>
              </a:rPr>
              <a:t>B</a:t>
            </a:r>
            <a:endParaRPr lang="en-US" sz="1200" b="1" dirty="0" smtClean="0">
              <a:solidFill>
                <a:srgbClr val="000000">
                  <a:alpha val="85000"/>
                </a:srgbClr>
              </a:solidFill>
            </a:endParaRPr>
          </a:p>
        </p:txBody>
      </p:sp>
      <p:sp>
        <p:nvSpPr>
          <p:cNvPr id="47" name="Rounded Rectangle 3"/>
          <p:cNvSpPr/>
          <p:nvPr/>
        </p:nvSpPr>
        <p:spPr>
          <a:xfrm>
            <a:off x="7211722" y="4800601"/>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48" name="Group 19"/>
          <p:cNvGrpSpPr/>
          <p:nvPr/>
        </p:nvGrpSpPr>
        <p:grpSpPr>
          <a:xfrm>
            <a:off x="7269481" y="4560229"/>
            <a:ext cx="1059548" cy="347421"/>
            <a:chOff x="3931920" y="3566160"/>
            <a:chExt cx="1097280" cy="457200"/>
          </a:xfrm>
        </p:grpSpPr>
        <p:pic>
          <p:nvPicPr>
            <p:cNvPr id="4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5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51" name="Group 78"/>
          <p:cNvGrpSpPr/>
          <p:nvPr/>
        </p:nvGrpSpPr>
        <p:grpSpPr>
          <a:xfrm>
            <a:off x="8227457" y="4876801"/>
            <a:ext cx="485705" cy="303569"/>
            <a:chOff x="1321583" y="6042568"/>
            <a:chExt cx="485832" cy="404759"/>
          </a:xfrm>
        </p:grpSpPr>
        <p:sp>
          <p:nvSpPr>
            <p:cNvPr id="5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5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54" name="Group 81"/>
          <p:cNvGrpSpPr/>
          <p:nvPr/>
        </p:nvGrpSpPr>
        <p:grpSpPr>
          <a:xfrm>
            <a:off x="6703854" y="4495801"/>
            <a:ext cx="1160087" cy="351935"/>
            <a:chOff x="2026607" y="5796548"/>
            <a:chExt cx="1160389" cy="469247"/>
          </a:xfrm>
        </p:grpSpPr>
        <p:pic>
          <p:nvPicPr>
            <p:cNvPr id="5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5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sp>
        <p:nvSpPr>
          <p:cNvPr id="57" name="Rounded Rectangle 3"/>
          <p:cNvSpPr/>
          <p:nvPr/>
        </p:nvSpPr>
        <p:spPr>
          <a:xfrm>
            <a:off x="9103197" y="5820770"/>
            <a:ext cx="1523603" cy="411849"/>
          </a:xfrm>
          <a:prstGeom prst="roundRect">
            <a:avLst/>
          </a:prstGeom>
          <a:solidFill>
            <a:schemeClr val="accent3">
              <a:alpha val="44000"/>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8" tIns="45719" rIns="91438" bIns="45719" numCol="1" spcCol="0" rtlCol="0" fromWordArt="0" anchor="ctr" anchorCtr="0" forceAA="0" compatLnSpc="1">
            <a:prstTxWarp prst="textNoShape">
              <a:avLst/>
            </a:prstTxWarp>
            <a:noAutofit/>
          </a:bodyPr>
          <a:lstStyle/>
          <a:p>
            <a:pPr algn="ctr"/>
            <a:endParaRPr kumimoji="1" lang="ja-JP" altLang="en-US" sz="2800" b="1" dirty="0">
              <a:effectLst>
                <a:outerShdw blurRad="25400" dist="25400" dir="2700000" algn="tl">
                  <a:srgbClr val="000000">
                    <a:alpha val="0"/>
                  </a:srgbClr>
                </a:outerShdw>
              </a:effectLst>
            </a:endParaRPr>
          </a:p>
        </p:txBody>
      </p:sp>
      <p:grpSp>
        <p:nvGrpSpPr>
          <p:cNvPr id="58" name="Group 19"/>
          <p:cNvGrpSpPr/>
          <p:nvPr/>
        </p:nvGrpSpPr>
        <p:grpSpPr>
          <a:xfrm>
            <a:off x="8900050" y="5592170"/>
            <a:ext cx="1059548" cy="347421"/>
            <a:chOff x="3931920" y="3566160"/>
            <a:chExt cx="1097280" cy="457200"/>
          </a:xfrm>
        </p:grpSpPr>
        <p:pic>
          <p:nvPicPr>
            <p:cNvPr id="59" name="Picture 20" descr="f5_icon_hardware_VIPRON2400.png"/>
            <p:cNvPicPr>
              <a:picLocks noChangeAspect="1"/>
            </p:cNvPicPr>
            <p:nvPr/>
          </p:nvPicPr>
          <p:blipFill rotWithShape="1">
            <a:blip r:embed="rId2" cstate="print"/>
            <a:srcRect l="7735" t="31386" r="11036" b="17846"/>
            <a:stretch/>
          </p:blipFill>
          <p:spPr>
            <a:xfrm>
              <a:off x="3931920" y="3566160"/>
              <a:ext cx="1097280" cy="457200"/>
            </a:xfrm>
            <a:prstGeom prst="rect">
              <a:avLst/>
            </a:prstGeom>
          </p:spPr>
        </p:pic>
        <p:pic>
          <p:nvPicPr>
            <p:cNvPr id="60"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263887" y="3610159"/>
              <a:ext cx="469059" cy="261111"/>
            </a:xfrm>
            <a:prstGeom prst="rect">
              <a:avLst/>
            </a:prstGeom>
            <a:solidFill>
              <a:schemeClr val="bg1">
                <a:alpha val="38000"/>
              </a:schemeClr>
            </a:solidFill>
            <a:effectLst>
              <a:glow rad="50800">
                <a:schemeClr val="accent2">
                  <a:satMod val="175000"/>
                  <a:alpha val="25000"/>
                </a:schemeClr>
              </a:glow>
            </a:effectLst>
          </p:spPr>
        </p:pic>
      </p:grpSp>
      <p:grpSp>
        <p:nvGrpSpPr>
          <p:cNvPr id="61" name="Group 78"/>
          <p:cNvGrpSpPr/>
          <p:nvPr/>
        </p:nvGrpSpPr>
        <p:grpSpPr>
          <a:xfrm>
            <a:off x="10017359" y="5896970"/>
            <a:ext cx="485705" cy="303569"/>
            <a:chOff x="1321583" y="6042568"/>
            <a:chExt cx="485832" cy="404759"/>
          </a:xfrm>
        </p:grpSpPr>
        <p:sp>
          <p:nvSpPr>
            <p:cNvPr id="62" name="Rounded Rectangle 79"/>
            <p:cNvSpPr/>
            <p:nvPr/>
          </p:nvSpPr>
          <p:spPr>
            <a:xfrm>
              <a:off x="1333361" y="6042568"/>
              <a:ext cx="474054" cy="40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p>
          </p:txBody>
        </p:sp>
        <p:pic>
          <p:nvPicPr>
            <p:cNvPr id="63" name="Picture 80" descr="AGILITY-prep_44-49.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583" y="6046181"/>
              <a:ext cx="481038" cy="389271"/>
            </a:xfrm>
            <a:prstGeom prst="rect">
              <a:avLst/>
            </a:prstGeom>
          </p:spPr>
        </p:pic>
      </p:grpSp>
      <p:grpSp>
        <p:nvGrpSpPr>
          <p:cNvPr id="64" name="Group 81"/>
          <p:cNvGrpSpPr/>
          <p:nvPr/>
        </p:nvGrpSpPr>
        <p:grpSpPr>
          <a:xfrm>
            <a:off x="8938472" y="5562601"/>
            <a:ext cx="1160087" cy="351935"/>
            <a:chOff x="2026607" y="5796548"/>
            <a:chExt cx="1160389" cy="469247"/>
          </a:xfrm>
        </p:grpSpPr>
        <p:pic>
          <p:nvPicPr>
            <p:cNvPr id="65" name="Picture 82" descr="AGILITY-prep_3-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6607" y="5850317"/>
              <a:ext cx="1160389" cy="415478"/>
            </a:xfrm>
            <a:prstGeom prst="rect">
              <a:avLst/>
            </a:prstGeom>
          </p:spPr>
        </p:pic>
        <p:pic>
          <p:nvPicPr>
            <p:cNvPr id="66" name="Picture 8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342149" y="5796548"/>
              <a:ext cx="453048" cy="264554"/>
            </a:xfrm>
            <a:prstGeom prst="rect">
              <a:avLst/>
            </a:prstGeom>
            <a:solidFill>
              <a:schemeClr val="bg1">
                <a:alpha val="38000"/>
              </a:schemeClr>
            </a:solidFill>
            <a:effectLst>
              <a:glow rad="50800">
                <a:schemeClr val="accent2">
                  <a:satMod val="175000"/>
                  <a:alpha val="25000"/>
                </a:schemeClr>
              </a:glow>
            </a:effectLst>
          </p:spPr>
        </p:pic>
      </p:grpSp>
      <p:grpSp>
        <p:nvGrpSpPr>
          <p:cNvPr id="67" name="Group 56"/>
          <p:cNvGrpSpPr/>
          <p:nvPr/>
        </p:nvGrpSpPr>
        <p:grpSpPr>
          <a:xfrm>
            <a:off x="5383398" y="2590800"/>
            <a:ext cx="1320456" cy="838200"/>
            <a:chOff x="5079278" y="6673963"/>
            <a:chExt cx="3352912" cy="1764851"/>
          </a:xfrm>
        </p:grpSpPr>
        <p:pic>
          <p:nvPicPr>
            <p:cNvPr id="68" name="Picture 58" descr="AGILITY-prep_44_mobile_device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278" y="6673963"/>
              <a:ext cx="3352912" cy="1764851"/>
            </a:xfrm>
            <a:prstGeom prst="rect">
              <a:avLst/>
            </a:prstGeom>
            <a:solidFill>
              <a:schemeClr val="bg1"/>
            </a:solidFill>
          </p:spPr>
        </p:pic>
        <p:sp>
          <p:nvSpPr>
            <p:cNvPr id="69" name="Rectangle 61"/>
            <p:cNvSpPr>
              <a:spLocks/>
            </p:cNvSpPr>
            <p:nvPr/>
          </p:nvSpPr>
          <p:spPr>
            <a:xfrm>
              <a:off x="5452162" y="6737206"/>
              <a:ext cx="2617041" cy="2935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rgbClr val="4E4D4C"/>
                  </a:solidFill>
                  <a:latin typeface="Arial"/>
                  <a:cs typeface="Arial"/>
                </a:rPr>
                <a:t>Clients</a:t>
              </a:r>
            </a:p>
          </p:txBody>
        </p:sp>
      </p:grpSp>
      <p:sp>
        <p:nvSpPr>
          <p:cNvPr id="70" name="任意形状 69"/>
          <p:cNvSpPr/>
          <p:nvPr/>
        </p:nvSpPr>
        <p:spPr>
          <a:xfrm>
            <a:off x="2463666" y="2985346"/>
            <a:ext cx="2855324" cy="1468979"/>
          </a:xfrm>
          <a:custGeom>
            <a:avLst/>
            <a:gdLst>
              <a:gd name="connsiteX0" fmla="*/ 2142051 w 2142051"/>
              <a:gd name="connsiteY0" fmla="*/ 0 h 1468979"/>
              <a:gd name="connsiteX1" fmla="*/ 957289 w 2142051"/>
              <a:gd name="connsiteY1" fmla="*/ 236932 h 1468979"/>
              <a:gd name="connsiteX2" fmla="*/ 445471 w 2142051"/>
              <a:gd name="connsiteY2" fmla="*/ 1127796 h 1468979"/>
              <a:gd name="connsiteX3" fmla="*/ 0 w 2142051"/>
              <a:gd name="connsiteY3" fmla="*/ 1468979 h 1468979"/>
            </a:gdLst>
            <a:ahLst/>
            <a:cxnLst>
              <a:cxn ang="0">
                <a:pos x="connsiteX0" y="connsiteY0"/>
              </a:cxn>
              <a:cxn ang="0">
                <a:pos x="connsiteX1" y="connsiteY1"/>
              </a:cxn>
              <a:cxn ang="0">
                <a:pos x="connsiteX2" y="connsiteY2"/>
              </a:cxn>
              <a:cxn ang="0">
                <a:pos x="connsiteX3" y="connsiteY3"/>
              </a:cxn>
            </a:cxnLst>
            <a:rect l="l" t="t" r="r" b="b"/>
            <a:pathLst>
              <a:path w="2142051" h="1468979">
                <a:moveTo>
                  <a:pt x="2142051" y="0"/>
                </a:moveTo>
                <a:cubicBezTo>
                  <a:pt x="1691051" y="24483"/>
                  <a:pt x="1240052" y="48966"/>
                  <a:pt x="957289" y="236932"/>
                </a:cubicBezTo>
                <a:cubicBezTo>
                  <a:pt x="674526" y="424898"/>
                  <a:pt x="605019" y="922455"/>
                  <a:pt x="445471" y="1127796"/>
                </a:cubicBezTo>
                <a:cubicBezTo>
                  <a:pt x="285923" y="1333137"/>
                  <a:pt x="0" y="1468979"/>
                  <a:pt x="0" y="1468979"/>
                </a:cubicBezTo>
              </a:path>
            </a:pathLst>
          </a:custGeom>
          <a:noFill/>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1" name="任意形状 70"/>
          <p:cNvSpPr/>
          <p:nvPr/>
        </p:nvSpPr>
        <p:spPr>
          <a:xfrm>
            <a:off x="6759286" y="2966390"/>
            <a:ext cx="2691080" cy="2492526"/>
          </a:xfrm>
          <a:custGeom>
            <a:avLst/>
            <a:gdLst>
              <a:gd name="connsiteX0" fmla="*/ 0 w 2018836"/>
              <a:gd name="connsiteY0" fmla="*/ 0 h 2492526"/>
              <a:gd name="connsiteX1" fmla="*/ 1156329 w 2018836"/>
              <a:gd name="connsiteY1" fmla="*/ 435955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412238 w 2018836"/>
              <a:gd name="connsiteY2" fmla="*/ 1194138 h 2492526"/>
              <a:gd name="connsiteX3" fmla="*/ 2018836 w 2018836"/>
              <a:gd name="connsiteY3" fmla="*/ 2492526 h 2492526"/>
              <a:gd name="connsiteX0" fmla="*/ 0 w 2018836"/>
              <a:gd name="connsiteY0" fmla="*/ 0 h 2492526"/>
              <a:gd name="connsiteX1" fmla="*/ 1004680 w 2018836"/>
              <a:gd name="connsiteY1" fmla="*/ 568637 h 2492526"/>
              <a:gd name="connsiteX2" fmla="*/ 1393282 w 2018836"/>
              <a:gd name="connsiteY2" fmla="*/ 1232047 h 2492526"/>
              <a:gd name="connsiteX3" fmla="*/ 2018836 w 2018836"/>
              <a:gd name="connsiteY3" fmla="*/ 2492526 h 2492526"/>
            </a:gdLst>
            <a:ahLst/>
            <a:cxnLst>
              <a:cxn ang="0">
                <a:pos x="connsiteX0" y="connsiteY0"/>
              </a:cxn>
              <a:cxn ang="0">
                <a:pos x="connsiteX1" y="connsiteY1"/>
              </a:cxn>
              <a:cxn ang="0">
                <a:pos x="connsiteX2" y="connsiteY2"/>
              </a:cxn>
              <a:cxn ang="0">
                <a:pos x="connsiteX3" y="connsiteY3"/>
              </a:cxn>
            </a:cxnLst>
            <a:rect l="l" t="t" r="r" b="b"/>
            <a:pathLst>
              <a:path w="2018836" h="2492526">
                <a:moveTo>
                  <a:pt x="0" y="0"/>
                </a:moveTo>
                <a:cubicBezTo>
                  <a:pt x="460478" y="118466"/>
                  <a:pt x="772466" y="363296"/>
                  <a:pt x="1004680" y="568637"/>
                </a:cubicBezTo>
                <a:cubicBezTo>
                  <a:pt x="1236894" y="773978"/>
                  <a:pt x="1224256" y="911399"/>
                  <a:pt x="1393282" y="1232047"/>
                </a:cubicBezTo>
                <a:cubicBezTo>
                  <a:pt x="1562308" y="1552695"/>
                  <a:pt x="2018836" y="2492526"/>
                  <a:pt x="2018836" y="2492526"/>
                </a:cubicBezTo>
              </a:path>
            </a:pathLst>
          </a:custGeom>
          <a:ln>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2" name="Title 1"/>
          <p:cNvSpPr>
            <a:spLocks noGrp="1"/>
          </p:cNvSpPr>
          <p:nvPr>
            <p:ph type="title"/>
          </p:nvPr>
        </p:nvSpPr>
        <p:spPr>
          <a:xfrm>
            <a:off x="609441" y="260649"/>
            <a:ext cx="10969943" cy="808037"/>
          </a:xfrm>
        </p:spPr>
        <p:txBody>
          <a:bodyPr/>
          <a:lstStyle/>
          <a:p>
            <a:r>
              <a:rPr lang="zh-CN" altLang="en-US" dirty="0"/>
              <a:t>应用级双活数据中心模型三</a:t>
            </a:r>
            <a:r>
              <a:rPr lang="en-US" altLang="zh-CN" dirty="0"/>
              <a:t/>
            </a:r>
            <a:br>
              <a:rPr lang="en-US" altLang="zh-CN" dirty="0"/>
            </a:br>
            <a:r>
              <a:rPr lang="en-US" altLang="zh-CN" sz="2600" b="1" dirty="0">
                <a:solidFill>
                  <a:srgbClr val="000000"/>
                </a:solidFill>
              </a:rPr>
              <a:t>-- </a:t>
            </a:r>
            <a:r>
              <a:rPr lang="zh-CN" altLang="en-US" sz="2600" b="1" dirty="0">
                <a:solidFill>
                  <a:srgbClr val="000000"/>
                </a:solidFill>
              </a:rPr>
              <a:t>动态主主模型</a:t>
            </a:r>
            <a:endParaRPr lang="en-US" dirty="0">
              <a:solidFill>
                <a:srgbClr val="000000"/>
              </a:solidFill>
            </a:endParaRPr>
          </a:p>
        </p:txBody>
      </p:sp>
      <p:sp>
        <p:nvSpPr>
          <p:cNvPr id="73" name="Rectangle 3"/>
          <p:cNvSpPr txBox="1">
            <a:spLocks noChangeArrowheads="1"/>
          </p:cNvSpPr>
          <p:nvPr/>
        </p:nvSpPr>
        <p:spPr bwMode="auto">
          <a:xfrm>
            <a:off x="507868" y="1219200"/>
            <a:ext cx="10131961"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A5072B"/>
              </a:buClr>
              <a:buFont typeface="Arial" pitchFamily="34" charset="0"/>
              <a:buChar char="•"/>
              <a:defRPr sz="24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n-ea"/>
                <a:cs typeface="Arial"/>
              </a:defRPr>
            </a:lvl2pPr>
            <a:lvl3pPr marL="977900" indent="-228600" algn="l" defTabSz="457200" rtl="0" eaLnBrk="0" fontAlgn="base" hangingPunct="0">
              <a:spcBef>
                <a:spcPct val="20000"/>
              </a:spcBef>
              <a:spcAft>
                <a:spcPct val="0"/>
              </a:spcAft>
              <a:buClr>
                <a:srgbClr val="595959"/>
              </a:buClr>
              <a:buFont typeface="Arial" pitchFamily="34" charset="0"/>
              <a:buChar char="•"/>
              <a:defRPr sz="2000" kern="1200">
                <a:solidFill>
                  <a:schemeClr val="tx1"/>
                </a:solidFill>
                <a:latin typeface="Arial"/>
                <a:ea typeface="+mn-ea"/>
                <a:cs typeface="Arial"/>
              </a:defRPr>
            </a:lvl3pPr>
            <a:lvl4pPr marL="1371600" indent="-2794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4pPr>
            <a:lvl5pPr marL="1663700" indent="-228600" algn="l" defTabSz="457200" rtl="0" eaLnBrk="0" fontAlgn="base" hangingPunct="0">
              <a:spcBef>
                <a:spcPct val="20000"/>
              </a:spcBef>
              <a:spcAft>
                <a:spcPct val="0"/>
              </a:spcAft>
              <a:buFont typeface="Arial" pitchFamily="34" charset="0"/>
              <a:buChar char="»"/>
              <a:defRPr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nSpc>
                <a:spcPct val="90000"/>
              </a:lnSpc>
            </a:pPr>
            <a:r>
              <a:rPr lang="zh-CN" altLang="en-US" sz="1200" dirty="0" smtClean="0"/>
              <a:t>双生产中心均需要完成生产业务</a:t>
            </a:r>
          </a:p>
          <a:p>
            <a:pPr marL="228600" indent="-228600">
              <a:lnSpc>
                <a:spcPct val="90000"/>
              </a:lnSpc>
            </a:pPr>
            <a:r>
              <a:rPr lang="zh-CN" altLang="en-US" sz="1200" dirty="0" smtClean="0"/>
              <a:t>通过数据复制技术将数据复制到对方</a:t>
            </a:r>
          </a:p>
          <a:p>
            <a:pPr marL="228600" indent="-228600">
              <a:lnSpc>
                <a:spcPct val="90000"/>
              </a:lnSpc>
            </a:pPr>
            <a:r>
              <a:rPr lang="zh-CN" altLang="en-US" sz="1200" dirty="0" smtClean="0"/>
              <a:t>通过业务模块或用户的方式将业务分配到不同的中心</a:t>
            </a:r>
          </a:p>
          <a:p>
            <a:pPr marL="228600" indent="-228600">
              <a:lnSpc>
                <a:spcPct val="90000"/>
              </a:lnSpc>
            </a:pPr>
            <a:r>
              <a:rPr lang="zh-CN" altLang="en-US" sz="1200" dirty="0" smtClean="0"/>
              <a:t>平时主要的处理能力均分配给生产应用系统使用</a:t>
            </a:r>
          </a:p>
          <a:p>
            <a:pPr marL="228600" indent="-228600">
              <a:lnSpc>
                <a:spcPct val="90000"/>
              </a:lnSpc>
            </a:pPr>
            <a:r>
              <a:rPr lang="zh-CN" altLang="en-US" sz="1200" dirty="0" smtClean="0"/>
              <a:t>出现灾难时，根据需要接管的方式，动态调度资源给备份系统使用</a:t>
            </a:r>
          </a:p>
        </p:txBody>
      </p:sp>
      <p:sp>
        <p:nvSpPr>
          <p:cNvPr id="74" name="任意形状 73"/>
          <p:cNvSpPr/>
          <p:nvPr/>
        </p:nvSpPr>
        <p:spPr>
          <a:xfrm>
            <a:off x="6746653" y="3089595"/>
            <a:ext cx="833856" cy="1326820"/>
          </a:xfrm>
          <a:custGeom>
            <a:avLst/>
            <a:gdLst>
              <a:gd name="connsiteX0" fmla="*/ 0 w 625555"/>
              <a:gd name="connsiteY0" fmla="*/ 0 h 1326820"/>
              <a:gd name="connsiteX1" fmla="*/ 511818 w 625555"/>
              <a:gd name="connsiteY1" fmla="*/ 274841 h 1326820"/>
              <a:gd name="connsiteX2" fmla="*/ 625555 w 625555"/>
              <a:gd name="connsiteY2" fmla="*/ 1326820 h 1326820"/>
            </a:gdLst>
            <a:ahLst/>
            <a:cxnLst>
              <a:cxn ang="0">
                <a:pos x="connsiteX0" y="connsiteY0"/>
              </a:cxn>
              <a:cxn ang="0">
                <a:pos x="connsiteX1" y="connsiteY1"/>
              </a:cxn>
              <a:cxn ang="0">
                <a:pos x="connsiteX2" y="connsiteY2"/>
              </a:cxn>
            </a:cxnLst>
            <a:rect l="l" t="t" r="r" b="b"/>
            <a:pathLst>
              <a:path w="625555" h="1326820">
                <a:moveTo>
                  <a:pt x="0" y="0"/>
                </a:moveTo>
                <a:cubicBezTo>
                  <a:pt x="203779" y="26852"/>
                  <a:pt x="407559" y="53704"/>
                  <a:pt x="511818" y="274841"/>
                </a:cubicBezTo>
                <a:cubicBezTo>
                  <a:pt x="616077" y="495978"/>
                  <a:pt x="625555" y="1326820"/>
                  <a:pt x="625555" y="1326820"/>
                </a:cubicBezTo>
              </a:path>
            </a:pathLst>
          </a:custGeom>
          <a:noFill/>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6" name="任意形状 75"/>
          <p:cNvSpPr/>
          <p:nvPr/>
        </p:nvSpPr>
        <p:spPr>
          <a:xfrm>
            <a:off x="3941865" y="3108314"/>
            <a:ext cx="1351857" cy="2217921"/>
          </a:xfrm>
          <a:custGeom>
            <a:avLst/>
            <a:gdLst>
              <a:gd name="connsiteX0" fmla="*/ 1014157 w 1014157"/>
              <a:gd name="connsiteY0" fmla="*/ 89944 h 2288674"/>
              <a:gd name="connsiteX1" fmla="*/ 635033 w 1014157"/>
              <a:gd name="connsiteY1" fmla="*/ 260535 h 2288674"/>
              <a:gd name="connsiteX2" fmla="*/ 0 w 1014157"/>
              <a:gd name="connsiteY2" fmla="*/ 2288674 h 2288674"/>
              <a:gd name="connsiteX0" fmla="*/ 1014157 w 1014157"/>
              <a:gd name="connsiteY0" fmla="*/ 19191 h 2217921"/>
              <a:gd name="connsiteX1" fmla="*/ 435993 w 1014157"/>
              <a:gd name="connsiteY1" fmla="*/ 578351 h 2217921"/>
              <a:gd name="connsiteX2" fmla="*/ 0 w 1014157"/>
              <a:gd name="connsiteY2" fmla="*/ 2217921 h 2217921"/>
            </a:gdLst>
            <a:ahLst/>
            <a:cxnLst>
              <a:cxn ang="0">
                <a:pos x="connsiteX0" y="connsiteY0"/>
              </a:cxn>
              <a:cxn ang="0">
                <a:pos x="connsiteX1" y="connsiteY1"/>
              </a:cxn>
              <a:cxn ang="0">
                <a:pos x="connsiteX2" y="connsiteY2"/>
              </a:cxn>
            </a:cxnLst>
            <a:rect l="l" t="t" r="r" b="b"/>
            <a:pathLst>
              <a:path w="1014157" h="2217921">
                <a:moveTo>
                  <a:pt x="1014157" y="19191"/>
                </a:moveTo>
                <a:cubicBezTo>
                  <a:pt x="909108" y="-78741"/>
                  <a:pt x="605019" y="211896"/>
                  <a:pt x="435993" y="578351"/>
                </a:cubicBezTo>
                <a:cubicBezTo>
                  <a:pt x="266967" y="944806"/>
                  <a:pt x="0" y="2217921"/>
                  <a:pt x="0" y="2217921"/>
                </a:cubicBezTo>
              </a:path>
            </a:pathLst>
          </a:custGeom>
          <a:ln>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7" name="TextBox 38"/>
          <p:cNvSpPr txBox="1"/>
          <p:nvPr/>
        </p:nvSpPr>
        <p:spPr>
          <a:xfrm>
            <a:off x="4062942" y="2819400"/>
            <a:ext cx="697307" cy="184666"/>
          </a:xfrm>
          <a:prstGeom prst="rect">
            <a:avLst/>
          </a:prstGeom>
        </p:spPr>
        <p:txBody>
          <a:bodyPr wrap="none" lIns="0" tIns="0" rIns="0" bIns="0" rtlCol="0">
            <a:spAutoFit/>
          </a:bodyPr>
          <a:lstStyle/>
          <a:p>
            <a:pPr marL="0" indent="0">
              <a:buNone/>
            </a:pPr>
            <a:r>
              <a:rPr lang="zh-CN" altLang="en-US" sz="1200" b="1" dirty="0">
                <a:solidFill>
                  <a:srgbClr val="008000"/>
                </a:solidFill>
              </a:rPr>
              <a:t>应</a:t>
            </a:r>
            <a:r>
              <a:rPr lang="zh-CN" altLang="en-US" sz="1200" b="1" dirty="0" smtClean="0">
                <a:solidFill>
                  <a:srgbClr val="008000"/>
                </a:solidFill>
              </a:rPr>
              <a:t>用</a:t>
            </a:r>
            <a:r>
              <a:rPr lang="en-US" altLang="zh-CN" sz="1200" b="1" dirty="0" smtClean="0">
                <a:solidFill>
                  <a:srgbClr val="008000"/>
                </a:solidFill>
              </a:rPr>
              <a:t>A</a:t>
            </a:r>
            <a:r>
              <a:rPr lang="zh-CN" altLang="en-US" sz="1200" b="1" dirty="0" smtClean="0">
                <a:solidFill>
                  <a:srgbClr val="008000"/>
                </a:solidFill>
              </a:rPr>
              <a:t>访问</a:t>
            </a:r>
          </a:p>
        </p:txBody>
      </p:sp>
      <p:sp>
        <p:nvSpPr>
          <p:cNvPr id="78" name="TextBox 39"/>
          <p:cNvSpPr txBox="1"/>
          <p:nvPr/>
        </p:nvSpPr>
        <p:spPr>
          <a:xfrm>
            <a:off x="7516442" y="3048000"/>
            <a:ext cx="708527" cy="184666"/>
          </a:xfrm>
          <a:prstGeom prst="rect">
            <a:avLst/>
          </a:prstGeom>
        </p:spPr>
        <p:txBody>
          <a:bodyPr wrap="none" lIns="0" tIns="0" rIns="0" bIns="0" rtlCol="0">
            <a:spAutoFit/>
          </a:bodyPr>
          <a:lstStyle/>
          <a:p>
            <a:pPr marL="0" indent="0">
              <a:buNone/>
            </a:pPr>
            <a:r>
              <a:rPr lang="zh-CN" altLang="en-US" sz="1200" b="1" dirty="0">
                <a:solidFill>
                  <a:srgbClr val="FF0000"/>
                </a:solidFill>
              </a:rPr>
              <a:t>应</a:t>
            </a:r>
            <a:r>
              <a:rPr lang="zh-CN" altLang="en-US" sz="1200" b="1" dirty="0" smtClean="0">
                <a:solidFill>
                  <a:srgbClr val="FF0000"/>
                </a:solidFill>
              </a:rPr>
              <a:t>用</a:t>
            </a:r>
            <a:r>
              <a:rPr lang="en-US" altLang="zh-CN" sz="1200" b="1" dirty="0" smtClean="0">
                <a:solidFill>
                  <a:srgbClr val="FF0000"/>
                </a:solidFill>
              </a:rPr>
              <a:t>B</a:t>
            </a:r>
            <a:r>
              <a:rPr lang="zh-CN" altLang="en-US" sz="1200" b="1" dirty="0" smtClean="0">
                <a:solidFill>
                  <a:srgbClr val="FF0000"/>
                </a:solidFill>
              </a:rPr>
              <a:t>访问</a:t>
            </a:r>
          </a:p>
        </p:txBody>
      </p:sp>
      <p:sp>
        <p:nvSpPr>
          <p:cNvPr id="79" name="TextBox 38"/>
          <p:cNvSpPr txBox="1"/>
          <p:nvPr/>
        </p:nvSpPr>
        <p:spPr>
          <a:xfrm>
            <a:off x="6500707" y="3352800"/>
            <a:ext cx="697307" cy="184666"/>
          </a:xfrm>
          <a:prstGeom prst="rect">
            <a:avLst/>
          </a:prstGeom>
        </p:spPr>
        <p:txBody>
          <a:bodyPr wrap="none" lIns="0" tIns="0" rIns="0" bIns="0" rtlCol="0">
            <a:spAutoFit/>
          </a:bodyPr>
          <a:lstStyle/>
          <a:p>
            <a:pPr marL="0" indent="0">
              <a:buNone/>
            </a:pPr>
            <a:r>
              <a:rPr lang="zh-CN" altLang="en-US" sz="1200" b="1" dirty="0">
                <a:solidFill>
                  <a:srgbClr val="008000"/>
                </a:solidFill>
              </a:rPr>
              <a:t>应</a:t>
            </a:r>
            <a:r>
              <a:rPr lang="zh-CN" altLang="en-US" sz="1200" b="1" dirty="0" smtClean="0">
                <a:solidFill>
                  <a:srgbClr val="008000"/>
                </a:solidFill>
              </a:rPr>
              <a:t>用</a:t>
            </a:r>
            <a:r>
              <a:rPr lang="en-US" altLang="zh-CN" sz="1200" b="1" dirty="0" smtClean="0">
                <a:solidFill>
                  <a:srgbClr val="008000"/>
                </a:solidFill>
              </a:rPr>
              <a:t>A</a:t>
            </a:r>
            <a:r>
              <a:rPr lang="zh-CN" altLang="en-US" sz="1200" b="1" dirty="0" smtClean="0">
                <a:solidFill>
                  <a:srgbClr val="008000"/>
                </a:solidFill>
              </a:rPr>
              <a:t>访问</a:t>
            </a:r>
          </a:p>
        </p:txBody>
      </p:sp>
      <p:sp>
        <p:nvSpPr>
          <p:cNvPr id="80" name="TextBox 39"/>
          <p:cNvSpPr txBox="1"/>
          <p:nvPr/>
        </p:nvSpPr>
        <p:spPr>
          <a:xfrm>
            <a:off x="4672383" y="3429000"/>
            <a:ext cx="708527" cy="184666"/>
          </a:xfrm>
          <a:prstGeom prst="rect">
            <a:avLst/>
          </a:prstGeom>
        </p:spPr>
        <p:txBody>
          <a:bodyPr wrap="none" lIns="0" tIns="0" rIns="0" bIns="0" rtlCol="0">
            <a:spAutoFit/>
          </a:bodyPr>
          <a:lstStyle/>
          <a:p>
            <a:pPr marL="0" indent="0">
              <a:buNone/>
            </a:pPr>
            <a:r>
              <a:rPr lang="zh-CN" altLang="en-US" sz="1200" b="1" dirty="0">
                <a:solidFill>
                  <a:srgbClr val="FF0000"/>
                </a:solidFill>
              </a:rPr>
              <a:t>应</a:t>
            </a:r>
            <a:r>
              <a:rPr lang="zh-CN" altLang="en-US" sz="1200" b="1" dirty="0" smtClean="0">
                <a:solidFill>
                  <a:srgbClr val="FF0000"/>
                </a:solidFill>
              </a:rPr>
              <a:t>用</a:t>
            </a:r>
            <a:r>
              <a:rPr lang="en-US" altLang="zh-CN" sz="1200" b="1" dirty="0" smtClean="0">
                <a:solidFill>
                  <a:srgbClr val="FF0000"/>
                </a:solidFill>
              </a:rPr>
              <a:t>B</a:t>
            </a:r>
            <a:r>
              <a:rPr lang="zh-CN" altLang="en-US" sz="1200" b="1" dirty="0" smtClean="0">
                <a:solidFill>
                  <a:srgbClr val="FF0000"/>
                </a:solidFill>
              </a:rPr>
              <a:t>访问</a:t>
            </a:r>
          </a:p>
        </p:txBody>
      </p:sp>
    </p:spTree>
    <p:extLst>
      <p:ext uri="{BB962C8B-B14F-4D97-AF65-F5344CB8AC3E}">
        <p14:creationId xmlns:p14="http://schemas.microsoft.com/office/powerpoint/2010/main" val="351894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MPL-PPT-CORP-5401-16x9">
  <a:themeElements>
    <a:clrScheme name="F5 2014 PPT">
      <a:dk1>
        <a:srgbClr val="000000"/>
      </a:dk1>
      <a:lt1>
        <a:srgbClr val="FFFFFF"/>
      </a:lt1>
      <a:dk2>
        <a:srgbClr val="4D4F53"/>
      </a:dk2>
      <a:lt2>
        <a:srgbClr val="E0DED8"/>
      </a:lt2>
      <a:accent1>
        <a:srgbClr val="007AC9"/>
      </a:accent1>
      <a:accent2>
        <a:srgbClr val="EEAF30"/>
      </a:accent2>
      <a:accent3>
        <a:srgbClr val="007D57"/>
      </a:accent3>
      <a:accent4>
        <a:srgbClr val="008B95"/>
      </a:accent4>
      <a:accent5>
        <a:srgbClr val="C60C30"/>
      </a:accent5>
      <a:accent6>
        <a:srgbClr val="90B233"/>
      </a:accent6>
      <a:hlink>
        <a:srgbClr val="004892"/>
      </a:hlink>
      <a:folHlink>
        <a:srgbClr val="00489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spPr>
      <a:bodyPr vert="horz" wrap="square" lIns="182880" tIns="0" rIns="91440" bIns="0" rtlCol="0" anchor="ctr">
        <a:noAutofit/>
      </a:bodyPr>
      <a:lstStyle>
        <a:defPPr indent="0">
          <a:lnSpc>
            <a:spcPct val="90000"/>
          </a:lnSpc>
          <a:spcBef>
            <a:spcPts val="0"/>
          </a:spcBef>
          <a:spcAft>
            <a:spcPts val="0"/>
          </a:spcAft>
          <a:buClrTx/>
          <a:buFont typeface="Arial" pitchFamily="34" charset="0"/>
          <a:buNone/>
          <a:defRPr sz="2000" b="0" i="0" cap="all" baseline="0">
            <a:solidFill>
              <a:schemeClr val="bg1"/>
            </a:solidFill>
            <a:effectLst>
              <a:outerShdw blurRad="38100" dist="25400" dir="2700000" algn="tl">
                <a:srgbClr val="000000">
                  <a:alpha val="0"/>
                </a:srgbClr>
              </a:outerShdw>
            </a:effectLst>
            <a:latin typeface="+mj-lt"/>
          </a:defRPr>
        </a:defPPr>
      </a:lstStyle>
    </a:spDef>
    <a:txDef>
      <a:spPr>
        <a:noFill/>
      </a:spPr>
      <a:bodyPr wrap="square" lIns="0" tIns="0" rIns="0" bIns="0" rtlCol="0">
        <a:noAutofit/>
      </a:bodyPr>
      <a:lstStyle>
        <a:defPPr>
          <a:lnSpc>
            <a:spcPct val="90000"/>
          </a:lnSpc>
          <a:spcAft>
            <a:spcPts val="600"/>
          </a:spcAft>
          <a:defRPr sz="2000" kern="1200" dirty="0" err="1" smtClean="0">
            <a:solidFill>
              <a:schemeClr val="tx2"/>
            </a:solidFill>
            <a:effectLst>
              <a:outerShdw blurRad="38100" dist="25400" dir="2700000" algn="tl">
                <a:srgbClr val="000000">
                  <a:alpha val="0"/>
                </a:srgbClr>
              </a:outerShdw>
            </a:effectLst>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5F999730DF4D80CF325254132DE7" ma:contentTypeVersion="2" ma:contentTypeDescription="Create a new document." ma:contentTypeScope="" ma:versionID="03f69accf387427129a0cc335f9a7dab">
  <xsd:schema xmlns:xsd="http://www.w3.org/2001/XMLSchema" xmlns:p="http://schemas.microsoft.com/office/2006/metadata/properties" xmlns:ns2="9167f571-31e8-47b2-96fd-b5a33cd42985" targetNamespace="http://schemas.microsoft.com/office/2006/metadata/properties" ma:root="true" ma:fieldsID="e9e3207b6131dc128c3974c59f008017" ns2:_="">
    <xsd:import namespace="9167f571-31e8-47b2-96fd-b5a33cd42985"/>
    <xsd:element name="properties">
      <xsd:complexType>
        <xsd:sequence>
          <xsd:element name="documentManagement">
            <xsd:complexType>
              <xsd:all>
                <xsd:element ref="ns2:Dimensions" minOccurs="0"/>
                <xsd:element ref="ns2:File_x0020_type0"/>
              </xsd:all>
            </xsd:complexType>
          </xsd:element>
        </xsd:sequence>
      </xsd:complexType>
    </xsd:element>
  </xsd:schema>
  <xsd:schema xmlns:xsd="http://www.w3.org/2001/XMLSchema" xmlns:dms="http://schemas.microsoft.com/office/2006/documentManagement/types" targetNamespace="9167f571-31e8-47b2-96fd-b5a33cd42985" elementFormDefault="qualified">
    <xsd:import namespace="http://schemas.microsoft.com/office/2006/documentManagement/types"/>
    <xsd:element name="Dimensions" ma:index="8" nillable="true" ma:displayName="Dimensions" ma:default="Regular" ma:format="RadioButtons" ma:internalName="Dimensions">
      <xsd:simpleType>
        <xsd:restriction base="dms:Choice">
          <xsd:enumeration value="Regular"/>
          <xsd:enumeration value="Wide 16x9"/>
        </xsd:restriction>
      </xsd:simpleType>
    </xsd:element>
    <xsd:element name="File_x0020_type0" ma:index="9" ma:displayName="File type" ma:default="POTX" ma:format="Dropdown" ma:internalName="File_x0020_type0">
      <xsd:simpleType>
        <xsd:union memberTypes="dms:Text">
          <xsd:simpleType>
            <xsd:restriction base="dms:Choice">
              <xsd:enumeration value="POTX"/>
              <xsd:enumeration value="PPTX"/>
              <xsd:enumeration value="THMX"/>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imensions xmlns="9167f571-31e8-47b2-96fd-b5a33cd42985">Wide 16x9</Dimensions>
    <File_x0020_type0 xmlns="9167f571-31e8-47b2-96fd-b5a33cd42985">PPTX</File_x0020_type0>
  </documentManagement>
</p:properties>
</file>

<file path=customXml/itemProps1.xml><?xml version="1.0" encoding="utf-8"?>
<ds:datastoreItem xmlns:ds="http://schemas.openxmlformats.org/officeDocument/2006/customXml" ds:itemID="{C3F1B92E-1543-4847-A8D2-01FFAFA7C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7f571-31e8-47b2-96fd-b5a33cd4298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AC091BF-FB7F-47AE-880B-FFD1E44578E7}">
  <ds:schemaRefs>
    <ds:schemaRef ds:uri="http://schemas.microsoft.com/sharepoint/v3/contenttype/forms"/>
  </ds:schemaRefs>
</ds:datastoreItem>
</file>

<file path=customXml/itemProps3.xml><?xml version="1.0" encoding="utf-8"?>
<ds:datastoreItem xmlns:ds="http://schemas.openxmlformats.org/officeDocument/2006/customXml" ds:itemID="{C7FF37F3-AEE2-4D16-BC94-6CBFA1161C49}">
  <ds:schemaRefs>
    <ds:schemaRef ds:uri="http://purl.org/dc/dcmitype/"/>
    <ds:schemaRef ds:uri="9167f571-31e8-47b2-96fd-b5a33cd42985"/>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TMPL-PPT-CORP-5401-16x9</Template>
  <TotalTime>2</TotalTime>
  <Words>4402</Words>
  <Application>Microsoft Office PowerPoint</Application>
  <PresentationFormat>Custom</PresentationFormat>
  <Paragraphs>602</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TMPL-PPT-CORP-5401-16x9</vt:lpstr>
      <vt:lpstr>F5双活数据中心解决方案 发展趋势及解决方案集</vt:lpstr>
      <vt:lpstr>Agenda</vt:lpstr>
      <vt:lpstr>金融数据中心发展历程及趋势</vt:lpstr>
      <vt:lpstr>PowerPoint Presentation</vt:lpstr>
      <vt:lpstr>双活数据中心建设模型</vt:lpstr>
      <vt:lpstr>从数据灾备到应用灾备到业务灾备</vt:lpstr>
      <vt:lpstr>应用级双活数据中心模型一 -- 分应用主备模型 </vt:lpstr>
      <vt:lpstr>应用级双活数据中心模型二 -- 主主模型</vt:lpstr>
      <vt:lpstr>应用级双活数据中心模型三 -- 动态主主模型</vt:lpstr>
      <vt:lpstr>F5双活数据中心解决方案</vt:lpstr>
      <vt:lpstr>双活数据中心整体架构 业务持续性保证</vt:lpstr>
      <vt:lpstr>智能流量管理</vt:lpstr>
      <vt:lpstr>互联网业务多中心并行运行 将客户端请求发送到最佳的数据中心</vt:lpstr>
      <vt:lpstr>移动终端业务多中心并行 用于追踪当前活动的用户Session数据所归属的数据中心</vt:lpstr>
      <vt:lpstr>突发业务流量处理 在出现故障或者服务能力无法支撑的情况下使用另外一个数据中心资源</vt:lpstr>
      <vt:lpstr>内网基于IP地址发布的业务多中心并行 将连接发送到最佳的数据中心</vt:lpstr>
      <vt:lpstr>交易一致性保证和数据库快速切换 所有的交易均发往一个数据中心的数据库</vt:lpstr>
      <vt:lpstr>动态数据中心</vt:lpstr>
      <vt:lpstr>动态数据中心 在基础架构和应用之间搭建桥梁</vt:lpstr>
      <vt:lpstr>PowerPoint Presentation</vt:lpstr>
      <vt:lpstr>安全与优化</vt:lpstr>
      <vt:lpstr>全球化应用访问应用加速和带宽节省 同时卸载网络和服务器来提高应用访问速度</vt:lpstr>
      <vt:lpstr>DNS服务安全防护 保护数据中心的亿万投资 </vt:lpstr>
      <vt:lpstr>七层DDoS和应用层攻击防护 . 应用层DDoS保护 </vt:lpstr>
      <vt:lpstr>案例介绍</vt:lpstr>
      <vt:lpstr>多数据中心并行总体架构 (在所有层面上整合应用和架构)</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F5双活数据中心解决方案 发展趋势及解决方案集</dc:title>
  <dc:creator>Ping Xiong</dc:creator>
  <cp:lastModifiedBy>Ping Xiong</cp:lastModifiedBy>
  <cp:revision>1</cp:revision>
  <dcterms:created xsi:type="dcterms:W3CDTF">2013-12-13T02:08:43Z</dcterms:created>
  <dcterms:modified xsi:type="dcterms:W3CDTF">2013-12-13T02:11:10Z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0x010100315A5F999730DF4D80CF325254132DE7</vt:lpwstr>
  </property>
</Properties>
</file>