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6"/>
  </p:notesMasterIdLst>
  <p:sldIdLst>
    <p:sldId id="256" r:id="rId3"/>
    <p:sldId id="265" r:id="rId4"/>
    <p:sldId id="267" r:id="rId5"/>
    <p:sldId id="268" r:id="rId6"/>
    <p:sldId id="270" r:id="rId7"/>
    <p:sldId id="266" r:id="rId8"/>
    <p:sldId id="280" r:id="rId9"/>
    <p:sldId id="269" r:id="rId10"/>
    <p:sldId id="271" r:id="rId11"/>
    <p:sldId id="272" r:id="rId12"/>
    <p:sldId id="273" r:id="rId13"/>
    <p:sldId id="274" r:id="rId14"/>
    <p:sldId id="276" r:id="rId15"/>
    <p:sldId id="277" r:id="rId16"/>
    <p:sldId id="278" r:id="rId17"/>
    <p:sldId id="279" r:id="rId18"/>
    <p:sldId id="281" r:id="rId19"/>
    <p:sldId id="287" r:id="rId20"/>
    <p:sldId id="284" r:id="rId21"/>
    <p:sldId id="283" r:id="rId22"/>
    <p:sldId id="282" r:id="rId23"/>
    <p:sldId id="285" r:id="rId24"/>
    <p:sldId id="2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简介" id="{F27B1DF3-1091-4E63-8557-0B3C586D8CF1}">
          <p14:sldIdLst>
            <p14:sldId id="265"/>
            <p14:sldId id="267"/>
          </p14:sldIdLst>
        </p14:section>
        <p14:section name="架构" id="{60F5A515-4013-49E4-88F9-779B0CFFDE51}">
          <p14:sldIdLst>
            <p14:sldId id="268"/>
            <p14:sldId id="270"/>
            <p14:sldId id="266"/>
          </p14:sldIdLst>
        </p14:section>
        <p14:section name="监控预警" id="{480077F2-CD02-4A94-8C17-CE4095F48D7E}">
          <p14:sldIdLst>
            <p14:sldId id="280"/>
            <p14:sldId id="269"/>
            <p14:sldId id="271"/>
            <p14:sldId id="272"/>
            <p14:sldId id="273"/>
            <p14:sldId id="274"/>
            <p14:sldId id="276"/>
            <p14:sldId id="277"/>
            <p14:sldId id="278"/>
            <p14:sldId id="279"/>
            <p14:sldId id="281"/>
            <p14:sldId id="287"/>
          </p14:sldIdLst>
        </p14:section>
        <p14:section name="Zabbix API" id="{F9A3E130-4BB9-415C-A84C-8531C6B52CAC}">
          <p14:sldIdLst>
            <p14:sldId id="284"/>
            <p14:sldId id="283"/>
            <p14:sldId id="282"/>
          </p14:sldIdLst>
        </p14:section>
        <p14:section name="其它" id="{4B9EDC14-4F1B-46A2-91A1-68628BE6DC11}">
          <p14:sldIdLst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280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2013/9/11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 smtClean="0"/>
              <a:t>在 </a:t>
            </a:r>
            <a:r>
              <a:rPr lang="zh-CN" baseline="0" dirty="0" smtClean="0"/>
              <a:t>“幻灯片放映”模式，单击箭头进入 PowerPoint 入门中心。</a:t>
            </a:r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00335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 smtClean="0"/>
              <a:t>在 </a:t>
            </a:r>
            <a:r>
              <a:rPr lang="zh-CN" baseline="0" dirty="0" smtClean="0"/>
              <a:t>“幻灯片放映”模式，单击箭头进入 PowerPoint 入门中心。</a:t>
            </a:r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19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64753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 smtClean="0"/>
              <a:t>在 </a:t>
            </a:r>
            <a:r>
              <a:rPr lang="zh-CN" baseline="0" dirty="0" smtClean="0"/>
              <a:t>“幻灯片放映”模式，单击箭头进入 PowerPoint 入门中心。</a:t>
            </a:r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23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9385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2013/9/11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2013/9/11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2013/9/11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2013/9/11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2013/9/11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2013/9/11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2013/9/11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2013/9/11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2013/9/11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2013/9/11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2013/9/11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9/11/2013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205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4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205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48201" y="5036468"/>
            <a:ext cx="6705599" cy="1137793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李文祥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r>
              <a:rPr lang="en-US" altLang="zh-CN" dirty="0" smtClean="0">
                <a:latin typeface="Microsoft YaHei UI" panose="020B0503020204020204" pitchFamily="34" charset="-122"/>
              </a:rPr>
              <a:t>2013.9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25" y="2061006"/>
            <a:ext cx="3511550" cy="9191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添加监控的方法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65188" y="1806575"/>
            <a:ext cx="3109912" cy="4281488"/>
          </a:xfrm>
        </p:spPr>
        <p:txBody>
          <a:bodyPr>
            <a:normAutofit fontScale="77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3200" dirty="0" smtClean="0">
                <a:solidFill>
                  <a:schemeClr val="tx1"/>
                </a:solidFill>
              </a:rPr>
              <a:t>1.</a:t>
            </a:r>
            <a:r>
              <a:rPr lang="zh-CN" altLang="en-US" sz="3200" dirty="0" smtClean="0">
                <a:solidFill>
                  <a:schemeClr val="tx1"/>
                </a:solidFill>
              </a:rPr>
              <a:t>手动增加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zh-CN" sz="3200" dirty="0" smtClean="0">
              <a:solidFill>
                <a:schemeClr val="tx1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zh-CN" sz="3200" dirty="0" smtClean="0">
              <a:solidFill>
                <a:schemeClr val="tx1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3200" dirty="0" smtClean="0">
                <a:solidFill>
                  <a:schemeClr val="tx1"/>
                </a:solidFill>
              </a:rPr>
              <a:t>2.</a:t>
            </a:r>
            <a:r>
              <a:rPr lang="zh-CN" altLang="en-US" sz="3200" dirty="0" smtClean="0">
                <a:solidFill>
                  <a:schemeClr val="tx1"/>
                </a:solidFill>
              </a:rPr>
              <a:t>自动发现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zh-CN" sz="3200" dirty="0" smtClean="0">
              <a:solidFill>
                <a:schemeClr val="tx1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zh-CN" sz="3200" dirty="0" smtClean="0">
              <a:solidFill>
                <a:schemeClr val="tx1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3200" dirty="0" smtClean="0">
                <a:solidFill>
                  <a:schemeClr val="tx1"/>
                </a:solidFill>
              </a:rPr>
              <a:t>3.</a:t>
            </a:r>
            <a:r>
              <a:rPr lang="zh-CN" altLang="en-US" sz="3200" dirty="0" smtClean="0">
                <a:solidFill>
                  <a:schemeClr val="tx1"/>
                </a:solidFill>
              </a:rPr>
              <a:t>自动注册</a:t>
            </a:r>
            <a:endParaRPr lang="en-US" altLang="zh-CN" sz="32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113719"/>
              </p:ext>
            </p:extLst>
          </p:nvPr>
        </p:nvGraphicFramePr>
        <p:xfrm>
          <a:off x="4438399" y="1208868"/>
          <a:ext cx="8109201" cy="5927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Visio" r:id="rId3" imgW="8915484" imgH="6829317" progId="Visio.Drawing.15">
                  <p:embed/>
                </p:oleObj>
              </mc:Choice>
              <mc:Fallback>
                <p:oleObj name="Visio" r:id="rId3" imgW="8915484" imgH="6829317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399" y="1208868"/>
                        <a:ext cx="8109201" cy="59272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19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图形</a:t>
            </a:r>
            <a:endParaRPr lang="zh-CN" altLang="en-US" dirty="0"/>
          </a:p>
        </p:txBody>
      </p:sp>
      <p:pic>
        <p:nvPicPr>
          <p:cNvPr id="4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04" y="1606993"/>
            <a:ext cx="3875738" cy="2177509"/>
          </a:xfrm>
        </p:spPr>
      </p:pic>
      <p:pic>
        <p:nvPicPr>
          <p:cNvPr id="5" name="内容占位符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822" y="1606993"/>
            <a:ext cx="4086408" cy="2177509"/>
          </a:xfrm>
          <a:prstGeom prst="rect">
            <a:avLst/>
          </a:prstGeom>
        </p:spPr>
      </p:pic>
      <p:pic>
        <p:nvPicPr>
          <p:cNvPr id="6" name="内容占位符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4" y="4182628"/>
            <a:ext cx="5878398" cy="23309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026" y="4381309"/>
            <a:ext cx="39147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6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触发器表达式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1" y="1825625"/>
            <a:ext cx="5702299" cy="4351338"/>
          </a:xfrm>
        </p:spPr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zh-CN" altLang="en-US" dirty="0"/>
              <a:t>表达式１</a:t>
            </a:r>
            <a:r>
              <a:rPr lang="en-US" altLang="zh-CN" dirty="0"/>
              <a:t>:</a:t>
            </a:r>
          </a:p>
          <a:p>
            <a:pPr>
              <a:spcAft>
                <a:spcPts val="0"/>
              </a:spcAft>
              <a:defRPr/>
            </a:pPr>
            <a:r>
              <a:rPr lang="en-US" altLang="zh-CN" dirty="0"/>
              <a:t>{www.zabbix.com:system.cpu.load[all,avg1].</a:t>
            </a:r>
            <a:r>
              <a:rPr lang="en-US" altLang="zh-CN" dirty="0">
                <a:solidFill>
                  <a:schemeClr val="tx1"/>
                </a:solidFill>
              </a:rPr>
              <a:t>last(0)}&gt;</a:t>
            </a:r>
            <a:r>
              <a:rPr lang="en-US" altLang="zh-CN" dirty="0"/>
              <a:t>5</a:t>
            </a:r>
          </a:p>
          <a:p>
            <a:pPr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3"/>
                </a:solidFill>
              </a:rPr>
              <a:t>load1&gt;</a:t>
            </a:r>
            <a:r>
              <a:rPr lang="zh-CN" altLang="en-US" dirty="0">
                <a:solidFill>
                  <a:schemeClr val="accent3"/>
                </a:solidFill>
              </a:rPr>
              <a:t>５ </a:t>
            </a:r>
            <a:endParaRPr lang="en-US" altLang="zh-CN" dirty="0">
              <a:solidFill>
                <a:schemeClr val="accent3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US" altLang="zh-CN" dirty="0"/>
          </a:p>
          <a:p>
            <a:pPr>
              <a:spcAft>
                <a:spcPts val="0"/>
              </a:spcAft>
              <a:defRPr/>
            </a:pPr>
            <a:r>
              <a:rPr lang="zh-CN" altLang="en-US" dirty="0"/>
              <a:t>表达式</a:t>
            </a:r>
            <a:r>
              <a:rPr lang="en-US" altLang="zh-CN" dirty="0"/>
              <a:t>2:</a:t>
            </a:r>
          </a:p>
          <a:p>
            <a:pPr>
              <a:spcAft>
                <a:spcPts val="0"/>
              </a:spcAft>
              <a:defRPr/>
            </a:pPr>
            <a:r>
              <a:rPr lang="en-US" altLang="zh-CN" dirty="0"/>
              <a:t>{www.zabbix.com:system.cpu.load[all,avg1].last(0)}&gt;5</a:t>
            </a:r>
            <a:r>
              <a:rPr lang="en-US" altLang="zh-CN" dirty="0" smtClean="0"/>
              <a:t>|</a:t>
            </a:r>
          </a:p>
          <a:p>
            <a:pPr>
              <a:spcAft>
                <a:spcPts val="0"/>
              </a:spcAft>
              <a:defRPr/>
            </a:pPr>
            <a:r>
              <a:rPr lang="en-US" altLang="zh-CN" dirty="0" smtClean="0"/>
              <a:t>{</a:t>
            </a:r>
            <a:r>
              <a:rPr lang="en-US" altLang="zh-CN" dirty="0"/>
              <a:t>www.zabbix.com:system.cpu.load[all,avg1].</a:t>
            </a:r>
            <a:r>
              <a:rPr lang="en-US" altLang="zh-CN" dirty="0">
                <a:solidFill>
                  <a:schemeClr val="tx1"/>
                </a:solidFill>
              </a:rPr>
              <a:t>min(600)</a:t>
            </a:r>
            <a:r>
              <a:rPr lang="en-US" altLang="zh-CN" dirty="0"/>
              <a:t>}&gt;2 </a:t>
            </a:r>
          </a:p>
          <a:p>
            <a:pPr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3"/>
                </a:solidFill>
              </a:rPr>
              <a:t>load1&gt;5</a:t>
            </a:r>
            <a:r>
              <a:rPr lang="zh-CN" altLang="en-US" dirty="0">
                <a:solidFill>
                  <a:schemeClr val="accent3"/>
                </a:solidFill>
              </a:rPr>
              <a:t>或</a:t>
            </a:r>
            <a:r>
              <a:rPr lang="en-US" altLang="zh-CN" dirty="0" smtClean="0">
                <a:solidFill>
                  <a:schemeClr val="accent3"/>
                </a:solidFill>
              </a:rPr>
              <a:t>load1</a:t>
            </a:r>
            <a:r>
              <a:rPr lang="zh-CN" altLang="en-US" dirty="0" smtClean="0">
                <a:solidFill>
                  <a:schemeClr val="accent3"/>
                </a:solidFill>
              </a:rPr>
              <a:t>连续</a:t>
            </a:r>
            <a:r>
              <a:rPr lang="en-US" altLang="zh-CN" dirty="0">
                <a:solidFill>
                  <a:schemeClr val="accent3"/>
                </a:solidFill>
              </a:rPr>
              <a:t>10</a:t>
            </a:r>
            <a:r>
              <a:rPr lang="zh-CN" altLang="en-US" dirty="0">
                <a:solidFill>
                  <a:schemeClr val="accent3"/>
                </a:solidFill>
              </a:rPr>
              <a:t>分钟大于</a:t>
            </a:r>
            <a:r>
              <a:rPr lang="zh-CN" altLang="en-US" dirty="0" smtClean="0">
                <a:solidFill>
                  <a:schemeClr val="accent3"/>
                </a:solidFill>
              </a:rPr>
              <a:t>２</a:t>
            </a:r>
            <a:endParaRPr lang="en-US" altLang="zh-CN" dirty="0">
              <a:solidFill>
                <a:schemeClr val="accent3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807202" y="1825625"/>
            <a:ext cx="52831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sz="16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4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defRPr/>
            </a:pPr>
            <a:r>
              <a:rPr lang="zh-CN" altLang="en-US" dirty="0"/>
              <a:t>表达式３</a:t>
            </a:r>
            <a:r>
              <a:rPr lang="en-US" altLang="zh-CN" dirty="0"/>
              <a:t>:</a:t>
            </a:r>
          </a:p>
          <a:p>
            <a:pPr>
              <a:spcAft>
                <a:spcPts val="0"/>
              </a:spcAft>
              <a:defRPr/>
            </a:pPr>
            <a:r>
              <a:rPr lang="en-US" altLang="zh-CN" dirty="0"/>
              <a:t>{</a:t>
            </a:r>
            <a:r>
              <a:rPr lang="en-US" altLang="zh-CN" dirty="0">
                <a:solidFill>
                  <a:schemeClr val="tx1"/>
                </a:solidFill>
              </a:rPr>
              <a:t>smtp1.zabbix.com:net.tcp.service[</a:t>
            </a:r>
            <a:r>
              <a:rPr lang="en-US" altLang="zh-CN" dirty="0" err="1">
                <a:solidFill>
                  <a:schemeClr val="tx1"/>
                </a:solidFill>
              </a:rPr>
              <a:t>smtp</a:t>
            </a:r>
            <a:r>
              <a:rPr lang="en-US" altLang="zh-CN" dirty="0"/>
              <a:t>].last(0)}=0&amp;{</a:t>
            </a:r>
            <a:r>
              <a:rPr lang="en-US" altLang="zh-CN" dirty="0">
                <a:solidFill>
                  <a:schemeClr val="tx1"/>
                </a:solidFill>
              </a:rPr>
              <a:t>smtp2.zabbix.com:net.tcp.service[</a:t>
            </a:r>
            <a:r>
              <a:rPr lang="en-US" altLang="zh-CN" dirty="0" err="1">
                <a:solidFill>
                  <a:schemeClr val="tx1"/>
                </a:solidFill>
              </a:rPr>
              <a:t>smtp</a:t>
            </a:r>
            <a:r>
              <a:rPr lang="en-US" altLang="zh-CN" dirty="0"/>
              <a:t>].last(0)}=0 </a:t>
            </a:r>
            <a:endParaRPr lang="en-US" altLang="zh-CN" dirty="0" smtClean="0"/>
          </a:p>
          <a:p>
            <a:pPr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accent3"/>
                </a:solidFill>
              </a:rPr>
              <a:t>两</a:t>
            </a:r>
            <a:r>
              <a:rPr lang="zh-CN" altLang="en-US" dirty="0">
                <a:solidFill>
                  <a:schemeClr val="accent3"/>
                </a:solidFill>
              </a:rPr>
              <a:t>台器的</a:t>
            </a:r>
            <a:r>
              <a:rPr lang="en-US" altLang="zh-CN" dirty="0">
                <a:solidFill>
                  <a:schemeClr val="accent3"/>
                </a:solidFill>
              </a:rPr>
              <a:t>SMTP</a:t>
            </a:r>
            <a:r>
              <a:rPr lang="zh-CN" altLang="en-US" dirty="0">
                <a:solidFill>
                  <a:schemeClr val="accent3"/>
                </a:solidFill>
              </a:rPr>
              <a:t>同时故障</a:t>
            </a:r>
            <a:endParaRPr lang="en-US" altLang="zh-CN" dirty="0">
              <a:solidFill>
                <a:schemeClr val="accent3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US" altLang="zh-CN" dirty="0"/>
          </a:p>
          <a:p>
            <a:pPr>
              <a:spcAft>
                <a:spcPts val="0"/>
              </a:spcAft>
              <a:defRPr/>
            </a:pPr>
            <a:r>
              <a:rPr lang="zh-CN" altLang="en-US" dirty="0"/>
              <a:t>表达式４</a:t>
            </a:r>
            <a:r>
              <a:rPr lang="en-US" altLang="zh-CN" dirty="0"/>
              <a:t>:</a:t>
            </a:r>
          </a:p>
          <a:p>
            <a:pPr>
              <a:spcAft>
                <a:spcPts val="0"/>
              </a:spcAft>
              <a:defRPr/>
            </a:pPr>
            <a:r>
              <a:rPr lang="en-US" altLang="zh-CN" dirty="0"/>
              <a:t>{</a:t>
            </a:r>
            <a:r>
              <a:rPr lang="en-US" altLang="zh-CN" dirty="0" err="1"/>
              <a:t>zabbix.zabbix.com:agent.version.str</a:t>
            </a:r>
            <a:r>
              <a:rPr lang="en-US" altLang="zh-CN" dirty="0"/>
              <a:t>(beta8)}=1 </a:t>
            </a:r>
            <a:endParaRPr lang="en-US" altLang="zh-CN" dirty="0" smtClean="0"/>
          </a:p>
          <a:p>
            <a:pPr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accent3"/>
                </a:solidFill>
              </a:rPr>
              <a:t>检查</a:t>
            </a:r>
            <a:r>
              <a:rPr lang="en-US" altLang="zh-CN" dirty="0">
                <a:solidFill>
                  <a:schemeClr val="accent3"/>
                </a:solidFill>
              </a:rPr>
              <a:t>agent</a:t>
            </a:r>
            <a:r>
              <a:rPr lang="zh-CN" altLang="en-US" dirty="0">
                <a:solidFill>
                  <a:schemeClr val="accent3"/>
                </a:solidFill>
              </a:rPr>
              <a:t>的</a:t>
            </a:r>
            <a:r>
              <a:rPr lang="zh-CN" altLang="en-US" dirty="0" smtClean="0">
                <a:solidFill>
                  <a:schemeClr val="accent3"/>
                </a:solidFill>
              </a:rPr>
              <a:t>版本中是否包含字符串“</a:t>
            </a:r>
            <a:r>
              <a:rPr lang="en-US" altLang="zh-CN" dirty="0" smtClean="0">
                <a:solidFill>
                  <a:schemeClr val="accent3"/>
                </a:solidFill>
              </a:rPr>
              <a:t>beta8</a:t>
            </a:r>
            <a:r>
              <a:rPr lang="zh-CN" altLang="en-US" dirty="0" smtClean="0">
                <a:solidFill>
                  <a:schemeClr val="accent3"/>
                </a:solidFill>
              </a:rPr>
              <a:t>”</a:t>
            </a:r>
            <a:endParaRPr lang="en-US" altLang="zh-CN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53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触发报警表达式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17" y="1809750"/>
            <a:ext cx="5511800" cy="4351338"/>
          </a:xfrm>
        </p:spPr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zh-CN" altLang="en-US" dirty="0"/>
              <a:t>表达式</a:t>
            </a:r>
            <a:r>
              <a:rPr lang="en-US" altLang="zh-CN" dirty="0"/>
              <a:t>5:</a:t>
            </a:r>
          </a:p>
          <a:p>
            <a:pPr>
              <a:spcAft>
                <a:spcPts val="0"/>
              </a:spcAft>
              <a:defRPr/>
            </a:pPr>
            <a:r>
              <a:rPr lang="en-US" altLang="zh-CN" dirty="0"/>
              <a:t>{</a:t>
            </a:r>
            <a:r>
              <a:rPr lang="en-US" altLang="zh-CN" dirty="0" err="1"/>
              <a:t>zabbix.zabbix.com:tick.nodata</a:t>
            </a:r>
            <a:r>
              <a:rPr lang="en-US" altLang="zh-CN" dirty="0"/>
              <a:t>(180)}=1</a:t>
            </a:r>
          </a:p>
          <a:p>
            <a:pPr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3"/>
                </a:solidFill>
              </a:rPr>
              <a:t>三分钟没有收集到数据</a:t>
            </a:r>
            <a:endParaRPr lang="en-US" altLang="zh-CN" dirty="0">
              <a:solidFill>
                <a:schemeClr val="accent3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US" altLang="zh-CN" dirty="0">
              <a:solidFill>
                <a:schemeClr val="accent3"/>
              </a:solidFill>
            </a:endParaRPr>
          </a:p>
          <a:p>
            <a:pPr>
              <a:spcAft>
                <a:spcPts val="0"/>
              </a:spcAft>
              <a:defRPr/>
            </a:pPr>
            <a:r>
              <a:rPr lang="zh-CN" altLang="en-US" dirty="0"/>
              <a:t>表达式</a:t>
            </a:r>
            <a:r>
              <a:rPr lang="en-US" altLang="zh-CN" dirty="0"/>
              <a:t>6:</a:t>
            </a:r>
          </a:p>
          <a:p>
            <a:pPr>
              <a:spcAft>
                <a:spcPts val="0"/>
              </a:spcAft>
              <a:defRPr/>
            </a:pPr>
            <a:r>
              <a:rPr lang="en-US" altLang="zh-CN" dirty="0"/>
              <a:t>{</a:t>
            </a:r>
            <a:r>
              <a:rPr lang="en-US" altLang="zh-CN" dirty="0" err="1"/>
              <a:t>zabbix:system.cpu.load</a:t>
            </a:r>
            <a:r>
              <a:rPr lang="en-US" altLang="zh-CN" dirty="0"/>
              <a:t>[all,avg1].min(300)}&gt;2</a:t>
            </a:r>
            <a:r>
              <a:rPr lang="en-US" altLang="zh-CN" dirty="0" smtClean="0"/>
              <a:t>&amp;</a:t>
            </a:r>
          </a:p>
          <a:p>
            <a:pPr>
              <a:spcAft>
                <a:spcPts val="0"/>
              </a:spcAft>
              <a:defRPr/>
            </a:pPr>
            <a:r>
              <a:rPr lang="en-US" altLang="zh-CN" dirty="0" smtClean="0"/>
              <a:t>{</a:t>
            </a:r>
            <a:r>
              <a:rPr lang="en-US" altLang="zh-CN" dirty="0" err="1"/>
              <a:t>zabbix:system.cpu.load</a:t>
            </a:r>
            <a:r>
              <a:rPr lang="en-US" altLang="zh-CN" dirty="0"/>
              <a:t>[all,avg1].time(0)}&gt;000000</a:t>
            </a:r>
            <a:r>
              <a:rPr lang="en-US" altLang="zh-CN" dirty="0" smtClean="0"/>
              <a:t>&amp;</a:t>
            </a:r>
          </a:p>
          <a:p>
            <a:pPr>
              <a:spcAft>
                <a:spcPts val="0"/>
              </a:spcAft>
              <a:defRPr/>
            </a:pPr>
            <a:r>
              <a:rPr lang="en-US" altLang="zh-CN" dirty="0" smtClean="0"/>
              <a:t>{</a:t>
            </a:r>
            <a:r>
              <a:rPr lang="en-US" altLang="zh-CN" dirty="0" err="1"/>
              <a:t>zabbix:system.cpu.load</a:t>
            </a:r>
            <a:r>
              <a:rPr lang="en-US" altLang="zh-CN" dirty="0"/>
              <a:t>[all,avg1].time(0)}&lt;060000</a:t>
            </a:r>
          </a:p>
          <a:p>
            <a:pPr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3"/>
                </a:solidFill>
              </a:rPr>
              <a:t>00:00-06:00</a:t>
            </a:r>
            <a:r>
              <a:rPr lang="zh-CN" altLang="en-US" dirty="0">
                <a:solidFill>
                  <a:schemeClr val="accent3"/>
                </a:solidFill>
              </a:rPr>
              <a:t>之间</a:t>
            </a:r>
            <a:r>
              <a:rPr lang="en-US" altLang="zh-CN" dirty="0">
                <a:solidFill>
                  <a:schemeClr val="accent3"/>
                </a:solidFill>
              </a:rPr>
              <a:t>load1</a:t>
            </a:r>
            <a:r>
              <a:rPr lang="zh-CN" altLang="en-US" dirty="0">
                <a:solidFill>
                  <a:schemeClr val="accent3"/>
                </a:solidFill>
              </a:rPr>
              <a:t>连续</a:t>
            </a:r>
            <a:r>
              <a:rPr lang="zh-CN" altLang="en-US" dirty="0" smtClean="0">
                <a:solidFill>
                  <a:schemeClr val="accent3"/>
                </a:solidFill>
              </a:rPr>
              <a:t>五分钟最小值大于</a:t>
            </a:r>
            <a:r>
              <a:rPr lang="zh-CN" altLang="en-US" dirty="0">
                <a:solidFill>
                  <a:schemeClr val="accent3"/>
                </a:solidFill>
              </a:rPr>
              <a:t>２</a:t>
            </a:r>
            <a:endParaRPr lang="en-US" altLang="zh-CN" dirty="0">
              <a:solidFill>
                <a:schemeClr val="accent3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910131" y="1809750"/>
            <a:ext cx="58390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sz="16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4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defRPr/>
            </a:pPr>
            <a:r>
              <a:rPr lang="zh-CN" altLang="en-US" dirty="0"/>
              <a:t>表达式７：</a:t>
            </a:r>
            <a:endParaRPr lang="en-US" altLang="zh-CN" dirty="0"/>
          </a:p>
          <a:p>
            <a:pPr>
              <a:spcAft>
                <a:spcPts val="0"/>
              </a:spcAft>
              <a:defRPr/>
            </a:pPr>
            <a:r>
              <a:rPr lang="en-US" altLang="zh-CN" dirty="0"/>
              <a:t>{</a:t>
            </a:r>
            <a:r>
              <a:rPr lang="en-US" altLang="zh-CN" dirty="0" err="1" smtClean="0"/>
              <a:t>public</a:t>
            </a:r>
            <a:r>
              <a:rPr lang="en-US" altLang="zh-CN" dirty="0" err="1"/>
              <a:t>.</a:t>
            </a:r>
            <a:r>
              <a:rPr lang="en-US" altLang="zh-CN" dirty="0" err="1" smtClean="0"/>
              <a:t>monitor:system.cpu.load</a:t>
            </a:r>
            <a:r>
              <a:rPr lang="en-US" altLang="zh-CN" dirty="0"/>
              <a:t>[,avg1].</a:t>
            </a:r>
            <a:r>
              <a:rPr lang="en-US" altLang="zh-CN" dirty="0" err="1">
                <a:solidFill>
                  <a:srgbClr val="92D050"/>
                </a:solidFill>
              </a:rPr>
              <a:t>abschange</a:t>
            </a:r>
            <a:r>
              <a:rPr lang="en-US" altLang="zh-CN" dirty="0"/>
              <a:t>(0)}&lt;9</a:t>
            </a:r>
          </a:p>
          <a:p>
            <a:pPr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3"/>
                </a:solidFill>
              </a:rPr>
              <a:t>最后一次的</a:t>
            </a:r>
            <a:r>
              <a:rPr lang="en-US" altLang="zh-CN" dirty="0">
                <a:solidFill>
                  <a:schemeClr val="accent3"/>
                </a:solidFill>
              </a:rPr>
              <a:t>load</a:t>
            </a:r>
            <a:r>
              <a:rPr lang="zh-CN" altLang="en-US" dirty="0">
                <a:solidFill>
                  <a:schemeClr val="accent3"/>
                </a:solidFill>
              </a:rPr>
              <a:t>１值减前一次的</a:t>
            </a:r>
            <a:r>
              <a:rPr lang="en-US" altLang="zh-CN" dirty="0">
                <a:solidFill>
                  <a:schemeClr val="accent3"/>
                </a:solidFill>
              </a:rPr>
              <a:t>load</a:t>
            </a:r>
            <a:r>
              <a:rPr lang="zh-CN" altLang="en-US" dirty="0">
                <a:solidFill>
                  <a:schemeClr val="accent3"/>
                </a:solidFill>
              </a:rPr>
              <a:t>１值，共结果的绝对值小于９</a:t>
            </a:r>
            <a:endParaRPr lang="en-US" altLang="zh-CN" dirty="0">
              <a:solidFill>
                <a:schemeClr val="accent3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US" altLang="zh-CN" dirty="0">
              <a:solidFill>
                <a:schemeClr val="accent3"/>
              </a:solidFill>
            </a:endParaRPr>
          </a:p>
          <a:p>
            <a:pPr>
              <a:spcAft>
                <a:spcPts val="0"/>
              </a:spcAft>
              <a:defRPr/>
            </a:pPr>
            <a:r>
              <a:rPr lang="zh-CN" altLang="en-US" dirty="0"/>
              <a:t>表达式</a:t>
            </a:r>
            <a:r>
              <a:rPr lang="en-US" altLang="zh-CN" dirty="0"/>
              <a:t>8:</a:t>
            </a:r>
          </a:p>
          <a:p>
            <a:pPr>
              <a:spcAft>
                <a:spcPts val="0"/>
              </a:spcAft>
              <a:defRPr/>
            </a:pPr>
            <a:r>
              <a:rPr lang="en-US" altLang="zh-CN" dirty="0"/>
              <a:t>{</a:t>
            </a:r>
            <a:r>
              <a:rPr lang="en-US" altLang="zh-CN" dirty="0" err="1"/>
              <a:t>Zabbix</a:t>
            </a:r>
            <a:r>
              <a:rPr lang="en-US" altLang="zh-CN" dirty="0"/>
              <a:t> </a:t>
            </a:r>
            <a:r>
              <a:rPr lang="en-US" altLang="zh-CN" dirty="0" err="1" smtClean="0"/>
              <a:t>server:net.tcp.service</a:t>
            </a:r>
            <a:r>
              <a:rPr lang="en-US" altLang="zh-CN" dirty="0" smtClean="0"/>
              <a:t>[ftp,,45].delta(300</a:t>
            </a:r>
            <a:r>
              <a:rPr lang="en-US" altLang="zh-CN" dirty="0"/>
              <a:t>)}&gt;0</a:t>
            </a:r>
          </a:p>
          <a:p>
            <a:pPr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3"/>
                </a:solidFill>
              </a:rPr>
              <a:t>五分钟内最大值和最小值之差大于</a:t>
            </a:r>
            <a:r>
              <a:rPr lang="zh-CN" altLang="en-US" dirty="0" smtClean="0">
                <a:solidFill>
                  <a:schemeClr val="accent3"/>
                </a:solidFill>
              </a:rPr>
              <a:t>０</a:t>
            </a:r>
            <a:r>
              <a:rPr lang="en-US" altLang="zh-CN" dirty="0" smtClean="0">
                <a:solidFill>
                  <a:schemeClr val="accent3"/>
                </a:solidFill>
              </a:rPr>
              <a:t>,</a:t>
            </a:r>
            <a:r>
              <a:rPr lang="zh-CN" altLang="en-US" dirty="0" smtClean="0">
                <a:solidFill>
                  <a:schemeClr val="accent3"/>
                </a:solidFill>
              </a:rPr>
              <a:t>表示服务可用状态没有变更</a:t>
            </a:r>
            <a:endParaRPr lang="en-US" altLang="zh-CN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24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触发报警表达式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47" y="1825625"/>
            <a:ext cx="5965370" cy="4351338"/>
          </a:xfrm>
        </p:spPr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zh-CN" altLang="en-US" dirty="0"/>
              <a:t>表达式</a:t>
            </a:r>
            <a:r>
              <a:rPr lang="en-US" altLang="zh-CN" dirty="0"/>
              <a:t>9:</a:t>
            </a:r>
          </a:p>
          <a:p>
            <a:pPr>
              <a:spcAft>
                <a:spcPts val="0"/>
              </a:spcAft>
              <a:defRPr/>
            </a:pPr>
            <a:r>
              <a:rPr lang="en-US" altLang="zh-CN" dirty="0"/>
              <a:t>{</a:t>
            </a:r>
            <a:r>
              <a:rPr lang="en-US" altLang="zh-CN" dirty="0" err="1"/>
              <a:t>public.monitor:system.cpu.load</a:t>
            </a:r>
            <a:r>
              <a:rPr lang="en-US" altLang="zh-CN" dirty="0"/>
              <a:t>[,avg1].</a:t>
            </a:r>
            <a:r>
              <a:rPr lang="en-US" altLang="zh-CN" dirty="0" err="1">
                <a:solidFill>
                  <a:srgbClr val="92D050"/>
                </a:solidFill>
              </a:rPr>
              <a:t>avg</a:t>
            </a:r>
            <a:r>
              <a:rPr lang="en-US" altLang="zh-CN" dirty="0">
                <a:solidFill>
                  <a:srgbClr val="92D050"/>
                </a:solidFill>
              </a:rPr>
              <a:t>(600)</a:t>
            </a:r>
            <a:r>
              <a:rPr lang="en-US" altLang="zh-CN" dirty="0"/>
              <a:t>} </a:t>
            </a:r>
          </a:p>
          <a:p>
            <a:pPr>
              <a:spcAft>
                <a:spcPts val="0"/>
              </a:spcAft>
              <a:defRPr/>
            </a:pPr>
            <a:r>
              <a:rPr lang="en-US" altLang="zh-CN" dirty="0"/>
              <a:t>&gt;</a:t>
            </a:r>
          </a:p>
          <a:p>
            <a:pPr>
              <a:spcAft>
                <a:spcPts val="0"/>
              </a:spcAft>
              <a:defRPr/>
            </a:pPr>
            <a:r>
              <a:rPr lang="en-US" altLang="zh-CN" dirty="0"/>
              <a:t>{</a:t>
            </a:r>
            <a:r>
              <a:rPr lang="en-US" altLang="zh-CN" dirty="0" err="1" smtClean="0"/>
              <a:t>public</a:t>
            </a:r>
            <a:r>
              <a:rPr lang="en-US" altLang="zh-CN" dirty="0" err="1"/>
              <a:t>.</a:t>
            </a:r>
            <a:r>
              <a:rPr lang="en-US" altLang="zh-CN" dirty="0" err="1" smtClean="0"/>
              <a:t>monitor:system.cpu.load</a:t>
            </a:r>
            <a:r>
              <a:rPr lang="en-US" altLang="zh-CN" dirty="0"/>
              <a:t>[,avg1].</a:t>
            </a:r>
            <a:r>
              <a:rPr lang="en-US" altLang="zh-CN" dirty="0" err="1">
                <a:solidFill>
                  <a:srgbClr val="92D050"/>
                </a:solidFill>
              </a:rPr>
              <a:t>avg</a:t>
            </a:r>
            <a:r>
              <a:rPr lang="en-US" altLang="zh-CN" dirty="0">
                <a:solidFill>
                  <a:srgbClr val="92D050"/>
                </a:solidFill>
              </a:rPr>
              <a:t>(600,86400)</a:t>
            </a:r>
            <a:r>
              <a:rPr lang="en-US" altLang="zh-CN" dirty="0"/>
              <a:t>}+10</a:t>
            </a:r>
          </a:p>
          <a:p>
            <a:pPr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3"/>
                </a:solidFill>
              </a:rPr>
              <a:t>当前１小时的平均</a:t>
            </a:r>
            <a:r>
              <a:rPr lang="en-US" altLang="zh-CN" dirty="0">
                <a:solidFill>
                  <a:schemeClr val="accent3"/>
                </a:solidFill>
              </a:rPr>
              <a:t>load1&gt;</a:t>
            </a:r>
            <a:r>
              <a:rPr lang="zh-CN" altLang="en-US" dirty="0">
                <a:solidFill>
                  <a:schemeClr val="accent3"/>
                </a:solidFill>
              </a:rPr>
              <a:t>一天以前</a:t>
            </a:r>
            <a:r>
              <a:rPr lang="en-US" altLang="zh-CN" dirty="0">
                <a:solidFill>
                  <a:schemeClr val="accent3"/>
                </a:solidFill>
              </a:rPr>
              <a:t>1</a:t>
            </a:r>
            <a:r>
              <a:rPr lang="zh-CN" altLang="en-US" dirty="0">
                <a:solidFill>
                  <a:schemeClr val="accent3"/>
                </a:solidFill>
              </a:rPr>
              <a:t>小时的平均</a:t>
            </a:r>
            <a:r>
              <a:rPr lang="en-US" altLang="zh-CN" dirty="0">
                <a:solidFill>
                  <a:schemeClr val="accent3"/>
                </a:solidFill>
              </a:rPr>
              <a:t>load1</a:t>
            </a:r>
            <a:r>
              <a:rPr lang="zh-CN" altLang="en-US" dirty="0">
                <a:solidFill>
                  <a:schemeClr val="accent3"/>
                </a:solidFill>
              </a:rPr>
              <a:t>加</a:t>
            </a:r>
            <a:r>
              <a:rPr lang="en-US" altLang="zh-CN" dirty="0">
                <a:solidFill>
                  <a:schemeClr val="accent3"/>
                </a:solidFill>
              </a:rPr>
              <a:t>10,avg</a:t>
            </a:r>
            <a:r>
              <a:rPr lang="zh-CN" altLang="en-US" dirty="0">
                <a:solidFill>
                  <a:schemeClr val="accent3"/>
                </a:solidFill>
              </a:rPr>
              <a:t>时间默认为</a:t>
            </a:r>
            <a:r>
              <a:rPr lang="en-US" altLang="zh-CN" dirty="0">
                <a:solidFill>
                  <a:schemeClr val="accent3"/>
                </a:solidFill>
              </a:rPr>
              <a:t>S</a:t>
            </a:r>
            <a:r>
              <a:rPr lang="zh-CN" altLang="en-US" dirty="0">
                <a:solidFill>
                  <a:schemeClr val="accent3"/>
                </a:solidFill>
              </a:rPr>
              <a:t>，也可以为次数</a:t>
            </a:r>
            <a:r>
              <a:rPr lang="en-US" altLang="zh-CN" dirty="0">
                <a:solidFill>
                  <a:schemeClr val="accent3"/>
                </a:solidFill>
              </a:rPr>
              <a:t>,</a:t>
            </a:r>
            <a:r>
              <a:rPr lang="zh-CN" altLang="en-US" dirty="0">
                <a:solidFill>
                  <a:schemeClr val="accent3"/>
                </a:solidFill>
              </a:rPr>
              <a:t>如</a:t>
            </a:r>
            <a:r>
              <a:rPr lang="en-US" altLang="zh-CN" dirty="0" err="1">
                <a:solidFill>
                  <a:schemeClr val="accent3"/>
                </a:solidFill>
              </a:rPr>
              <a:t>avg</a:t>
            </a:r>
            <a:r>
              <a:rPr lang="zh-CN" altLang="en-US" dirty="0">
                <a:solidFill>
                  <a:schemeClr val="accent3"/>
                </a:solidFill>
              </a:rPr>
              <a:t>（</a:t>
            </a:r>
            <a:r>
              <a:rPr lang="en-US" altLang="zh-CN" dirty="0">
                <a:solidFill>
                  <a:schemeClr val="accent3"/>
                </a:solidFill>
              </a:rPr>
              <a:t>#600</a:t>
            </a:r>
            <a:r>
              <a:rPr lang="zh-CN" altLang="en-US" dirty="0">
                <a:solidFill>
                  <a:schemeClr val="accent3"/>
                </a:solidFill>
              </a:rPr>
              <a:t>）代表</a:t>
            </a:r>
            <a:r>
              <a:rPr lang="en-US" altLang="zh-CN" dirty="0">
                <a:solidFill>
                  <a:schemeClr val="accent3"/>
                </a:solidFill>
              </a:rPr>
              <a:t>600</a:t>
            </a:r>
            <a:r>
              <a:rPr lang="zh-CN" altLang="en-US" dirty="0">
                <a:solidFill>
                  <a:schemeClr val="accent3"/>
                </a:solidFill>
              </a:rPr>
              <a:t>次的平均值</a:t>
            </a:r>
            <a:endParaRPr lang="en-US" altLang="zh-CN" dirty="0">
              <a:solidFill>
                <a:schemeClr val="accent3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979117" y="1825625"/>
            <a:ext cx="62128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sz="16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4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defRPr/>
            </a:pPr>
            <a:r>
              <a:rPr lang="zh-CN" altLang="en-US" dirty="0"/>
              <a:t>表达式</a:t>
            </a:r>
            <a:r>
              <a:rPr lang="en-US" altLang="zh-CN" dirty="0"/>
              <a:t>10</a:t>
            </a:r>
          </a:p>
          <a:p>
            <a:pPr>
              <a:spcAft>
                <a:spcPts val="0"/>
              </a:spcAft>
              <a:defRPr/>
            </a:pPr>
            <a:r>
              <a:rPr lang="en-US" altLang="zh-CN" dirty="0"/>
              <a:t>{</a:t>
            </a:r>
            <a:r>
              <a:rPr lang="en-US" altLang="zh-CN" dirty="0" err="1" smtClean="0"/>
              <a:t>public.monitor:system.cpu.load</a:t>
            </a:r>
            <a:r>
              <a:rPr lang="en-US" altLang="zh-CN" dirty="0"/>
              <a:t>[,avg1].</a:t>
            </a:r>
            <a:r>
              <a:rPr lang="en-US" altLang="zh-CN" i="1" dirty="0"/>
              <a:t>count(600,12,”gt</a:t>
            </a:r>
            <a:r>
              <a:rPr lang="en-US" altLang="zh-CN" i="1" dirty="0" smtClean="0"/>
              <a:t>”)</a:t>
            </a:r>
            <a:r>
              <a:rPr lang="en-US" altLang="zh-CN" dirty="0" smtClean="0"/>
              <a:t>}&gt;10</a:t>
            </a:r>
            <a:endParaRPr lang="en-US" altLang="zh-CN" dirty="0"/>
          </a:p>
          <a:p>
            <a:pPr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3"/>
                </a:solidFill>
              </a:rPr>
              <a:t>最后</a:t>
            </a:r>
            <a:r>
              <a:rPr lang="en-US" altLang="zh-CN" dirty="0">
                <a:solidFill>
                  <a:schemeClr val="accent3"/>
                </a:solidFill>
              </a:rPr>
              <a:t>600</a:t>
            </a:r>
            <a:r>
              <a:rPr lang="zh-CN" altLang="en-US" dirty="0">
                <a:solidFill>
                  <a:schemeClr val="accent3"/>
                </a:solidFill>
              </a:rPr>
              <a:t>秒</a:t>
            </a:r>
            <a:r>
              <a:rPr lang="en-US" altLang="zh-CN" dirty="0" smtClean="0">
                <a:solidFill>
                  <a:schemeClr val="accent3"/>
                </a:solidFill>
              </a:rPr>
              <a:t>load1</a:t>
            </a:r>
            <a:r>
              <a:rPr lang="zh-CN" altLang="en-US" dirty="0" smtClean="0">
                <a:solidFill>
                  <a:schemeClr val="accent3"/>
                </a:solidFill>
              </a:rPr>
              <a:t>大于</a:t>
            </a:r>
            <a:r>
              <a:rPr lang="en-US" altLang="zh-CN" dirty="0">
                <a:solidFill>
                  <a:schemeClr val="accent3"/>
                </a:solidFill>
              </a:rPr>
              <a:t>12</a:t>
            </a:r>
            <a:r>
              <a:rPr lang="zh-CN" altLang="en-US" dirty="0">
                <a:solidFill>
                  <a:schemeClr val="accent3"/>
                </a:solidFill>
              </a:rPr>
              <a:t>的次数</a:t>
            </a:r>
            <a:r>
              <a:rPr lang="zh-CN" altLang="en-US" dirty="0" smtClean="0">
                <a:solidFill>
                  <a:schemeClr val="accent3"/>
                </a:solidFill>
              </a:rPr>
              <a:t>大于</a:t>
            </a:r>
            <a:r>
              <a:rPr lang="en-US" altLang="zh-CN" dirty="0" smtClean="0">
                <a:solidFill>
                  <a:schemeClr val="accent3"/>
                </a:solidFill>
              </a:rPr>
              <a:t>10</a:t>
            </a:r>
            <a:endParaRPr lang="en-US" altLang="zh-CN" dirty="0">
              <a:solidFill>
                <a:schemeClr val="accent3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US" altLang="zh-CN" dirty="0">
              <a:solidFill>
                <a:schemeClr val="accent3"/>
              </a:solidFill>
            </a:endParaRPr>
          </a:p>
          <a:p>
            <a:pPr>
              <a:spcAft>
                <a:spcPts val="0"/>
              </a:spcAft>
              <a:defRPr/>
            </a:pPr>
            <a:r>
              <a:rPr lang="zh-CN" altLang="en-US" dirty="0"/>
              <a:t>表达式</a:t>
            </a:r>
            <a:r>
              <a:rPr lang="en-US" altLang="zh-CN" dirty="0"/>
              <a:t>11</a:t>
            </a:r>
          </a:p>
          <a:p>
            <a:pPr>
              <a:spcAft>
                <a:spcPts val="0"/>
              </a:spcAft>
              <a:defRPr/>
            </a:pPr>
            <a:r>
              <a:rPr lang="en-US" altLang="zh-CN" dirty="0"/>
              <a:t>{</a:t>
            </a:r>
            <a:r>
              <a:rPr lang="en-US" altLang="zh-CN" dirty="0" err="1" smtClean="0"/>
              <a:t>public.monitor:system.cpu.load</a:t>
            </a:r>
            <a:r>
              <a:rPr lang="en-US" altLang="zh-CN" dirty="0"/>
              <a:t>[,avg1</a:t>
            </a:r>
            <a:r>
              <a:rPr lang="en-US" altLang="zh-CN" dirty="0" smtClean="0"/>
              <a:t>]</a:t>
            </a:r>
          </a:p>
          <a:p>
            <a:pPr>
              <a:spcAft>
                <a:spcPts val="0"/>
              </a:spcAft>
              <a:defRPr/>
            </a:pPr>
            <a:r>
              <a:rPr lang="en-US" altLang="zh-CN" dirty="0" smtClean="0"/>
              <a:t>.</a:t>
            </a:r>
            <a:r>
              <a:rPr lang="en-US" altLang="zh-CN" i="1" dirty="0"/>
              <a:t>count(#10,12,”gt”,86400</a:t>
            </a:r>
            <a:r>
              <a:rPr lang="en-US" altLang="zh-CN" i="1" dirty="0" smtClean="0"/>
              <a:t>)</a:t>
            </a:r>
            <a:r>
              <a:rPr lang="en-US" altLang="zh-CN" dirty="0" smtClean="0"/>
              <a:t>}&gt;8</a:t>
            </a:r>
            <a:endParaRPr lang="en-US" altLang="zh-CN" dirty="0"/>
          </a:p>
          <a:p>
            <a:pPr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3"/>
                </a:solidFill>
              </a:rPr>
              <a:t>24</a:t>
            </a:r>
            <a:r>
              <a:rPr lang="zh-CN" altLang="en-US" dirty="0">
                <a:solidFill>
                  <a:schemeClr val="accent3"/>
                </a:solidFill>
              </a:rPr>
              <a:t>小时以前最后１０次</a:t>
            </a:r>
            <a:r>
              <a:rPr lang="en-US" altLang="zh-CN" dirty="0" smtClean="0">
                <a:solidFill>
                  <a:schemeClr val="accent3"/>
                </a:solidFill>
              </a:rPr>
              <a:t>load1</a:t>
            </a:r>
            <a:r>
              <a:rPr lang="zh-CN" altLang="en-US" dirty="0" smtClean="0">
                <a:solidFill>
                  <a:schemeClr val="accent3"/>
                </a:solidFill>
              </a:rPr>
              <a:t>值大于</a:t>
            </a:r>
            <a:r>
              <a:rPr lang="en-US" altLang="zh-CN" dirty="0">
                <a:solidFill>
                  <a:schemeClr val="accent3"/>
                </a:solidFill>
              </a:rPr>
              <a:t>12</a:t>
            </a:r>
            <a:r>
              <a:rPr lang="zh-CN" altLang="en-US" dirty="0">
                <a:solidFill>
                  <a:schemeClr val="accent3"/>
                </a:solidFill>
              </a:rPr>
              <a:t>的</a:t>
            </a:r>
            <a:r>
              <a:rPr lang="zh-CN" altLang="en-US" dirty="0" smtClean="0">
                <a:solidFill>
                  <a:schemeClr val="accent3"/>
                </a:solidFill>
              </a:rPr>
              <a:t>个数</a:t>
            </a:r>
            <a:r>
              <a:rPr lang="zh-CN" altLang="en-US" dirty="0">
                <a:solidFill>
                  <a:schemeClr val="accent3"/>
                </a:solidFill>
              </a:rPr>
              <a:t>超过</a:t>
            </a:r>
            <a:r>
              <a:rPr lang="en-US" altLang="zh-CN" dirty="0" smtClean="0">
                <a:solidFill>
                  <a:schemeClr val="accent3"/>
                </a:solidFill>
              </a:rPr>
              <a:t>8</a:t>
            </a:r>
            <a:r>
              <a:rPr lang="zh-CN" altLang="en-US" dirty="0" smtClean="0">
                <a:solidFill>
                  <a:schemeClr val="accent3"/>
                </a:solidFill>
              </a:rPr>
              <a:t>个</a:t>
            </a:r>
            <a:endParaRPr lang="en-US" altLang="zh-CN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50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触发报警表达式格式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1" y="1825625"/>
            <a:ext cx="6019799" cy="4351338"/>
          </a:xfrm>
        </p:spPr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altLang="zh-CN" dirty="0" smtClean="0"/>
              <a:t>{</a:t>
            </a:r>
            <a:r>
              <a:rPr lang="zh-CN" altLang="en-US" dirty="0"/>
              <a:t>表达式</a:t>
            </a:r>
            <a:r>
              <a:rPr lang="en-US" altLang="zh-CN" dirty="0"/>
              <a:t>}&lt;N</a:t>
            </a:r>
          </a:p>
          <a:p>
            <a:pPr>
              <a:spcAft>
                <a:spcPts val="0"/>
              </a:spcAft>
              <a:defRPr/>
            </a:pPr>
            <a:r>
              <a:rPr lang="en-US" altLang="zh-CN" dirty="0"/>
              <a:t>{</a:t>
            </a:r>
            <a:r>
              <a:rPr lang="zh-CN" altLang="en-US" dirty="0"/>
              <a:t>表达式</a:t>
            </a:r>
            <a:r>
              <a:rPr lang="en-US" altLang="zh-CN" dirty="0"/>
              <a:t>1</a:t>
            </a:r>
            <a:r>
              <a:rPr lang="en-US" altLang="zh-CN" dirty="0" smtClean="0"/>
              <a:t>}&lt;{</a:t>
            </a:r>
            <a:r>
              <a:rPr lang="zh-CN" altLang="en-US" dirty="0"/>
              <a:t>表达式２</a:t>
            </a:r>
            <a:r>
              <a:rPr lang="en-US" altLang="zh-CN" dirty="0"/>
              <a:t>}</a:t>
            </a:r>
          </a:p>
          <a:p>
            <a:pPr>
              <a:spcAft>
                <a:spcPts val="0"/>
              </a:spcAft>
              <a:defRPr/>
            </a:pPr>
            <a:r>
              <a:rPr lang="en-US" altLang="zh-CN" dirty="0"/>
              <a:t>{</a:t>
            </a:r>
            <a:r>
              <a:rPr lang="zh-CN" altLang="en-US" dirty="0"/>
              <a:t>表达式</a:t>
            </a:r>
            <a:r>
              <a:rPr lang="en-US" altLang="zh-CN" dirty="0"/>
              <a:t>1</a:t>
            </a:r>
            <a:r>
              <a:rPr lang="en-US" altLang="zh-CN" dirty="0" smtClean="0"/>
              <a:t>}&lt;{</a:t>
            </a:r>
            <a:r>
              <a:rPr lang="zh-CN" altLang="en-US" dirty="0"/>
              <a:t>表达式２</a:t>
            </a:r>
            <a:r>
              <a:rPr lang="en-US" altLang="zh-CN" dirty="0"/>
              <a:t>}+</a:t>
            </a:r>
            <a:r>
              <a:rPr lang="zh-CN" altLang="en-US" dirty="0"/>
              <a:t>１</a:t>
            </a:r>
            <a:endParaRPr lang="en-US" altLang="zh-CN" dirty="0"/>
          </a:p>
          <a:p>
            <a:pPr>
              <a:spcAft>
                <a:spcPts val="0"/>
              </a:spcAft>
              <a:defRPr/>
            </a:pPr>
            <a:r>
              <a:rPr lang="en-US" altLang="zh-CN" dirty="0"/>
              <a:t>{</a:t>
            </a:r>
            <a:r>
              <a:rPr lang="zh-CN" altLang="en-US" dirty="0"/>
              <a:t>表达式</a:t>
            </a:r>
            <a:r>
              <a:rPr lang="en-US" altLang="zh-CN" dirty="0"/>
              <a:t>1</a:t>
            </a:r>
            <a:r>
              <a:rPr lang="en-US" altLang="zh-CN" dirty="0" smtClean="0"/>
              <a:t>}&lt;N &amp; {</a:t>
            </a:r>
            <a:r>
              <a:rPr lang="zh-CN" altLang="en-US" dirty="0"/>
              <a:t>表达式２</a:t>
            </a:r>
            <a:r>
              <a:rPr lang="en-US" altLang="zh-CN" dirty="0"/>
              <a:t>}&lt;N</a:t>
            </a:r>
          </a:p>
          <a:p>
            <a:pPr>
              <a:spcAft>
                <a:spcPts val="0"/>
              </a:spcAft>
              <a:defRPr/>
            </a:pPr>
            <a:r>
              <a:rPr lang="en-US" altLang="zh-CN" dirty="0"/>
              <a:t>{</a:t>
            </a:r>
            <a:r>
              <a:rPr lang="zh-CN" altLang="en-US" dirty="0"/>
              <a:t>表达式</a:t>
            </a:r>
            <a:r>
              <a:rPr lang="en-US" altLang="zh-CN" dirty="0"/>
              <a:t>1</a:t>
            </a:r>
            <a:r>
              <a:rPr lang="en-US" altLang="zh-CN" dirty="0" smtClean="0"/>
              <a:t>}&lt;N | {</a:t>
            </a:r>
            <a:r>
              <a:rPr lang="zh-CN" altLang="en-US" dirty="0"/>
              <a:t>表达式２</a:t>
            </a:r>
            <a:r>
              <a:rPr lang="en-US" altLang="zh-CN" dirty="0"/>
              <a:t>}&lt;N</a:t>
            </a:r>
          </a:p>
          <a:p>
            <a:pPr>
              <a:spcAft>
                <a:spcPts val="0"/>
              </a:spcAft>
              <a:defRPr/>
            </a:pPr>
            <a:r>
              <a:rPr lang="en-US" altLang="zh-CN" dirty="0"/>
              <a:t>{</a:t>
            </a:r>
            <a:r>
              <a:rPr lang="zh-CN" altLang="en-US" dirty="0"/>
              <a:t>表达式</a:t>
            </a:r>
            <a:r>
              <a:rPr lang="en-US" altLang="zh-CN" dirty="0"/>
              <a:t>1}&lt;</a:t>
            </a:r>
            <a:r>
              <a:rPr lang="en-US" altLang="zh-CN" dirty="0" smtClean="0"/>
              <a:t>N+10 | {</a:t>
            </a:r>
            <a:r>
              <a:rPr lang="zh-CN" altLang="en-US" dirty="0"/>
              <a:t>表达式２</a:t>
            </a:r>
            <a:r>
              <a:rPr lang="en-US" altLang="zh-CN" dirty="0"/>
              <a:t>}&lt;N</a:t>
            </a:r>
          </a:p>
          <a:p>
            <a:pPr>
              <a:spcAft>
                <a:spcPts val="0"/>
              </a:spcAft>
              <a:defRPr/>
            </a:pPr>
            <a:r>
              <a:rPr lang="en-US" altLang="zh-CN" dirty="0"/>
              <a:t>{</a:t>
            </a:r>
            <a:r>
              <a:rPr lang="zh-CN" altLang="en-US" dirty="0"/>
              <a:t>表达式</a:t>
            </a:r>
            <a:r>
              <a:rPr lang="en-US" altLang="zh-CN" dirty="0"/>
              <a:t>1}&lt;</a:t>
            </a:r>
            <a:r>
              <a:rPr lang="en-US" altLang="zh-CN" dirty="0" smtClean="0"/>
              <a:t>N+10 | {</a:t>
            </a:r>
            <a:r>
              <a:rPr lang="zh-CN" altLang="en-US" dirty="0"/>
              <a:t>表达式２</a:t>
            </a:r>
            <a:r>
              <a:rPr lang="en-US" altLang="zh-CN" dirty="0"/>
              <a:t>}&lt;</a:t>
            </a:r>
            <a:r>
              <a:rPr lang="en-US" altLang="zh-CN" dirty="0" smtClean="0"/>
              <a:t>N | {</a:t>
            </a:r>
            <a:r>
              <a:rPr lang="zh-CN" altLang="en-US" dirty="0"/>
              <a:t>表达式</a:t>
            </a:r>
            <a:r>
              <a:rPr lang="en-US" altLang="zh-CN" dirty="0"/>
              <a:t>3}&lt;N</a:t>
            </a:r>
          </a:p>
          <a:p>
            <a:pPr>
              <a:spcAft>
                <a:spcPts val="0"/>
              </a:spcAft>
              <a:defRPr/>
            </a:pPr>
            <a:r>
              <a:rPr lang="en-US" altLang="zh-CN" dirty="0" smtClean="0"/>
              <a:t>…………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240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触发器依赖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02" y="2292846"/>
            <a:ext cx="6308286" cy="3335639"/>
          </a:xfrm>
          <a:prstGeom prst="rect">
            <a:avLst/>
          </a:prstGeom>
          <a:noFill/>
        </p:spPr>
      </p:pic>
      <p:pic>
        <p:nvPicPr>
          <p:cNvPr id="6" name="Picture 49" descr="http://seeberconsultblog.com/wp-content/uploads/2012/01/Exclamation_icon.svg_.med_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742" y="4182792"/>
            <a:ext cx="476103" cy="49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4594428" y="2152353"/>
            <a:ext cx="2721547" cy="3616623"/>
          </a:xfrm>
          <a:custGeom>
            <a:avLst/>
            <a:gdLst>
              <a:gd name="connsiteX0" fmla="*/ 79947 w 2988247"/>
              <a:gd name="connsiteY0" fmla="*/ 381000 h 3798674"/>
              <a:gd name="connsiteX1" fmla="*/ 16447 w 2988247"/>
              <a:gd name="connsiteY1" fmla="*/ 647700 h 3798674"/>
              <a:gd name="connsiteX2" fmla="*/ 54547 w 2988247"/>
              <a:gd name="connsiteY2" fmla="*/ 1168400 h 3798674"/>
              <a:gd name="connsiteX3" fmla="*/ 79947 w 2988247"/>
              <a:gd name="connsiteY3" fmla="*/ 1206500 h 3798674"/>
              <a:gd name="connsiteX4" fmla="*/ 156147 w 2988247"/>
              <a:gd name="connsiteY4" fmla="*/ 1270000 h 3798674"/>
              <a:gd name="connsiteX5" fmla="*/ 232347 w 2988247"/>
              <a:gd name="connsiteY5" fmla="*/ 1282700 h 3798674"/>
              <a:gd name="connsiteX6" fmla="*/ 321247 w 2988247"/>
              <a:gd name="connsiteY6" fmla="*/ 1320800 h 3798674"/>
              <a:gd name="connsiteX7" fmla="*/ 448247 w 2988247"/>
              <a:gd name="connsiteY7" fmla="*/ 1333500 h 3798674"/>
              <a:gd name="connsiteX8" fmla="*/ 562547 w 2988247"/>
              <a:gd name="connsiteY8" fmla="*/ 1358900 h 3798674"/>
              <a:gd name="connsiteX9" fmla="*/ 676847 w 2988247"/>
              <a:gd name="connsiteY9" fmla="*/ 1371600 h 3798674"/>
              <a:gd name="connsiteX10" fmla="*/ 880047 w 2988247"/>
              <a:gd name="connsiteY10" fmla="*/ 1397000 h 3798674"/>
              <a:gd name="connsiteX11" fmla="*/ 981647 w 2988247"/>
              <a:gd name="connsiteY11" fmla="*/ 1435100 h 3798674"/>
              <a:gd name="connsiteX12" fmla="*/ 1032447 w 2988247"/>
              <a:gd name="connsiteY12" fmla="*/ 1447800 h 3798674"/>
              <a:gd name="connsiteX13" fmla="*/ 1070547 w 2988247"/>
              <a:gd name="connsiteY13" fmla="*/ 1460500 h 3798674"/>
              <a:gd name="connsiteX14" fmla="*/ 1146747 w 2988247"/>
              <a:gd name="connsiteY14" fmla="*/ 1524000 h 3798674"/>
              <a:gd name="connsiteX15" fmla="*/ 1184847 w 2988247"/>
              <a:gd name="connsiteY15" fmla="*/ 1562100 h 3798674"/>
              <a:gd name="connsiteX16" fmla="*/ 1235647 w 2988247"/>
              <a:gd name="connsiteY16" fmla="*/ 1651000 h 3798674"/>
              <a:gd name="connsiteX17" fmla="*/ 1273747 w 2988247"/>
              <a:gd name="connsiteY17" fmla="*/ 1790700 h 3798674"/>
              <a:gd name="connsiteX18" fmla="*/ 1299147 w 2988247"/>
              <a:gd name="connsiteY18" fmla="*/ 1828800 h 3798674"/>
              <a:gd name="connsiteX19" fmla="*/ 1324547 w 2988247"/>
              <a:gd name="connsiteY19" fmla="*/ 1930400 h 3798674"/>
              <a:gd name="connsiteX20" fmla="*/ 1286447 w 2988247"/>
              <a:gd name="connsiteY20" fmla="*/ 2933700 h 3798674"/>
              <a:gd name="connsiteX21" fmla="*/ 1299147 w 2988247"/>
              <a:gd name="connsiteY21" fmla="*/ 3276600 h 3798674"/>
              <a:gd name="connsiteX22" fmla="*/ 1311847 w 2988247"/>
              <a:gd name="connsiteY22" fmla="*/ 3327400 h 3798674"/>
              <a:gd name="connsiteX23" fmla="*/ 1337247 w 2988247"/>
              <a:gd name="connsiteY23" fmla="*/ 3454400 h 3798674"/>
              <a:gd name="connsiteX24" fmla="*/ 1362647 w 2988247"/>
              <a:gd name="connsiteY24" fmla="*/ 3492500 h 3798674"/>
              <a:gd name="connsiteX25" fmla="*/ 1375347 w 2988247"/>
              <a:gd name="connsiteY25" fmla="*/ 3530600 h 3798674"/>
              <a:gd name="connsiteX26" fmla="*/ 1489647 w 2988247"/>
              <a:gd name="connsiteY26" fmla="*/ 3670300 h 3798674"/>
              <a:gd name="connsiteX27" fmla="*/ 1527747 w 2988247"/>
              <a:gd name="connsiteY27" fmla="*/ 3695700 h 3798674"/>
              <a:gd name="connsiteX28" fmla="*/ 1680147 w 2988247"/>
              <a:gd name="connsiteY28" fmla="*/ 3721100 h 3798674"/>
              <a:gd name="connsiteX29" fmla="*/ 1921447 w 2988247"/>
              <a:gd name="connsiteY29" fmla="*/ 3746500 h 3798674"/>
              <a:gd name="connsiteX30" fmla="*/ 2023047 w 2988247"/>
              <a:gd name="connsiteY30" fmla="*/ 3771900 h 3798674"/>
              <a:gd name="connsiteX31" fmla="*/ 2175447 w 2988247"/>
              <a:gd name="connsiteY31" fmla="*/ 3784600 h 3798674"/>
              <a:gd name="connsiteX32" fmla="*/ 2302447 w 2988247"/>
              <a:gd name="connsiteY32" fmla="*/ 3797300 h 3798674"/>
              <a:gd name="connsiteX33" fmla="*/ 2721547 w 2988247"/>
              <a:gd name="connsiteY33" fmla="*/ 3784600 h 3798674"/>
              <a:gd name="connsiteX34" fmla="*/ 2823147 w 2988247"/>
              <a:gd name="connsiteY34" fmla="*/ 3657600 h 3798674"/>
              <a:gd name="connsiteX35" fmla="*/ 2835847 w 2988247"/>
              <a:gd name="connsiteY35" fmla="*/ 3606800 h 3798674"/>
              <a:gd name="connsiteX36" fmla="*/ 2886647 w 2988247"/>
              <a:gd name="connsiteY36" fmla="*/ 3429000 h 3798674"/>
              <a:gd name="connsiteX37" fmla="*/ 2899347 w 2988247"/>
              <a:gd name="connsiteY37" fmla="*/ 3327400 h 3798674"/>
              <a:gd name="connsiteX38" fmla="*/ 2912047 w 2988247"/>
              <a:gd name="connsiteY38" fmla="*/ 3263900 h 3798674"/>
              <a:gd name="connsiteX39" fmla="*/ 2937447 w 2988247"/>
              <a:gd name="connsiteY39" fmla="*/ 3175000 h 3798674"/>
              <a:gd name="connsiteX40" fmla="*/ 2962847 w 2988247"/>
              <a:gd name="connsiteY40" fmla="*/ 3124200 h 3798674"/>
              <a:gd name="connsiteX41" fmla="*/ 2975547 w 2988247"/>
              <a:gd name="connsiteY41" fmla="*/ 2959100 h 3798674"/>
              <a:gd name="connsiteX42" fmla="*/ 2988247 w 2988247"/>
              <a:gd name="connsiteY42" fmla="*/ 2870200 h 3798674"/>
              <a:gd name="connsiteX43" fmla="*/ 2975547 w 2988247"/>
              <a:gd name="connsiteY43" fmla="*/ 1219200 h 3798674"/>
              <a:gd name="connsiteX44" fmla="*/ 2950147 w 2988247"/>
              <a:gd name="connsiteY44" fmla="*/ 1155700 h 3798674"/>
              <a:gd name="connsiteX45" fmla="*/ 2924747 w 2988247"/>
              <a:gd name="connsiteY45" fmla="*/ 1028700 h 3798674"/>
              <a:gd name="connsiteX46" fmla="*/ 2912047 w 2988247"/>
              <a:gd name="connsiteY46" fmla="*/ 977900 h 3798674"/>
              <a:gd name="connsiteX47" fmla="*/ 2861247 w 2988247"/>
              <a:gd name="connsiteY47" fmla="*/ 825500 h 3798674"/>
              <a:gd name="connsiteX48" fmla="*/ 2823147 w 2988247"/>
              <a:gd name="connsiteY48" fmla="*/ 673100 h 3798674"/>
              <a:gd name="connsiteX49" fmla="*/ 2670747 w 2988247"/>
              <a:gd name="connsiteY49" fmla="*/ 495300 h 3798674"/>
              <a:gd name="connsiteX50" fmla="*/ 2226247 w 2988247"/>
              <a:gd name="connsiteY50" fmla="*/ 254000 h 3798674"/>
              <a:gd name="connsiteX51" fmla="*/ 2023047 w 2988247"/>
              <a:gd name="connsiteY51" fmla="*/ 190500 h 3798674"/>
              <a:gd name="connsiteX52" fmla="*/ 1972247 w 2988247"/>
              <a:gd name="connsiteY52" fmla="*/ 165100 h 3798674"/>
              <a:gd name="connsiteX53" fmla="*/ 1908747 w 2988247"/>
              <a:gd name="connsiteY53" fmla="*/ 127000 h 3798674"/>
              <a:gd name="connsiteX54" fmla="*/ 1870647 w 2988247"/>
              <a:gd name="connsiteY54" fmla="*/ 114300 h 3798674"/>
              <a:gd name="connsiteX55" fmla="*/ 1781747 w 2988247"/>
              <a:gd name="connsiteY55" fmla="*/ 63500 h 3798674"/>
              <a:gd name="connsiteX56" fmla="*/ 1718247 w 2988247"/>
              <a:gd name="connsiteY56" fmla="*/ 50800 h 3798674"/>
              <a:gd name="connsiteX57" fmla="*/ 1654747 w 2988247"/>
              <a:gd name="connsiteY57" fmla="*/ 25400 h 3798674"/>
              <a:gd name="connsiteX58" fmla="*/ 1476947 w 2988247"/>
              <a:gd name="connsiteY58" fmla="*/ 0 h 3798674"/>
              <a:gd name="connsiteX59" fmla="*/ 270447 w 2988247"/>
              <a:gd name="connsiteY59" fmla="*/ 25400 h 3798674"/>
              <a:gd name="connsiteX60" fmla="*/ 219647 w 2988247"/>
              <a:gd name="connsiteY60" fmla="*/ 38100 h 3798674"/>
              <a:gd name="connsiteX61" fmla="*/ 143447 w 2988247"/>
              <a:gd name="connsiteY61" fmla="*/ 127000 h 3798674"/>
              <a:gd name="connsiteX62" fmla="*/ 92647 w 2988247"/>
              <a:gd name="connsiteY62" fmla="*/ 203200 h 3798674"/>
              <a:gd name="connsiteX63" fmla="*/ 54547 w 2988247"/>
              <a:gd name="connsiteY63" fmla="*/ 355600 h 3798674"/>
              <a:gd name="connsiteX64" fmla="*/ 29147 w 2988247"/>
              <a:gd name="connsiteY64" fmla="*/ 546100 h 379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988247" h="3798674">
                <a:moveTo>
                  <a:pt x="79947" y="381000"/>
                </a:moveTo>
                <a:cubicBezTo>
                  <a:pt x="911" y="499554"/>
                  <a:pt x="16447" y="448837"/>
                  <a:pt x="16447" y="647700"/>
                </a:cubicBezTo>
                <a:cubicBezTo>
                  <a:pt x="16447" y="915858"/>
                  <a:pt x="-39331" y="1004114"/>
                  <a:pt x="54547" y="1168400"/>
                </a:cubicBezTo>
                <a:cubicBezTo>
                  <a:pt x="62120" y="1181652"/>
                  <a:pt x="70176" y="1194774"/>
                  <a:pt x="79947" y="1206500"/>
                </a:cubicBezTo>
                <a:cubicBezTo>
                  <a:pt x="93550" y="1222824"/>
                  <a:pt x="133093" y="1262315"/>
                  <a:pt x="156147" y="1270000"/>
                </a:cubicBezTo>
                <a:cubicBezTo>
                  <a:pt x="180576" y="1278143"/>
                  <a:pt x="206947" y="1278467"/>
                  <a:pt x="232347" y="1282700"/>
                </a:cubicBezTo>
                <a:cubicBezTo>
                  <a:pt x="254012" y="1293532"/>
                  <a:pt x="294255" y="1316647"/>
                  <a:pt x="321247" y="1320800"/>
                </a:cubicBezTo>
                <a:cubicBezTo>
                  <a:pt x="363297" y="1327269"/>
                  <a:pt x="405914" y="1329267"/>
                  <a:pt x="448247" y="1333500"/>
                </a:cubicBezTo>
                <a:cubicBezTo>
                  <a:pt x="486347" y="1341967"/>
                  <a:pt x="524049" y="1352484"/>
                  <a:pt x="562547" y="1358900"/>
                </a:cubicBezTo>
                <a:cubicBezTo>
                  <a:pt x="600360" y="1365202"/>
                  <a:pt x="638809" y="1366845"/>
                  <a:pt x="676847" y="1371600"/>
                </a:cubicBezTo>
                <a:cubicBezTo>
                  <a:pt x="966788" y="1407843"/>
                  <a:pt x="527136" y="1357788"/>
                  <a:pt x="880047" y="1397000"/>
                </a:cubicBezTo>
                <a:cubicBezTo>
                  <a:pt x="1010442" y="1429599"/>
                  <a:pt x="848823" y="1385291"/>
                  <a:pt x="981647" y="1435100"/>
                </a:cubicBezTo>
                <a:cubicBezTo>
                  <a:pt x="997990" y="1441229"/>
                  <a:pt x="1015664" y="1443005"/>
                  <a:pt x="1032447" y="1447800"/>
                </a:cubicBezTo>
                <a:cubicBezTo>
                  <a:pt x="1045319" y="1451478"/>
                  <a:pt x="1057847" y="1456267"/>
                  <a:pt x="1070547" y="1460500"/>
                </a:cubicBezTo>
                <a:cubicBezTo>
                  <a:pt x="1181857" y="1571810"/>
                  <a:pt x="1040659" y="1435593"/>
                  <a:pt x="1146747" y="1524000"/>
                </a:cubicBezTo>
                <a:cubicBezTo>
                  <a:pt x="1160545" y="1535498"/>
                  <a:pt x="1172147" y="1549400"/>
                  <a:pt x="1184847" y="1562100"/>
                </a:cubicBezTo>
                <a:cubicBezTo>
                  <a:pt x="1219729" y="1701628"/>
                  <a:pt x="1166862" y="1527187"/>
                  <a:pt x="1235647" y="1651000"/>
                </a:cubicBezTo>
                <a:cubicBezTo>
                  <a:pt x="1283197" y="1736590"/>
                  <a:pt x="1243441" y="1709885"/>
                  <a:pt x="1273747" y="1790700"/>
                </a:cubicBezTo>
                <a:cubicBezTo>
                  <a:pt x="1279106" y="1804992"/>
                  <a:pt x="1290680" y="1816100"/>
                  <a:pt x="1299147" y="1828800"/>
                </a:cubicBezTo>
                <a:cubicBezTo>
                  <a:pt x="1307614" y="1862667"/>
                  <a:pt x="1325872" y="1895516"/>
                  <a:pt x="1324547" y="1930400"/>
                </a:cubicBezTo>
                <a:lnTo>
                  <a:pt x="1286447" y="2933700"/>
                </a:lnTo>
                <a:cubicBezTo>
                  <a:pt x="1290680" y="3048000"/>
                  <a:pt x="1291783" y="3162459"/>
                  <a:pt x="1299147" y="3276600"/>
                </a:cubicBezTo>
                <a:cubicBezTo>
                  <a:pt x="1300271" y="3294018"/>
                  <a:pt x="1308190" y="3310333"/>
                  <a:pt x="1311847" y="3327400"/>
                </a:cubicBezTo>
                <a:cubicBezTo>
                  <a:pt x="1320893" y="3369613"/>
                  <a:pt x="1313300" y="3418479"/>
                  <a:pt x="1337247" y="3454400"/>
                </a:cubicBezTo>
                <a:cubicBezTo>
                  <a:pt x="1345714" y="3467100"/>
                  <a:pt x="1355821" y="3478848"/>
                  <a:pt x="1362647" y="3492500"/>
                </a:cubicBezTo>
                <a:cubicBezTo>
                  <a:pt x="1368634" y="3504474"/>
                  <a:pt x="1368160" y="3519306"/>
                  <a:pt x="1375347" y="3530600"/>
                </a:cubicBezTo>
                <a:cubicBezTo>
                  <a:pt x="1398057" y="3566286"/>
                  <a:pt x="1448879" y="3636327"/>
                  <a:pt x="1489647" y="3670300"/>
                </a:cubicBezTo>
                <a:cubicBezTo>
                  <a:pt x="1501373" y="3680071"/>
                  <a:pt x="1514095" y="3688874"/>
                  <a:pt x="1527747" y="3695700"/>
                </a:cubicBezTo>
                <a:cubicBezTo>
                  <a:pt x="1570768" y="3717211"/>
                  <a:pt x="1642590" y="3716405"/>
                  <a:pt x="1680147" y="3721100"/>
                </a:cubicBezTo>
                <a:cubicBezTo>
                  <a:pt x="1879238" y="3745986"/>
                  <a:pt x="1637504" y="3722838"/>
                  <a:pt x="1921447" y="3746500"/>
                </a:cubicBezTo>
                <a:cubicBezTo>
                  <a:pt x="1955314" y="3754967"/>
                  <a:pt x="1988524" y="3766722"/>
                  <a:pt x="2023047" y="3771900"/>
                </a:cubicBezTo>
                <a:cubicBezTo>
                  <a:pt x="2073459" y="3779462"/>
                  <a:pt x="2124680" y="3779985"/>
                  <a:pt x="2175447" y="3784600"/>
                </a:cubicBezTo>
                <a:lnTo>
                  <a:pt x="2302447" y="3797300"/>
                </a:lnTo>
                <a:cubicBezTo>
                  <a:pt x="2442147" y="3793067"/>
                  <a:pt x="2583981" y="3809291"/>
                  <a:pt x="2721547" y="3784600"/>
                </a:cubicBezTo>
                <a:cubicBezTo>
                  <a:pt x="2760492" y="3777610"/>
                  <a:pt x="2808373" y="3696996"/>
                  <a:pt x="2823147" y="3657600"/>
                </a:cubicBezTo>
                <a:cubicBezTo>
                  <a:pt x="2829276" y="3641257"/>
                  <a:pt x="2830831" y="3623518"/>
                  <a:pt x="2835847" y="3606800"/>
                </a:cubicBezTo>
                <a:cubicBezTo>
                  <a:pt x="2862052" y="3519451"/>
                  <a:pt x="2868097" y="3527932"/>
                  <a:pt x="2886647" y="3429000"/>
                </a:cubicBezTo>
                <a:cubicBezTo>
                  <a:pt x="2892937" y="3395454"/>
                  <a:pt x="2894157" y="3361133"/>
                  <a:pt x="2899347" y="3327400"/>
                </a:cubicBezTo>
                <a:cubicBezTo>
                  <a:pt x="2902629" y="3306065"/>
                  <a:pt x="2907364" y="3284972"/>
                  <a:pt x="2912047" y="3263900"/>
                </a:cubicBezTo>
                <a:cubicBezTo>
                  <a:pt x="2917004" y="3241592"/>
                  <a:pt x="2927656" y="3197846"/>
                  <a:pt x="2937447" y="3175000"/>
                </a:cubicBezTo>
                <a:cubicBezTo>
                  <a:pt x="2944905" y="3157599"/>
                  <a:pt x="2954380" y="3141133"/>
                  <a:pt x="2962847" y="3124200"/>
                </a:cubicBezTo>
                <a:cubicBezTo>
                  <a:pt x="2967080" y="3069167"/>
                  <a:pt x="2970055" y="3014022"/>
                  <a:pt x="2975547" y="2959100"/>
                </a:cubicBezTo>
                <a:cubicBezTo>
                  <a:pt x="2978526" y="2929314"/>
                  <a:pt x="2988247" y="2900134"/>
                  <a:pt x="2988247" y="2870200"/>
                </a:cubicBezTo>
                <a:cubicBezTo>
                  <a:pt x="2988247" y="2319850"/>
                  <a:pt x="2987774" y="1769414"/>
                  <a:pt x="2975547" y="1219200"/>
                </a:cubicBezTo>
                <a:cubicBezTo>
                  <a:pt x="2975041" y="1196408"/>
                  <a:pt x="2956021" y="1177727"/>
                  <a:pt x="2950147" y="1155700"/>
                </a:cubicBezTo>
                <a:cubicBezTo>
                  <a:pt x="2939023" y="1113986"/>
                  <a:pt x="2935218" y="1070583"/>
                  <a:pt x="2924747" y="1028700"/>
                </a:cubicBezTo>
                <a:cubicBezTo>
                  <a:pt x="2920514" y="1011767"/>
                  <a:pt x="2918176" y="994243"/>
                  <a:pt x="2912047" y="977900"/>
                </a:cubicBezTo>
                <a:cubicBezTo>
                  <a:pt x="2868915" y="862881"/>
                  <a:pt x="2895148" y="1006307"/>
                  <a:pt x="2861247" y="825500"/>
                </a:cubicBezTo>
                <a:cubicBezTo>
                  <a:pt x="2846352" y="746062"/>
                  <a:pt x="2863725" y="731713"/>
                  <a:pt x="2823147" y="673100"/>
                </a:cubicBezTo>
                <a:cubicBezTo>
                  <a:pt x="2810603" y="654982"/>
                  <a:pt x="2709626" y="518627"/>
                  <a:pt x="2670747" y="495300"/>
                </a:cubicBezTo>
                <a:cubicBezTo>
                  <a:pt x="2526182" y="408561"/>
                  <a:pt x="2381206" y="320411"/>
                  <a:pt x="2226247" y="254000"/>
                </a:cubicBezTo>
                <a:cubicBezTo>
                  <a:pt x="2101473" y="200526"/>
                  <a:pt x="2168819" y="222894"/>
                  <a:pt x="2023047" y="190500"/>
                </a:cubicBezTo>
                <a:cubicBezTo>
                  <a:pt x="2006114" y="182033"/>
                  <a:pt x="1988797" y="174294"/>
                  <a:pt x="1972247" y="165100"/>
                </a:cubicBezTo>
                <a:cubicBezTo>
                  <a:pt x="1950669" y="153112"/>
                  <a:pt x="1930825" y="138039"/>
                  <a:pt x="1908747" y="127000"/>
                </a:cubicBezTo>
                <a:cubicBezTo>
                  <a:pt x="1896773" y="121013"/>
                  <a:pt x="1882621" y="120287"/>
                  <a:pt x="1870647" y="114300"/>
                </a:cubicBezTo>
                <a:cubicBezTo>
                  <a:pt x="1840120" y="99036"/>
                  <a:pt x="1813252" y="76627"/>
                  <a:pt x="1781747" y="63500"/>
                </a:cubicBezTo>
                <a:cubicBezTo>
                  <a:pt x="1761822" y="55198"/>
                  <a:pt x="1738922" y="57003"/>
                  <a:pt x="1718247" y="50800"/>
                </a:cubicBezTo>
                <a:cubicBezTo>
                  <a:pt x="1696411" y="44249"/>
                  <a:pt x="1677055" y="30096"/>
                  <a:pt x="1654747" y="25400"/>
                </a:cubicBezTo>
                <a:cubicBezTo>
                  <a:pt x="1596163" y="13066"/>
                  <a:pt x="1476947" y="0"/>
                  <a:pt x="1476947" y="0"/>
                </a:cubicBezTo>
                <a:lnTo>
                  <a:pt x="270447" y="25400"/>
                </a:lnTo>
                <a:cubicBezTo>
                  <a:pt x="253001" y="25929"/>
                  <a:pt x="234802" y="29440"/>
                  <a:pt x="219647" y="38100"/>
                </a:cubicBezTo>
                <a:cubicBezTo>
                  <a:pt x="197722" y="50629"/>
                  <a:pt x="155623" y="109606"/>
                  <a:pt x="143447" y="127000"/>
                </a:cubicBezTo>
                <a:cubicBezTo>
                  <a:pt x="125941" y="152009"/>
                  <a:pt x="102300" y="174240"/>
                  <a:pt x="92647" y="203200"/>
                </a:cubicBezTo>
                <a:cubicBezTo>
                  <a:pt x="44879" y="346504"/>
                  <a:pt x="85330" y="211946"/>
                  <a:pt x="54547" y="355600"/>
                </a:cubicBezTo>
                <a:cubicBezTo>
                  <a:pt x="21960" y="507673"/>
                  <a:pt x="29147" y="403849"/>
                  <a:pt x="29147" y="546100"/>
                </a:cubicBezTo>
              </a:path>
            </a:pathLst>
          </a:custGeom>
          <a:solidFill>
            <a:schemeClr val="accent2">
              <a:alpha val="53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8040585" y="3002624"/>
            <a:ext cx="3313216" cy="1676400"/>
          </a:xfrm>
          <a:prstGeom prst="wedgeRoundRectCallout">
            <a:avLst>
              <a:gd name="adj1" fmla="val -135234"/>
              <a:gd name="adj2" fmla="val 1317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/>
              <a:t>这些设备的监控的所有监控项都</a:t>
            </a:r>
            <a:r>
              <a:rPr lang="zh-CN" altLang="en-US" sz="1400" b="1" dirty="0" smtClean="0"/>
              <a:t>依赖于这个</a:t>
            </a:r>
            <a:r>
              <a:rPr lang="en-US" altLang="zh-CN" sz="1400" b="1" dirty="0" smtClean="0"/>
              <a:t>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Proxy</a:t>
            </a:r>
            <a:r>
              <a:rPr lang="zh-CN" altLang="en-US" sz="1400" b="1" dirty="0" smtClean="0"/>
              <a:t>的可用性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而包括这个</a:t>
            </a:r>
            <a:r>
              <a:rPr lang="en-US" altLang="zh-CN" sz="1400" dirty="0" smtClean="0"/>
              <a:t>Proxy</a:t>
            </a:r>
            <a:r>
              <a:rPr lang="zh-CN" altLang="en-US" sz="1400" dirty="0" smtClean="0"/>
              <a:t>在内，节点内的设备的监控都</a:t>
            </a:r>
            <a:r>
              <a:rPr lang="zh-CN" altLang="en-US" sz="1400" b="1" dirty="0" smtClean="0"/>
              <a:t>依赖于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防火墙</a:t>
            </a:r>
            <a:r>
              <a:rPr lang="zh-CN" altLang="en-US" sz="1400" b="1" dirty="0" smtClean="0"/>
              <a:t>的可用性</a:t>
            </a:r>
            <a:endParaRPr lang="zh-CN" altLang="en-US" sz="1400" b="1" dirty="0"/>
          </a:p>
        </p:txBody>
      </p:sp>
      <p:pic>
        <p:nvPicPr>
          <p:cNvPr id="11" name="Picture 49" descr="http://seeberconsultblog.com/wp-content/uploads/2012/01/Exclamation_icon.svg_.med_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02" y="3730084"/>
            <a:ext cx="476103" cy="49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22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报警功能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4"/>
            <a:ext cx="4167753" cy="471487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简单报警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远</a:t>
            </a:r>
            <a:r>
              <a:rPr lang="zh-CN" altLang="en-US" dirty="0"/>
              <a:t>端命令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报警</a:t>
            </a:r>
            <a:r>
              <a:rPr lang="zh-CN" altLang="en-US" dirty="0"/>
              <a:t>间隔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升级</a:t>
            </a:r>
            <a:r>
              <a:rPr lang="zh-CN" altLang="en-US" dirty="0"/>
              <a:t>报警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声音报警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578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报警升级（</a:t>
            </a:r>
            <a:r>
              <a:rPr lang="en-US" altLang="zh-CN" dirty="0" err="1" smtClean="0"/>
              <a:t>Esacalations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748553" cy="4351338"/>
          </a:xfrm>
        </p:spPr>
        <p:txBody>
          <a:bodyPr/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故障信息可以立即通知用户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报警信息可以一直发送直到问题解决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可以延迟发送报警信息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报警信息可以升级（</a:t>
            </a:r>
            <a:r>
              <a:rPr lang="en-US" altLang="zh-CN" dirty="0"/>
              <a:t>Escalations</a:t>
            </a:r>
            <a:r>
              <a:rPr lang="zh-CN" altLang="zh-CN" dirty="0"/>
              <a:t>）发送给另一个高级用户</a:t>
            </a:r>
            <a:r>
              <a:rPr lang="zh-CN" altLang="zh-CN" dirty="0" smtClean="0"/>
              <a:t>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78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Zabbix</a:t>
            </a:r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API</a:t>
            </a:r>
            <a:endParaRPr 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pPr algn="ctr"/>
            <a:r>
              <a:rPr lang="zh-CN" altLang="zh-CN" sz="2400" dirty="0"/>
              <a:t>监控即</a:t>
            </a:r>
            <a:r>
              <a:rPr lang="zh-CN" altLang="zh-CN" sz="2400" dirty="0" smtClean="0"/>
              <a:t>服务</a:t>
            </a:r>
            <a:endParaRPr lang="en-US" altLang="zh-CN" sz="2400" dirty="0" smtClean="0"/>
          </a:p>
          <a:p>
            <a:pPr algn="ctr"/>
            <a:r>
              <a:rPr lang="zh-CN" altLang="zh-CN" sz="2400" dirty="0" smtClean="0"/>
              <a:t>（</a:t>
            </a:r>
            <a:r>
              <a:rPr lang="en-US" altLang="zh-CN" sz="2400" dirty="0" err="1"/>
              <a:t>MaaS</a:t>
            </a:r>
            <a:r>
              <a:rPr lang="zh-CN" altLang="zh-CN" sz="2400" dirty="0"/>
              <a:t>，</a:t>
            </a:r>
            <a:r>
              <a:rPr lang="en-US" altLang="zh-CN" sz="2400" dirty="0"/>
              <a:t>Monitoring as a Service</a:t>
            </a:r>
            <a:r>
              <a:rPr lang="zh-CN" altLang="zh-CN" sz="2400" dirty="0"/>
              <a:t>）</a:t>
            </a:r>
            <a:endParaRPr 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任意多边形 7">
            <a:hlinkClick r:id="rId3" tooltip="了解详细信息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75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yriad Pro" pitchFamily="34" charset="0"/>
                <a:ea typeface="ＭＳ Ｐゴシック" panose="020B0600070205080204" pitchFamily="34" charset="-128"/>
              </a:rPr>
              <a:t>企业级监控解决方案</a:t>
            </a:r>
            <a:endParaRPr lang="zh-CN" altLang="en-US" dirty="0"/>
          </a:p>
        </p:txBody>
      </p:sp>
      <p:sp>
        <p:nvSpPr>
          <p:cNvPr id="5" name="Freeform 2"/>
          <p:cNvSpPr/>
          <p:nvPr/>
        </p:nvSpPr>
        <p:spPr>
          <a:xfrm>
            <a:off x="8490830" y="1939539"/>
            <a:ext cx="1852612" cy="45799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  <a:prstDash val="solid"/>
          </a:ln>
        </p:spPr>
        <p:txBody>
          <a:bodyPr wrap="none" lIns="72000" tIns="27000" rIns="72000" bIns="27000" anchor="ctr" compatLnSpc="0"/>
          <a:lstStyle>
            <a:defPPr>
              <a:defRPr lang="en-GB"/>
            </a:defPPr>
            <a:lvl1pPr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endParaRPr lang="en-GB" b="0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926642" y="5043101"/>
            <a:ext cx="2005013" cy="1392238"/>
            <a:chOff x="3111351" y="5752306"/>
            <a:chExt cx="2005012" cy="1392238"/>
          </a:xfrm>
        </p:grpSpPr>
        <p:grpSp>
          <p:nvGrpSpPr>
            <p:cNvPr id="34" name="Group 4"/>
            <p:cNvGrpSpPr>
              <a:grpSpLocks/>
            </p:cNvGrpSpPr>
            <p:nvPr/>
          </p:nvGrpSpPr>
          <p:grpSpPr bwMode="auto">
            <a:xfrm>
              <a:off x="3111351" y="5752306"/>
              <a:ext cx="1820862" cy="1392238"/>
              <a:chOff x="3111351" y="5752306"/>
              <a:chExt cx="1820862" cy="1392238"/>
            </a:xfrm>
          </p:grpSpPr>
          <p:pic>
            <p:nvPicPr>
              <p:cNvPr id="36" name="Picture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1351" y="5752306"/>
                <a:ext cx="1338262" cy="990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39988" y="6041231"/>
                <a:ext cx="1292225" cy="1103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5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563" y="6406356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801229" y="1874451"/>
            <a:ext cx="1584324" cy="1225550"/>
            <a:chOff x="1511920" y="1976438"/>
            <a:chExt cx="1584176" cy="1224958"/>
          </a:xfrm>
        </p:grpSpPr>
        <p:pic>
          <p:nvPicPr>
            <p:cNvPr id="32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1920" y="1976438"/>
              <a:ext cx="908564" cy="1224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8362" y="2053431"/>
              <a:ext cx="957734" cy="101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8637763" y="4978013"/>
            <a:ext cx="1552575" cy="1055688"/>
            <a:chOff x="6035675" y="2713831"/>
            <a:chExt cx="1282700" cy="871538"/>
          </a:xfrm>
        </p:grpSpPr>
        <p:pic>
          <p:nvPicPr>
            <p:cNvPr id="30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4787" y="2713831"/>
              <a:ext cx="763588" cy="765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5675" y="3061494"/>
              <a:ext cx="966787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2582155" y="3603248"/>
            <a:ext cx="2201862" cy="763588"/>
            <a:chOff x="2881312" y="4112419"/>
            <a:chExt cx="1268413" cy="439737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12" y="4328319"/>
              <a:ext cx="1268413" cy="223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4987" y="4112419"/>
              <a:ext cx="9302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" name="Picture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892" y="3828707"/>
            <a:ext cx="15367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218" y="2330064"/>
            <a:ext cx="15367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1472492" y="2330064"/>
            <a:ext cx="646331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GB"/>
            </a:defPPr>
            <a:lvl1pPr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zh-CN" altLang="en-US" dirty="0" smtClean="0">
                <a:solidFill>
                  <a:srgbClr val="C00000"/>
                </a:solidFill>
                <a:ea typeface="Arial Unicode MS" panose="020B0604020202020204" pitchFamily="34" charset="-122"/>
              </a:rPr>
              <a:t>通知</a:t>
            </a:r>
            <a:endParaRPr lang="lv-LV" dirty="0">
              <a:solidFill>
                <a:srgbClr val="C00000"/>
              </a:solidFill>
              <a:ea typeface="Arial Unicode MS" panose="020B0604020202020204" pitchFamily="34" charset="-122"/>
            </a:endParaRPr>
          </a:p>
        </p:txBody>
      </p:sp>
      <p:sp>
        <p:nvSpPr>
          <p:cNvPr id="13" name="TextBox 48"/>
          <p:cNvSpPr txBox="1">
            <a:spLocks noChangeArrowheads="1"/>
          </p:cNvSpPr>
          <p:nvPr/>
        </p:nvSpPr>
        <p:spPr bwMode="auto">
          <a:xfrm>
            <a:off x="1288750" y="4069277"/>
            <a:ext cx="1107996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GB"/>
            </a:defPPr>
            <a:lvl1pPr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ea typeface="Arial Unicode MS" panose="020B0604020202020204" pitchFamily="34" charset="-122"/>
              </a:rPr>
              <a:t>控制中心</a:t>
            </a:r>
            <a:endParaRPr lang="lv-LV" dirty="0">
              <a:solidFill>
                <a:srgbClr val="C00000"/>
              </a:solidFill>
              <a:ea typeface="Arial Unicode MS" panose="020B0604020202020204" pitchFamily="34" charset="-122"/>
            </a:endParaRPr>
          </a:p>
        </p:txBody>
      </p:sp>
      <p:sp>
        <p:nvSpPr>
          <p:cNvPr id="14" name="TextBox 49"/>
          <p:cNvSpPr txBox="1">
            <a:spLocks noChangeArrowheads="1"/>
          </p:cNvSpPr>
          <p:nvPr/>
        </p:nvSpPr>
        <p:spPr bwMode="auto">
          <a:xfrm>
            <a:off x="4653842" y="6267064"/>
            <a:ext cx="13811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GB"/>
            </a:defPPr>
            <a:lvl1pPr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lv-LV" sz="1600" b="0">
                <a:ea typeface="Arial Unicode MS" panose="020B0604020202020204" pitchFamily="34" charset="-122"/>
              </a:rPr>
              <a:t>Administrator</a:t>
            </a:r>
          </a:p>
        </p:txBody>
      </p:sp>
      <p:sp>
        <p:nvSpPr>
          <p:cNvPr id="15" name="TextBox 50"/>
          <p:cNvSpPr txBox="1">
            <a:spLocks noChangeArrowheads="1"/>
          </p:cNvSpPr>
          <p:nvPr/>
        </p:nvSpPr>
        <p:spPr bwMode="auto">
          <a:xfrm>
            <a:off x="1299455" y="5187564"/>
            <a:ext cx="1107996" cy="8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GB"/>
            </a:defPPr>
            <a:lvl1pPr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zh-CN" altLang="en-US" dirty="0" smtClean="0">
                <a:solidFill>
                  <a:srgbClr val="C00000"/>
                </a:solidFill>
                <a:ea typeface="Arial Unicode MS" panose="020B0604020202020204" pitchFamily="34" charset="-122"/>
              </a:rPr>
              <a:t>状态检查</a:t>
            </a:r>
            <a:endParaRPr lang="en-US" altLang="zh-CN" dirty="0" smtClean="0">
              <a:solidFill>
                <a:srgbClr val="C00000"/>
              </a:solidFill>
              <a:ea typeface="Arial Unicode MS" panose="020B0604020202020204" pitchFamily="34" charset="-122"/>
            </a:endParaRPr>
          </a:p>
          <a:p>
            <a:pPr algn="r"/>
            <a:endParaRPr lang="en-US" altLang="zh-CN" dirty="0" smtClean="0">
              <a:solidFill>
                <a:srgbClr val="C00000"/>
              </a:solidFill>
              <a:ea typeface="Arial Unicode MS" panose="020B0604020202020204" pitchFamily="34" charset="-122"/>
            </a:endParaRPr>
          </a:p>
          <a:p>
            <a:pPr algn="r"/>
            <a:r>
              <a:rPr lang="zh-CN" altLang="en-US" dirty="0" smtClean="0">
                <a:solidFill>
                  <a:srgbClr val="C00000"/>
                </a:solidFill>
                <a:ea typeface="Arial Unicode MS" panose="020B0604020202020204" pitchFamily="34" charset="-122"/>
              </a:rPr>
              <a:t>配置</a:t>
            </a:r>
            <a:endParaRPr lang="lv-LV" dirty="0">
              <a:solidFill>
                <a:srgbClr val="C00000"/>
              </a:solidFill>
              <a:ea typeface="Arial Unicode MS" panose="020B0604020202020204" pitchFamily="34" charset="-122"/>
            </a:endParaRPr>
          </a:p>
        </p:txBody>
      </p:sp>
      <p:sp>
        <p:nvSpPr>
          <p:cNvPr id="16" name="TextBox 51"/>
          <p:cNvSpPr txBox="1">
            <a:spLocks noChangeArrowheads="1"/>
          </p:cNvSpPr>
          <p:nvPr/>
        </p:nvSpPr>
        <p:spPr bwMode="auto">
          <a:xfrm rot="20920232">
            <a:off x="5128808" y="2837602"/>
            <a:ext cx="2877712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GB"/>
            </a:defPPr>
            <a:lvl1pPr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zh-CN" altLang="en-US" b="0" dirty="0">
                <a:ea typeface="Arial Unicode MS" panose="020B0604020202020204" pitchFamily="34" charset="-122"/>
              </a:rPr>
              <a:t>通过</a:t>
            </a:r>
            <a:r>
              <a:rPr lang="lv-LV" altLang="zh-CN" dirty="0">
                <a:solidFill>
                  <a:srgbClr val="C00000"/>
                </a:solidFill>
                <a:ea typeface="Arial Unicode MS" panose="020B0604020202020204" pitchFamily="34" charset="-122"/>
              </a:rPr>
              <a:t>ping </a:t>
            </a:r>
            <a:r>
              <a:rPr lang="zh-CN" altLang="en-US" b="0" dirty="0">
                <a:ea typeface="Arial Unicode MS" panose="020B0604020202020204" pitchFamily="34" charset="-122"/>
              </a:rPr>
              <a:t>或</a:t>
            </a:r>
            <a:r>
              <a:rPr lang="lv-LV" altLang="zh-CN" dirty="0">
                <a:solidFill>
                  <a:srgbClr val="C00000"/>
                </a:solidFill>
                <a:ea typeface="Arial Unicode MS" panose="020B0604020202020204" pitchFamily="34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a typeface="Arial Unicode MS" panose="020B0604020202020204" pitchFamily="34" charset="-122"/>
              </a:rPr>
              <a:t>端口检测</a:t>
            </a:r>
            <a:r>
              <a:rPr lang="zh-CN" altLang="en-US" b="0" dirty="0">
                <a:ea typeface="Arial Unicode MS" panose="020B0604020202020204" pitchFamily="34" charset="-122"/>
              </a:rPr>
              <a:t>监控</a:t>
            </a:r>
            <a:endParaRPr lang="lv-LV" b="0" dirty="0">
              <a:ea typeface="Arial Unicode MS" panose="020B0604020202020204" pitchFamily="34" charset="-122"/>
            </a:endParaRPr>
          </a:p>
        </p:txBody>
      </p:sp>
      <p:sp>
        <p:nvSpPr>
          <p:cNvPr id="17" name="TextBox 52"/>
          <p:cNvSpPr txBox="1">
            <a:spLocks noChangeArrowheads="1"/>
          </p:cNvSpPr>
          <p:nvPr/>
        </p:nvSpPr>
        <p:spPr bwMode="auto">
          <a:xfrm>
            <a:off x="8670356" y="1587277"/>
            <a:ext cx="1415772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GB"/>
            </a:defPPr>
            <a:lvl1pPr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zh-CN" altLang="en-US" sz="1600" b="0" dirty="0" smtClean="0">
                <a:ea typeface="Arial Unicode MS" panose="020B0604020202020204" pitchFamily="34" charset="-122"/>
              </a:rPr>
              <a:t>被监控的设备</a:t>
            </a:r>
            <a:endParaRPr lang="lv-LV" sz="1600" b="0" dirty="0">
              <a:ea typeface="Arial Unicode MS" panose="020B0604020202020204" pitchFamily="34" charset="-122"/>
            </a:endParaRPr>
          </a:p>
        </p:txBody>
      </p:sp>
      <p:sp>
        <p:nvSpPr>
          <p:cNvPr id="18" name="TextBox 53"/>
          <p:cNvSpPr txBox="1">
            <a:spLocks noChangeArrowheads="1"/>
          </p:cNvSpPr>
          <p:nvPr/>
        </p:nvSpPr>
        <p:spPr bwMode="auto">
          <a:xfrm>
            <a:off x="8975642" y="6039687"/>
            <a:ext cx="800219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GB"/>
            </a:defPPr>
            <a:lvl1pPr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zh-CN" altLang="en-US" sz="1200" b="0" dirty="0" smtClean="0">
                <a:ea typeface="Arial Unicode MS" panose="020B0604020202020204" pitchFamily="34" charset="-122"/>
              </a:rPr>
              <a:t>网络设备</a:t>
            </a:r>
            <a:endParaRPr lang="lv-LV" sz="1200" b="0" dirty="0">
              <a:ea typeface="Arial Unicode MS" panose="020B0604020202020204" pitchFamily="34" charset="-122"/>
            </a:endParaRPr>
          </a:p>
        </p:txBody>
      </p:sp>
      <p:sp>
        <p:nvSpPr>
          <p:cNvPr id="19" name="TextBox 54"/>
          <p:cNvSpPr txBox="1">
            <a:spLocks noChangeArrowheads="1"/>
          </p:cNvSpPr>
          <p:nvPr/>
        </p:nvSpPr>
        <p:spPr bwMode="auto">
          <a:xfrm>
            <a:off x="8603543" y="4179545"/>
            <a:ext cx="1587499" cy="43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GB"/>
            </a:defPPr>
            <a:lvl1pPr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zh-CN" altLang="en-US" sz="1200" b="0" dirty="0" smtClean="0">
                <a:ea typeface="Arial Unicode MS" panose="020B0604020202020204" pitchFamily="34" charset="-122"/>
              </a:rPr>
              <a:t>安装了</a:t>
            </a:r>
            <a:r>
              <a:rPr lang="lv-LV" sz="1200" b="0" dirty="0" smtClean="0">
                <a:ea typeface="Arial Unicode MS" panose="020B0604020202020204" pitchFamily="34" charset="-122"/>
              </a:rPr>
              <a:t>Zabbix Agent</a:t>
            </a:r>
            <a:r>
              <a:rPr lang="zh-CN" altLang="en-US" sz="1200" b="0" dirty="0" smtClean="0">
                <a:ea typeface="Arial Unicode MS" panose="020B0604020202020204" pitchFamily="34" charset="-122"/>
              </a:rPr>
              <a:t>的服务器</a:t>
            </a:r>
            <a:endParaRPr lang="lv-LV" sz="1200" b="0" dirty="0">
              <a:ea typeface="Arial Unicode MS" panose="020B0604020202020204" pitchFamily="34" charset="-122"/>
            </a:endParaRPr>
          </a:p>
        </p:txBody>
      </p:sp>
      <p:sp>
        <p:nvSpPr>
          <p:cNvPr id="20" name="TextBox 56"/>
          <p:cNvSpPr txBox="1">
            <a:spLocks noChangeArrowheads="1"/>
          </p:cNvSpPr>
          <p:nvPr/>
        </p:nvSpPr>
        <p:spPr bwMode="auto">
          <a:xfrm>
            <a:off x="8650217" y="2663439"/>
            <a:ext cx="1581151" cy="43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GB"/>
            </a:defPPr>
            <a:lvl1pPr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zh-CN" altLang="en-US" sz="1200" b="0" dirty="0" smtClean="0">
                <a:ea typeface="Arial Unicode MS" panose="020B0604020202020204" pitchFamily="34" charset="-122"/>
              </a:rPr>
              <a:t>没有安装</a:t>
            </a:r>
            <a:r>
              <a:rPr lang="en-US" altLang="zh-CN" sz="1200" b="0" dirty="0" err="1" smtClean="0">
                <a:ea typeface="Arial Unicode MS" panose="020B0604020202020204" pitchFamily="34" charset="-122"/>
              </a:rPr>
              <a:t>Zabbix</a:t>
            </a:r>
            <a:r>
              <a:rPr lang="en-US" altLang="zh-CN" sz="1200" b="0" dirty="0" smtClean="0">
                <a:ea typeface="Arial Unicode MS" panose="020B0604020202020204" pitchFamily="34" charset="-122"/>
              </a:rPr>
              <a:t> Agent</a:t>
            </a:r>
            <a:r>
              <a:rPr lang="zh-CN" altLang="en-US" sz="1200" b="0" dirty="0" smtClean="0">
                <a:ea typeface="Arial Unicode MS" panose="020B0604020202020204" pitchFamily="34" charset="-122"/>
              </a:rPr>
              <a:t>的服务器</a:t>
            </a:r>
            <a:endParaRPr lang="lv-LV" sz="1200" b="0" dirty="0">
              <a:ea typeface="Arial Unicode MS" panose="020B0604020202020204" pitchFamily="34" charset="-122"/>
            </a:endParaRPr>
          </a:p>
        </p:txBody>
      </p:sp>
      <p:sp>
        <p:nvSpPr>
          <p:cNvPr id="21" name="TextBox 57"/>
          <p:cNvSpPr txBox="1">
            <a:spLocks noChangeArrowheads="1"/>
          </p:cNvSpPr>
          <p:nvPr/>
        </p:nvSpPr>
        <p:spPr bwMode="auto">
          <a:xfrm>
            <a:off x="5341220" y="3771465"/>
            <a:ext cx="2561343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GB"/>
            </a:defPPr>
            <a:lvl1pPr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zh-CN" altLang="en-US" b="0" dirty="0" smtClean="0">
                <a:ea typeface="Arial Unicode MS" panose="020B0604020202020204" pitchFamily="34" charset="-122"/>
              </a:rPr>
              <a:t>通过</a:t>
            </a:r>
            <a:r>
              <a:rPr lang="lv-LV" dirty="0" smtClean="0">
                <a:solidFill>
                  <a:srgbClr val="C00000"/>
                </a:solidFill>
                <a:ea typeface="Arial Unicode MS" panose="020B0604020202020204" pitchFamily="34" charset="-122"/>
              </a:rPr>
              <a:t>Zabbix Agent</a:t>
            </a:r>
            <a:r>
              <a:rPr lang="zh-CN" altLang="en-US" b="0" dirty="0" smtClean="0">
                <a:ea typeface="Arial Unicode MS" panose="020B0604020202020204" pitchFamily="34" charset="-122"/>
              </a:rPr>
              <a:t>监控</a:t>
            </a:r>
            <a:endParaRPr lang="lv-LV" b="0" dirty="0">
              <a:ea typeface="Arial Unicode MS" panose="020B0604020202020204" pitchFamily="34" charset="-122"/>
            </a:endParaRPr>
          </a:p>
        </p:txBody>
      </p:sp>
      <p:sp>
        <p:nvSpPr>
          <p:cNvPr id="22" name="TextBox 58"/>
          <p:cNvSpPr txBox="1">
            <a:spLocks noChangeArrowheads="1"/>
          </p:cNvSpPr>
          <p:nvPr/>
        </p:nvSpPr>
        <p:spPr bwMode="auto">
          <a:xfrm rot="747462">
            <a:off x="5719347" y="5139635"/>
            <a:ext cx="1774845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GB"/>
            </a:defPPr>
            <a:lvl1pPr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zh-CN" altLang="en-US" b="0" dirty="0">
                <a:ea typeface="Arial Unicode MS" panose="020B0604020202020204" pitchFamily="34" charset="-122"/>
              </a:rPr>
              <a:t>通过</a:t>
            </a:r>
            <a:r>
              <a:rPr lang="lv-LV" altLang="zh-CN" dirty="0">
                <a:solidFill>
                  <a:srgbClr val="C00000"/>
                </a:solidFill>
                <a:ea typeface="Arial Unicode MS" panose="020B0604020202020204" pitchFamily="34" charset="-122"/>
              </a:rPr>
              <a:t>SNMP</a:t>
            </a:r>
            <a:r>
              <a:rPr lang="zh-CN" altLang="en-US" b="0" dirty="0" smtClean="0">
                <a:ea typeface="Arial Unicode MS" panose="020B0604020202020204" pitchFamily="34" charset="-122"/>
              </a:rPr>
              <a:t>监控</a:t>
            </a:r>
            <a:endParaRPr lang="lv-LV" b="0" dirty="0">
              <a:ea typeface="Arial Unicode MS" panose="020B0604020202020204" pitchFamily="34" charset="-122"/>
            </a:endParaRPr>
          </a:p>
        </p:txBody>
      </p:sp>
      <p:cxnSp>
        <p:nvCxnSpPr>
          <p:cNvPr id="23" name="Straight Arrow Connector 3"/>
          <p:cNvCxnSpPr>
            <a:cxnSpLocks noChangeShapeType="1"/>
          </p:cNvCxnSpPr>
          <p:nvPr/>
        </p:nvCxnSpPr>
        <p:spPr bwMode="auto">
          <a:xfrm flipV="1">
            <a:off x="3718805" y="2987289"/>
            <a:ext cx="0" cy="400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41"/>
          <p:cNvCxnSpPr>
            <a:cxnSpLocks noChangeShapeType="1"/>
          </p:cNvCxnSpPr>
          <p:nvPr/>
        </p:nvCxnSpPr>
        <p:spPr bwMode="auto">
          <a:xfrm>
            <a:off x="3718805" y="4492239"/>
            <a:ext cx="0" cy="3635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44"/>
          <p:cNvCxnSpPr>
            <a:cxnSpLocks noChangeShapeType="1"/>
          </p:cNvCxnSpPr>
          <p:nvPr/>
        </p:nvCxnSpPr>
        <p:spPr bwMode="auto">
          <a:xfrm flipV="1">
            <a:off x="5230105" y="4137693"/>
            <a:ext cx="280828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47"/>
          <p:cNvCxnSpPr>
            <a:cxnSpLocks noChangeShapeType="1"/>
          </p:cNvCxnSpPr>
          <p:nvPr/>
        </p:nvCxnSpPr>
        <p:spPr bwMode="auto">
          <a:xfrm>
            <a:off x="5230105" y="4706551"/>
            <a:ext cx="2808287" cy="593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50"/>
          <p:cNvCxnSpPr>
            <a:cxnSpLocks noChangeShapeType="1"/>
          </p:cNvCxnSpPr>
          <p:nvPr/>
        </p:nvCxnSpPr>
        <p:spPr bwMode="auto">
          <a:xfrm flipV="1">
            <a:off x="5238042" y="2952364"/>
            <a:ext cx="2800350" cy="5445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3476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HTTP JSON-RPC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err="1"/>
              <a:t>user.login</a:t>
            </a:r>
            <a:r>
              <a:rPr lang="zh-CN" altLang="en-US" dirty="0" smtClean="0"/>
              <a:t>接口为例：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01" y="1795831"/>
            <a:ext cx="5388025" cy="22054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100" y="4618051"/>
            <a:ext cx="5388025" cy="141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8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支持的数据类型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056023"/>
              </p:ext>
            </p:extLst>
          </p:nvPr>
        </p:nvGraphicFramePr>
        <p:xfrm>
          <a:off x="495301" y="1460501"/>
          <a:ext cx="11074400" cy="5286317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729535"/>
                <a:gridCol w="9344865"/>
              </a:tblGrid>
              <a:tr h="4714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类型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24" marR="11324" marT="11324" marB="11324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说明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24" marR="11324" marT="11324" marB="11324" anchor="ctr"/>
                </a:tc>
              </a:tr>
              <a:tr h="2542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bool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24" marR="11324" marT="11324" marB="11324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布尔值</a:t>
                      </a:r>
                      <a:r>
                        <a:rPr lang="en-US" sz="1600" kern="0">
                          <a:effectLst/>
                        </a:rPr>
                        <a:t> true or false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24" marR="11324" marT="11324" marB="11324" anchor="ctr"/>
                </a:tc>
              </a:tr>
              <a:tr h="2747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flag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24" marR="11324" marT="11324" marB="11324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当该值不等于空或者</a:t>
                      </a:r>
                      <a:r>
                        <a:rPr lang="en-US" sz="1600" kern="0" dirty="0">
                          <a:effectLst/>
                        </a:rPr>
                        <a:t>false</a:t>
                      </a:r>
                      <a:r>
                        <a:rPr lang="zh-CN" sz="1600" kern="0" dirty="0">
                          <a:effectLst/>
                        </a:rPr>
                        <a:t>时被认为是</a:t>
                      </a:r>
                      <a:r>
                        <a:rPr lang="en-US" sz="1600" kern="0" dirty="0">
                          <a:effectLst/>
                        </a:rPr>
                        <a:t>true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24" marR="11324" marT="11324" marB="11324" anchor="ctr"/>
                </a:tc>
              </a:tr>
              <a:tr h="2951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integer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24" marR="11324" marT="11324" marB="11324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整数</a:t>
                      </a:r>
                      <a:r>
                        <a:rPr lang="en-US" sz="1600" kern="0" dirty="0">
                          <a:effectLst/>
                        </a:rPr>
                        <a:t>.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24" marR="11324" marT="11324" marB="11324" anchor="ctr"/>
                </a:tc>
              </a:tr>
              <a:tr h="3156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float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24" marR="11324" marT="11324" marB="11324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浮点数</a:t>
                      </a:r>
                      <a:r>
                        <a:rPr lang="en-US" sz="1600" kern="0">
                          <a:effectLst/>
                        </a:rPr>
                        <a:t>.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24" marR="11324" marT="11324" marB="11324" anchor="ctr"/>
                </a:tc>
              </a:tr>
              <a:tr h="287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string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24" marR="11324" marT="11324" marB="11324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文本字符串</a:t>
                      </a:r>
                      <a:r>
                        <a:rPr lang="en-US" sz="1600" kern="0">
                          <a:effectLst/>
                        </a:rPr>
                        <a:t>.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24" marR="11324" marT="11324" marB="11324" anchor="ctr"/>
                </a:tc>
              </a:tr>
              <a:tr h="2585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timestamp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24" marR="11324" marT="11324" marB="11324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Unix </a:t>
                      </a:r>
                      <a:r>
                        <a:rPr lang="zh-CN" sz="1600" kern="0" dirty="0">
                          <a:effectLst/>
                        </a:rPr>
                        <a:t>时间戳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24" marR="11324" marT="11324" marB="11324" anchor="ctr"/>
                </a:tc>
              </a:tr>
              <a:tr h="308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array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24" marR="11324" marT="11324" marB="11324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数组</a:t>
                      </a:r>
                      <a:r>
                        <a:rPr lang="en-US" sz="1600" kern="0">
                          <a:effectLst/>
                        </a:rPr>
                        <a:t>.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24" marR="11324" marT="11324" marB="11324" anchor="ctr"/>
                </a:tc>
              </a:tr>
              <a:tr h="309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object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24" marR="11324" marT="11324" marB="11324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关联数组</a:t>
                      </a:r>
                      <a:r>
                        <a:rPr lang="en-US" sz="1600" kern="0">
                          <a:effectLst/>
                        </a:rPr>
                        <a:t>.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24" marR="11324" marT="11324" marB="11324" anchor="ctr"/>
                </a:tc>
              </a:tr>
              <a:tr h="23435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query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24" marR="11324" marT="11324" marB="11324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 value which defines, what data should be returned. </a:t>
                      </a:r>
                      <a:endParaRPr lang="zh-CN" altLang="zh-CN" sz="20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Can be defined as an array of property names to return only specific properties, or as one of the predefined values: </a:t>
                      </a:r>
                      <a:endParaRPr lang="zh-CN" altLang="zh-CN" sz="20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shorten</a:t>
                      </a: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- returns just the primary key; </a:t>
                      </a:r>
                      <a:endParaRPr lang="zh-CN" altLang="zh-CN" sz="20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refer</a:t>
                      </a: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- returns the primary key and the foreign keys used to link related objects; </a:t>
                      </a:r>
                      <a:endParaRPr lang="zh-CN" altLang="zh-CN" sz="20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extend</a:t>
                      </a: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- returns all object properties; </a:t>
                      </a:r>
                      <a:endParaRPr lang="zh-CN" altLang="zh-CN" sz="20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count</a:t>
                      </a: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- returns the number of retrieved records; supported by all 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get</a:t>
                      </a: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methods and certain </a:t>
                      </a:r>
                      <a:r>
                        <a:rPr lang="en-US" altLang="zh-CN" sz="1800" kern="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subselects</a:t>
                      </a: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24" marR="11324" marT="11324" marB="11324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06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维护状态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8572499" cy="4351338"/>
          </a:xfrm>
        </p:spPr>
        <p:txBody>
          <a:bodyPr/>
          <a:lstStyle/>
          <a:p>
            <a:r>
              <a:rPr lang="zh-CN" altLang="zh-CN" dirty="0"/>
              <a:t>一个时间段维护，周期性有规律的维护，维护期间是否做数据</a:t>
            </a:r>
            <a:r>
              <a:rPr lang="zh-CN" altLang="zh-CN" dirty="0" smtClean="0"/>
              <a:t>收集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976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谢谢！</a:t>
            </a:r>
            <a:endParaRPr 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了解更多，参看</a:t>
            </a:r>
            <a:r>
              <a:rPr lang="en-US" altLang="zh-CN" sz="2400" dirty="0">
                <a:latin typeface="Microsoft YaHei UI" panose="020B0503020204020204" pitchFamily="34" charset="-122"/>
              </a:rPr>
              <a:t>《</a:t>
            </a:r>
            <a:r>
              <a:rPr lang="en-US" altLang="zh-CN" sz="2400" dirty="0" err="1">
                <a:latin typeface="Microsoft YaHei UI" panose="020B0503020204020204" pitchFamily="34" charset="-122"/>
              </a:rPr>
              <a:t>zabbix</a:t>
            </a:r>
            <a:r>
              <a:rPr lang="zh-CN" altLang="en-US" sz="2400" dirty="0">
                <a:latin typeface="Microsoft YaHei UI" panose="020B0503020204020204" pitchFamily="34" charset="-122"/>
              </a:rPr>
              <a:t>的研究</a:t>
            </a:r>
            <a:r>
              <a:rPr lang="en-US" altLang="zh-CN" sz="2400" dirty="0">
                <a:latin typeface="Microsoft YaHei UI" panose="020B0503020204020204" pitchFamily="34" charset="-122"/>
              </a:rPr>
              <a:t>.</a:t>
            </a:r>
            <a:r>
              <a:rPr lang="en-US" altLang="zh-CN" sz="2400" dirty="0" err="1">
                <a:latin typeface="Microsoft YaHei UI" panose="020B0503020204020204" pitchFamily="34" charset="-122"/>
              </a:rPr>
              <a:t>docx</a:t>
            </a:r>
            <a:r>
              <a:rPr lang="en-US" altLang="zh-CN" sz="2400" dirty="0">
                <a:latin typeface="Microsoft YaHei UI" panose="020B0503020204020204" pitchFamily="34" charset="-122"/>
              </a:rPr>
              <a:t>》</a:t>
            </a:r>
            <a:endParaRPr 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69826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为什么要用</a:t>
            </a:r>
            <a:r>
              <a:rPr lang="en-US" altLang="zh-CN" dirty="0" err="1" smtClean="0"/>
              <a:t>Zabbix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4" name="Freeform 9"/>
          <p:cNvSpPr/>
          <p:nvPr/>
        </p:nvSpPr>
        <p:spPr>
          <a:xfrm>
            <a:off x="3736871" y="4456016"/>
            <a:ext cx="2230438" cy="53320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70"/>
              <a:gd name="f9" fmla="+- 3470 0 0"/>
              <a:gd name="f10" fmla="+- 0 0 10800"/>
              <a:gd name="f11" fmla="val 18130"/>
              <a:gd name="f12" fmla="+- 18130 0 21600"/>
              <a:gd name="f13" fmla="+- 21600 0 10800"/>
              <a:gd name="f14" fmla="+- 0 0 0"/>
              <a:gd name="f15" fmla="*/ f4 1 21600"/>
              <a:gd name="f16" fmla="*/ f5 1 21600"/>
              <a:gd name="f17" fmla="+- 0 0 f8"/>
              <a:gd name="f18" fmla="+- 10800 0 f7"/>
              <a:gd name="f19" fmla="+- 0 0 f1"/>
              <a:gd name="f20" fmla="abs f9"/>
              <a:gd name="f21" fmla="abs f10"/>
              <a:gd name="f22" fmla="?: f10 0 f0"/>
              <a:gd name="f23" fmla="?: f10 f0 0"/>
              <a:gd name="f24" fmla="+- 21600 0 f11"/>
              <a:gd name="f25" fmla="+- 10800 0 f6"/>
              <a:gd name="f26" fmla="abs f12"/>
              <a:gd name="f27" fmla="abs f13"/>
              <a:gd name="f28" fmla="?: f13 0 f0"/>
              <a:gd name="f29" fmla="?: f13 f0 0"/>
              <a:gd name="f30" fmla="*/ f14 f0 1"/>
              <a:gd name="f31" fmla="*/ 1060 f15 1"/>
              <a:gd name="f32" fmla="*/ 20540 f15 1"/>
              <a:gd name="f33" fmla="*/ 18420 f16 1"/>
              <a:gd name="f34" fmla="*/ 3180 f16 1"/>
              <a:gd name="f35" fmla="abs f17"/>
              <a:gd name="f36" fmla="abs f18"/>
              <a:gd name="f37" fmla="?: f17 f19 f1"/>
              <a:gd name="f38" fmla="?: f17 f1 f19"/>
              <a:gd name="f39" fmla="?: f17 f2 f1"/>
              <a:gd name="f40" fmla="?: f17 f1 f2"/>
              <a:gd name="f41" fmla="?: f9 f19 f1"/>
              <a:gd name="f42" fmla="?: f9 f1 f19"/>
              <a:gd name="f43" fmla="?: f9 f23 f22"/>
              <a:gd name="f44" fmla="?: f9 f22 f23"/>
              <a:gd name="f45" fmla="abs f24"/>
              <a:gd name="f46" fmla="abs f25"/>
              <a:gd name="f47" fmla="?: f24 f19 f1"/>
              <a:gd name="f48" fmla="?: f24 f1 f19"/>
              <a:gd name="f49" fmla="?: f24 f2 f1"/>
              <a:gd name="f50" fmla="?: f24 f1 f2"/>
              <a:gd name="f51" fmla="?: f12 f19 f1"/>
              <a:gd name="f52" fmla="?: f12 f1 f19"/>
              <a:gd name="f53" fmla="?: f12 f29 f28"/>
              <a:gd name="f54" fmla="?: f12 f28 f29"/>
              <a:gd name="f55" fmla="*/ 10800 f15 1"/>
              <a:gd name="f56" fmla="*/ 0 f16 1"/>
              <a:gd name="f57" fmla="*/ f30 1 f3"/>
              <a:gd name="f58" fmla="*/ 0 f15 1"/>
              <a:gd name="f59" fmla="*/ 10800 f16 1"/>
              <a:gd name="f60" fmla="*/ 21600 f16 1"/>
              <a:gd name="f61" fmla="*/ 21600 f15 1"/>
              <a:gd name="f62" fmla="?: f17 f40 f39"/>
              <a:gd name="f63" fmla="?: f17 f39 f40"/>
              <a:gd name="f64" fmla="?: f18 f38 f37"/>
              <a:gd name="f65" fmla="?: f10 f43 f44"/>
              <a:gd name="f66" fmla="?: f10 f41 f42"/>
              <a:gd name="f67" fmla="?: f24 f50 f49"/>
              <a:gd name="f68" fmla="?: f24 f49 f50"/>
              <a:gd name="f69" fmla="?: f25 f48 f47"/>
              <a:gd name="f70" fmla="?: f13 f53 f54"/>
              <a:gd name="f71" fmla="?: f13 f51 f52"/>
              <a:gd name="f72" fmla="+- f57 0 f1"/>
              <a:gd name="f73" fmla="?: f18 f63 f62"/>
              <a:gd name="f74" fmla="?: f25 f68 f6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2">
                <a:pos x="f55" y="f56"/>
              </a:cxn>
              <a:cxn ang="f72">
                <a:pos x="f58" y="f59"/>
              </a:cxn>
              <a:cxn ang="f72">
                <a:pos x="f55" y="f60"/>
              </a:cxn>
              <a:cxn ang="f72">
                <a:pos x="f61" y="f59"/>
              </a:cxn>
            </a:cxnLst>
            <a:rect l="f31" t="f34" r="f32" b="f33"/>
            <a:pathLst>
              <a:path w="21600" h="21600">
                <a:moveTo>
                  <a:pt x="f8" y="f7"/>
                </a:moveTo>
                <a:arcTo wR="f35" hR="f36" stAng="f73" swAng="f64"/>
                <a:arcTo wR="f20" hR="f21" stAng="f65" swAng="f66"/>
                <a:lnTo>
                  <a:pt x="f11" y="f6"/>
                </a:lnTo>
                <a:arcTo wR="f45" hR="f46" stAng="f74" swAng="f69"/>
                <a:arcTo wR="f26" hR="f27" stAng="f70" swAng="f71"/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5000" rIns="90000" bIns="45000" anchor="ctr"/>
          <a:lstStyle>
            <a:defPPr>
              <a:defRPr lang="en-GB"/>
            </a:defPPr>
            <a:lvl1pPr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b="0" dirty="0" smtClean="0">
                <a:solidFill>
                  <a:srgbClr val="D4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yriad Pro" pitchFamily="34" charset="0"/>
              </a:rPr>
              <a:t>时间就是金钱</a:t>
            </a:r>
            <a:endParaRPr lang="en-GB" altLang="zh-CN" sz="2400" b="0" dirty="0">
              <a:solidFill>
                <a:srgbClr val="D4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yriad Pro" pitchFamily="34" charset="0"/>
            </a:endParaRPr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1322853" y="1506851"/>
            <a:ext cx="4265687" cy="3252787"/>
            <a:chOff x="646113" y="2087563"/>
            <a:chExt cx="4265687" cy="3571875"/>
          </a:xfrm>
        </p:grpSpPr>
        <p:sp>
          <p:nvSpPr>
            <p:cNvPr id="35" name="Straight Connector 10"/>
            <p:cNvSpPr/>
            <p:nvPr/>
          </p:nvSpPr>
          <p:spPr>
            <a:xfrm>
              <a:off x="2764139" y="2087563"/>
              <a:ext cx="0" cy="3571875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0"/>
            <a:lstStyle>
              <a:defPPr>
                <a:defRPr lang="en-GB"/>
              </a:defPPr>
              <a:lvl1pPr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742950" indent="-28575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11430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6002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20574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GB" b="0"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36" name="Straight Connector 11"/>
            <p:cNvSpPr/>
            <p:nvPr/>
          </p:nvSpPr>
          <p:spPr>
            <a:xfrm>
              <a:off x="2028496" y="2485019"/>
              <a:ext cx="735644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0"/>
            <a:lstStyle>
              <a:defPPr>
                <a:defRPr lang="en-GB"/>
              </a:defPPr>
              <a:lvl1pPr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742950" indent="-28575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11430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6002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20574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GB" b="0"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37" name="Straight Connector 12"/>
            <p:cNvSpPr/>
            <p:nvPr/>
          </p:nvSpPr>
          <p:spPr>
            <a:xfrm>
              <a:off x="2028496" y="3410673"/>
              <a:ext cx="735644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0"/>
            <a:lstStyle>
              <a:defPPr>
                <a:defRPr lang="en-GB"/>
              </a:defPPr>
              <a:lvl1pPr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742950" indent="-28575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11430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6002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20574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GB" b="0"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38" name="Straight Connector 13"/>
            <p:cNvSpPr/>
            <p:nvPr/>
          </p:nvSpPr>
          <p:spPr>
            <a:xfrm>
              <a:off x="2028496" y="4421746"/>
              <a:ext cx="735644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0"/>
            <a:lstStyle>
              <a:defPPr>
                <a:defRPr lang="en-GB"/>
              </a:defPPr>
              <a:lvl1pPr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742950" indent="-28575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11430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6002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20574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GB" b="0"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39" name="Straight Connector 14"/>
            <p:cNvSpPr/>
            <p:nvPr/>
          </p:nvSpPr>
          <p:spPr>
            <a:xfrm>
              <a:off x="1735633" y="5396211"/>
              <a:ext cx="1026763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0"/>
            <a:lstStyle>
              <a:defPPr>
                <a:defRPr lang="en-GB"/>
              </a:defPPr>
              <a:lvl1pPr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742950" indent="-28575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11430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6002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20574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GB" b="0"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pic>
          <p:nvPicPr>
            <p:cNvPr id="40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125" y="5130800"/>
              <a:ext cx="979488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275" y="2352675"/>
              <a:ext cx="1498600" cy="265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113" y="3278188"/>
              <a:ext cx="1500187" cy="265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113" y="4197350"/>
              <a:ext cx="1500187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Straight Connector 19"/>
            <p:cNvSpPr/>
            <p:nvPr/>
          </p:nvSpPr>
          <p:spPr>
            <a:xfrm>
              <a:off x="2755423" y="2960920"/>
              <a:ext cx="732157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0"/>
            <a:lstStyle>
              <a:defPPr>
                <a:defRPr lang="en-GB"/>
              </a:defPPr>
              <a:lvl1pPr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742950" indent="-28575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11430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6002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20574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GB" b="0"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45" name="Straight Connector 20"/>
            <p:cNvSpPr/>
            <p:nvPr/>
          </p:nvSpPr>
          <p:spPr>
            <a:xfrm>
              <a:off x="2739734" y="4039979"/>
              <a:ext cx="73390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0"/>
            <a:lstStyle>
              <a:defPPr>
                <a:defRPr lang="en-GB"/>
              </a:defPPr>
              <a:lvl1pPr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742950" indent="-28575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11430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6002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20574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GB" b="0"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pic>
          <p:nvPicPr>
            <p:cNvPr id="4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3200" y="2786063"/>
              <a:ext cx="1498600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3200" y="3865563"/>
              <a:ext cx="1498600" cy="265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6594369" y="1446527"/>
            <a:ext cx="4356099" cy="4572002"/>
            <a:chOff x="5380832" y="1365729"/>
            <a:chExt cx="4803245" cy="5039932"/>
          </a:xfrm>
        </p:grpSpPr>
        <p:pic>
          <p:nvPicPr>
            <p:cNvPr id="12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2360" y="4408966"/>
              <a:ext cx="979488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Freeform 8"/>
            <p:cNvSpPr/>
            <p:nvPr/>
          </p:nvSpPr>
          <p:spPr>
            <a:xfrm>
              <a:off x="5921722" y="2700960"/>
              <a:ext cx="3779230" cy="1258234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lIns="90000" tIns="45000" rIns="90000" bIns="45000" compatLnSpc="0"/>
            <a:lstStyle>
              <a:defPPr>
                <a:defRPr lang="en-GB"/>
              </a:defPPr>
              <a:lvl1pPr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742950" indent="-28575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11430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6002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20574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GB" b="0"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4" name="Text Placeholder 21"/>
            <p:cNvSpPr txBox="1">
              <a:spLocks/>
            </p:cNvSpPr>
            <p:nvPr/>
          </p:nvSpPr>
          <p:spPr bwMode="auto">
            <a:xfrm>
              <a:off x="8538632" y="5969643"/>
              <a:ext cx="1645445" cy="373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6048" rIns="0" bIns="0"/>
            <a:lstStyle>
              <a:defPPr>
                <a:defRPr lang="en-GB"/>
              </a:defPPr>
              <a:lvl1pPr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742950" indent="-28575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11430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6002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20574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>
                <a:lnSpc>
                  <a:spcPct val="98000"/>
                </a:lnSpc>
                <a:spcAft>
                  <a:spcPts val="888"/>
                </a:spcAft>
                <a:buSzPct val="85000"/>
                <a:buFont typeface="Liberation Sans" pitchFamily="34" charset="0"/>
                <a:buNone/>
              </a:pPr>
              <a:r>
                <a:rPr lang="en-GB" altLang="zh-CN" b="0">
                  <a:solidFill>
                    <a:srgbClr val="141312"/>
                  </a:solidFill>
                  <a:latin typeface="Myriad Pro" pitchFamily="34" charset="0"/>
                  <a:ea typeface="Arial Unicode MS" panose="020B0604020202020204" pitchFamily="34" charset="-122"/>
                </a:rPr>
                <a:t>Administrator</a:t>
              </a:r>
              <a:endParaRPr lang="en-GB" altLang="zh-CN" sz="2400" b="0">
                <a:solidFill>
                  <a:srgbClr val="141312"/>
                </a:solidFill>
                <a:latin typeface="Myriad Pro" pitchFamily="34" charset="0"/>
                <a:ea typeface="Arial Unicode MS" panose="020B0604020202020204" pitchFamily="34" charset="-122"/>
              </a:endParaRPr>
            </a:p>
          </p:txBody>
        </p:sp>
        <p:sp>
          <p:nvSpPr>
            <p:cNvPr id="15" name="Text Placeholder 22"/>
            <p:cNvSpPr txBox="1">
              <a:spLocks/>
            </p:cNvSpPr>
            <p:nvPr/>
          </p:nvSpPr>
          <p:spPr bwMode="auto">
            <a:xfrm>
              <a:off x="7752104" y="4151560"/>
              <a:ext cx="1316139" cy="323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6048" rIns="0" bIns="0"/>
            <a:lstStyle>
              <a:defPPr>
                <a:defRPr lang="en-GB"/>
              </a:defPPr>
              <a:lvl1pPr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742950" indent="-28575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11430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6002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20574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buSzPct val="85000"/>
                <a:buFont typeface="Liberation Sans" pitchFamily="34" charset="0"/>
                <a:buNone/>
              </a:pPr>
              <a:r>
                <a:rPr lang="zh-CN" altLang="en-US" b="0" dirty="0" smtClean="0">
                  <a:solidFill>
                    <a:srgbClr val="141312"/>
                  </a:solidFill>
                  <a:latin typeface="Myriad Pro" pitchFamily="34" charset="0"/>
                  <a:ea typeface="Arial Unicode MS" panose="020B0604020202020204" pitchFamily="34" charset="-122"/>
                </a:rPr>
                <a:t>实时通知</a:t>
              </a:r>
              <a:endParaRPr lang="en-GB" altLang="zh-CN" b="0" dirty="0">
                <a:solidFill>
                  <a:srgbClr val="141312"/>
                </a:solidFill>
                <a:latin typeface="Myriad Pro" pitchFamily="34" charset="0"/>
                <a:ea typeface="Arial Unicode MS" panose="020B0604020202020204" pitchFamily="34" charset="-122"/>
              </a:endParaRPr>
            </a:p>
          </p:txBody>
        </p:sp>
        <p:sp>
          <p:nvSpPr>
            <p:cNvPr id="16" name="Text Placeholder 25"/>
            <p:cNvSpPr txBox="1">
              <a:spLocks/>
            </p:cNvSpPr>
            <p:nvPr/>
          </p:nvSpPr>
          <p:spPr bwMode="auto">
            <a:xfrm>
              <a:off x="6418706" y="6032598"/>
              <a:ext cx="1861966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6048" rIns="0" bIns="0"/>
            <a:lstStyle>
              <a:defPPr>
                <a:defRPr lang="en-GB"/>
              </a:defPPr>
              <a:lvl1pPr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742950" indent="-28575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11430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6002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20574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>
                <a:lnSpc>
                  <a:spcPct val="98000"/>
                </a:lnSpc>
                <a:spcAft>
                  <a:spcPts val="888"/>
                </a:spcAft>
                <a:buSzPct val="85000"/>
                <a:buFont typeface="Liberation Sans" pitchFamily="34" charset="0"/>
                <a:buNone/>
              </a:pPr>
              <a:r>
                <a:rPr lang="zh-CN" altLang="en-US" b="0" dirty="0" smtClean="0">
                  <a:solidFill>
                    <a:srgbClr val="141312"/>
                  </a:solidFill>
                  <a:latin typeface="Myriad Pro" pitchFamily="34" charset="0"/>
                  <a:ea typeface="Arial Unicode MS" panose="020B0604020202020204" pitchFamily="34" charset="-122"/>
                </a:rPr>
                <a:t>检查状态</a:t>
              </a:r>
              <a:endParaRPr lang="en-GB" altLang="zh-CN" b="0" dirty="0">
                <a:solidFill>
                  <a:srgbClr val="141312"/>
                </a:solidFill>
                <a:latin typeface="Myriad Pro" pitchFamily="34" charset="0"/>
                <a:ea typeface="Arial Unicode MS" panose="020B0604020202020204" pitchFamily="34" charset="-122"/>
              </a:endParaRPr>
            </a:p>
          </p:txBody>
        </p:sp>
        <p:sp>
          <p:nvSpPr>
            <p:cNvPr id="17" name="Straight Connector 28"/>
            <p:cNvSpPr/>
            <p:nvPr/>
          </p:nvSpPr>
          <p:spPr>
            <a:xfrm>
              <a:off x="7498881" y="1365729"/>
              <a:ext cx="0" cy="3571701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0"/>
            <a:lstStyle>
              <a:defPPr>
                <a:defRPr lang="en-GB"/>
              </a:defPPr>
              <a:lvl1pPr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742950" indent="-28575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11430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6002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20574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GB" b="0"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8" name="Straight Connector 29"/>
            <p:cNvSpPr/>
            <p:nvPr/>
          </p:nvSpPr>
          <p:spPr>
            <a:xfrm>
              <a:off x="6763690" y="1762973"/>
              <a:ext cx="735191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0"/>
            <a:lstStyle>
              <a:defPPr>
                <a:defRPr lang="en-GB"/>
              </a:defPPr>
              <a:lvl1pPr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742950" indent="-28575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11430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6002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20574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GB" b="0"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9" name="Straight Connector 30"/>
            <p:cNvSpPr/>
            <p:nvPr/>
          </p:nvSpPr>
          <p:spPr>
            <a:xfrm>
              <a:off x="6763690" y="2690461"/>
              <a:ext cx="735191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0"/>
            <a:lstStyle>
              <a:defPPr>
                <a:defRPr lang="en-GB"/>
              </a:defPPr>
              <a:lvl1pPr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742950" indent="-28575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11430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6002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20574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GB" b="0"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0" name="Straight Connector 31"/>
            <p:cNvSpPr/>
            <p:nvPr/>
          </p:nvSpPr>
          <p:spPr>
            <a:xfrm>
              <a:off x="6763690" y="3700198"/>
              <a:ext cx="735191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0"/>
            <a:lstStyle>
              <a:defPPr>
                <a:defRPr lang="en-GB"/>
              </a:defPPr>
              <a:lvl1pPr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742950" indent="-28575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11430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6002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20574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GB" b="0"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1" name="Straight Connector 32"/>
            <p:cNvSpPr/>
            <p:nvPr/>
          </p:nvSpPr>
          <p:spPr>
            <a:xfrm>
              <a:off x="6480117" y="4674934"/>
              <a:ext cx="1029267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0"/>
            <a:lstStyle>
              <a:defPPr>
                <a:defRPr lang="en-GB"/>
              </a:defPPr>
              <a:lvl1pPr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742950" indent="-28575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11430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6002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20574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GB" b="0"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pic>
          <p:nvPicPr>
            <p:cNvPr id="22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994" y="1630841"/>
              <a:ext cx="1498600" cy="265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0832" y="2556354"/>
              <a:ext cx="1500187" cy="265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0832" y="3475516"/>
              <a:ext cx="1500187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Straight Connector 37"/>
            <p:cNvSpPr/>
            <p:nvPr/>
          </p:nvSpPr>
          <p:spPr>
            <a:xfrm>
              <a:off x="7488378" y="2238967"/>
              <a:ext cx="73344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0"/>
            <a:lstStyle>
              <a:defPPr>
                <a:defRPr lang="en-GB"/>
              </a:defPPr>
              <a:lvl1pPr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742950" indent="-28575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11430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6002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20574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GB" b="0"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6" name="Straight Connector 38"/>
            <p:cNvSpPr/>
            <p:nvPr/>
          </p:nvSpPr>
          <p:spPr>
            <a:xfrm>
              <a:off x="7474375" y="3318703"/>
              <a:ext cx="73344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0"/>
            <a:lstStyle>
              <a:defPPr>
                <a:defRPr lang="en-GB"/>
              </a:defPPr>
              <a:lvl1pPr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742950" indent="-28575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11430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6002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20574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GB" b="0"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pic>
          <p:nvPicPr>
            <p:cNvPr id="27" name="Picture 1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8965" y="2064229"/>
              <a:ext cx="1498600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8965" y="3143729"/>
              <a:ext cx="1498600" cy="265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1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7401" y="3821591"/>
              <a:ext cx="839788" cy="892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1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4332" y="5007138"/>
              <a:ext cx="1363604" cy="1008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1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9143" y="4823465"/>
              <a:ext cx="1066800" cy="106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4227" y="2859566"/>
              <a:ext cx="1100138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Freeform 45"/>
            <p:cNvSpPr/>
            <p:nvPr/>
          </p:nvSpPr>
          <p:spPr>
            <a:xfrm>
              <a:off x="9574919" y="3700198"/>
              <a:ext cx="449866" cy="1051735"/>
            </a:xfrm>
            <a:custGeom>
              <a:avLst>
                <a:gd name="f0" fmla="val 1380000"/>
                <a:gd name="f1" fmla="val 7080000"/>
                <a:gd name="f2" fmla="val 5528"/>
              </a:avLst>
              <a:gdLst>
                <a:gd name="f3" fmla="val 21600000"/>
                <a:gd name="f4" fmla="val 10800000"/>
                <a:gd name="f5" fmla="val 5400000"/>
                <a:gd name="f6" fmla="val 180"/>
                <a:gd name="f7" fmla="val w"/>
                <a:gd name="f8" fmla="val h"/>
                <a:gd name="f9" fmla="val 0"/>
                <a:gd name="f10" fmla="*/ 5419351 1 1725033"/>
                <a:gd name="f11" fmla="sqrt 2"/>
                <a:gd name="f12" fmla="*/ 10800 10800 1"/>
                <a:gd name="f13" fmla="val 10800"/>
                <a:gd name="f14" fmla="val 21599999"/>
                <a:gd name="f15" fmla="min 0 21600"/>
                <a:gd name="f16" fmla="max 0 21600"/>
                <a:gd name="f17" fmla="*/ f10 1 2"/>
                <a:gd name="f18" fmla="*/ f7 1 21600"/>
                <a:gd name="f19" fmla="*/ f8 1 21600"/>
                <a:gd name="f20" fmla="*/ f10 1 180"/>
                <a:gd name="f21" fmla="*/ f11 1 2"/>
                <a:gd name="f22" fmla="pin 0 f0 21599999"/>
                <a:gd name="f23" fmla="pin 0 f2 10800"/>
                <a:gd name="f24" fmla="pin 0 f1 21599999"/>
                <a:gd name="f25" fmla="+- f16 0 f15"/>
                <a:gd name="f26" fmla="+- 10800 f23 0"/>
                <a:gd name="f27" fmla="+- f23 0 2700"/>
                <a:gd name="f28" fmla="+- 0 0 f22"/>
                <a:gd name="f29" fmla="+- 0 0 f24"/>
                <a:gd name="f30" fmla="*/ f23 f23 1"/>
                <a:gd name="f31" fmla="*/ 0 f18 1"/>
                <a:gd name="f32" fmla="*/ 21600 f18 1"/>
                <a:gd name="f33" fmla="*/ 21600 f19 1"/>
                <a:gd name="f34" fmla="*/ 0 f19 1"/>
                <a:gd name="f35" fmla="*/ f25 1 2"/>
                <a:gd name="f36" fmla="+- 21600 0 f26"/>
                <a:gd name="f37" fmla="+- f28 f5 0"/>
                <a:gd name="f38" fmla="+- f29 f5 0"/>
                <a:gd name="f39" fmla="+- f15 f35 0"/>
                <a:gd name="f40" fmla="*/ f35 f35 1"/>
                <a:gd name="f41" fmla="*/ f37 f6 1"/>
                <a:gd name="f42" fmla="*/ f38 f6 1"/>
                <a:gd name="f43" fmla="min f26 f36"/>
                <a:gd name="f44" fmla="max f26 f36"/>
                <a:gd name="f45" fmla="*/ f41 1 f4"/>
                <a:gd name="f46" fmla="*/ f42 1 f4"/>
                <a:gd name="f47" fmla="+- f44 0 f43"/>
                <a:gd name="f48" fmla="+- 0 0 f45"/>
                <a:gd name="f49" fmla="+- 0 0 f46"/>
                <a:gd name="f50" fmla="*/ f47 1 2"/>
                <a:gd name="f51" fmla="val f48"/>
                <a:gd name="f52" fmla="val f49"/>
                <a:gd name="f53" fmla="+- f43 f50 0"/>
                <a:gd name="f54" fmla="*/ f50 f50 1"/>
                <a:gd name="f55" fmla="*/ f51 f20 1"/>
                <a:gd name="f56" fmla="*/ f52 f20 1"/>
                <a:gd name="f57" fmla="+- f52 45 0"/>
                <a:gd name="f58" fmla="*/ f51 f10 1"/>
                <a:gd name="f59" fmla="*/ f52 f10 1"/>
                <a:gd name="f60" fmla="+- 0 0 f55"/>
                <a:gd name="f61" fmla="+- 0 0 f56"/>
                <a:gd name="f62" fmla="*/ f57 f10 1"/>
                <a:gd name="f63" fmla="*/ f58 1 f6"/>
                <a:gd name="f64" fmla="*/ f59 1 f6"/>
                <a:gd name="f65" fmla="*/ f60 f4 1"/>
                <a:gd name="f66" fmla="*/ f61 f4 1"/>
                <a:gd name="f67" fmla="*/ f62 1 180"/>
                <a:gd name="f68" fmla="+- 0 0 f63"/>
                <a:gd name="f69" fmla="+- 0 0 f64"/>
                <a:gd name="f70" fmla="*/ f65 1 f10"/>
                <a:gd name="f71" fmla="*/ f66 1 f10"/>
                <a:gd name="f72" fmla="+- 0 0 f67"/>
                <a:gd name="f73" fmla="+- f68 f10 0"/>
                <a:gd name="f74" fmla="+- f69 f10 0"/>
                <a:gd name="f75" fmla="+- f70 0 f5"/>
                <a:gd name="f76" fmla="+- f71 0 f5"/>
                <a:gd name="f77" fmla="*/ f72 f4 1"/>
                <a:gd name="f78" fmla="+- f73 f17 0"/>
                <a:gd name="f79" fmla="+- f74 f17 0"/>
                <a:gd name="f80" fmla="cos 1 f75"/>
                <a:gd name="f81" fmla="sin 1 f75"/>
                <a:gd name="f82" fmla="cos 1 f76"/>
                <a:gd name="f83" fmla="sin 1 f76"/>
                <a:gd name="f84" fmla="*/ f77 1 f10"/>
                <a:gd name="f85" fmla="+- 0 0 f78"/>
                <a:gd name="f86" fmla="+- 0 0 f79"/>
                <a:gd name="f87" fmla="+- 0 0 f80"/>
                <a:gd name="f88" fmla="+- 0 0 f81"/>
                <a:gd name="f89" fmla="+- 0 0 f82"/>
                <a:gd name="f90" fmla="+- 0 0 f83"/>
                <a:gd name="f91" fmla="+- f84 0 f5"/>
                <a:gd name="f92" fmla="*/ f85 f4 1"/>
                <a:gd name="f93" fmla="*/ f86 f4 1"/>
                <a:gd name="f94" fmla="*/ 10800 f87 1"/>
                <a:gd name="f95" fmla="*/ 10800 f88 1"/>
                <a:gd name="f96" fmla="*/ 10800 f89 1"/>
                <a:gd name="f97" fmla="*/ 10800 f90 1"/>
                <a:gd name="f98" fmla="*/ f26 f87 1"/>
                <a:gd name="f99" fmla="*/ f26 f88 1"/>
                <a:gd name="f100" fmla="*/ f26 f89 1"/>
                <a:gd name="f101" fmla="*/ f26 f90 1"/>
                <a:gd name="f102" fmla="*/ 13500 f89 1"/>
                <a:gd name="f103" fmla="*/ 13500 f90 1"/>
                <a:gd name="f104" fmla="*/ f27 f89 1"/>
                <a:gd name="f105" fmla="*/ f27 f90 1"/>
                <a:gd name="f106" fmla="cos 1 f91"/>
                <a:gd name="f107" fmla="sin 1 f91"/>
                <a:gd name="f108" fmla="*/ f92 1 f10"/>
                <a:gd name="f109" fmla="*/ f93 1 f10"/>
                <a:gd name="f110" fmla="+- f94 10800 0"/>
                <a:gd name="f111" fmla="+- f95 10800 0"/>
                <a:gd name="f112" fmla="+- f96 10800 0"/>
                <a:gd name="f113" fmla="+- f97 10800 0"/>
                <a:gd name="f114" fmla="+- f98 10800 0"/>
                <a:gd name="f115" fmla="+- f99 10800 0"/>
                <a:gd name="f116" fmla="+- f100 10800 0"/>
                <a:gd name="f117" fmla="+- f101 10800 0"/>
                <a:gd name="f118" fmla="+- f102 10800 0"/>
                <a:gd name="f119" fmla="+- f103 10800 0"/>
                <a:gd name="f120" fmla="+- f104 10800 0"/>
                <a:gd name="f121" fmla="+- f105 10800 0"/>
                <a:gd name="f122" fmla="+- 0 0 f106"/>
                <a:gd name="f123" fmla="+- 0 0 f107"/>
                <a:gd name="f124" fmla="+- f108 0 f5"/>
                <a:gd name="f125" fmla="+- f109 0 f5"/>
                <a:gd name="f126" fmla="+- f121 0 f119"/>
                <a:gd name="f127" fmla="+- f120 0 f118"/>
                <a:gd name="f128" fmla="cos 1 f124"/>
                <a:gd name="f129" fmla="sin 1 f124"/>
                <a:gd name="f130" fmla="cos 1 f125"/>
                <a:gd name="f131" fmla="sin 1 f125"/>
                <a:gd name="f132" fmla="+- f117 0 f53"/>
                <a:gd name="f133" fmla="+- f116 0 f53"/>
                <a:gd name="f134" fmla="+- f115 0 f53"/>
                <a:gd name="f135" fmla="+- f114 0 f53"/>
                <a:gd name="f136" fmla="+- f111 0 f39"/>
                <a:gd name="f137" fmla="+- f110 0 f39"/>
                <a:gd name="f138" fmla="+- f113 0 f39"/>
                <a:gd name="f139" fmla="+- f112 0 f39"/>
                <a:gd name="f140" fmla="*/ f126 f126 1"/>
                <a:gd name="f141" fmla="*/ f127 f127 1"/>
                <a:gd name="f142" fmla="+- 0 0 f128"/>
                <a:gd name="f143" fmla="+- 0 0 f129"/>
                <a:gd name="f144" fmla="+- 0 0 f130"/>
                <a:gd name="f145" fmla="+- 0 0 f131"/>
                <a:gd name="f146" fmla="at2 f132 f133"/>
                <a:gd name="f147" fmla="at2 f134 f135"/>
                <a:gd name="f148" fmla="at2 f136 f137"/>
                <a:gd name="f149" fmla="at2 f138 f139"/>
                <a:gd name="f150" fmla="+- f140 f141 0"/>
                <a:gd name="f151" fmla="*/ 10800 f142 1"/>
                <a:gd name="f152" fmla="*/ 10800 f143 1"/>
                <a:gd name="f153" fmla="*/ f23 f144 1"/>
                <a:gd name="f154" fmla="*/ f23 f145 1"/>
                <a:gd name="f155" fmla="+- f146 f5 0"/>
                <a:gd name="f156" fmla="+- f147 f5 0"/>
                <a:gd name="f157" fmla="+- f148 f5 0"/>
                <a:gd name="f158" fmla="+- f149 f5 0"/>
                <a:gd name="f159" fmla="sqrt f150"/>
                <a:gd name="f160" fmla="*/ f151 f151 1"/>
                <a:gd name="f161" fmla="*/ f152 f152 1"/>
                <a:gd name="f162" fmla="*/ f153 f153 1"/>
                <a:gd name="f163" fmla="*/ f154 f154 1"/>
                <a:gd name="f164" fmla="*/ f155 f10 1"/>
                <a:gd name="f165" fmla="*/ f156 f10 1"/>
                <a:gd name="f166" fmla="*/ f157 f10 1"/>
                <a:gd name="f167" fmla="*/ f158 f10 1"/>
                <a:gd name="f168" fmla="*/ f21 f159 1"/>
                <a:gd name="f169" fmla="+- f160 f161 0"/>
                <a:gd name="f170" fmla="+- f162 f163 0"/>
                <a:gd name="f171" fmla="*/ f164 1 f4"/>
                <a:gd name="f172" fmla="*/ f165 1 f4"/>
                <a:gd name="f173" fmla="*/ f166 1 f4"/>
                <a:gd name="f174" fmla="*/ f167 1 f4"/>
                <a:gd name="f175" fmla="*/ f168 f122 1"/>
                <a:gd name="f176" fmla="*/ f168 f123 1"/>
                <a:gd name="f177" fmla="sqrt f169"/>
                <a:gd name="f178" fmla="sqrt f170"/>
                <a:gd name="f179" fmla="+- 0 0 f171"/>
                <a:gd name="f180" fmla="+- 0 0 f172"/>
                <a:gd name="f181" fmla="+- 0 0 f173"/>
                <a:gd name="f182" fmla="+- 0 0 f174"/>
                <a:gd name="f183" fmla="+- f120 f175 0"/>
                <a:gd name="f184" fmla="+- f121 f176 0"/>
                <a:gd name="f185" fmla="*/ f12 1 f177"/>
                <a:gd name="f186" fmla="*/ f30 1 f178"/>
                <a:gd name="f187" fmla="+- 0 0 f179"/>
                <a:gd name="f188" fmla="+- 0 0 f180"/>
                <a:gd name="f189" fmla="+- 0 0 f181"/>
                <a:gd name="f190" fmla="+- 0 0 f182"/>
                <a:gd name="f191" fmla="*/ f142 f185 1"/>
                <a:gd name="f192" fmla="*/ f143 f185 1"/>
                <a:gd name="f193" fmla="*/ f144 f186 1"/>
                <a:gd name="f194" fmla="*/ f145 f186 1"/>
                <a:gd name="f195" fmla="*/ f187 f4 1"/>
                <a:gd name="f196" fmla="*/ f188 f4 1"/>
                <a:gd name="f197" fmla="*/ f189 f4 1"/>
                <a:gd name="f198" fmla="*/ f190 f4 1"/>
                <a:gd name="f199" fmla="+- 10800 0 f191"/>
                <a:gd name="f200" fmla="+- 10800 0 f192"/>
                <a:gd name="f201" fmla="+- 10800 0 f193"/>
                <a:gd name="f202" fmla="+- 10800 0 f194"/>
                <a:gd name="f203" fmla="*/ f195 1 f10"/>
                <a:gd name="f204" fmla="*/ f196 1 f10"/>
                <a:gd name="f205" fmla="*/ f197 1 f10"/>
                <a:gd name="f206" fmla="*/ f198 1 f10"/>
                <a:gd name="f207" fmla="*/ f199 f18 1"/>
                <a:gd name="f208" fmla="*/ f200 f19 1"/>
                <a:gd name="f209" fmla="*/ f201 f18 1"/>
                <a:gd name="f210" fmla="*/ f202 f19 1"/>
                <a:gd name="f211" fmla="+- f203 0 f5"/>
                <a:gd name="f212" fmla="+- f204 0 f5"/>
                <a:gd name="f213" fmla="+- f205 0 f5"/>
                <a:gd name="f214" fmla="+- f206 0 f5"/>
                <a:gd name="f215" fmla="cos 1 f211"/>
                <a:gd name="f216" fmla="sin 1 f211"/>
                <a:gd name="f217" fmla="+- f212 0 f211"/>
                <a:gd name="f218" fmla="cos 1 f213"/>
                <a:gd name="f219" fmla="sin 1 f213"/>
                <a:gd name="f220" fmla="+- f214 0 f213"/>
                <a:gd name="f221" fmla="+- 0 0 f215"/>
                <a:gd name="f222" fmla="+- 0 0 f216"/>
                <a:gd name="f223" fmla="+- f217 0 f3"/>
                <a:gd name="f224" fmla="+- 0 0 f218"/>
                <a:gd name="f225" fmla="+- 0 0 f219"/>
                <a:gd name="f226" fmla="+- f220 f3 0"/>
                <a:gd name="f227" fmla="*/ f50 f221 1"/>
                <a:gd name="f228" fmla="*/ f50 f222 1"/>
                <a:gd name="f229" fmla="?: f217 f223 f217"/>
                <a:gd name="f230" fmla="*/ f35 f224 1"/>
                <a:gd name="f231" fmla="*/ f35 f225 1"/>
                <a:gd name="f232" fmla="?: f220 f220 f226"/>
                <a:gd name="f233" fmla="*/ f227 f227 1"/>
                <a:gd name="f234" fmla="*/ f228 f228 1"/>
                <a:gd name="f235" fmla="*/ f230 f230 1"/>
                <a:gd name="f236" fmla="*/ f231 f231 1"/>
                <a:gd name="f237" fmla="+- f233 f234 0"/>
                <a:gd name="f238" fmla="+- f235 f236 0"/>
                <a:gd name="f239" fmla="sqrt f237"/>
                <a:gd name="f240" fmla="sqrt f238"/>
                <a:gd name="f241" fmla="*/ f54 1 f239"/>
                <a:gd name="f242" fmla="*/ f40 1 f240"/>
                <a:gd name="f243" fmla="*/ f221 f241 1"/>
                <a:gd name="f244" fmla="*/ f222 f241 1"/>
                <a:gd name="f245" fmla="*/ f224 f242 1"/>
                <a:gd name="f246" fmla="*/ f225 f242 1"/>
                <a:gd name="f247" fmla="+- f53 0 f243"/>
                <a:gd name="f248" fmla="+- f53 0 f244"/>
                <a:gd name="f249" fmla="+- f39 0 f245"/>
                <a:gd name="f250" fmla="+- f39 0 f246"/>
              </a:gdLst>
              <a:ahLst>
                <a:ahPolar gdRefAng="f0" minAng="f9" maxAng="f14">
                  <a:pos x="f207" y="f208"/>
                </a:ahPolar>
                <a:ahPolar gdRefR="f2" minR="f9" maxR="f13" gdRefAng="f1" minAng="f9" maxAng="f14">
                  <a:pos x="f209" y="f210"/>
                </a:ahPolar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1" t="f34" r="f32" b="f33"/>
              <a:pathLst>
                <a:path w="21600" h="21600">
                  <a:moveTo>
                    <a:pt x="f247" y="f248"/>
                  </a:moveTo>
                  <a:arcTo wR="f50" hR="f50" stAng="f211" swAng="f229"/>
                  <a:lnTo>
                    <a:pt x="f249" y="f250"/>
                  </a:lnTo>
                  <a:arcTo wR="f35" hR="f35" stAng="f213" swAng="f232"/>
                  <a:lnTo>
                    <a:pt x="f119" y="f118"/>
                  </a:lnTo>
                  <a:lnTo>
                    <a:pt x="f184" y="f183"/>
                  </a:lnTo>
                  <a:lnTo>
                    <a:pt x="f121" y="f12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solidFill>
                <a:srgbClr val="000000"/>
              </a:solidFill>
              <a:prstDash val="solid"/>
            </a:ln>
          </p:spPr>
          <p:txBody>
            <a:bodyPr wrap="none" lIns="72000" tIns="27000" rIns="72000" bIns="27000" anchor="ctr" compatLnSpc="0"/>
            <a:lstStyle>
              <a:defPPr>
                <a:defRPr lang="en-GB"/>
              </a:defPPr>
              <a:lvl1pPr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742950" indent="-28575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11430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6002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20574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GB" b="0"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34" name="Freeform 47"/>
            <p:cNvSpPr/>
            <p:nvPr/>
          </p:nvSpPr>
          <p:spPr>
            <a:xfrm>
              <a:off x="8199062" y="5303176"/>
              <a:ext cx="523385" cy="190747"/>
            </a:xfrm>
            <a:custGeom>
              <a:avLst>
                <a:gd name="f0" fmla="val 5485"/>
                <a:gd name="f1" fmla="val 5557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21600 f7 1"/>
                <a:gd name="f17" fmla="*/ f12 f11 1"/>
                <a:gd name="f18" fmla="*/ f13 f8 1"/>
                <a:gd name="f19" fmla="*/ f11 f8 1"/>
                <a:gd name="f20" fmla="*/ f17 1 10800"/>
                <a:gd name="f21" fmla="+- f12 0 f20"/>
                <a:gd name="f22" fmla="*/ f21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19" r="f16" b="f18"/>
              <a:pathLst>
                <a:path w="21600" h="21600">
                  <a:moveTo>
                    <a:pt x="f5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4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5" y="f13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solidFill>
                <a:srgbClr val="000000"/>
              </a:solidFill>
              <a:prstDash val="solid"/>
            </a:ln>
          </p:spPr>
          <p:txBody>
            <a:bodyPr wrap="none" lIns="72000" tIns="27000" rIns="72000" bIns="27000" anchor="ctr" compatLnSpc="0"/>
            <a:lstStyle>
              <a:defPPr>
                <a:defRPr lang="en-GB"/>
              </a:defPPr>
              <a:lvl1pPr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742950" indent="-28575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11430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6002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2057400" indent="-228600" algn="ctr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GB" b="0"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</p:grpSp>
      <p:sp>
        <p:nvSpPr>
          <p:cNvPr id="7" name="Freeform 49"/>
          <p:cNvSpPr/>
          <p:nvPr/>
        </p:nvSpPr>
        <p:spPr>
          <a:xfrm>
            <a:off x="7379643" y="6071159"/>
            <a:ext cx="3321500" cy="51278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70"/>
              <a:gd name="f9" fmla="+- 3470 0 0"/>
              <a:gd name="f10" fmla="+- 0 0 10800"/>
              <a:gd name="f11" fmla="val 18130"/>
              <a:gd name="f12" fmla="+- 18130 0 21600"/>
              <a:gd name="f13" fmla="+- 21600 0 10800"/>
              <a:gd name="f14" fmla="+- 0 0 0"/>
              <a:gd name="f15" fmla="*/ f4 1 21600"/>
              <a:gd name="f16" fmla="*/ f5 1 21600"/>
              <a:gd name="f17" fmla="+- 0 0 f8"/>
              <a:gd name="f18" fmla="+- 10800 0 f7"/>
              <a:gd name="f19" fmla="+- 0 0 f1"/>
              <a:gd name="f20" fmla="abs f9"/>
              <a:gd name="f21" fmla="abs f10"/>
              <a:gd name="f22" fmla="?: f10 0 f0"/>
              <a:gd name="f23" fmla="?: f10 f0 0"/>
              <a:gd name="f24" fmla="+- 21600 0 f11"/>
              <a:gd name="f25" fmla="+- 10800 0 f6"/>
              <a:gd name="f26" fmla="abs f12"/>
              <a:gd name="f27" fmla="abs f13"/>
              <a:gd name="f28" fmla="?: f13 0 f0"/>
              <a:gd name="f29" fmla="?: f13 f0 0"/>
              <a:gd name="f30" fmla="*/ f14 f0 1"/>
              <a:gd name="f31" fmla="*/ 1060 f15 1"/>
              <a:gd name="f32" fmla="*/ 20540 f15 1"/>
              <a:gd name="f33" fmla="*/ 18420 f16 1"/>
              <a:gd name="f34" fmla="*/ 3180 f16 1"/>
              <a:gd name="f35" fmla="abs f17"/>
              <a:gd name="f36" fmla="abs f18"/>
              <a:gd name="f37" fmla="?: f17 f19 f1"/>
              <a:gd name="f38" fmla="?: f17 f1 f19"/>
              <a:gd name="f39" fmla="?: f17 f2 f1"/>
              <a:gd name="f40" fmla="?: f17 f1 f2"/>
              <a:gd name="f41" fmla="?: f9 f19 f1"/>
              <a:gd name="f42" fmla="?: f9 f1 f19"/>
              <a:gd name="f43" fmla="?: f9 f23 f22"/>
              <a:gd name="f44" fmla="?: f9 f22 f23"/>
              <a:gd name="f45" fmla="abs f24"/>
              <a:gd name="f46" fmla="abs f25"/>
              <a:gd name="f47" fmla="?: f24 f19 f1"/>
              <a:gd name="f48" fmla="?: f24 f1 f19"/>
              <a:gd name="f49" fmla="?: f24 f2 f1"/>
              <a:gd name="f50" fmla="?: f24 f1 f2"/>
              <a:gd name="f51" fmla="?: f12 f19 f1"/>
              <a:gd name="f52" fmla="?: f12 f1 f19"/>
              <a:gd name="f53" fmla="?: f12 f29 f28"/>
              <a:gd name="f54" fmla="?: f12 f28 f29"/>
              <a:gd name="f55" fmla="*/ 10800 f15 1"/>
              <a:gd name="f56" fmla="*/ 0 f16 1"/>
              <a:gd name="f57" fmla="*/ f30 1 f3"/>
              <a:gd name="f58" fmla="*/ 0 f15 1"/>
              <a:gd name="f59" fmla="*/ 10800 f16 1"/>
              <a:gd name="f60" fmla="*/ 21600 f16 1"/>
              <a:gd name="f61" fmla="*/ 21600 f15 1"/>
              <a:gd name="f62" fmla="?: f17 f40 f39"/>
              <a:gd name="f63" fmla="?: f17 f39 f40"/>
              <a:gd name="f64" fmla="?: f18 f38 f37"/>
              <a:gd name="f65" fmla="?: f10 f43 f44"/>
              <a:gd name="f66" fmla="?: f10 f41 f42"/>
              <a:gd name="f67" fmla="?: f24 f50 f49"/>
              <a:gd name="f68" fmla="?: f24 f49 f50"/>
              <a:gd name="f69" fmla="?: f25 f48 f47"/>
              <a:gd name="f70" fmla="?: f13 f53 f54"/>
              <a:gd name="f71" fmla="?: f13 f51 f52"/>
              <a:gd name="f72" fmla="+- f57 0 f1"/>
              <a:gd name="f73" fmla="?: f18 f63 f62"/>
              <a:gd name="f74" fmla="?: f25 f68 f6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2">
                <a:pos x="f55" y="f56"/>
              </a:cxn>
              <a:cxn ang="f72">
                <a:pos x="f58" y="f59"/>
              </a:cxn>
              <a:cxn ang="f72">
                <a:pos x="f55" y="f60"/>
              </a:cxn>
              <a:cxn ang="f72">
                <a:pos x="f61" y="f59"/>
              </a:cxn>
            </a:cxnLst>
            <a:rect l="f31" t="f34" r="f32" b="f33"/>
            <a:pathLst>
              <a:path w="21600" h="21600">
                <a:moveTo>
                  <a:pt x="f8" y="f7"/>
                </a:moveTo>
                <a:arcTo wR="f35" hR="f36" stAng="f73" swAng="f64"/>
                <a:arcTo wR="f20" hR="f21" stAng="f65" swAng="f66"/>
                <a:lnTo>
                  <a:pt x="f11" y="f6"/>
                </a:lnTo>
                <a:arcTo wR="f45" hR="f46" stAng="f74" swAng="f69"/>
                <a:arcTo wR="f26" hR="f27" stAng="f70" swAng="f71"/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5000" rIns="90000" bIns="45000" anchor="ctr"/>
          <a:lstStyle>
            <a:defPPr>
              <a:defRPr lang="en-GB"/>
            </a:defPPr>
            <a:lvl1pPr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yriad Pro" pitchFamily="34" charset="0"/>
              </a:rPr>
              <a:t>省时就是省钱</a:t>
            </a:r>
            <a:endParaRPr lang="en-GB" altLang="zh-CN" sz="2800" b="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yriad Pro" pitchFamily="34" charset="0"/>
            </a:endParaRPr>
          </a:p>
        </p:txBody>
      </p:sp>
      <p:sp>
        <p:nvSpPr>
          <p:cNvPr id="8" name="Right Arrow 48"/>
          <p:cNvSpPr>
            <a:spLocks noChangeArrowheads="1"/>
          </p:cNvSpPr>
          <p:nvPr/>
        </p:nvSpPr>
        <p:spPr bwMode="auto">
          <a:xfrm>
            <a:off x="3300308" y="4532626"/>
            <a:ext cx="547688" cy="371475"/>
          </a:xfrm>
          <a:prstGeom prst="rightArrow">
            <a:avLst>
              <a:gd name="adj1" fmla="val 50000"/>
              <a:gd name="adj2" fmla="val 49930"/>
            </a:avLst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GB"/>
            </a:defPPr>
            <a:lvl1pPr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endParaRPr lang="lv-LV" b="0">
              <a:ea typeface="Arial Unicode MS" panose="020B0604020202020204" pitchFamily="34" charset="-122"/>
            </a:endParaRPr>
          </a:p>
        </p:txBody>
      </p:sp>
      <p:pic>
        <p:nvPicPr>
          <p:cNvPr id="9" name="Picture 49" descr="http://seeberconsultblog.com/wp-content/uploads/2012/01/Exclamation_icon.svg_.med_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271" y="2237101"/>
            <a:ext cx="863600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9" descr="http://seeberconsultblog.com/wp-content/uploads/2012/01/Exclamation_icon.svg_.med_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121" y="2225988"/>
            <a:ext cx="865187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3641621" y="2610163"/>
            <a:ext cx="1415772" cy="32130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GB"/>
            </a:defPPr>
            <a:lvl1pPr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sz="1600" dirty="0" smtClean="0">
                <a:solidFill>
                  <a:srgbClr val="C00000"/>
                </a:solidFill>
                <a:ea typeface="+mn-ea"/>
                <a:cs typeface="DejaVu Sans" pitchFamily="34" charset="0"/>
              </a:rPr>
              <a:t>系统故障宕机</a:t>
            </a:r>
            <a:endParaRPr lang="lv-LV" sz="1600" dirty="0">
              <a:solidFill>
                <a:srgbClr val="C00000"/>
              </a:solidFill>
              <a:ea typeface="+mn-ea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44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pic>
        <p:nvPicPr>
          <p:cNvPr id="4" name="图片 3" descr="http://img1.51cto.com/attachment/201208/13033590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896" y="1706441"/>
            <a:ext cx="8674442" cy="4694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789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代理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247" y="1680133"/>
            <a:ext cx="8653740" cy="47577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006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系统基本数据流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07027" y="25207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135273"/>
              </p:ext>
            </p:extLst>
          </p:nvPr>
        </p:nvGraphicFramePr>
        <p:xfrm>
          <a:off x="1169721" y="2125362"/>
          <a:ext cx="9741295" cy="4319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Visio" r:id="rId3" imgW="6276975" imgH="2790825" progId="Visio.Drawing.11">
                  <p:embed/>
                </p:oleObj>
              </mc:Choice>
              <mc:Fallback>
                <p:oleObj name="Visio" r:id="rId3" imgW="6276975" imgH="279082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721" y="2125362"/>
                        <a:ext cx="9741295" cy="43195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300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监控预警</a:t>
            </a:r>
            <a:endParaRPr 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监控（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Items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触发器（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Triggers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事件（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Event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动作（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Actions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任意多边形 7">
            <a:hlinkClick r:id="rId3" tooltip="了解详细信息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50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处理流程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277481"/>
              </p:ext>
            </p:extLst>
          </p:nvPr>
        </p:nvGraphicFramePr>
        <p:xfrm>
          <a:off x="854664" y="3783552"/>
          <a:ext cx="10248902" cy="2612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Visio" r:id="rId3" imgW="6762778" imgH="1723950" progId="Visio.Drawing.15">
                  <p:embed/>
                </p:oleObj>
              </mc:Choice>
              <mc:Fallback>
                <p:oleObj name="Visio" r:id="rId3" imgW="6762778" imgH="17239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664" y="3783552"/>
                        <a:ext cx="10248902" cy="26128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圆角矩形标注 7"/>
          <p:cNvSpPr/>
          <p:nvPr/>
        </p:nvSpPr>
        <p:spPr>
          <a:xfrm>
            <a:off x="3346515" y="2334061"/>
            <a:ext cx="5213023" cy="805065"/>
          </a:xfrm>
          <a:prstGeom prst="wedgeRoundRectCallout">
            <a:avLst>
              <a:gd name="adj1" fmla="val 2494"/>
              <a:gd name="adj2" fmla="val 14927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/>
          <a:srcRect l="1461" t="14959" r="2382" b="15900"/>
          <a:stretch/>
        </p:blipFill>
        <p:spPr>
          <a:xfrm>
            <a:off x="3487918" y="2441032"/>
            <a:ext cx="4949072" cy="2173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6"/>
          <a:srcRect l="371" t="11060" r="1410" b="12318"/>
          <a:stretch/>
        </p:blipFill>
        <p:spPr>
          <a:xfrm>
            <a:off x="3487918" y="2762054"/>
            <a:ext cx="4930218" cy="22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1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神马可以被监控？</a:t>
            </a:r>
            <a:endParaRPr lang="zh-CN" alt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1169472" y="1709742"/>
            <a:ext cx="5256213" cy="509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6048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rgbClr val="FFFFFF"/>
                </a:solidFill>
                <a:latin typeface="+mn-lt"/>
                <a:ea typeface="Arial Unicode MS" pitchFamily="34" charset="-128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FFFFFF"/>
                </a:solidFill>
                <a:latin typeface="+mn-lt"/>
                <a:ea typeface="Arial Unicode MS" pitchFamily="34" charset="-128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FFFFFF"/>
                </a:solidFill>
                <a:latin typeface="+mn-lt"/>
                <a:ea typeface="Arial Unicode MS" pitchFamily="34" charset="-128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FFFFFF"/>
                </a:solidFill>
                <a:latin typeface="+mn-lt"/>
                <a:ea typeface="Arial Unicode MS" pitchFamily="34" charset="-128"/>
                <a:cs typeface="+mn-cs"/>
              </a:defRPr>
            </a:lvl5pPr>
            <a:lvl6pPr marL="2514600" indent="-228600" algn="l" defTabSz="449263" rtl="0" fontAlgn="base" hangingPunct="0">
              <a:lnSpc>
                <a:spcPct val="9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FFFFFF"/>
                </a:solidFill>
                <a:latin typeface="+mn-lt"/>
                <a:cs typeface="+mn-cs"/>
              </a:defRPr>
            </a:lvl6pPr>
            <a:lvl7pPr marL="2971800" indent="-228600" algn="l" defTabSz="449263" rtl="0" fontAlgn="base" hangingPunct="0">
              <a:lnSpc>
                <a:spcPct val="9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FFFFFF"/>
                </a:solidFill>
                <a:latin typeface="+mn-lt"/>
                <a:cs typeface="+mn-cs"/>
              </a:defRPr>
            </a:lvl7pPr>
            <a:lvl8pPr marL="3429000" indent="-228600" algn="l" defTabSz="449263" rtl="0" fontAlgn="base" hangingPunct="0">
              <a:lnSpc>
                <a:spcPct val="9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FFFFFF"/>
                </a:solidFill>
                <a:latin typeface="+mn-lt"/>
                <a:cs typeface="+mn-cs"/>
              </a:defRPr>
            </a:lvl8pPr>
            <a:lvl9pPr marL="3886200" indent="-228600" algn="l" defTabSz="449263" rtl="0" fontAlgn="base" hangingPunct="0">
              <a:lnSpc>
                <a:spcPct val="9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FFFFFF"/>
                </a:solidFill>
                <a:latin typeface="+mn-lt"/>
                <a:cs typeface="+mn-cs"/>
              </a:defRPr>
            </a:lvl9pPr>
          </a:lstStyle>
          <a:p>
            <a:pPr marL="215900" indent="-215900">
              <a:spcAft>
                <a:spcPts val="888"/>
              </a:spcAft>
              <a:buSzPct val="85000"/>
              <a:buFont typeface="Liberation Sans" pitchFamily="34" charset="0"/>
              <a:buChar char="●"/>
            </a:pPr>
            <a:r>
              <a:rPr lang="lv-LV" sz="2600" b="1" dirty="0" smtClean="0">
                <a:latin typeface="Myriad Pro" pitchFamily="34" charset="0"/>
                <a:ea typeface="ＭＳ Ｐゴシック" panose="020B0600070205080204" pitchFamily="34" charset="-128"/>
              </a:rPr>
              <a:t>  </a:t>
            </a:r>
            <a:r>
              <a:rPr lang="en-GB" altLang="zh-CN" sz="2600" b="1" dirty="0" err="1" smtClean="0">
                <a:latin typeface="Myriad Pro" pitchFamily="34" charset="0"/>
                <a:ea typeface="ＭＳ Ｐゴシック" panose="020B0600070205080204" pitchFamily="34" charset="-128"/>
              </a:rPr>
              <a:t>Zabbix</a:t>
            </a:r>
            <a:r>
              <a:rPr lang="en-GB" altLang="zh-CN" sz="2600" b="1" dirty="0" smtClean="0">
                <a:latin typeface="Myriad Pro" pitchFamily="34" charset="0"/>
                <a:ea typeface="ＭＳ Ｐゴシック" panose="020B0600070205080204" pitchFamily="34" charset="-128"/>
              </a:rPr>
              <a:t> Agent</a:t>
            </a:r>
          </a:p>
          <a:p>
            <a:pPr marL="215900" indent="-215900">
              <a:spcAft>
                <a:spcPts val="888"/>
              </a:spcAft>
              <a:buSzPct val="85000"/>
              <a:buFont typeface="Liberation Sans" pitchFamily="34" charset="0"/>
              <a:buChar char="●"/>
            </a:pPr>
            <a:r>
              <a:rPr lang="lv-LV" sz="2600" b="1" dirty="0" smtClean="0">
                <a:latin typeface="Myriad Pro" pitchFamily="34" charset="0"/>
                <a:ea typeface="ＭＳ Ｐゴシック" panose="020B0600070205080204" pitchFamily="34" charset="-128"/>
              </a:rPr>
              <a:t>  </a:t>
            </a:r>
            <a:r>
              <a:rPr lang="en-GB" altLang="zh-CN" sz="2600" b="1" dirty="0" smtClean="0">
                <a:latin typeface="Myriad Pro" pitchFamily="34" charset="0"/>
                <a:ea typeface="ＭＳ Ｐゴシック" panose="020B0600070205080204" pitchFamily="34" charset="-128"/>
              </a:rPr>
              <a:t>SNMP Agent</a:t>
            </a:r>
          </a:p>
          <a:p>
            <a:pPr marL="215900" indent="-215900">
              <a:spcAft>
                <a:spcPts val="888"/>
              </a:spcAft>
              <a:buSzPct val="85000"/>
              <a:buFont typeface="Liberation Sans" pitchFamily="34" charset="0"/>
              <a:buChar char="●"/>
            </a:pPr>
            <a:r>
              <a:rPr lang="lv-LV" sz="2600" b="1" dirty="0" smtClean="0">
                <a:latin typeface="Myriad Pro" pitchFamily="34" charset="0"/>
                <a:ea typeface="ＭＳ Ｐゴシック" panose="020B0600070205080204" pitchFamily="34" charset="-128"/>
              </a:rPr>
              <a:t>  </a:t>
            </a:r>
            <a:r>
              <a:rPr lang="en-GB" altLang="zh-CN" sz="2600" b="1" dirty="0" smtClean="0">
                <a:latin typeface="Myriad Pro" pitchFamily="34" charset="0"/>
                <a:ea typeface="ＭＳ Ｐゴシック" panose="020B0600070205080204" pitchFamily="34" charset="-128"/>
              </a:rPr>
              <a:t>IPMI Agent</a:t>
            </a:r>
          </a:p>
          <a:p>
            <a:pPr marL="215900" indent="-215900">
              <a:spcAft>
                <a:spcPts val="888"/>
              </a:spcAft>
              <a:buSzPct val="85000"/>
              <a:buFont typeface="Liberation Sans" pitchFamily="34" charset="0"/>
              <a:buChar char="●"/>
            </a:pPr>
            <a:r>
              <a:rPr lang="lv-LV" sz="2600" b="1" dirty="0" smtClean="0">
                <a:latin typeface="Myriad Pro" pitchFamily="34" charset="0"/>
                <a:ea typeface="ＭＳ Ｐゴシック" panose="020B0600070205080204" pitchFamily="34" charset="-128"/>
              </a:rPr>
              <a:t>  </a:t>
            </a:r>
            <a:r>
              <a:rPr lang="en-GB" altLang="zh-CN" sz="2600" b="1" dirty="0" smtClean="0">
                <a:latin typeface="Myriad Pro" pitchFamily="34" charset="0"/>
                <a:ea typeface="ＭＳ Ｐゴシック" panose="020B0600070205080204" pitchFamily="34" charset="-128"/>
              </a:rPr>
              <a:t>Agentless Monitoring</a:t>
            </a:r>
          </a:p>
          <a:p>
            <a:pPr marL="215900" indent="-215900">
              <a:spcAft>
                <a:spcPts val="888"/>
              </a:spcAft>
              <a:buSzPct val="85000"/>
              <a:buFont typeface="Liberation Sans" pitchFamily="34" charset="0"/>
              <a:buChar char="●"/>
            </a:pPr>
            <a:r>
              <a:rPr lang="lv-LV" sz="2600" b="1" dirty="0" smtClean="0">
                <a:latin typeface="Myriad Pro" pitchFamily="34" charset="0"/>
                <a:ea typeface="ＭＳ Ｐゴシック" panose="020B0600070205080204" pitchFamily="34" charset="-128"/>
              </a:rPr>
              <a:t>  </a:t>
            </a:r>
            <a:r>
              <a:rPr lang="en-GB" altLang="zh-CN" sz="2600" b="1" dirty="0" smtClean="0">
                <a:latin typeface="Myriad Pro" pitchFamily="34" charset="0"/>
                <a:ea typeface="ＭＳ Ｐゴシック" panose="020B0600070205080204" pitchFamily="34" charset="-128"/>
              </a:rPr>
              <a:t>Web Monitoring</a:t>
            </a:r>
          </a:p>
          <a:p>
            <a:pPr marL="215900" indent="-215900">
              <a:spcAft>
                <a:spcPts val="888"/>
              </a:spcAft>
              <a:buSzPct val="85000"/>
              <a:buFont typeface="Liberation Sans" pitchFamily="34" charset="0"/>
              <a:buChar char="●"/>
            </a:pPr>
            <a:r>
              <a:rPr lang="lv-LV" sz="2600" b="1" dirty="0" smtClean="0">
                <a:latin typeface="Myriad Pro" pitchFamily="34" charset="0"/>
                <a:ea typeface="ＭＳ Ｐゴシック" panose="020B0600070205080204" pitchFamily="34" charset="-128"/>
              </a:rPr>
              <a:t>  </a:t>
            </a:r>
            <a:r>
              <a:rPr lang="en-GB" altLang="zh-CN" sz="2600" b="1" dirty="0" smtClean="0">
                <a:latin typeface="Myriad Pro" pitchFamily="34" charset="0"/>
                <a:ea typeface="ＭＳ Ｐゴシック" panose="020B0600070205080204" pitchFamily="34" charset="-128"/>
              </a:rPr>
              <a:t>Database Monitoring</a:t>
            </a:r>
          </a:p>
          <a:p>
            <a:pPr marL="215900" indent="-215900">
              <a:spcAft>
                <a:spcPts val="888"/>
              </a:spcAft>
              <a:buSzPct val="85000"/>
              <a:buFont typeface="Liberation Sans" pitchFamily="34" charset="0"/>
              <a:buChar char="●"/>
            </a:pPr>
            <a:r>
              <a:rPr lang="lv-LV" sz="2600" b="1" dirty="0" smtClean="0">
                <a:latin typeface="Myriad Pro" pitchFamily="34" charset="0"/>
                <a:ea typeface="ＭＳ Ｐゴシック" panose="020B0600070205080204" pitchFamily="34" charset="-128"/>
              </a:rPr>
              <a:t>  </a:t>
            </a:r>
            <a:r>
              <a:rPr lang="en-GB" altLang="zh-CN" sz="2600" b="1" dirty="0" smtClean="0">
                <a:latin typeface="Myriad Pro" pitchFamily="34" charset="0"/>
                <a:ea typeface="ＭＳ Ｐゴシック" panose="020B0600070205080204" pitchFamily="34" charset="-128"/>
              </a:rPr>
              <a:t>Internal Check</a:t>
            </a:r>
          </a:p>
          <a:p>
            <a:pPr marL="215900" indent="-215900">
              <a:spcAft>
                <a:spcPts val="888"/>
              </a:spcAft>
              <a:buSzPct val="85000"/>
              <a:buFont typeface="Liberation Sans" pitchFamily="34" charset="0"/>
              <a:buChar char="●"/>
            </a:pPr>
            <a:r>
              <a:rPr lang="lv-LV" sz="2600" b="1" dirty="0" smtClean="0">
                <a:latin typeface="Myriad Pro" pitchFamily="34" charset="0"/>
                <a:ea typeface="ＭＳ Ｐゴシック" panose="020B0600070205080204" pitchFamily="34" charset="-128"/>
              </a:rPr>
              <a:t>  </a:t>
            </a:r>
            <a:r>
              <a:rPr lang="en-GB" altLang="zh-CN" sz="2600" b="1" dirty="0" smtClean="0">
                <a:latin typeface="Myriad Pro" pitchFamily="34" charset="0"/>
                <a:ea typeface="ＭＳ Ｐゴシック" panose="020B0600070205080204" pitchFamily="34" charset="-128"/>
              </a:rPr>
              <a:t>Calculated Monitoring</a:t>
            </a:r>
          </a:p>
          <a:p>
            <a:pPr marL="215900" indent="-215900">
              <a:spcAft>
                <a:spcPts val="888"/>
              </a:spcAft>
              <a:buSzPct val="85000"/>
              <a:buFont typeface="Liberation Sans" pitchFamily="34" charset="0"/>
              <a:buChar char="●"/>
            </a:pPr>
            <a:r>
              <a:rPr lang="lv-LV" sz="2600" b="1" dirty="0" smtClean="0">
                <a:latin typeface="Myriad Pro" pitchFamily="34" charset="0"/>
                <a:ea typeface="ＭＳ Ｐゴシック" panose="020B0600070205080204" pitchFamily="34" charset="-128"/>
              </a:rPr>
              <a:t>  </a:t>
            </a:r>
            <a:r>
              <a:rPr lang="en-GB" altLang="zh-CN" sz="2600" b="1" dirty="0" smtClean="0">
                <a:latin typeface="Myriad Pro" pitchFamily="34" charset="0"/>
                <a:ea typeface="ＭＳ Ｐゴシック" panose="020B0600070205080204" pitchFamily="34" charset="-128"/>
              </a:rPr>
              <a:t>Custom Command Monitoring</a:t>
            </a: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761860" y="1439867"/>
            <a:ext cx="2249487" cy="1169988"/>
          </a:xfrm>
          <a:custGeom>
            <a:avLst/>
            <a:gdLst>
              <a:gd name="T0" fmla="*/ 117134121 w 21600"/>
              <a:gd name="T1" fmla="*/ 0 h 21600"/>
              <a:gd name="T2" fmla="*/ 234268137 w 21600"/>
              <a:gd name="T3" fmla="*/ 31686850 h 21600"/>
              <a:gd name="T4" fmla="*/ 117134121 w 21600"/>
              <a:gd name="T5" fmla="*/ 63373700 h 21600"/>
              <a:gd name="T6" fmla="*/ 0 w 21600"/>
              <a:gd name="T7" fmla="*/ 3168685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4597 h 21600"/>
              <a:gd name="T14" fmla="*/ 19710 w 21600"/>
              <a:gd name="T15" fmla="*/ 1700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4597"/>
                </a:moveTo>
                <a:lnTo>
                  <a:pt x="18310" y="4597"/>
                </a:lnTo>
                <a:lnTo>
                  <a:pt x="18310" y="0"/>
                </a:lnTo>
                <a:lnTo>
                  <a:pt x="21600" y="10800"/>
                </a:lnTo>
                <a:lnTo>
                  <a:pt x="18310" y="21600"/>
                </a:lnTo>
                <a:lnTo>
                  <a:pt x="18310" y="17003"/>
                </a:lnTo>
                <a:lnTo>
                  <a:pt x="0" y="17003"/>
                </a:lnTo>
                <a:lnTo>
                  <a:pt x="0" y="4597"/>
                </a:lnTo>
                <a:close/>
              </a:path>
            </a:pathLst>
          </a:custGeom>
          <a:solidFill>
            <a:srgbClr val="D40000"/>
          </a:solidFill>
          <a:ln>
            <a:noFill/>
          </a:ln>
          <a:effectLst>
            <a:outerShdw blurRad="63500" dist="50912" dir="2700000" algn="tl" rotWithShape="0">
              <a:srgbClr val="0000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27000" rIns="72000" bIns="27000" anchor="ctr"/>
          <a:lstStyle>
            <a:defPPr>
              <a:defRPr lang="en-GB"/>
            </a:defPPr>
            <a:lvl1pPr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Times New Roman" charset="0"/>
              <a:buNone/>
              <a:defRPr/>
            </a:pPr>
            <a:r>
              <a:rPr lang="en-GB" sz="1600" dirty="0" err="1">
                <a:solidFill>
                  <a:srgbClr val="FFFFFF"/>
                </a:solidFill>
                <a:latin typeface="Myriad Pro" charset="0"/>
                <a:ea typeface="ＭＳ Ｐゴシック" charset="0"/>
                <a:cs typeface="DejaVu Sans" charset="0"/>
              </a:rPr>
              <a:t>Zabbix</a:t>
            </a:r>
            <a:r>
              <a:rPr lang="en-GB" sz="1600" dirty="0">
                <a:solidFill>
                  <a:srgbClr val="FFFFFF"/>
                </a:solidFill>
                <a:latin typeface="Myriad Pro" charset="0"/>
                <a:ea typeface="ＭＳ Ｐゴシック" charset="0"/>
                <a:cs typeface="DejaVu Sans" charset="0"/>
              </a:rPr>
              <a:t> Agent</a:t>
            </a:r>
          </a:p>
          <a:p>
            <a:pPr>
              <a:lnSpc>
                <a:spcPct val="100000"/>
              </a:lnSpc>
              <a:buFont typeface="Times New Roman" charset="0"/>
              <a:buNone/>
              <a:defRPr/>
            </a:pPr>
            <a:r>
              <a:rPr lang="en-GB" sz="1600" dirty="0">
                <a:solidFill>
                  <a:srgbClr val="FFFFFF"/>
                </a:solidFill>
                <a:latin typeface="Myriad Pro" charset="0"/>
                <a:ea typeface="ＭＳ Ｐゴシック" charset="0"/>
                <a:cs typeface="DejaVu Sans" charset="0"/>
              </a:rPr>
              <a:t>  </a:t>
            </a:r>
            <a:r>
              <a:rPr lang="zh-CN" altLang="en-US" sz="1600" dirty="0" smtClean="0">
                <a:solidFill>
                  <a:srgbClr val="FFFFFF"/>
                </a:solidFill>
                <a:latin typeface="Myriad Pro" charset="0"/>
                <a:ea typeface="ＭＳ Ｐゴシック" charset="0"/>
                <a:cs typeface="DejaVu Sans" charset="0"/>
              </a:rPr>
              <a:t>监控功能</a:t>
            </a:r>
            <a:endParaRPr lang="en-GB" sz="1600" dirty="0">
              <a:solidFill>
                <a:srgbClr val="FFFFFF"/>
              </a:solidFill>
              <a:latin typeface="Myriad Pro" charset="0"/>
              <a:ea typeface="ＭＳ Ｐゴシック" charset="0"/>
              <a:cs typeface="DejaVu Sans" charset="0"/>
            </a:endParaRPr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122" y="1462092"/>
            <a:ext cx="4105275" cy="539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3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756</Words>
  <Application>Microsoft Office PowerPoint</Application>
  <PresentationFormat>宽屏</PresentationFormat>
  <Paragraphs>166</Paragraphs>
  <Slides>23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Arial Unicode MS</vt:lpstr>
      <vt:lpstr>DejaVu Sans</vt:lpstr>
      <vt:lpstr>Liberation Sans</vt:lpstr>
      <vt:lpstr>Microsoft YaHei UI</vt:lpstr>
      <vt:lpstr>ＭＳ Ｐゴシック</vt:lpstr>
      <vt:lpstr>Myriad Pro</vt:lpstr>
      <vt:lpstr>宋体</vt:lpstr>
      <vt:lpstr>Arial</vt:lpstr>
      <vt:lpstr>Calibri</vt:lpstr>
      <vt:lpstr>Segoe UI</vt:lpstr>
      <vt:lpstr>Segoe UI Light</vt:lpstr>
      <vt:lpstr>Times New Roman</vt:lpstr>
      <vt:lpstr>Verdana</vt:lpstr>
      <vt:lpstr>Wingdings</vt:lpstr>
      <vt:lpstr>WelcomeDoc</vt:lpstr>
      <vt:lpstr>Visio</vt:lpstr>
      <vt:lpstr>PowerPoint 演示文稿</vt:lpstr>
      <vt:lpstr>企业级监控解决方案</vt:lpstr>
      <vt:lpstr>为什么要用Zabbix！</vt:lpstr>
      <vt:lpstr>系统架构</vt:lpstr>
      <vt:lpstr>系统架构—代理</vt:lpstr>
      <vt:lpstr>系统基本数据流</vt:lpstr>
      <vt:lpstr>监控预警</vt:lpstr>
      <vt:lpstr>处理流程</vt:lpstr>
      <vt:lpstr>神马可以被监控？</vt:lpstr>
      <vt:lpstr>添加监控的方法</vt:lpstr>
      <vt:lpstr>图形</vt:lpstr>
      <vt:lpstr>触发器表达式</vt:lpstr>
      <vt:lpstr>触发报警表达式</vt:lpstr>
      <vt:lpstr>触发报警表达式</vt:lpstr>
      <vt:lpstr>触发报警表达式格式</vt:lpstr>
      <vt:lpstr>触发器依赖</vt:lpstr>
      <vt:lpstr>报警功能</vt:lpstr>
      <vt:lpstr>报警升级（Esacalations）</vt:lpstr>
      <vt:lpstr>Zabbix API</vt:lpstr>
      <vt:lpstr>基于HTTP JSON-RPC协议</vt:lpstr>
      <vt:lpstr>API支持的数据类型</vt:lpstr>
      <vt:lpstr>维护状态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2013-09-05T01:41:42Z</dcterms:created>
  <dcterms:modified xsi:type="dcterms:W3CDTF">2013-09-11T08:58:03Z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