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6858000" cy="9144000"/>
  <p:embeddedFontLst>
    <p:embeddedFont>
      <p:font typeface="Nixie One" panose="020B0604020202020204" charset="0"/>
      <p:regular r:id="rId38"/>
    </p:embeddedFont>
    <p:embeddedFont>
      <p:font typeface="Muli" panose="020B0604020202020204" charset="0"/>
      <p:regular r:id="rId39"/>
      <p:italic r:id="rId40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44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89658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Shape 140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7" name="Shape 1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Shape 146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1" name="Shape 1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Shape 146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6" name="Shape 14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 hour later, you finally find someone from the cleaning club who is willing to help you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Shape 147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1" name="Shape 1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After that, you gave him your address and he comes over and cleans your toilet while you do his math homework with ease.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Shape 147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7" name="Shape 1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Shape 148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2" name="Shape 1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Shape 153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7" name="Shape 1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Shape 154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5" name="Shape 1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Shape 155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2" name="Shape 15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Shape 155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0" name="Shape 15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Shape 141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3" name="Shape 1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Shape 156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0" name="Shape 1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Shape 157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5" name="Shape 15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Shape 157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0" name="Shape 15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Shape 158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5" name="Shape 15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Shape 159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1" name="Shape 15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Shape 159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7" name="Shape 15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Shape 160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2" name="Shape 16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Shape 160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8" name="Shape 16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Shape 161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4" name="Shape 16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Shape 162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2" name="Shape 16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Shape 142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4" name="Shape 1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Shape 162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0" name="Shape 16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Shape 163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5" name="Shape 16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Shape 164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3" name="Shape 1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Shape 164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9" name="Shape 16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Shape 165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7" name="Shape 16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Shape 171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2" name="Shape 17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Shape 142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9" name="Shape 14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You just came home from a long day at school, as you open the door...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Shape 143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4" name="Shape 1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Your crazy Uncle Dave runs out and yells “Good luck boy!”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9" name="Shape 1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Confused, you walk into the house, a stench engulfs you. You decide to follow the trail of the stench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6" name="Shape 1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You walk into the toilet, to realise that Uncle Dave let out a nuclear bomb. Your worst nightmare...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Shape 145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1" name="Shape 1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You know full well you cannot clean anything. While at a loss, you decide to ask your friend Thomas for help &lt;converse&gt;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Shape 145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6" name="Shape 1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grpSp>
        <p:nvGrpSpPr>
          <p:cNvPr id="9" name="Shape 9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0" name="Shape 1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1" name="Shape 61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2" name="Shape 6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" name="Shape 64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6" name="Shape 6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" name="Shape 74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5" name="Shape 7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" name="Shape 79"/>
          <p:cNvGrpSpPr/>
          <p:nvPr/>
        </p:nvGrpSpPr>
        <p:grpSpPr>
          <a:xfrm rot="10800000" flipH="1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0" name="Shape 80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2" name="Shape 162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67" name="Shape 167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8" name="Shape 16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4" name="Shape 174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SzPct val="100000"/>
              <a:defRPr sz="3600"/>
            </a:lvl1pPr>
            <a:lvl2pPr rtl="0">
              <a:spcBef>
                <a:spcPts val="0"/>
              </a:spcBef>
              <a:buSzPct val="100000"/>
              <a:defRPr sz="3600"/>
            </a:lvl2pPr>
            <a:lvl3pPr rtl="0">
              <a:spcBef>
                <a:spcPts val="0"/>
              </a:spcBef>
              <a:buSzPct val="100000"/>
              <a:defRPr sz="3600"/>
            </a:lvl3pPr>
            <a:lvl4pPr rtl="0">
              <a:spcBef>
                <a:spcPts val="0"/>
              </a:spcBef>
              <a:buSzPct val="100000"/>
              <a:defRPr sz="3600"/>
            </a:lvl4pPr>
            <a:lvl5pPr rtl="0">
              <a:spcBef>
                <a:spcPts val="0"/>
              </a:spcBef>
              <a:buSzPct val="100000"/>
              <a:defRPr sz="3600"/>
            </a:lvl5pPr>
            <a:lvl6pPr rtl="0">
              <a:spcBef>
                <a:spcPts val="0"/>
              </a:spcBef>
              <a:buSzPct val="100000"/>
              <a:defRPr sz="3600"/>
            </a:lvl6pPr>
            <a:lvl7pPr rtl="0">
              <a:spcBef>
                <a:spcPts val="0"/>
              </a:spcBef>
              <a:buSzPct val="100000"/>
              <a:defRPr sz="3600"/>
            </a:lvl7pPr>
            <a:lvl8pPr rtl="0">
              <a:spcBef>
                <a:spcPts val="0"/>
              </a:spcBef>
              <a:buSzPct val="100000"/>
              <a:defRPr sz="3600"/>
            </a:lvl8pPr>
            <a:lvl9pPr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grpSp>
        <p:nvGrpSpPr>
          <p:cNvPr id="178" name="Shape 178"/>
          <p:cNvGrpSpPr/>
          <p:nvPr/>
        </p:nvGrpSpPr>
        <p:grpSpPr>
          <a:xfrm rot="10800000" flipH="1">
            <a:off x="421028" y="1677113"/>
            <a:ext cx="2064710" cy="1788689"/>
            <a:chOff x="4088875" y="1431100"/>
            <a:chExt cx="3293000" cy="2852775"/>
          </a:xfrm>
        </p:grpSpPr>
        <p:sp>
          <p:nvSpPr>
            <p:cNvPr id="179" name="Shape 179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6" name="Shape 226"/>
          <p:cNvSpPr/>
          <p:nvPr/>
        </p:nvSpPr>
        <p:spPr>
          <a:xfrm rot="10800000" flipH="1">
            <a:off x="66674" y="31354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/>
          <p:nvPr/>
        </p:nvSpPr>
        <p:spPr>
          <a:xfrm rot="10800000" flipH="1">
            <a:off x="828674" y="35165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 rot="10800000" flipH="1">
            <a:off x="761999" y="87795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 rot="10800000" flipH="1">
            <a:off x="793851" y="4692801"/>
            <a:ext cx="517499" cy="4478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230" name="Shape 230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231" name="Shape 23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3" name="Shape 233"/>
          <p:cNvSpPr/>
          <p:nvPr/>
        </p:nvSpPr>
        <p:spPr>
          <a:xfrm>
            <a:off x="393600" y="334662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234" name="Shape 234"/>
          <p:cNvGrpSpPr/>
          <p:nvPr/>
        </p:nvGrpSpPr>
        <p:grpSpPr>
          <a:xfrm>
            <a:off x="305253" y="553855"/>
            <a:ext cx="247468" cy="392302"/>
            <a:chOff x="6718575" y="2318625"/>
            <a:chExt cx="256950" cy="407375"/>
          </a:xfrm>
        </p:grpSpPr>
        <p:sp>
          <p:nvSpPr>
            <p:cNvPr id="235" name="Shape 23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3" name="Shape 243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244" name="Shape 24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8" name="Shape 248"/>
          <p:cNvGrpSpPr/>
          <p:nvPr/>
        </p:nvGrpSpPr>
        <p:grpSpPr>
          <a:xfrm rot="10800000" flipH="1">
            <a:off x="-88363" y="302261"/>
            <a:ext cx="1034724" cy="895486"/>
            <a:chOff x="238125" y="1431100"/>
            <a:chExt cx="3296350" cy="2852775"/>
          </a:xfrm>
        </p:grpSpPr>
        <p:sp>
          <p:nvSpPr>
            <p:cNvPr id="249" name="Shape 249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1" name="Shape 331"/>
          <p:cNvSpPr/>
          <p:nvPr/>
        </p:nvSpPr>
        <p:spPr>
          <a:xfrm rot="10800000" flipH="1">
            <a:off x="733424" y="39360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 rot="10800000" flipH="1">
            <a:off x="738524" y="1008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 rot="10800000" flipH="1">
            <a:off x="-291324" y="4148475"/>
            <a:ext cx="1182300" cy="1023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 rot="10800000" flipH="1">
            <a:off x="420724" y="-65225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1019338" y="416705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336" name="Shape 336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337" name="Shape 33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3" name="Shape 343"/>
          <p:cNvSpPr/>
          <p:nvPr/>
        </p:nvSpPr>
        <p:spPr>
          <a:xfrm>
            <a:off x="47198" y="4430470"/>
            <a:ext cx="505231" cy="459561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299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grpSp>
        <p:nvGrpSpPr>
          <p:cNvPr id="346" name="Shape 346"/>
          <p:cNvGrpSpPr/>
          <p:nvPr/>
        </p:nvGrpSpPr>
        <p:grpSpPr>
          <a:xfrm rot="10800000" flipH="1">
            <a:off x="411206" y="1998368"/>
            <a:ext cx="1322798" cy="1145959"/>
            <a:chOff x="4088875" y="1431100"/>
            <a:chExt cx="3293000" cy="2852775"/>
          </a:xfrm>
        </p:grpSpPr>
        <p:sp>
          <p:nvSpPr>
            <p:cNvPr id="347" name="Shape 347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4" name="Shape 394"/>
          <p:cNvSpPr/>
          <p:nvPr/>
        </p:nvSpPr>
        <p:spPr>
          <a:xfrm rot="10800000" flipH="1">
            <a:off x="-123825" y="28115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5" name="Shape 395"/>
          <p:cNvSpPr/>
          <p:nvPr/>
        </p:nvSpPr>
        <p:spPr>
          <a:xfrm rot="10800000" flipH="1">
            <a:off x="638174" y="3192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/>
          <p:nvPr/>
        </p:nvSpPr>
        <p:spPr>
          <a:xfrm rot="10800000" flipH="1">
            <a:off x="752474" y="120180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/>
          <p:nvPr/>
        </p:nvSpPr>
        <p:spPr>
          <a:xfrm rot="10800000" flipH="1">
            <a:off x="657224" y="4380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398" name="Shape 398"/>
          <p:cNvGrpSpPr/>
          <p:nvPr/>
        </p:nvGrpSpPr>
        <p:grpSpPr>
          <a:xfrm>
            <a:off x="986833" y="1394517"/>
            <a:ext cx="351203" cy="324660"/>
            <a:chOff x="5975075" y="2327500"/>
            <a:chExt cx="420100" cy="388350"/>
          </a:xfrm>
        </p:grpSpPr>
        <p:sp>
          <p:nvSpPr>
            <p:cNvPr id="399" name="Shape 39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1" name="Shape 401"/>
          <p:cNvSpPr/>
          <p:nvPr/>
        </p:nvSpPr>
        <p:spPr>
          <a:xfrm>
            <a:off x="203100" y="30227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402" name="Shape 402"/>
          <p:cNvGrpSpPr/>
          <p:nvPr/>
        </p:nvGrpSpPr>
        <p:grpSpPr>
          <a:xfrm>
            <a:off x="295728" y="877705"/>
            <a:ext cx="247468" cy="392302"/>
            <a:chOff x="6718575" y="2318625"/>
            <a:chExt cx="256950" cy="407375"/>
          </a:xfrm>
        </p:grpSpPr>
        <p:sp>
          <p:nvSpPr>
            <p:cNvPr id="403" name="Shape 40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1" name="Shape 411"/>
          <p:cNvGrpSpPr/>
          <p:nvPr/>
        </p:nvGrpSpPr>
        <p:grpSpPr>
          <a:xfrm>
            <a:off x="1229484" y="3310480"/>
            <a:ext cx="342881" cy="350068"/>
            <a:chOff x="3951850" y="2985350"/>
            <a:chExt cx="407950" cy="416500"/>
          </a:xfrm>
        </p:grpSpPr>
        <p:sp>
          <p:nvSpPr>
            <p:cNvPr id="412" name="Shape 41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6" name="Shape 416"/>
          <p:cNvGrpSpPr/>
          <p:nvPr/>
        </p:nvGrpSpPr>
        <p:grpSpPr>
          <a:xfrm rot="10800000" flipH="1">
            <a:off x="-97888" y="626111"/>
            <a:ext cx="1034724" cy="895486"/>
            <a:chOff x="238125" y="1431100"/>
            <a:chExt cx="3296350" cy="2852775"/>
          </a:xfrm>
        </p:grpSpPr>
        <p:sp>
          <p:nvSpPr>
            <p:cNvPr id="417" name="Shape 417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9" name="Shape 499"/>
          <p:cNvSpPr/>
          <p:nvPr/>
        </p:nvSpPr>
        <p:spPr>
          <a:xfrm rot="10800000" flipH="1">
            <a:off x="542924" y="36121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/>
          <p:nvPr/>
        </p:nvSpPr>
        <p:spPr>
          <a:xfrm rot="10800000" flipH="1">
            <a:off x="728999" y="424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1" name="Shape 501"/>
          <p:cNvSpPr/>
          <p:nvPr/>
        </p:nvSpPr>
        <p:spPr>
          <a:xfrm rot="10800000" flipH="1">
            <a:off x="-115052" y="3996025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/>
          <p:nvPr/>
        </p:nvSpPr>
        <p:spPr>
          <a:xfrm rot="10800000" flipH="1">
            <a:off x="411199" y="2586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828838" y="38432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504" name="Shape 504"/>
          <p:cNvGrpSpPr/>
          <p:nvPr/>
        </p:nvGrpSpPr>
        <p:grpSpPr>
          <a:xfrm>
            <a:off x="67091" y="1681689"/>
            <a:ext cx="455624" cy="437053"/>
            <a:chOff x="5241175" y="4959100"/>
            <a:chExt cx="539775" cy="517775"/>
          </a:xfrm>
        </p:grpSpPr>
        <p:sp>
          <p:nvSpPr>
            <p:cNvPr id="505" name="Shape 50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1" name="Shape 511"/>
          <p:cNvSpPr/>
          <p:nvPr/>
        </p:nvSpPr>
        <p:spPr>
          <a:xfrm>
            <a:off x="144925" y="4214500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2" name="Shape 512"/>
          <p:cNvSpPr txBox="1"/>
          <p:nvPr/>
        </p:nvSpPr>
        <p:spPr>
          <a:xfrm>
            <a:off x="94000" y="192958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516" name="Shape 516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517" name="Shape 517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4" name="Shape 564"/>
          <p:cNvGrpSpPr/>
          <p:nvPr/>
        </p:nvGrpSpPr>
        <p:grpSpPr>
          <a:xfrm rot="10800000" flipH="1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565" name="Shape 565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7" name="Shape 647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8" name="Shape 648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9" name="Shape 649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0" name="Shape 650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2" name="Shape 652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4" name="Shape 654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55" name="Shape 655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656" name="Shape 65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8" name="Shape 658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60" name="Shape 660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661" name="Shape 66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7" name="Shape 667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68" name="Shape 668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669" name="Shape 66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7" name="Shape 677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678" name="Shape 67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4" name="Shape 684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5" name="Shape 685"/>
          <p:cNvSpPr txBox="1">
            <a:spLocks noGrp="1"/>
          </p:cNvSpPr>
          <p:nvPr>
            <p:ph type="body" idx="2"/>
          </p:nvPr>
        </p:nvSpPr>
        <p:spPr>
          <a:xfrm>
            <a:off x="4562087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686" name="Shape 686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687" name="Shape 687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34" name="Shape 734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5" name="Shape 735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6" name="Shape 736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7" name="Shape 737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738" name="Shape 738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739" name="Shape 7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41" name="Shape 741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742" name="Shape 742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743" name="Shape 74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1" name="Shape 751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752" name="Shape 75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6" name="Shape 756"/>
          <p:cNvGrpSpPr/>
          <p:nvPr/>
        </p:nvGrpSpPr>
        <p:grpSpPr>
          <a:xfrm rot="10800000" flipH="1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757" name="Shape 757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39" name="Shape 839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40" name="Shape 840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41" name="Shape 841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42" name="Shape 842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43" name="Shape 843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844" name="Shape 844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845" name="Shape 84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51" name="Shape 851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4" name="Shape 854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5" name="Shape 855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6" name="Shape 856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857" name="Shape 857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858" name="Shape 858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05" name="Shape 905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6" name="Shape 906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7" name="Shape 907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8" name="Shape 908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909" name="Shape 909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10" name="Shape 91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12" name="Shape 912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913" name="Shape 913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14" name="Shape 9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2" name="Shape 922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23" name="Shape 92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929" name="Shape 929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930" name="Shape 93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77" name="Shape 977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8" name="Shape 978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9" name="Shape 979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80" name="Shape 980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981" name="Shape 981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82" name="Shape 98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84" name="Shape 984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985" name="Shape 985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86" name="Shape 98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94" name="Shape 994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95" name="Shape 99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99" name="Shape 999"/>
          <p:cNvGrpSpPr/>
          <p:nvPr/>
        </p:nvGrpSpPr>
        <p:grpSpPr>
          <a:xfrm rot="10800000" flipH="1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1000" name="Shape 1000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5" name="Shape 1045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6" name="Shape 1046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7" name="Shape 1047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82" name="Shape 1082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3" name="Shape 1083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4" name="Shape 1084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5" name="Shape 1085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6" name="Shape 1086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087" name="Shape 1087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088" name="Shape 108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94" name="Shape 1094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Shape 109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None/>
              <a:defRPr/>
            </a:lvl1pPr>
          </a:lstStyle>
          <a:p>
            <a:endParaRPr/>
          </a:p>
        </p:txBody>
      </p:sp>
      <p:grpSp>
        <p:nvGrpSpPr>
          <p:cNvPr id="1097" name="Shape 1097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1098" name="Shape 1098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8" name="Shape 1128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9" name="Shape 1129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45" name="Shape 1145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46" name="Shape 1146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47" name="Shape 1147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48" name="Shape 1148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149" name="Shape 1149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1150" name="Shape 115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52" name="Shape 1152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153" name="Shape 1153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1154" name="Shape 1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62" name="Shape 1162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1163" name="Shape 1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67" name="Shape 1167"/>
          <p:cNvGrpSpPr/>
          <p:nvPr/>
        </p:nvGrpSpPr>
        <p:grpSpPr>
          <a:xfrm rot="10800000" flipH="1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1168" name="Shape 116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8" name="Shape 124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9" name="Shape 124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0" name="Shape 1250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51" name="Shape 1251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52" name="Shape 1252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53" name="Shape 1253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54" name="Shape 1254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255" name="Shape 1255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256" name="Shape 125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62" name="Shape 1262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4" name="Shape 1264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5" name="Shape 1265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2" name="Shape 1312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3" name="Shape 1313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4" name="Shape 1314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5" name="Shape 1315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316" name="Shape 1316"/>
          <p:cNvGrpSpPr/>
          <p:nvPr/>
        </p:nvGrpSpPr>
        <p:grpSpPr>
          <a:xfrm rot="10800000" flipH="1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7" name="Shape 1317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99" name="Shape 1399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0" name="Shape 1400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1" name="Shape 1401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2" name="Shape 1402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Shape 1404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Tick4Tock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8" name="Shape 14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125" y="0"/>
            <a:ext cx="34337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Shape 1463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Another hour later...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8" name="Shape 14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125" y="0"/>
            <a:ext cx="34337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Shape 1473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Sure you solved your problem. But...</a:t>
            </a:r>
          </a:p>
        </p:txBody>
      </p:sp>
      <p:sp>
        <p:nvSpPr>
          <p:cNvPr id="1474" name="Shape 1474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You took at least 2 hours just to have someone clean your s**t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You might not be so lucky as to have a Cleaning Club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You might not even be lucky enough to get someone like Josh who can help you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It there a way to simplify this process?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Shape 1479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3000" b="1">
                <a:latin typeface="Muli"/>
                <a:ea typeface="Muli"/>
                <a:cs typeface="Muli"/>
                <a:sym typeface="Muli"/>
              </a:rPr>
              <a:t>Introducing…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9600" b="1">
                <a:latin typeface="Muli"/>
                <a:ea typeface="Muli"/>
                <a:cs typeface="Muli"/>
                <a:sym typeface="Muli"/>
              </a:rPr>
              <a:t>Tick4Tock</a:t>
            </a:r>
          </a:p>
          <a:p>
            <a:pPr lvl="0" algn="ctr" rtl="0">
              <a:spcBef>
                <a:spcPts val="600"/>
              </a:spcBef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Smart name, eh?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Shape 1484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0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Basic Idea</a:t>
            </a:r>
          </a:p>
        </p:txBody>
      </p:sp>
      <p:sp>
        <p:nvSpPr>
          <p:cNvPr id="1485" name="Shape 1485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4"/>
            <a:ext cx="43337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Trade in your time for someone else’s</a:t>
            </a:r>
          </a:p>
        </p:txBody>
      </p:sp>
      <p:grpSp>
        <p:nvGrpSpPr>
          <p:cNvPr id="1486" name="Shape 1486"/>
          <p:cNvGrpSpPr/>
          <p:nvPr/>
        </p:nvGrpSpPr>
        <p:grpSpPr>
          <a:xfrm flipH="1">
            <a:off x="659158" y="676999"/>
            <a:ext cx="3112543" cy="2696443"/>
            <a:chOff x="4088875" y="1431100"/>
            <a:chExt cx="3293000" cy="2852775"/>
          </a:xfrm>
        </p:grpSpPr>
        <p:sp>
          <p:nvSpPr>
            <p:cNvPr id="1487" name="Shape 1487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534" name="Shape 1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970" y="960775"/>
            <a:ext cx="2128899" cy="212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Shape 1539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Idea behind time trading</a:t>
            </a:r>
          </a:p>
        </p:txBody>
      </p:sp>
      <p:sp>
        <p:nvSpPr>
          <p:cNvPr id="1540" name="Shape 1540"/>
          <p:cNvSpPr/>
          <p:nvPr/>
        </p:nvSpPr>
        <p:spPr>
          <a:xfrm>
            <a:off x="1914525" y="2328350"/>
            <a:ext cx="1946099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You need something done but don’t want to do it</a:t>
            </a:r>
          </a:p>
        </p:txBody>
      </p:sp>
      <p:sp>
        <p:nvSpPr>
          <p:cNvPr id="1541" name="Shape 1541"/>
          <p:cNvSpPr/>
          <p:nvPr/>
        </p:nvSpPr>
        <p:spPr>
          <a:xfrm>
            <a:off x="3666196" y="2328350"/>
            <a:ext cx="1983599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find someone to do it while you do something for him/her</a:t>
            </a:r>
          </a:p>
        </p:txBody>
      </p:sp>
      <p:sp>
        <p:nvSpPr>
          <p:cNvPr id="1542" name="Shape 1542"/>
          <p:cNvSpPr/>
          <p:nvPr/>
        </p:nvSpPr>
        <p:spPr>
          <a:xfrm>
            <a:off x="5455293" y="2328350"/>
            <a:ext cx="1983599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Both of you get your things done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Shape 1547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Direct Trade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You do a favor for someone for a certain period of time. In exchange, the person does a favor for you in the same amount of time.</a:t>
            </a:r>
          </a:p>
        </p:txBody>
      </p:sp>
      <p:sp>
        <p:nvSpPr>
          <p:cNvPr id="1548" name="Shape 1548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7248599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can also pay the person in “Time Points” instead</a:t>
            </a:r>
          </a:p>
        </p:txBody>
      </p:sp>
      <p:sp>
        <p:nvSpPr>
          <p:cNvPr id="1549" name="Shape 1549"/>
          <p:cNvSpPr txBox="1">
            <a:spLocks noGrp="1"/>
          </p:cNvSpPr>
          <p:nvPr>
            <p:ph type="body" idx="2"/>
          </p:nvPr>
        </p:nvSpPr>
        <p:spPr>
          <a:xfrm>
            <a:off x="4562087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Time Points System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You pay someone the equivalent of how long they spend doing your work. Conversely, you earn according to how long you worked for others.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Shape 1554"/>
          <p:cNvSpPr/>
          <p:nvPr/>
        </p:nvSpPr>
        <p:spPr>
          <a:xfrm>
            <a:off x="3147685" y="2137250"/>
            <a:ext cx="2414699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Trade with Time Points to Compensate for Difference in Duration</a:t>
            </a:r>
          </a:p>
        </p:txBody>
      </p:sp>
      <p:sp>
        <p:nvSpPr>
          <p:cNvPr id="1555" name="Shape 1555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Methods of Payment</a:t>
            </a:r>
          </a:p>
        </p:txBody>
      </p:sp>
      <p:sp>
        <p:nvSpPr>
          <p:cNvPr id="1556" name="Shape 1556"/>
          <p:cNvSpPr/>
          <p:nvPr/>
        </p:nvSpPr>
        <p:spPr>
          <a:xfrm>
            <a:off x="1219225" y="2137250"/>
            <a:ext cx="2414699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Direct Trade</a:t>
            </a:r>
          </a:p>
        </p:txBody>
      </p:sp>
      <p:sp>
        <p:nvSpPr>
          <p:cNvPr id="1557" name="Shape 1557"/>
          <p:cNvSpPr/>
          <p:nvPr/>
        </p:nvSpPr>
        <p:spPr>
          <a:xfrm>
            <a:off x="5098671" y="2137250"/>
            <a:ext cx="2414699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Purely Time Points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Shape 1562"/>
          <p:cNvSpPr txBox="1">
            <a:spLocks noGrp="1"/>
          </p:cNvSpPr>
          <p:nvPr>
            <p:ph type="title" idx="4294967295"/>
          </p:nvPr>
        </p:nvSpPr>
        <p:spPr>
          <a:xfrm>
            <a:off x="400050" y="1543050"/>
            <a:ext cx="2695500" cy="323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>
                <a:solidFill>
                  <a:srgbClr val="184769"/>
                </a:solidFill>
              </a:rPr>
              <a:t>Mockups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Shape 1409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0"/>
              <a:t>Hello!</a:t>
            </a:r>
          </a:p>
        </p:txBody>
      </p:sp>
      <p:sp>
        <p:nvSpPr>
          <p:cNvPr id="1410" name="Shape 1410"/>
          <p:cNvSpPr txBox="1">
            <a:spLocks noGrp="1"/>
          </p:cNvSpPr>
          <p:nvPr>
            <p:ph type="body" idx="4294967295"/>
          </p:nvPr>
        </p:nvSpPr>
        <p:spPr>
          <a:xfrm>
            <a:off x="3286467" y="2400250"/>
            <a:ext cx="4562099" cy="24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600" b="1"/>
              <a:t>We are Fan Sicheng</a:t>
            </a:r>
          </a:p>
          <a:p>
            <a:pPr rtl="0">
              <a:spcBef>
                <a:spcPts val="0"/>
              </a:spcBef>
              <a:buNone/>
            </a:pPr>
            <a:r>
              <a:rPr lang="en" sz="3600" b="1"/>
              <a:t>and Marcus Low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Presenting to you our proposal idea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7" name="Shape 15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218" y="0"/>
            <a:ext cx="727556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2" name="Shape 15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218" y="0"/>
            <a:ext cx="727556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7" name="Shape 15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218" y="0"/>
            <a:ext cx="727556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2" name="Shape 15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218" y="0"/>
            <a:ext cx="727556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Shape 158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Potential Extensions</a:t>
            </a:r>
          </a:p>
        </p:txBody>
      </p:sp>
      <p:sp>
        <p:nvSpPr>
          <p:cNvPr id="1588" name="Shape 1588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Trading time for money (i.e. making it a service buying platform)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Recommended requests to take up based on user’s past activities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Shape 159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Market Competition</a:t>
            </a:r>
          </a:p>
        </p:txBody>
      </p:sp>
      <p:sp>
        <p:nvSpPr>
          <p:cNvPr id="1594" name="Shape 159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Also known as “Why we can’t have nice things”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Shape 1599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latin typeface="Muli"/>
                <a:ea typeface="Muli"/>
                <a:cs typeface="Muli"/>
                <a:sym typeface="Muli"/>
              </a:rPr>
              <a:t>Time trading is not a new idea</a:t>
            </a:r>
          </a:p>
          <a:p>
            <a:pPr lvl="0" algn="ctr" rtl="0">
              <a:spcBef>
                <a:spcPts val="600"/>
              </a:spcBef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However, they are not well known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Shape 1604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Time Trader</a:t>
            </a:r>
          </a:p>
        </p:txBody>
      </p:sp>
      <p:pic>
        <p:nvPicPr>
          <p:cNvPr id="1605" name="Shape 16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408" y="1516950"/>
            <a:ext cx="6447191" cy="362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Shape 1610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hOurworld</a:t>
            </a:r>
          </a:p>
        </p:txBody>
      </p:sp>
      <p:pic>
        <p:nvPicPr>
          <p:cNvPr id="1611" name="Shape 16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762" y="1525224"/>
            <a:ext cx="6432475" cy="36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Shape 16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Key Differences</a:t>
            </a:r>
          </a:p>
        </p:txBody>
      </p:sp>
      <p:sp>
        <p:nvSpPr>
          <p:cNvPr id="1617" name="Shape 161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b="1"/>
              <a:t>Time Trader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Uses Time Credit system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Limited to United States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 b="1"/>
          </a:p>
        </p:txBody>
      </p:sp>
      <p:sp>
        <p:nvSpPr>
          <p:cNvPr id="1618" name="Shape 1618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b="1"/>
              <a:t>hOurworld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Focused more on building communities of time traders as opposed to building a time bank itself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Spread across the world (although the only one in SEA is in Nababagay Giao)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19" name="Shape 1619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b="1"/>
              <a:t>Other Apps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Most use time credit system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Most have less users than the size of 1 RI class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Most are really outdated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Shape 1415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Scenario</a:t>
            </a:r>
          </a:p>
        </p:txBody>
      </p:sp>
      <p:sp>
        <p:nvSpPr>
          <p:cNvPr id="1416" name="Shape 1416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Imagine this...</a:t>
            </a:r>
          </a:p>
        </p:txBody>
      </p:sp>
      <p:sp>
        <p:nvSpPr>
          <p:cNvPr id="1417" name="Shape 1417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</a:endParaRPr>
          </a:p>
        </p:txBody>
      </p:sp>
      <p:grpSp>
        <p:nvGrpSpPr>
          <p:cNvPr id="1418" name="Shape 1418"/>
          <p:cNvGrpSpPr/>
          <p:nvPr/>
        </p:nvGrpSpPr>
        <p:grpSpPr>
          <a:xfrm>
            <a:off x="971573" y="2090536"/>
            <a:ext cx="943009" cy="962427"/>
            <a:chOff x="3955900" y="2984500"/>
            <a:chExt cx="414000" cy="422525"/>
          </a:xfrm>
        </p:grpSpPr>
        <p:sp>
          <p:nvSpPr>
            <p:cNvPr id="1419" name="Shape 141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0" name="Shape 142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Shape 162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Security Concerns</a:t>
            </a:r>
          </a:p>
        </p:txBody>
      </p:sp>
      <p:sp>
        <p:nvSpPr>
          <p:cNvPr id="1625" name="Shape 1625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Oh boy</a:t>
            </a:r>
          </a:p>
        </p:txBody>
      </p:sp>
      <p:sp>
        <p:nvSpPr>
          <p:cNvPr id="1626" name="Shape 1626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1627" name="Shape 1627"/>
          <p:cNvSpPr/>
          <p:nvPr/>
        </p:nvSpPr>
        <p:spPr>
          <a:xfrm>
            <a:off x="989202" y="1918426"/>
            <a:ext cx="907749" cy="1306649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Shape 1632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3000" b="1">
                <a:latin typeface="Muli"/>
                <a:ea typeface="Muli"/>
                <a:cs typeface="Muli"/>
                <a:sym typeface="Muli"/>
              </a:rPr>
              <a:t>We understand there are security concerns regarding this idea</a:t>
            </a:r>
          </a:p>
          <a:p>
            <a:pPr lvl="0" algn="ctr" rtl="0">
              <a:spcBef>
                <a:spcPts val="600"/>
              </a:spcBef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Trust us, we thought long and hard about this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Shape 163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Countermeasures</a:t>
            </a:r>
          </a:p>
        </p:txBody>
      </p:sp>
      <p:sp>
        <p:nvSpPr>
          <p:cNvPr id="1638" name="Shape 1638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Age Requirement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Make sure users are responsible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Ensures certain level of safety</a:t>
            </a:r>
          </a:p>
        </p:txBody>
      </p:sp>
      <p:sp>
        <p:nvSpPr>
          <p:cNvPr id="1639" name="Shape 1639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Social Media Linking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Better coverage than age requirement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Dependent on our ability as coders</a:t>
            </a:r>
          </a:p>
        </p:txBody>
      </p:sp>
      <p:sp>
        <p:nvSpPr>
          <p:cNvPr id="1640" name="Shape 1640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Karma System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Awards better users with better reputation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Tracks some form of credibility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Shape 1645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299" cy="81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“Time is money.” -Benjamin Franklin</a:t>
            </a:r>
          </a:p>
        </p:txBody>
      </p:sp>
      <p:pic>
        <p:nvPicPr>
          <p:cNvPr id="1646" name="Shape 16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587" y="682843"/>
            <a:ext cx="1489525" cy="140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Shape 1651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latin typeface="Muli"/>
                <a:ea typeface="Muli"/>
                <a:cs typeface="Muli"/>
                <a:sym typeface="Muli"/>
              </a:rPr>
              <a:t>What do you want to do with your precious time?</a:t>
            </a:r>
          </a:p>
        </p:txBody>
      </p:sp>
      <p:grpSp>
        <p:nvGrpSpPr>
          <p:cNvPr id="1652" name="Shape 1652"/>
          <p:cNvGrpSpPr/>
          <p:nvPr/>
        </p:nvGrpSpPr>
        <p:grpSpPr>
          <a:xfrm>
            <a:off x="3921520" y="513084"/>
            <a:ext cx="1300958" cy="1298992"/>
            <a:chOff x="6660750" y="298550"/>
            <a:chExt cx="396900" cy="396300"/>
          </a:xfrm>
        </p:grpSpPr>
        <p:sp>
          <p:nvSpPr>
            <p:cNvPr id="1653" name="Shape 1653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Shape 1659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/>
              <a:t>Thanks!</a:t>
            </a:r>
          </a:p>
        </p:txBody>
      </p:sp>
      <p:sp>
        <p:nvSpPr>
          <p:cNvPr id="1660" name="Shape 1660"/>
          <p:cNvSpPr txBox="1">
            <a:spLocks noGrp="1"/>
          </p:cNvSpPr>
          <p:nvPr>
            <p:ph type="body" idx="4294967295"/>
          </p:nvPr>
        </p:nvSpPr>
        <p:spPr>
          <a:xfrm>
            <a:off x="3286467" y="2400250"/>
            <a:ext cx="4562099" cy="24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Any questions?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61" name="Shape 1661"/>
          <p:cNvGrpSpPr/>
          <p:nvPr/>
        </p:nvGrpSpPr>
        <p:grpSpPr>
          <a:xfrm flipH="1">
            <a:off x="905355" y="670081"/>
            <a:ext cx="2152304" cy="1864573"/>
            <a:chOff x="4088875" y="1431100"/>
            <a:chExt cx="3293000" cy="2852775"/>
          </a:xfrm>
        </p:grpSpPr>
        <p:sp>
          <p:nvSpPr>
            <p:cNvPr id="1662" name="Shape 1662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8" name="Shape 1688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09" name="Shape 1709"/>
          <p:cNvSpPr/>
          <p:nvPr/>
        </p:nvSpPr>
        <p:spPr>
          <a:xfrm>
            <a:off x="1591718" y="1212579"/>
            <a:ext cx="779560" cy="77956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6" name="Shape 14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25" y="0"/>
            <a:ext cx="77111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1" name="Shape 14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343" y="0"/>
            <a:ext cx="364330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6" name="Shape 14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0"/>
            <a:ext cx="3428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1" name="Shape 14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523" y="0"/>
            <a:ext cx="50869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2" name="Shape 1442"/>
          <p:cNvSpPr/>
          <p:nvPr/>
        </p:nvSpPr>
        <p:spPr>
          <a:xfrm>
            <a:off x="3376475" y="3072575"/>
            <a:ext cx="2003400" cy="13619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43" name="Shape 1443"/>
          <p:cNvSpPr txBox="1"/>
          <p:nvPr/>
        </p:nvSpPr>
        <p:spPr>
          <a:xfrm>
            <a:off x="3539675" y="3375425"/>
            <a:ext cx="1677000" cy="75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Censored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8" name="Shape 14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125" y="0"/>
            <a:ext cx="34337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3" name="Shape 14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200" y="1575600"/>
            <a:ext cx="3924074" cy="245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</Words>
  <Application>Microsoft Office PowerPoint</Application>
  <PresentationFormat>On-screen Show (16:9)</PresentationFormat>
  <Paragraphs>79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Nixie One</vt:lpstr>
      <vt:lpstr>Muli</vt:lpstr>
      <vt:lpstr>Imogen template</vt:lpstr>
      <vt:lpstr>Tick4Tock</vt:lpstr>
      <vt:lpstr>Hello!</vt:lpstr>
      <vt:lpstr>Scenario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hour later...</vt:lpstr>
      <vt:lpstr>PowerPoint Presentation</vt:lpstr>
      <vt:lpstr>Sure you solved your problem. But...</vt:lpstr>
      <vt:lpstr>Introducing… Tick4Tock Smart name, eh?</vt:lpstr>
      <vt:lpstr>Basic Idea</vt:lpstr>
      <vt:lpstr>Idea behind time trading</vt:lpstr>
      <vt:lpstr>You can also pay the person in “Time Points” instead</vt:lpstr>
      <vt:lpstr>Methods of Payment</vt:lpstr>
      <vt:lpstr>Mockups</vt:lpstr>
      <vt:lpstr>PowerPoint Presentation</vt:lpstr>
      <vt:lpstr>PowerPoint Presentation</vt:lpstr>
      <vt:lpstr>PowerPoint Presentation</vt:lpstr>
      <vt:lpstr>PowerPoint Presentation</vt:lpstr>
      <vt:lpstr>Potential Extensions</vt:lpstr>
      <vt:lpstr>Market Competition</vt:lpstr>
      <vt:lpstr>Time trading is not a new idea However, they are not well known</vt:lpstr>
      <vt:lpstr>Time Trader</vt:lpstr>
      <vt:lpstr>hOurworld</vt:lpstr>
      <vt:lpstr>Key Differences</vt:lpstr>
      <vt:lpstr>Security Concerns</vt:lpstr>
      <vt:lpstr>We understand there are security concerns regarding this idea Trust us, we thought long and hard about this</vt:lpstr>
      <vt:lpstr>Countermeasures</vt:lpstr>
      <vt:lpstr>PowerPoint Presentation</vt:lpstr>
      <vt:lpstr>What do you want to do with your precious time?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Tick4Tock</dc:title>
  <cp:lastModifiedBy>Acolyte Maximus</cp:lastModifiedBy>
  <cp:revision>1</cp:revision>
  <dcterms:modified xsi:type="dcterms:W3CDTF">2015-10-22T10:05:01Z</dcterms:modified>
</cp:coreProperties>
</file>