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1" r:id="rId6"/>
    <p:sldId id="265" r:id="rId7"/>
    <p:sldId id="289" r:id="rId8"/>
    <p:sldId id="291" r:id="rId9"/>
    <p:sldId id="287" r:id="rId10"/>
    <p:sldId id="270" r:id="rId11"/>
    <p:sldId id="292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791"/>
    <a:srgbClr val="2AC4DC"/>
    <a:srgbClr val="FFA932"/>
    <a:srgbClr val="FA6F48"/>
    <a:srgbClr val="DC97F3"/>
    <a:srgbClr val="C34CEA"/>
    <a:srgbClr val="1451AB"/>
    <a:srgbClr val="1E3C87"/>
    <a:srgbClr val="445E79"/>
    <a:srgbClr val="E26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en-US" altLang="zh-CN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itchFamily="34" charset="0"/>
              </a:rPr>
            </a:fld>
            <a:endParaRPr lang="zh-CN" alt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1" y="365126"/>
            <a:ext cx="7886712" cy="58118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277"/>
          <a:stretch>
            <a:fillRect/>
          </a:stretch>
        </p:blipFill>
        <p:spPr>
          <a:xfrm>
            <a:off x="0" y="-318135"/>
            <a:ext cx="9140190" cy="43808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9525" y="4042410"/>
            <a:ext cx="9144000" cy="28009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49" name="TextBox 1"/>
          <p:cNvSpPr txBox="1"/>
          <p:nvPr/>
        </p:nvSpPr>
        <p:spPr>
          <a:xfrm flipH="1">
            <a:off x="501015" y="4330065"/>
            <a:ext cx="8436610" cy="1101090"/>
          </a:xfrm>
          <a:prstGeom prst="rect">
            <a:avLst/>
          </a:prstGeom>
          <a:noFill/>
          <a:ln w="9525">
            <a:noFill/>
            <a:miter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pPr lvl="0" algn="ctr" eaLnBrk="1" hangingPunct="1"/>
            <a:r>
              <a:rPr lang="zh-CN" altLang="zh-CN" sz="32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浙江省公路水路安全畅通与应急处置工程</a:t>
            </a:r>
            <a:endParaRPr lang="zh-CN" altLang="zh-CN" sz="32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  <a:p>
            <a:pPr lvl="0" algn="ctr" eaLnBrk="1" hangingPunct="1"/>
            <a:r>
              <a:rPr lang="zh-CN" altLang="zh-CN" sz="3200" b="1" dirty="0">
                <a:solidFill>
                  <a:schemeClr val="bg1"/>
                </a:solidFill>
                <a:latin typeface="微软雅黑" pitchFamily="2" charset="-122"/>
                <a:ea typeface="微软雅黑" pitchFamily="2" charset="-122"/>
              </a:rPr>
              <a:t>航道运行管理系统采购项目</a:t>
            </a:r>
            <a:endParaRPr lang="zh-CN" altLang="zh-CN" sz="3200" b="1" dirty="0">
              <a:solidFill>
                <a:schemeClr val="bg1"/>
              </a:solidFill>
              <a:latin typeface="微软雅黑" pitchFamily="2" charset="-122"/>
              <a:ea typeface="微软雅黑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54275" y="6295390"/>
            <a:ext cx="437261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汇报人：董军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     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时间：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2015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年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月</a:t>
            </a:r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30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日</a:t>
            </a:r>
            <a:endParaRPr lang="zh-CN" altLang="en-US" sz="14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90" y="4042410"/>
            <a:ext cx="91440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54275" y="5665470"/>
            <a:ext cx="437261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  <a:latin typeface="微软雅黑" charset="0"/>
                <a:ea typeface="微软雅黑" charset="0"/>
              </a:rPr>
              <a:t>中间评审汇报</a:t>
            </a:r>
            <a:endParaRPr lang="zh-CN" altLang="en-US" sz="280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3498850"/>
            <a:ext cx="9144000" cy="160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文本框 1"/>
          <p:cNvSpPr txBox="1"/>
          <p:nvPr/>
        </p:nvSpPr>
        <p:spPr>
          <a:xfrm>
            <a:off x="3732213" y="2603500"/>
            <a:ext cx="3678237" cy="11080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p>
            <a:pPr lvl="0" eaLnBrk="1" hangingPunct="1"/>
            <a:r>
              <a:rPr lang="en-US" altLang="zh-CN" sz="6600" dirty="0">
                <a:solidFill>
                  <a:schemeClr val="accent1">
                    <a:lumMod val="60000"/>
                    <a:lumOff val="40000"/>
                  </a:schemeClr>
                </a:solidFill>
                <a:latin typeface="Impact" pitchFamily="34" charset="0"/>
                <a:ea typeface="宋体" pitchFamily="2" charset="-122"/>
              </a:rPr>
              <a:t>Thank You</a:t>
            </a:r>
            <a:endParaRPr lang="en-US" altLang="zh-CN" sz="6600" dirty="0">
              <a:solidFill>
                <a:schemeClr val="accent1">
                  <a:lumMod val="60000"/>
                  <a:lumOff val="40000"/>
                </a:schemeClr>
              </a:solidFill>
              <a:latin typeface="Impact" pitchFamily="34" charset="0"/>
              <a:ea typeface="宋体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222500" y="3686175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5" name="Freeform 5"/>
          <p:cNvSpPr>
            <a:spLocks noEditPoints="1"/>
          </p:cNvSpPr>
          <p:nvPr/>
        </p:nvSpPr>
        <p:spPr>
          <a:xfrm>
            <a:off x="3887788" y="3905250"/>
            <a:ext cx="3400425" cy="787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7843" h="4118">
                <a:moveTo>
                  <a:pt x="6664" y="2746"/>
                </a:moveTo>
                <a:cubicBezTo>
                  <a:pt x="6573" y="3028"/>
                  <a:pt x="6471" y="3294"/>
                  <a:pt x="6357" y="3542"/>
                </a:cubicBezTo>
                <a:cubicBezTo>
                  <a:pt x="6334" y="3587"/>
                  <a:pt x="6306" y="3638"/>
                  <a:pt x="6272" y="3695"/>
                </a:cubicBezTo>
                <a:cubicBezTo>
                  <a:pt x="6272" y="3695"/>
                  <a:pt x="6277" y="3695"/>
                  <a:pt x="6289" y="3695"/>
                </a:cubicBezTo>
                <a:cubicBezTo>
                  <a:pt x="6368" y="3729"/>
                  <a:pt x="6431" y="3745"/>
                  <a:pt x="6476" y="3745"/>
                </a:cubicBezTo>
                <a:cubicBezTo>
                  <a:pt x="6601" y="3757"/>
                  <a:pt x="6664" y="3672"/>
                  <a:pt x="6664" y="3491"/>
                </a:cubicBezTo>
                <a:cubicBezTo>
                  <a:pt x="6664" y="3243"/>
                  <a:pt x="6664" y="2994"/>
                  <a:pt x="6664" y="2746"/>
                </a:cubicBezTo>
                <a:close/>
                <a:moveTo>
                  <a:pt x="2081" y="2746"/>
                </a:moveTo>
                <a:cubicBezTo>
                  <a:pt x="1990" y="3028"/>
                  <a:pt x="1887" y="3294"/>
                  <a:pt x="1774" y="3542"/>
                </a:cubicBezTo>
                <a:cubicBezTo>
                  <a:pt x="1751" y="3587"/>
                  <a:pt x="1723" y="3638"/>
                  <a:pt x="1689" y="3695"/>
                </a:cubicBezTo>
                <a:cubicBezTo>
                  <a:pt x="1689" y="3695"/>
                  <a:pt x="1694" y="3695"/>
                  <a:pt x="1706" y="3695"/>
                </a:cubicBezTo>
                <a:cubicBezTo>
                  <a:pt x="1785" y="3729"/>
                  <a:pt x="1848" y="3745"/>
                  <a:pt x="1893" y="3745"/>
                </a:cubicBezTo>
                <a:cubicBezTo>
                  <a:pt x="2018" y="3757"/>
                  <a:pt x="2081" y="3672"/>
                  <a:pt x="2081" y="3491"/>
                </a:cubicBezTo>
                <a:cubicBezTo>
                  <a:pt x="2081" y="3243"/>
                  <a:pt x="2081" y="2994"/>
                  <a:pt x="2081" y="2746"/>
                </a:cubicBezTo>
                <a:close/>
                <a:moveTo>
                  <a:pt x="15455" y="2424"/>
                </a:moveTo>
                <a:cubicBezTo>
                  <a:pt x="15688" y="2424"/>
                  <a:pt x="15922" y="2424"/>
                  <a:pt x="16155" y="2424"/>
                </a:cubicBezTo>
                <a:cubicBezTo>
                  <a:pt x="16155" y="2553"/>
                  <a:pt x="16155" y="2683"/>
                  <a:pt x="16155" y="2813"/>
                </a:cubicBezTo>
                <a:cubicBezTo>
                  <a:pt x="16155" y="2836"/>
                  <a:pt x="16155" y="2853"/>
                  <a:pt x="16155" y="2864"/>
                </a:cubicBezTo>
                <a:cubicBezTo>
                  <a:pt x="16802" y="3474"/>
                  <a:pt x="17365" y="3864"/>
                  <a:pt x="17843" y="4034"/>
                </a:cubicBezTo>
                <a:cubicBezTo>
                  <a:pt x="17024" y="4090"/>
                  <a:pt x="16552" y="4034"/>
                  <a:pt x="16427" y="3864"/>
                </a:cubicBezTo>
                <a:cubicBezTo>
                  <a:pt x="16359" y="3808"/>
                  <a:pt x="16297" y="3751"/>
                  <a:pt x="16240" y="3695"/>
                </a:cubicBezTo>
                <a:cubicBezTo>
                  <a:pt x="16047" y="3548"/>
                  <a:pt x="15910" y="3429"/>
                  <a:pt x="15831" y="3339"/>
                </a:cubicBezTo>
                <a:cubicBezTo>
                  <a:pt x="15683" y="3486"/>
                  <a:pt x="15501" y="3638"/>
                  <a:pt x="15285" y="3796"/>
                </a:cubicBezTo>
                <a:cubicBezTo>
                  <a:pt x="14989" y="4034"/>
                  <a:pt x="14484" y="4113"/>
                  <a:pt x="13767" y="4034"/>
                </a:cubicBezTo>
                <a:cubicBezTo>
                  <a:pt x="14177" y="3909"/>
                  <a:pt x="14654" y="3604"/>
                  <a:pt x="15200" y="3118"/>
                </a:cubicBezTo>
                <a:cubicBezTo>
                  <a:pt x="15370" y="2972"/>
                  <a:pt x="15455" y="2830"/>
                  <a:pt x="15455" y="2695"/>
                </a:cubicBezTo>
                <a:cubicBezTo>
                  <a:pt x="15455" y="2604"/>
                  <a:pt x="15455" y="2514"/>
                  <a:pt x="15455" y="2424"/>
                </a:cubicBezTo>
                <a:close/>
                <a:moveTo>
                  <a:pt x="16916" y="2083"/>
                </a:moveTo>
                <a:cubicBezTo>
                  <a:pt x="17384" y="2083"/>
                  <a:pt x="17602" y="2248"/>
                  <a:pt x="17570" y="2576"/>
                </a:cubicBezTo>
                <a:cubicBezTo>
                  <a:pt x="17570" y="2842"/>
                  <a:pt x="17570" y="3107"/>
                  <a:pt x="17570" y="3373"/>
                </a:cubicBezTo>
                <a:cubicBezTo>
                  <a:pt x="17337" y="3373"/>
                  <a:pt x="17104" y="3373"/>
                  <a:pt x="16871" y="3373"/>
                </a:cubicBezTo>
                <a:cubicBezTo>
                  <a:pt x="16871" y="3118"/>
                  <a:pt x="16871" y="2864"/>
                  <a:pt x="16871" y="2610"/>
                </a:cubicBezTo>
                <a:cubicBezTo>
                  <a:pt x="16893" y="2373"/>
                  <a:pt x="16746" y="2260"/>
                  <a:pt x="16427" y="2271"/>
                </a:cubicBezTo>
                <a:cubicBezTo>
                  <a:pt x="15995" y="2271"/>
                  <a:pt x="15563" y="2271"/>
                  <a:pt x="15131" y="2271"/>
                </a:cubicBezTo>
                <a:cubicBezTo>
                  <a:pt x="14916" y="2260"/>
                  <a:pt x="14779" y="2350"/>
                  <a:pt x="14722" y="2542"/>
                </a:cubicBezTo>
                <a:cubicBezTo>
                  <a:pt x="14722" y="2836"/>
                  <a:pt x="14722" y="3130"/>
                  <a:pt x="14722" y="3423"/>
                </a:cubicBezTo>
                <a:cubicBezTo>
                  <a:pt x="14489" y="3423"/>
                  <a:pt x="14256" y="3423"/>
                  <a:pt x="14023" y="3423"/>
                </a:cubicBezTo>
                <a:cubicBezTo>
                  <a:pt x="14023" y="2977"/>
                  <a:pt x="14023" y="2531"/>
                  <a:pt x="14023" y="2085"/>
                </a:cubicBezTo>
                <a:cubicBezTo>
                  <a:pt x="14256" y="2085"/>
                  <a:pt x="14489" y="2085"/>
                  <a:pt x="14722" y="2085"/>
                </a:cubicBezTo>
                <a:cubicBezTo>
                  <a:pt x="14722" y="2192"/>
                  <a:pt x="14722" y="2299"/>
                  <a:pt x="14722" y="2407"/>
                </a:cubicBezTo>
                <a:cubicBezTo>
                  <a:pt x="14756" y="2192"/>
                  <a:pt x="14927" y="2085"/>
                  <a:pt x="15234" y="2085"/>
                </a:cubicBezTo>
                <a:cubicBezTo>
                  <a:pt x="15762" y="2085"/>
                  <a:pt x="16291" y="2085"/>
                  <a:pt x="16820" y="2085"/>
                </a:cubicBezTo>
                <a:cubicBezTo>
                  <a:pt x="16853" y="2083"/>
                  <a:pt x="16885" y="2083"/>
                  <a:pt x="16916" y="2083"/>
                </a:cubicBezTo>
                <a:close/>
                <a:moveTo>
                  <a:pt x="6323" y="1966"/>
                </a:moveTo>
                <a:cubicBezTo>
                  <a:pt x="6323" y="2147"/>
                  <a:pt x="6323" y="2328"/>
                  <a:pt x="6323" y="2508"/>
                </a:cubicBezTo>
                <a:cubicBezTo>
                  <a:pt x="6437" y="2508"/>
                  <a:pt x="6550" y="2508"/>
                  <a:pt x="6664" y="2508"/>
                </a:cubicBezTo>
                <a:cubicBezTo>
                  <a:pt x="6664" y="2328"/>
                  <a:pt x="6664" y="2147"/>
                  <a:pt x="6664" y="1966"/>
                </a:cubicBezTo>
                <a:cubicBezTo>
                  <a:pt x="6550" y="1966"/>
                  <a:pt x="6437" y="1966"/>
                  <a:pt x="6323" y="1966"/>
                </a:cubicBezTo>
                <a:close/>
                <a:moveTo>
                  <a:pt x="1740" y="1966"/>
                </a:moveTo>
                <a:cubicBezTo>
                  <a:pt x="1740" y="2147"/>
                  <a:pt x="1740" y="2328"/>
                  <a:pt x="1740" y="2508"/>
                </a:cubicBezTo>
                <a:cubicBezTo>
                  <a:pt x="1853" y="2508"/>
                  <a:pt x="1967" y="2508"/>
                  <a:pt x="2081" y="2508"/>
                </a:cubicBezTo>
                <a:cubicBezTo>
                  <a:pt x="2081" y="2328"/>
                  <a:pt x="2081" y="2147"/>
                  <a:pt x="2081" y="1966"/>
                </a:cubicBezTo>
                <a:cubicBezTo>
                  <a:pt x="1967" y="1966"/>
                  <a:pt x="1853" y="1966"/>
                  <a:pt x="1740" y="1966"/>
                </a:cubicBezTo>
                <a:close/>
                <a:moveTo>
                  <a:pt x="7329" y="1373"/>
                </a:moveTo>
                <a:cubicBezTo>
                  <a:pt x="7454" y="1373"/>
                  <a:pt x="7579" y="1373"/>
                  <a:pt x="7704" y="1373"/>
                </a:cubicBezTo>
                <a:cubicBezTo>
                  <a:pt x="7704" y="1599"/>
                  <a:pt x="7727" y="1943"/>
                  <a:pt x="7772" y="2407"/>
                </a:cubicBezTo>
                <a:cubicBezTo>
                  <a:pt x="7772" y="2542"/>
                  <a:pt x="7795" y="2683"/>
                  <a:pt x="7840" y="2830"/>
                </a:cubicBezTo>
                <a:cubicBezTo>
                  <a:pt x="7840" y="2842"/>
                  <a:pt x="7846" y="2847"/>
                  <a:pt x="7858" y="2847"/>
                </a:cubicBezTo>
                <a:cubicBezTo>
                  <a:pt x="7539" y="2870"/>
                  <a:pt x="7380" y="2723"/>
                  <a:pt x="7380" y="2407"/>
                </a:cubicBezTo>
                <a:cubicBezTo>
                  <a:pt x="7346" y="2068"/>
                  <a:pt x="7329" y="1723"/>
                  <a:pt x="7329" y="1373"/>
                </a:cubicBezTo>
                <a:close/>
                <a:moveTo>
                  <a:pt x="2746" y="1373"/>
                </a:moveTo>
                <a:cubicBezTo>
                  <a:pt x="2871" y="1373"/>
                  <a:pt x="2996" y="1373"/>
                  <a:pt x="3121" y="1373"/>
                </a:cubicBezTo>
                <a:cubicBezTo>
                  <a:pt x="3121" y="1599"/>
                  <a:pt x="3144" y="1943"/>
                  <a:pt x="3189" y="2407"/>
                </a:cubicBezTo>
                <a:cubicBezTo>
                  <a:pt x="3189" y="2542"/>
                  <a:pt x="3212" y="2683"/>
                  <a:pt x="3257" y="2830"/>
                </a:cubicBezTo>
                <a:cubicBezTo>
                  <a:pt x="3257" y="2842"/>
                  <a:pt x="3263" y="2847"/>
                  <a:pt x="3274" y="2847"/>
                </a:cubicBezTo>
                <a:cubicBezTo>
                  <a:pt x="2956" y="2870"/>
                  <a:pt x="2797" y="2723"/>
                  <a:pt x="2797" y="2407"/>
                </a:cubicBezTo>
                <a:cubicBezTo>
                  <a:pt x="2763" y="2068"/>
                  <a:pt x="2746" y="1723"/>
                  <a:pt x="2746" y="1373"/>
                </a:cubicBezTo>
                <a:close/>
                <a:moveTo>
                  <a:pt x="5126" y="1338"/>
                </a:moveTo>
                <a:cubicBezTo>
                  <a:pt x="5355" y="1344"/>
                  <a:pt x="5464" y="1474"/>
                  <a:pt x="5453" y="1729"/>
                </a:cubicBezTo>
                <a:cubicBezTo>
                  <a:pt x="5453" y="2226"/>
                  <a:pt x="5453" y="2723"/>
                  <a:pt x="5453" y="3220"/>
                </a:cubicBezTo>
                <a:cubicBezTo>
                  <a:pt x="5442" y="3367"/>
                  <a:pt x="5459" y="3435"/>
                  <a:pt x="5505" y="3423"/>
                </a:cubicBezTo>
                <a:cubicBezTo>
                  <a:pt x="5561" y="3446"/>
                  <a:pt x="5647" y="3294"/>
                  <a:pt x="5760" y="2966"/>
                </a:cubicBezTo>
                <a:cubicBezTo>
                  <a:pt x="5760" y="3610"/>
                  <a:pt x="5573" y="3943"/>
                  <a:pt x="5198" y="3966"/>
                </a:cubicBezTo>
                <a:cubicBezTo>
                  <a:pt x="4959" y="3954"/>
                  <a:pt x="4840" y="3802"/>
                  <a:pt x="4840" y="3508"/>
                </a:cubicBezTo>
                <a:cubicBezTo>
                  <a:pt x="4840" y="2955"/>
                  <a:pt x="4840" y="2401"/>
                  <a:pt x="4840" y="1847"/>
                </a:cubicBezTo>
                <a:cubicBezTo>
                  <a:pt x="4840" y="1610"/>
                  <a:pt x="4788" y="1497"/>
                  <a:pt x="4686" y="1508"/>
                </a:cubicBezTo>
                <a:cubicBezTo>
                  <a:pt x="4652" y="1508"/>
                  <a:pt x="4618" y="1508"/>
                  <a:pt x="4584" y="1508"/>
                </a:cubicBezTo>
                <a:cubicBezTo>
                  <a:pt x="4584" y="1452"/>
                  <a:pt x="4584" y="1395"/>
                  <a:pt x="4584" y="1339"/>
                </a:cubicBezTo>
                <a:cubicBezTo>
                  <a:pt x="4749" y="1339"/>
                  <a:pt x="4913" y="1339"/>
                  <a:pt x="5078" y="1339"/>
                </a:cubicBezTo>
                <a:cubicBezTo>
                  <a:pt x="5095" y="1338"/>
                  <a:pt x="5110" y="1338"/>
                  <a:pt x="5126" y="1338"/>
                </a:cubicBezTo>
                <a:close/>
                <a:moveTo>
                  <a:pt x="542" y="1338"/>
                </a:moveTo>
                <a:cubicBezTo>
                  <a:pt x="771" y="1344"/>
                  <a:pt x="881" y="1474"/>
                  <a:pt x="870" y="1729"/>
                </a:cubicBezTo>
                <a:cubicBezTo>
                  <a:pt x="870" y="2226"/>
                  <a:pt x="870" y="2723"/>
                  <a:pt x="870" y="3220"/>
                </a:cubicBezTo>
                <a:cubicBezTo>
                  <a:pt x="859" y="3367"/>
                  <a:pt x="876" y="3435"/>
                  <a:pt x="921" y="3423"/>
                </a:cubicBezTo>
                <a:cubicBezTo>
                  <a:pt x="978" y="3446"/>
                  <a:pt x="1063" y="3294"/>
                  <a:pt x="1177" y="2966"/>
                </a:cubicBezTo>
                <a:cubicBezTo>
                  <a:pt x="1177" y="3610"/>
                  <a:pt x="989" y="3943"/>
                  <a:pt x="614" y="3966"/>
                </a:cubicBezTo>
                <a:cubicBezTo>
                  <a:pt x="376" y="3954"/>
                  <a:pt x="256" y="3802"/>
                  <a:pt x="256" y="3508"/>
                </a:cubicBezTo>
                <a:cubicBezTo>
                  <a:pt x="256" y="2955"/>
                  <a:pt x="256" y="2401"/>
                  <a:pt x="256" y="1847"/>
                </a:cubicBezTo>
                <a:cubicBezTo>
                  <a:pt x="256" y="1610"/>
                  <a:pt x="205" y="1497"/>
                  <a:pt x="103" y="1508"/>
                </a:cubicBezTo>
                <a:cubicBezTo>
                  <a:pt x="69" y="1508"/>
                  <a:pt x="35" y="1508"/>
                  <a:pt x="0" y="1508"/>
                </a:cubicBezTo>
                <a:cubicBezTo>
                  <a:pt x="0" y="1452"/>
                  <a:pt x="0" y="1395"/>
                  <a:pt x="0" y="1339"/>
                </a:cubicBezTo>
                <a:cubicBezTo>
                  <a:pt x="165" y="1339"/>
                  <a:pt x="330" y="1339"/>
                  <a:pt x="495" y="1339"/>
                </a:cubicBezTo>
                <a:cubicBezTo>
                  <a:pt x="511" y="1338"/>
                  <a:pt x="527" y="1338"/>
                  <a:pt x="542" y="1338"/>
                </a:cubicBezTo>
                <a:close/>
                <a:moveTo>
                  <a:pt x="6323" y="1305"/>
                </a:moveTo>
                <a:cubicBezTo>
                  <a:pt x="6323" y="1474"/>
                  <a:pt x="6323" y="1644"/>
                  <a:pt x="6323" y="1813"/>
                </a:cubicBezTo>
                <a:cubicBezTo>
                  <a:pt x="6437" y="1813"/>
                  <a:pt x="6550" y="1813"/>
                  <a:pt x="6664" y="1813"/>
                </a:cubicBezTo>
                <a:cubicBezTo>
                  <a:pt x="6664" y="1644"/>
                  <a:pt x="6664" y="1474"/>
                  <a:pt x="6664" y="1305"/>
                </a:cubicBezTo>
                <a:cubicBezTo>
                  <a:pt x="6550" y="1305"/>
                  <a:pt x="6437" y="1305"/>
                  <a:pt x="6323" y="1305"/>
                </a:cubicBezTo>
                <a:close/>
                <a:moveTo>
                  <a:pt x="1740" y="1305"/>
                </a:moveTo>
                <a:cubicBezTo>
                  <a:pt x="1740" y="1474"/>
                  <a:pt x="1740" y="1644"/>
                  <a:pt x="1740" y="1813"/>
                </a:cubicBezTo>
                <a:cubicBezTo>
                  <a:pt x="1853" y="1813"/>
                  <a:pt x="1967" y="1813"/>
                  <a:pt x="2081" y="1813"/>
                </a:cubicBezTo>
                <a:cubicBezTo>
                  <a:pt x="2081" y="1644"/>
                  <a:pt x="2081" y="1474"/>
                  <a:pt x="2081" y="1305"/>
                </a:cubicBezTo>
                <a:cubicBezTo>
                  <a:pt x="1967" y="1305"/>
                  <a:pt x="1853" y="1305"/>
                  <a:pt x="1740" y="1305"/>
                </a:cubicBezTo>
                <a:close/>
                <a:moveTo>
                  <a:pt x="15336" y="1220"/>
                </a:moveTo>
                <a:cubicBezTo>
                  <a:pt x="15200" y="1220"/>
                  <a:pt x="15114" y="1265"/>
                  <a:pt x="15080" y="1356"/>
                </a:cubicBezTo>
                <a:cubicBezTo>
                  <a:pt x="15080" y="1412"/>
                  <a:pt x="15080" y="1469"/>
                  <a:pt x="15080" y="1525"/>
                </a:cubicBezTo>
                <a:cubicBezTo>
                  <a:pt x="15114" y="1627"/>
                  <a:pt x="15183" y="1672"/>
                  <a:pt x="15285" y="1661"/>
                </a:cubicBezTo>
                <a:cubicBezTo>
                  <a:pt x="15609" y="1661"/>
                  <a:pt x="15933" y="1661"/>
                  <a:pt x="16257" y="1661"/>
                </a:cubicBezTo>
                <a:cubicBezTo>
                  <a:pt x="16393" y="1661"/>
                  <a:pt x="16461" y="1610"/>
                  <a:pt x="16461" y="1508"/>
                </a:cubicBezTo>
                <a:cubicBezTo>
                  <a:pt x="16461" y="1463"/>
                  <a:pt x="16461" y="1418"/>
                  <a:pt x="16461" y="1373"/>
                </a:cubicBezTo>
                <a:cubicBezTo>
                  <a:pt x="16461" y="1271"/>
                  <a:pt x="16382" y="1220"/>
                  <a:pt x="16223" y="1220"/>
                </a:cubicBezTo>
                <a:cubicBezTo>
                  <a:pt x="15927" y="1220"/>
                  <a:pt x="15632" y="1220"/>
                  <a:pt x="15336" y="1220"/>
                </a:cubicBezTo>
                <a:close/>
                <a:moveTo>
                  <a:pt x="16801" y="810"/>
                </a:moveTo>
                <a:cubicBezTo>
                  <a:pt x="16775" y="810"/>
                  <a:pt x="16747" y="811"/>
                  <a:pt x="16717" y="814"/>
                </a:cubicBezTo>
                <a:cubicBezTo>
                  <a:pt x="16120" y="814"/>
                  <a:pt x="15524" y="814"/>
                  <a:pt x="14927" y="814"/>
                </a:cubicBezTo>
                <a:cubicBezTo>
                  <a:pt x="14756" y="814"/>
                  <a:pt x="14637" y="893"/>
                  <a:pt x="14569" y="1051"/>
                </a:cubicBezTo>
                <a:cubicBezTo>
                  <a:pt x="14739" y="1051"/>
                  <a:pt x="14910" y="1051"/>
                  <a:pt x="15080" y="1051"/>
                </a:cubicBezTo>
                <a:cubicBezTo>
                  <a:pt x="15080" y="1124"/>
                  <a:pt x="15080" y="1198"/>
                  <a:pt x="15080" y="1271"/>
                </a:cubicBezTo>
                <a:cubicBezTo>
                  <a:pt x="15092" y="1113"/>
                  <a:pt x="15217" y="1040"/>
                  <a:pt x="15455" y="1051"/>
                </a:cubicBezTo>
                <a:cubicBezTo>
                  <a:pt x="15842" y="1051"/>
                  <a:pt x="16228" y="1051"/>
                  <a:pt x="16615" y="1051"/>
                </a:cubicBezTo>
                <a:cubicBezTo>
                  <a:pt x="16842" y="1051"/>
                  <a:pt x="16984" y="1096"/>
                  <a:pt x="17041" y="1186"/>
                </a:cubicBezTo>
                <a:cubicBezTo>
                  <a:pt x="17041" y="1164"/>
                  <a:pt x="17041" y="1141"/>
                  <a:pt x="17041" y="1119"/>
                </a:cubicBezTo>
                <a:cubicBezTo>
                  <a:pt x="17041" y="1102"/>
                  <a:pt x="17041" y="1085"/>
                  <a:pt x="17041" y="1068"/>
                </a:cubicBezTo>
                <a:cubicBezTo>
                  <a:pt x="17061" y="900"/>
                  <a:pt x="16981" y="814"/>
                  <a:pt x="16801" y="810"/>
                </a:cubicBezTo>
                <a:close/>
                <a:moveTo>
                  <a:pt x="6493" y="610"/>
                </a:moveTo>
                <a:cubicBezTo>
                  <a:pt x="6414" y="610"/>
                  <a:pt x="6357" y="661"/>
                  <a:pt x="6323" y="763"/>
                </a:cubicBezTo>
                <a:cubicBezTo>
                  <a:pt x="6323" y="893"/>
                  <a:pt x="6323" y="1023"/>
                  <a:pt x="6323" y="1152"/>
                </a:cubicBezTo>
                <a:cubicBezTo>
                  <a:pt x="6437" y="1152"/>
                  <a:pt x="6550" y="1152"/>
                  <a:pt x="6664" y="1152"/>
                </a:cubicBezTo>
                <a:cubicBezTo>
                  <a:pt x="6664" y="1068"/>
                  <a:pt x="6664" y="983"/>
                  <a:pt x="6664" y="898"/>
                </a:cubicBezTo>
                <a:cubicBezTo>
                  <a:pt x="6664" y="706"/>
                  <a:pt x="6607" y="610"/>
                  <a:pt x="6493" y="610"/>
                </a:cubicBezTo>
                <a:close/>
                <a:moveTo>
                  <a:pt x="1910" y="610"/>
                </a:moveTo>
                <a:cubicBezTo>
                  <a:pt x="1831" y="610"/>
                  <a:pt x="1774" y="661"/>
                  <a:pt x="1740" y="763"/>
                </a:cubicBezTo>
                <a:cubicBezTo>
                  <a:pt x="1740" y="893"/>
                  <a:pt x="1740" y="1023"/>
                  <a:pt x="1740" y="1152"/>
                </a:cubicBezTo>
                <a:cubicBezTo>
                  <a:pt x="1853" y="1152"/>
                  <a:pt x="1967" y="1152"/>
                  <a:pt x="2081" y="1152"/>
                </a:cubicBezTo>
                <a:cubicBezTo>
                  <a:pt x="2081" y="1068"/>
                  <a:pt x="2081" y="983"/>
                  <a:pt x="2081" y="898"/>
                </a:cubicBezTo>
                <a:cubicBezTo>
                  <a:pt x="2081" y="706"/>
                  <a:pt x="2024" y="610"/>
                  <a:pt x="1910" y="610"/>
                </a:cubicBezTo>
                <a:close/>
                <a:moveTo>
                  <a:pt x="10307" y="186"/>
                </a:moveTo>
                <a:cubicBezTo>
                  <a:pt x="10626" y="191"/>
                  <a:pt x="10774" y="309"/>
                  <a:pt x="10753" y="542"/>
                </a:cubicBezTo>
                <a:cubicBezTo>
                  <a:pt x="10741" y="734"/>
                  <a:pt x="10605" y="1328"/>
                  <a:pt x="10344" y="2322"/>
                </a:cubicBezTo>
                <a:cubicBezTo>
                  <a:pt x="10366" y="2424"/>
                  <a:pt x="10395" y="2520"/>
                  <a:pt x="10429" y="2610"/>
                </a:cubicBezTo>
                <a:cubicBezTo>
                  <a:pt x="10463" y="2689"/>
                  <a:pt x="10525" y="2881"/>
                  <a:pt x="10616" y="3186"/>
                </a:cubicBezTo>
                <a:cubicBezTo>
                  <a:pt x="10685" y="3401"/>
                  <a:pt x="10781" y="3565"/>
                  <a:pt x="10906" y="3678"/>
                </a:cubicBezTo>
                <a:cubicBezTo>
                  <a:pt x="10918" y="3644"/>
                  <a:pt x="10935" y="3616"/>
                  <a:pt x="10957" y="3593"/>
                </a:cubicBezTo>
                <a:cubicBezTo>
                  <a:pt x="11060" y="3491"/>
                  <a:pt x="11134" y="3390"/>
                  <a:pt x="11179" y="3288"/>
                </a:cubicBezTo>
                <a:cubicBezTo>
                  <a:pt x="11509" y="2768"/>
                  <a:pt x="11679" y="2401"/>
                  <a:pt x="11691" y="2186"/>
                </a:cubicBezTo>
                <a:cubicBezTo>
                  <a:pt x="11691" y="1712"/>
                  <a:pt x="11691" y="1237"/>
                  <a:pt x="11691" y="763"/>
                </a:cubicBezTo>
                <a:cubicBezTo>
                  <a:pt x="11878" y="763"/>
                  <a:pt x="12066" y="763"/>
                  <a:pt x="12253" y="763"/>
                </a:cubicBezTo>
                <a:cubicBezTo>
                  <a:pt x="12253" y="1237"/>
                  <a:pt x="12253" y="1712"/>
                  <a:pt x="12253" y="2186"/>
                </a:cubicBezTo>
                <a:cubicBezTo>
                  <a:pt x="12242" y="2265"/>
                  <a:pt x="12231" y="2339"/>
                  <a:pt x="12219" y="2407"/>
                </a:cubicBezTo>
                <a:cubicBezTo>
                  <a:pt x="12270" y="2407"/>
                  <a:pt x="12321" y="2407"/>
                  <a:pt x="12373" y="2407"/>
                </a:cubicBezTo>
                <a:cubicBezTo>
                  <a:pt x="12373" y="2740"/>
                  <a:pt x="12373" y="3073"/>
                  <a:pt x="12373" y="3407"/>
                </a:cubicBezTo>
                <a:cubicBezTo>
                  <a:pt x="12361" y="3610"/>
                  <a:pt x="12429" y="3712"/>
                  <a:pt x="12577" y="3712"/>
                </a:cubicBezTo>
                <a:cubicBezTo>
                  <a:pt x="12645" y="3712"/>
                  <a:pt x="12714" y="3712"/>
                  <a:pt x="12782" y="3712"/>
                </a:cubicBezTo>
                <a:cubicBezTo>
                  <a:pt x="13009" y="3689"/>
                  <a:pt x="13168" y="3480"/>
                  <a:pt x="13259" y="3085"/>
                </a:cubicBezTo>
                <a:cubicBezTo>
                  <a:pt x="13305" y="3740"/>
                  <a:pt x="13100" y="4045"/>
                  <a:pt x="12645" y="4000"/>
                </a:cubicBezTo>
                <a:cubicBezTo>
                  <a:pt x="12537" y="4000"/>
                  <a:pt x="12429" y="4000"/>
                  <a:pt x="12321" y="4000"/>
                </a:cubicBezTo>
                <a:cubicBezTo>
                  <a:pt x="11969" y="3988"/>
                  <a:pt x="11793" y="3830"/>
                  <a:pt x="11793" y="3525"/>
                </a:cubicBezTo>
                <a:cubicBezTo>
                  <a:pt x="11793" y="3469"/>
                  <a:pt x="11793" y="3412"/>
                  <a:pt x="11793" y="3356"/>
                </a:cubicBezTo>
                <a:cubicBezTo>
                  <a:pt x="11736" y="3457"/>
                  <a:pt x="11679" y="3536"/>
                  <a:pt x="11622" y="3593"/>
                </a:cubicBezTo>
                <a:cubicBezTo>
                  <a:pt x="11588" y="3638"/>
                  <a:pt x="11560" y="3689"/>
                  <a:pt x="11537" y="3745"/>
                </a:cubicBezTo>
                <a:cubicBezTo>
                  <a:pt x="11378" y="4017"/>
                  <a:pt x="11020" y="4118"/>
                  <a:pt x="10463" y="4051"/>
                </a:cubicBezTo>
                <a:cubicBezTo>
                  <a:pt x="10599" y="3971"/>
                  <a:pt x="10719" y="3875"/>
                  <a:pt x="10821" y="3762"/>
                </a:cubicBezTo>
                <a:cubicBezTo>
                  <a:pt x="10400" y="3830"/>
                  <a:pt x="10145" y="3661"/>
                  <a:pt x="10054" y="3254"/>
                </a:cubicBezTo>
                <a:cubicBezTo>
                  <a:pt x="9974" y="3457"/>
                  <a:pt x="9917" y="3587"/>
                  <a:pt x="9883" y="3644"/>
                </a:cubicBezTo>
                <a:cubicBezTo>
                  <a:pt x="9747" y="3926"/>
                  <a:pt x="9497" y="4034"/>
                  <a:pt x="9133" y="3966"/>
                </a:cubicBezTo>
                <a:cubicBezTo>
                  <a:pt x="9201" y="3842"/>
                  <a:pt x="9281" y="3678"/>
                  <a:pt x="9372" y="3474"/>
                </a:cubicBezTo>
                <a:cubicBezTo>
                  <a:pt x="9508" y="3147"/>
                  <a:pt x="9639" y="2774"/>
                  <a:pt x="9764" y="2356"/>
                </a:cubicBezTo>
                <a:cubicBezTo>
                  <a:pt x="9696" y="2152"/>
                  <a:pt x="9593" y="1819"/>
                  <a:pt x="9457" y="1356"/>
                </a:cubicBezTo>
                <a:cubicBezTo>
                  <a:pt x="9366" y="1062"/>
                  <a:pt x="9303" y="836"/>
                  <a:pt x="9269" y="678"/>
                </a:cubicBezTo>
                <a:cubicBezTo>
                  <a:pt x="9474" y="678"/>
                  <a:pt x="9679" y="678"/>
                  <a:pt x="9883" y="678"/>
                </a:cubicBezTo>
                <a:cubicBezTo>
                  <a:pt x="9929" y="915"/>
                  <a:pt x="9980" y="1136"/>
                  <a:pt x="10037" y="1339"/>
                </a:cubicBezTo>
                <a:cubicBezTo>
                  <a:pt x="10116" y="966"/>
                  <a:pt x="10162" y="701"/>
                  <a:pt x="10173" y="542"/>
                </a:cubicBezTo>
                <a:cubicBezTo>
                  <a:pt x="10184" y="407"/>
                  <a:pt x="10133" y="345"/>
                  <a:pt x="10020" y="356"/>
                </a:cubicBezTo>
                <a:cubicBezTo>
                  <a:pt x="9730" y="356"/>
                  <a:pt x="9440" y="356"/>
                  <a:pt x="9150" y="356"/>
                </a:cubicBezTo>
                <a:cubicBezTo>
                  <a:pt x="9150" y="299"/>
                  <a:pt x="9150" y="243"/>
                  <a:pt x="9150" y="186"/>
                </a:cubicBezTo>
                <a:cubicBezTo>
                  <a:pt x="9514" y="186"/>
                  <a:pt x="9878" y="186"/>
                  <a:pt x="10241" y="186"/>
                </a:cubicBezTo>
                <a:cubicBezTo>
                  <a:pt x="10264" y="186"/>
                  <a:pt x="10286" y="186"/>
                  <a:pt x="10307" y="186"/>
                </a:cubicBezTo>
                <a:close/>
                <a:moveTo>
                  <a:pt x="10889" y="119"/>
                </a:moveTo>
                <a:cubicBezTo>
                  <a:pt x="11082" y="119"/>
                  <a:pt x="11276" y="119"/>
                  <a:pt x="11469" y="119"/>
                </a:cubicBezTo>
                <a:cubicBezTo>
                  <a:pt x="11469" y="232"/>
                  <a:pt x="11469" y="345"/>
                  <a:pt x="11469" y="458"/>
                </a:cubicBezTo>
                <a:cubicBezTo>
                  <a:pt x="11492" y="254"/>
                  <a:pt x="11628" y="153"/>
                  <a:pt x="11878" y="153"/>
                </a:cubicBezTo>
                <a:cubicBezTo>
                  <a:pt x="12083" y="153"/>
                  <a:pt x="12287" y="153"/>
                  <a:pt x="12492" y="153"/>
                </a:cubicBezTo>
                <a:cubicBezTo>
                  <a:pt x="12890" y="153"/>
                  <a:pt x="13083" y="311"/>
                  <a:pt x="13072" y="627"/>
                </a:cubicBezTo>
                <a:cubicBezTo>
                  <a:pt x="13072" y="1339"/>
                  <a:pt x="13072" y="2051"/>
                  <a:pt x="13072" y="2763"/>
                </a:cubicBezTo>
                <a:cubicBezTo>
                  <a:pt x="12878" y="2763"/>
                  <a:pt x="12685" y="2763"/>
                  <a:pt x="12492" y="2763"/>
                </a:cubicBezTo>
                <a:cubicBezTo>
                  <a:pt x="12492" y="2062"/>
                  <a:pt x="12492" y="1362"/>
                  <a:pt x="12492" y="661"/>
                </a:cubicBezTo>
                <a:cubicBezTo>
                  <a:pt x="12515" y="412"/>
                  <a:pt x="12373" y="299"/>
                  <a:pt x="12066" y="322"/>
                </a:cubicBezTo>
                <a:cubicBezTo>
                  <a:pt x="11986" y="322"/>
                  <a:pt x="11907" y="322"/>
                  <a:pt x="11827" y="322"/>
                </a:cubicBezTo>
                <a:cubicBezTo>
                  <a:pt x="11600" y="311"/>
                  <a:pt x="11480" y="396"/>
                  <a:pt x="11469" y="576"/>
                </a:cubicBezTo>
                <a:cubicBezTo>
                  <a:pt x="11469" y="1311"/>
                  <a:pt x="11469" y="2045"/>
                  <a:pt x="11469" y="2779"/>
                </a:cubicBezTo>
                <a:cubicBezTo>
                  <a:pt x="11276" y="2779"/>
                  <a:pt x="11082" y="2779"/>
                  <a:pt x="10889" y="2779"/>
                </a:cubicBezTo>
                <a:cubicBezTo>
                  <a:pt x="10889" y="1893"/>
                  <a:pt x="10889" y="1006"/>
                  <a:pt x="10889" y="119"/>
                </a:cubicBezTo>
                <a:close/>
                <a:moveTo>
                  <a:pt x="4822" y="51"/>
                </a:moveTo>
                <a:cubicBezTo>
                  <a:pt x="5033" y="51"/>
                  <a:pt x="5243" y="51"/>
                  <a:pt x="5453" y="51"/>
                </a:cubicBezTo>
                <a:cubicBezTo>
                  <a:pt x="5453" y="525"/>
                  <a:pt x="5533" y="819"/>
                  <a:pt x="5692" y="932"/>
                </a:cubicBezTo>
                <a:cubicBezTo>
                  <a:pt x="5146" y="1023"/>
                  <a:pt x="4868" y="898"/>
                  <a:pt x="4857" y="559"/>
                </a:cubicBezTo>
                <a:cubicBezTo>
                  <a:pt x="4834" y="424"/>
                  <a:pt x="4822" y="254"/>
                  <a:pt x="4822" y="51"/>
                </a:cubicBezTo>
                <a:close/>
                <a:moveTo>
                  <a:pt x="239" y="51"/>
                </a:moveTo>
                <a:cubicBezTo>
                  <a:pt x="449" y="51"/>
                  <a:pt x="660" y="51"/>
                  <a:pt x="870" y="51"/>
                </a:cubicBezTo>
                <a:cubicBezTo>
                  <a:pt x="870" y="525"/>
                  <a:pt x="950" y="819"/>
                  <a:pt x="1109" y="932"/>
                </a:cubicBezTo>
                <a:cubicBezTo>
                  <a:pt x="563" y="1023"/>
                  <a:pt x="285" y="898"/>
                  <a:pt x="273" y="559"/>
                </a:cubicBezTo>
                <a:cubicBezTo>
                  <a:pt x="251" y="424"/>
                  <a:pt x="239" y="254"/>
                  <a:pt x="239" y="51"/>
                </a:cubicBezTo>
                <a:close/>
                <a:moveTo>
                  <a:pt x="16820" y="34"/>
                </a:moveTo>
                <a:cubicBezTo>
                  <a:pt x="17053" y="34"/>
                  <a:pt x="17286" y="34"/>
                  <a:pt x="17519" y="34"/>
                </a:cubicBezTo>
                <a:cubicBezTo>
                  <a:pt x="17359" y="305"/>
                  <a:pt x="17223" y="458"/>
                  <a:pt x="17109" y="492"/>
                </a:cubicBezTo>
                <a:cubicBezTo>
                  <a:pt x="16996" y="548"/>
                  <a:pt x="16751" y="554"/>
                  <a:pt x="16376" y="508"/>
                </a:cubicBezTo>
                <a:cubicBezTo>
                  <a:pt x="16524" y="441"/>
                  <a:pt x="16672" y="283"/>
                  <a:pt x="16820" y="34"/>
                </a:cubicBezTo>
                <a:close/>
                <a:moveTo>
                  <a:pt x="14108" y="34"/>
                </a:moveTo>
                <a:cubicBezTo>
                  <a:pt x="14341" y="34"/>
                  <a:pt x="14574" y="34"/>
                  <a:pt x="14808" y="34"/>
                </a:cubicBezTo>
                <a:cubicBezTo>
                  <a:pt x="14944" y="283"/>
                  <a:pt x="15092" y="441"/>
                  <a:pt x="15251" y="508"/>
                </a:cubicBezTo>
                <a:cubicBezTo>
                  <a:pt x="14864" y="554"/>
                  <a:pt x="14614" y="548"/>
                  <a:pt x="14501" y="492"/>
                </a:cubicBezTo>
                <a:cubicBezTo>
                  <a:pt x="14387" y="458"/>
                  <a:pt x="14256" y="305"/>
                  <a:pt x="14108" y="34"/>
                </a:cubicBezTo>
                <a:close/>
                <a:moveTo>
                  <a:pt x="15472" y="0"/>
                </a:moveTo>
                <a:cubicBezTo>
                  <a:pt x="15711" y="0"/>
                  <a:pt x="15950" y="0"/>
                  <a:pt x="16189" y="0"/>
                </a:cubicBezTo>
                <a:cubicBezTo>
                  <a:pt x="16189" y="215"/>
                  <a:pt x="16189" y="429"/>
                  <a:pt x="16189" y="644"/>
                </a:cubicBezTo>
                <a:cubicBezTo>
                  <a:pt x="16479" y="644"/>
                  <a:pt x="16768" y="644"/>
                  <a:pt x="17058" y="644"/>
                </a:cubicBezTo>
                <a:cubicBezTo>
                  <a:pt x="17502" y="621"/>
                  <a:pt x="17712" y="763"/>
                  <a:pt x="17689" y="1068"/>
                </a:cubicBezTo>
                <a:cubicBezTo>
                  <a:pt x="17689" y="1073"/>
                  <a:pt x="17689" y="1079"/>
                  <a:pt x="17689" y="1085"/>
                </a:cubicBezTo>
                <a:cubicBezTo>
                  <a:pt x="17689" y="1209"/>
                  <a:pt x="17655" y="1316"/>
                  <a:pt x="17587" y="1407"/>
                </a:cubicBezTo>
                <a:cubicBezTo>
                  <a:pt x="17416" y="1407"/>
                  <a:pt x="17246" y="1407"/>
                  <a:pt x="17075" y="1407"/>
                </a:cubicBezTo>
                <a:cubicBezTo>
                  <a:pt x="17075" y="1441"/>
                  <a:pt x="17075" y="1474"/>
                  <a:pt x="17075" y="1508"/>
                </a:cubicBezTo>
                <a:cubicBezTo>
                  <a:pt x="17098" y="1746"/>
                  <a:pt x="16956" y="1853"/>
                  <a:pt x="16649" y="1830"/>
                </a:cubicBezTo>
                <a:cubicBezTo>
                  <a:pt x="16251" y="1830"/>
                  <a:pt x="15853" y="1830"/>
                  <a:pt x="15455" y="1830"/>
                </a:cubicBezTo>
                <a:cubicBezTo>
                  <a:pt x="15217" y="1842"/>
                  <a:pt x="15092" y="1780"/>
                  <a:pt x="15080" y="1644"/>
                </a:cubicBezTo>
                <a:cubicBezTo>
                  <a:pt x="15080" y="1717"/>
                  <a:pt x="15080" y="1791"/>
                  <a:pt x="15080" y="1864"/>
                </a:cubicBezTo>
                <a:cubicBezTo>
                  <a:pt x="14876" y="1864"/>
                  <a:pt x="14671" y="1864"/>
                  <a:pt x="14466" y="1864"/>
                </a:cubicBezTo>
                <a:cubicBezTo>
                  <a:pt x="14466" y="1700"/>
                  <a:pt x="14466" y="1537"/>
                  <a:pt x="14466" y="1373"/>
                </a:cubicBezTo>
                <a:cubicBezTo>
                  <a:pt x="14273" y="1373"/>
                  <a:pt x="14080" y="1373"/>
                  <a:pt x="13887" y="1373"/>
                </a:cubicBezTo>
                <a:cubicBezTo>
                  <a:pt x="13887" y="1130"/>
                  <a:pt x="13887" y="887"/>
                  <a:pt x="13887" y="644"/>
                </a:cubicBezTo>
                <a:cubicBezTo>
                  <a:pt x="14108" y="644"/>
                  <a:pt x="14330" y="644"/>
                  <a:pt x="14552" y="644"/>
                </a:cubicBezTo>
                <a:cubicBezTo>
                  <a:pt x="14552" y="757"/>
                  <a:pt x="14552" y="870"/>
                  <a:pt x="14552" y="983"/>
                </a:cubicBezTo>
                <a:cubicBezTo>
                  <a:pt x="14574" y="757"/>
                  <a:pt x="14756" y="644"/>
                  <a:pt x="15097" y="644"/>
                </a:cubicBezTo>
                <a:cubicBezTo>
                  <a:pt x="15222" y="644"/>
                  <a:pt x="15347" y="644"/>
                  <a:pt x="15472" y="644"/>
                </a:cubicBezTo>
                <a:cubicBezTo>
                  <a:pt x="15472" y="429"/>
                  <a:pt x="15472" y="215"/>
                  <a:pt x="15472" y="0"/>
                </a:cubicBezTo>
                <a:close/>
                <a:moveTo>
                  <a:pt x="6272" y="0"/>
                </a:moveTo>
                <a:cubicBezTo>
                  <a:pt x="6493" y="0"/>
                  <a:pt x="6715" y="0"/>
                  <a:pt x="6937" y="0"/>
                </a:cubicBezTo>
                <a:cubicBezTo>
                  <a:pt x="6880" y="158"/>
                  <a:pt x="6829" y="299"/>
                  <a:pt x="6783" y="424"/>
                </a:cubicBezTo>
                <a:cubicBezTo>
                  <a:pt x="7124" y="412"/>
                  <a:pt x="7278" y="565"/>
                  <a:pt x="7244" y="881"/>
                </a:cubicBezTo>
                <a:cubicBezTo>
                  <a:pt x="7244" y="1763"/>
                  <a:pt x="7244" y="2644"/>
                  <a:pt x="7244" y="3525"/>
                </a:cubicBezTo>
                <a:cubicBezTo>
                  <a:pt x="7244" y="3548"/>
                  <a:pt x="7244" y="3576"/>
                  <a:pt x="7244" y="3610"/>
                </a:cubicBezTo>
                <a:cubicBezTo>
                  <a:pt x="7357" y="3655"/>
                  <a:pt x="7488" y="3678"/>
                  <a:pt x="7636" y="3678"/>
                </a:cubicBezTo>
                <a:cubicBezTo>
                  <a:pt x="7829" y="3712"/>
                  <a:pt x="7920" y="3570"/>
                  <a:pt x="7909" y="3254"/>
                </a:cubicBezTo>
                <a:cubicBezTo>
                  <a:pt x="7909" y="2525"/>
                  <a:pt x="7909" y="1796"/>
                  <a:pt x="7909" y="1068"/>
                </a:cubicBezTo>
                <a:cubicBezTo>
                  <a:pt x="7704" y="1068"/>
                  <a:pt x="7499" y="1068"/>
                  <a:pt x="7295" y="1068"/>
                </a:cubicBezTo>
                <a:cubicBezTo>
                  <a:pt x="7295" y="1017"/>
                  <a:pt x="7295" y="966"/>
                  <a:pt x="7295" y="915"/>
                </a:cubicBezTo>
                <a:cubicBezTo>
                  <a:pt x="7499" y="915"/>
                  <a:pt x="7704" y="915"/>
                  <a:pt x="7909" y="915"/>
                </a:cubicBezTo>
                <a:cubicBezTo>
                  <a:pt x="7909" y="610"/>
                  <a:pt x="7909" y="305"/>
                  <a:pt x="7909" y="0"/>
                </a:cubicBezTo>
                <a:cubicBezTo>
                  <a:pt x="8096" y="0"/>
                  <a:pt x="8284" y="0"/>
                  <a:pt x="8471" y="0"/>
                </a:cubicBezTo>
                <a:cubicBezTo>
                  <a:pt x="8471" y="305"/>
                  <a:pt x="8471" y="610"/>
                  <a:pt x="8471" y="915"/>
                </a:cubicBezTo>
                <a:cubicBezTo>
                  <a:pt x="8545" y="915"/>
                  <a:pt x="8619" y="915"/>
                  <a:pt x="8693" y="915"/>
                </a:cubicBezTo>
                <a:cubicBezTo>
                  <a:pt x="8693" y="966"/>
                  <a:pt x="8693" y="1017"/>
                  <a:pt x="8693" y="1068"/>
                </a:cubicBezTo>
                <a:cubicBezTo>
                  <a:pt x="8619" y="1068"/>
                  <a:pt x="8545" y="1068"/>
                  <a:pt x="8471" y="1068"/>
                </a:cubicBezTo>
                <a:cubicBezTo>
                  <a:pt x="8471" y="1876"/>
                  <a:pt x="8471" y="2683"/>
                  <a:pt x="8471" y="3491"/>
                </a:cubicBezTo>
                <a:cubicBezTo>
                  <a:pt x="8483" y="3864"/>
                  <a:pt x="8335" y="4045"/>
                  <a:pt x="8028" y="4034"/>
                </a:cubicBezTo>
                <a:cubicBezTo>
                  <a:pt x="7687" y="4011"/>
                  <a:pt x="7426" y="3875"/>
                  <a:pt x="7244" y="3627"/>
                </a:cubicBezTo>
                <a:cubicBezTo>
                  <a:pt x="7221" y="3909"/>
                  <a:pt x="7085" y="4045"/>
                  <a:pt x="6834" y="4034"/>
                </a:cubicBezTo>
                <a:cubicBezTo>
                  <a:pt x="6539" y="4022"/>
                  <a:pt x="6346" y="3915"/>
                  <a:pt x="6255" y="3712"/>
                </a:cubicBezTo>
                <a:cubicBezTo>
                  <a:pt x="6175" y="3881"/>
                  <a:pt x="5936" y="3943"/>
                  <a:pt x="5539" y="3898"/>
                </a:cubicBezTo>
                <a:cubicBezTo>
                  <a:pt x="5675" y="3785"/>
                  <a:pt x="5772" y="3672"/>
                  <a:pt x="5828" y="3559"/>
                </a:cubicBezTo>
                <a:cubicBezTo>
                  <a:pt x="5942" y="3322"/>
                  <a:pt x="6062" y="3017"/>
                  <a:pt x="6187" y="2644"/>
                </a:cubicBezTo>
                <a:cubicBezTo>
                  <a:pt x="5982" y="2644"/>
                  <a:pt x="5777" y="2644"/>
                  <a:pt x="5573" y="2644"/>
                </a:cubicBezTo>
                <a:cubicBezTo>
                  <a:pt x="5573" y="2599"/>
                  <a:pt x="5573" y="2553"/>
                  <a:pt x="5573" y="2508"/>
                </a:cubicBezTo>
                <a:cubicBezTo>
                  <a:pt x="5635" y="2508"/>
                  <a:pt x="5698" y="2508"/>
                  <a:pt x="5760" y="2508"/>
                </a:cubicBezTo>
                <a:cubicBezTo>
                  <a:pt x="5760" y="1813"/>
                  <a:pt x="5760" y="1119"/>
                  <a:pt x="5760" y="424"/>
                </a:cubicBezTo>
                <a:cubicBezTo>
                  <a:pt x="5874" y="424"/>
                  <a:pt x="5988" y="424"/>
                  <a:pt x="6101" y="424"/>
                </a:cubicBezTo>
                <a:cubicBezTo>
                  <a:pt x="6135" y="379"/>
                  <a:pt x="6187" y="254"/>
                  <a:pt x="6255" y="51"/>
                </a:cubicBezTo>
                <a:cubicBezTo>
                  <a:pt x="6255" y="62"/>
                  <a:pt x="6260" y="45"/>
                  <a:pt x="6272" y="0"/>
                </a:cubicBezTo>
                <a:close/>
                <a:moveTo>
                  <a:pt x="1689" y="0"/>
                </a:moveTo>
                <a:cubicBezTo>
                  <a:pt x="1910" y="0"/>
                  <a:pt x="2132" y="0"/>
                  <a:pt x="2354" y="0"/>
                </a:cubicBezTo>
                <a:cubicBezTo>
                  <a:pt x="2297" y="158"/>
                  <a:pt x="2246" y="299"/>
                  <a:pt x="2200" y="424"/>
                </a:cubicBezTo>
                <a:cubicBezTo>
                  <a:pt x="2541" y="412"/>
                  <a:pt x="2695" y="565"/>
                  <a:pt x="2660" y="881"/>
                </a:cubicBezTo>
                <a:cubicBezTo>
                  <a:pt x="2660" y="1763"/>
                  <a:pt x="2660" y="2644"/>
                  <a:pt x="2660" y="3525"/>
                </a:cubicBezTo>
                <a:cubicBezTo>
                  <a:pt x="2660" y="3548"/>
                  <a:pt x="2660" y="3576"/>
                  <a:pt x="2660" y="3610"/>
                </a:cubicBezTo>
                <a:cubicBezTo>
                  <a:pt x="2774" y="3655"/>
                  <a:pt x="2905" y="3678"/>
                  <a:pt x="3053" y="3678"/>
                </a:cubicBezTo>
                <a:cubicBezTo>
                  <a:pt x="3246" y="3712"/>
                  <a:pt x="3337" y="3570"/>
                  <a:pt x="3325" y="3254"/>
                </a:cubicBezTo>
                <a:cubicBezTo>
                  <a:pt x="3325" y="2525"/>
                  <a:pt x="3325" y="1796"/>
                  <a:pt x="3325" y="1068"/>
                </a:cubicBezTo>
                <a:cubicBezTo>
                  <a:pt x="3121" y="1068"/>
                  <a:pt x="2916" y="1068"/>
                  <a:pt x="2712" y="1068"/>
                </a:cubicBezTo>
                <a:cubicBezTo>
                  <a:pt x="2712" y="1017"/>
                  <a:pt x="2712" y="966"/>
                  <a:pt x="2712" y="915"/>
                </a:cubicBezTo>
                <a:cubicBezTo>
                  <a:pt x="2916" y="915"/>
                  <a:pt x="3121" y="915"/>
                  <a:pt x="3325" y="915"/>
                </a:cubicBezTo>
                <a:cubicBezTo>
                  <a:pt x="3325" y="610"/>
                  <a:pt x="3325" y="305"/>
                  <a:pt x="3325" y="0"/>
                </a:cubicBezTo>
                <a:cubicBezTo>
                  <a:pt x="3513" y="0"/>
                  <a:pt x="3701" y="0"/>
                  <a:pt x="3888" y="0"/>
                </a:cubicBezTo>
                <a:cubicBezTo>
                  <a:pt x="3888" y="305"/>
                  <a:pt x="3888" y="610"/>
                  <a:pt x="3888" y="915"/>
                </a:cubicBezTo>
                <a:cubicBezTo>
                  <a:pt x="3962" y="915"/>
                  <a:pt x="4036" y="915"/>
                  <a:pt x="4110" y="915"/>
                </a:cubicBezTo>
                <a:cubicBezTo>
                  <a:pt x="4110" y="966"/>
                  <a:pt x="4110" y="1017"/>
                  <a:pt x="4110" y="1068"/>
                </a:cubicBezTo>
                <a:cubicBezTo>
                  <a:pt x="4036" y="1068"/>
                  <a:pt x="3962" y="1068"/>
                  <a:pt x="3888" y="1068"/>
                </a:cubicBezTo>
                <a:cubicBezTo>
                  <a:pt x="3888" y="1876"/>
                  <a:pt x="3888" y="2683"/>
                  <a:pt x="3888" y="3491"/>
                </a:cubicBezTo>
                <a:cubicBezTo>
                  <a:pt x="3899" y="3864"/>
                  <a:pt x="3752" y="4045"/>
                  <a:pt x="3445" y="4034"/>
                </a:cubicBezTo>
                <a:cubicBezTo>
                  <a:pt x="3104" y="4011"/>
                  <a:pt x="2842" y="3875"/>
                  <a:pt x="2660" y="3627"/>
                </a:cubicBezTo>
                <a:cubicBezTo>
                  <a:pt x="2638" y="3909"/>
                  <a:pt x="2501" y="4045"/>
                  <a:pt x="2251" y="4034"/>
                </a:cubicBezTo>
                <a:cubicBezTo>
                  <a:pt x="1956" y="4022"/>
                  <a:pt x="1762" y="3915"/>
                  <a:pt x="1671" y="3712"/>
                </a:cubicBezTo>
                <a:cubicBezTo>
                  <a:pt x="1592" y="3881"/>
                  <a:pt x="1353" y="3943"/>
                  <a:pt x="955" y="3898"/>
                </a:cubicBezTo>
                <a:cubicBezTo>
                  <a:pt x="1092" y="3785"/>
                  <a:pt x="1188" y="3672"/>
                  <a:pt x="1245" y="3559"/>
                </a:cubicBezTo>
                <a:cubicBezTo>
                  <a:pt x="1359" y="3322"/>
                  <a:pt x="1478" y="3017"/>
                  <a:pt x="1603" y="2644"/>
                </a:cubicBezTo>
                <a:cubicBezTo>
                  <a:pt x="1399" y="2644"/>
                  <a:pt x="1194" y="2644"/>
                  <a:pt x="989" y="2644"/>
                </a:cubicBezTo>
                <a:cubicBezTo>
                  <a:pt x="989" y="2599"/>
                  <a:pt x="989" y="2553"/>
                  <a:pt x="989" y="2508"/>
                </a:cubicBezTo>
                <a:cubicBezTo>
                  <a:pt x="1052" y="2508"/>
                  <a:pt x="1114" y="2508"/>
                  <a:pt x="1177" y="2508"/>
                </a:cubicBezTo>
                <a:cubicBezTo>
                  <a:pt x="1177" y="1813"/>
                  <a:pt x="1177" y="1119"/>
                  <a:pt x="1177" y="424"/>
                </a:cubicBezTo>
                <a:cubicBezTo>
                  <a:pt x="1291" y="424"/>
                  <a:pt x="1404" y="424"/>
                  <a:pt x="1518" y="424"/>
                </a:cubicBezTo>
                <a:cubicBezTo>
                  <a:pt x="1552" y="379"/>
                  <a:pt x="1603" y="254"/>
                  <a:pt x="1671" y="51"/>
                </a:cubicBezTo>
                <a:cubicBezTo>
                  <a:pt x="1671" y="62"/>
                  <a:pt x="1677" y="45"/>
                  <a:pt x="1689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1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12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23" grpId="0"/>
      <p:bldP spid="27" grpId="0" animBg="1"/>
      <p:bldP spid="5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椭圆 32"/>
          <p:cNvSpPr/>
          <p:nvPr/>
        </p:nvSpPr>
        <p:spPr>
          <a:xfrm>
            <a:off x="4644277" y="2000799"/>
            <a:ext cx="778429" cy="782170"/>
          </a:xfrm>
          <a:prstGeom prst="ellipse">
            <a:avLst/>
          </a:prstGeom>
          <a:solidFill>
            <a:sysClr val="window" lastClr="FFFFFF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innerShdw blurRad="63500" dist="63500" dir="13200000">
              <a:sysClr val="windowText" lastClr="000000">
                <a:alpha val="20000"/>
              </a:sys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+mn-cs"/>
              </a:rPr>
              <a:t>01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+mn-cs"/>
            </a:endParaRPr>
          </a:p>
        </p:txBody>
      </p:sp>
      <p:sp>
        <p:nvSpPr>
          <p:cNvPr id="34" name="矩形 15"/>
          <p:cNvSpPr/>
          <p:nvPr/>
        </p:nvSpPr>
        <p:spPr>
          <a:xfrm>
            <a:off x="5799138" y="2865438"/>
            <a:ext cx="2441575" cy="458788"/>
          </a:xfrm>
          <a:custGeom>
            <a:avLst/>
            <a:gdLst>
              <a:gd name="connsiteX0" fmla="*/ 0 w 3744416"/>
              <a:gd name="connsiteY0" fmla="*/ 0 h 689605"/>
              <a:gd name="connsiteX1" fmla="*/ 3744416 w 3744416"/>
              <a:gd name="connsiteY1" fmla="*/ 0 h 689605"/>
              <a:gd name="connsiteX2" fmla="*/ 3744416 w 3744416"/>
              <a:gd name="connsiteY2" fmla="*/ 689605 h 689605"/>
              <a:gd name="connsiteX3" fmla="*/ 0 w 3744416"/>
              <a:gd name="connsiteY3" fmla="*/ 689605 h 689605"/>
              <a:gd name="connsiteX4" fmla="*/ 0 w 3744416"/>
              <a:gd name="connsiteY4" fmla="*/ 0 h 689605"/>
              <a:gd name="connsiteX0-1" fmla="*/ 39188 w 3783604"/>
              <a:gd name="connsiteY0-2" fmla="*/ 0 h 689605"/>
              <a:gd name="connsiteX1-3" fmla="*/ 3783604 w 3783604"/>
              <a:gd name="connsiteY1-4" fmla="*/ 0 h 689605"/>
              <a:gd name="connsiteX2-5" fmla="*/ 3783604 w 3783604"/>
              <a:gd name="connsiteY2-6" fmla="*/ 689605 h 689605"/>
              <a:gd name="connsiteX3-7" fmla="*/ 0 w 3783604"/>
              <a:gd name="connsiteY3-8" fmla="*/ 572039 h 689605"/>
              <a:gd name="connsiteX4-9" fmla="*/ 39188 w 3783604"/>
              <a:gd name="connsiteY4-10" fmla="*/ 0 h 689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3604" h="689605">
                <a:moveTo>
                  <a:pt x="39188" y="0"/>
                </a:moveTo>
                <a:lnTo>
                  <a:pt x="3783604" y="0"/>
                </a:lnTo>
                <a:lnTo>
                  <a:pt x="3783604" y="689605"/>
                </a:lnTo>
                <a:lnTo>
                  <a:pt x="0" y="572039"/>
                </a:lnTo>
                <a:lnTo>
                  <a:pt x="39188" y="0"/>
                </a:lnTo>
                <a:close/>
              </a:path>
            </a:pathLst>
          </a:custGeom>
          <a:gradFill>
            <a:gsLst>
              <a:gs pos="0">
                <a:sysClr val="windowText" lastClr="000000"/>
              </a:gs>
              <a:gs pos="100000">
                <a:sysClr val="windowText" lastClr="000000">
                  <a:alpha val="9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99138" y="2805113"/>
            <a:ext cx="244157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项目介绍</a:t>
            </a:r>
            <a:endParaRPr kumimoji="0" lang="zh-CN" altLang="zh-C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127" name="直接连接符 35"/>
          <p:cNvCxnSpPr/>
          <p:nvPr/>
        </p:nvCxnSpPr>
        <p:spPr>
          <a:xfrm>
            <a:off x="5311775" y="2613025"/>
            <a:ext cx="401638" cy="303213"/>
          </a:xfrm>
          <a:prstGeom prst="lin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med" len="med"/>
            <a:tailEnd type="oval" w="med" len="med"/>
          </a:ln>
        </p:spPr>
      </p:cxnSp>
      <p:sp>
        <p:nvSpPr>
          <p:cNvPr id="38" name="椭圆 37"/>
          <p:cNvSpPr/>
          <p:nvPr/>
        </p:nvSpPr>
        <p:spPr>
          <a:xfrm>
            <a:off x="3935171" y="3086713"/>
            <a:ext cx="803991" cy="807855"/>
          </a:xfrm>
          <a:prstGeom prst="ellipse">
            <a:avLst/>
          </a:prstGeom>
          <a:solidFill>
            <a:sysClr val="window" lastClr="FFFFFF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innerShdw blurRad="63500" dist="63500" dir="13200000">
              <a:sysClr val="windowText" lastClr="000000">
                <a:alpha val="20000"/>
              </a:sys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+mn-cs"/>
              </a:rPr>
              <a:t>02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+mn-cs"/>
            </a:endParaRPr>
          </a:p>
        </p:txBody>
      </p:sp>
      <p:sp>
        <p:nvSpPr>
          <p:cNvPr id="39" name="矩形 15"/>
          <p:cNvSpPr/>
          <p:nvPr/>
        </p:nvSpPr>
        <p:spPr>
          <a:xfrm>
            <a:off x="5102225" y="3965575"/>
            <a:ext cx="2441575" cy="457200"/>
          </a:xfrm>
          <a:custGeom>
            <a:avLst/>
            <a:gdLst>
              <a:gd name="connsiteX0" fmla="*/ 0 w 3744416"/>
              <a:gd name="connsiteY0" fmla="*/ 0 h 689605"/>
              <a:gd name="connsiteX1" fmla="*/ 3744416 w 3744416"/>
              <a:gd name="connsiteY1" fmla="*/ 0 h 689605"/>
              <a:gd name="connsiteX2" fmla="*/ 3744416 w 3744416"/>
              <a:gd name="connsiteY2" fmla="*/ 689605 h 689605"/>
              <a:gd name="connsiteX3" fmla="*/ 0 w 3744416"/>
              <a:gd name="connsiteY3" fmla="*/ 689605 h 689605"/>
              <a:gd name="connsiteX4" fmla="*/ 0 w 3744416"/>
              <a:gd name="connsiteY4" fmla="*/ 0 h 689605"/>
              <a:gd name="connsiteX0-1" fmla="*/ 39188 w 3783604"/>
              <a:gd name="connsiteY0-2" fmla="*/ 0 h 689605"/>
              <a:gd name="connsiteX1-3" fmla="*/ 3783604 w 3783604"/>
              <a:gd name="connsiteY1-4" fmla="*/ 0 h 689605"/>
              <a:gd name="connsiteX2-5" fmla="*/ 3783604 w 3783604"/>
              <a:gd name="connsiteY2-6" fmla="*/ 689605 h 689605"/>
              <a:gd name="connsiteX3-7" fmla="*/ 0 w 3783604"/>
              <a:gd name="connsiteY3-8" fmla="*/ 572039 h 689605"/>
              <a:gd name="connsiteX4-9" fmla="*/ 39188 w 3783604"/>
              <a:gd name="connsiteY4-10" fmla="*/ 0 h 689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3604" h="689605">
                <a:moveTo>
                  <a:pt x="39188" y="0"/>
                </a:moveTo>
                <a:lnTo>
                  <a:pt x="3783604" y="0"/>
                </a:lnTo>
                <a:lnTo>
                  <a:pt x="3783604" y="689605"/>
                </a:lnTo>
                <a:lnTo>
                  <a:pt x="0" y="572039"/>
                </a:lnTo>
                <a:lnTo>
                  <a:pt x="39188" y="0"/>
                </a:lnTo>
                <a:close/>
              </a:path>
            </a:pathLst>
          </a:custGeom>
          <a:gradFill>
            <a:gsLst>
              <a:gs pos="0">
                <a:sysClr val="windowText" lastClr="000000"/>
              </a:gs>
              <a:gs pos="100000">
                <a:sysClr val="windowText" lastClr="000000">
                  <a:alpha val="9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102225" y="3903663"/>
            <a:ext cx="244157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项目完成情况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133" name="直接连接符 40"/>
          <p:cNvCxnSpPr/>
          <p:nvPr/>
        </p:nvCxnSpPr>
        <p:spPr>
          <a:xfrm>
            <a:off x="4614863" y="3711575"/>
            <a:ext cx="401637" cy="303213"/>
          </a:xfrm>
          <a:prstGeom prst="lin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med" len="med"/>
            <a:tailEnd type="oval" w="med" len="med"/>
          </a:ln>
        </p:spPr>
      </p:cxnSp>
      <p:sp>
        <p:nvSpPr>
          <p:cNvPr id="43" name="椭圆 42"/>
          <p:cNvSpPr/>
          <p:nvPr/>
        </p:nvSpPr>
        <p:spPr>
          <a:xfrm>
            <a:off x="3238846" y="4185469"/>
            <a:ext cx="803991" cy="807855"/>
          </a:xfrm>
          <a:prstGeom prst="ellipse">
            <a:avLst/>
          </a:prstGeom>
          <a:solidFill>
            <a:sysClr val="window" lastClr="FFFFFF"/>
          </a:solidFill>
          <a:ln w="635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>
            <a:innerShdw blurRad="63500" dist="63500" dir="13200000">
              <a:sysClr val="windowText" lastClr="000000">
                <a:alpha val="20000"/>
              </a:sysClr>
            </a:inn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+mn-cs"/>
              </a:rPr>
              <a:t>03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+mn-cs"/>
            </a:endParaRPr>
          </a:p>
        </p:txBody>
      </p:sp>
      <p:sp>
        <p:nvSpPr>
          <p:cNvPr id="44" name="矩形 15"/>
          <p:cNvSpPr/>
          <p:nvPr/>
        </p:nvSpPr>
        <p:spPr>
          <a:xfrm>
            <a:off x="4405313" y="5064125"/>
            <a:ext cx="2441575" cy="457200"/>
          </a:xfrm>
          <a:custGeom>
            <a:avLst/>
            <a:gdLst>
              <a:gd name="connsiteX0" fmla="*/ 0 w 3744416"/>
              <a:gd name="connsiteY0" fmla="*/ 0 h 689605"/>
              <a:gd name="connsiteX1" fmla="*/ 3744416 w 3744416"/>
              <a:gd name="connsiteY1" fmla="*/ 0 h 689605"/>
              <a:gd name="connsiteX2" fmla="*/ 3744416 w 3744416"/>
              <a:gd name="connsiteY2" fmla="*/ 689605 h 689605"/>
              <a:gd name="connsiteX3" fmla="*/ 0 w 3744416"/>
              <a:gd name="connsiteY3" fmla="*/ 689605 h 689605"/>
              <a:gd name="connsiteX4" fmla="*/ 0 w 3744416"/>
              <a:gd name="connsiteY4" fmla="*/ 0 h 689605"/>
              <a:gd name="connsiteX0-1" fmla="*/ 39188 w 3783604"/>
              <a:gd name="connsiteY0-2" fmla="*/ 0 h 689605"/>
              <a:gd name="connsiteX1-3" fmla="*/ 3783604 w 3783604"/>
              <a:gd name="connsiteY1-4" fmla="*/ 0 h 689605"/>
              <a:gd name="connsiteX2-5" fmla="*/ 3783604 w 3783604"/>
              <a:gd name="connsiteY2-6" fmla="*/ 689605 h 689605"/>
              <a:gd name="connsiteX3-7" fmla="*/ 0 w 3783604"/>
              <a:gd name="connsiteY3-8" fmla="*/ 572039 h 689605"/>
              <a:gd name="connsiteX4-9" fmla="*/ 39188 w 3783604"/>
              <a:gd name="connsiteY4-10" fmla="*/ 0 h 689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83604" h="689605">
                <a:moveTo>
                  <a:pt x="39188" y="0"/>
                </a:moveTo>
                <a:lnTo>
                  <a:pt x="3783604" y="0"/>
                </a:lnTo>
                <a:lnTo>
                  <a:pt x="3783604" y="689605"/>
                </a:lnTo>
                <a:lnTo>
                  <a:pt x="0" y="572039"/>
                </a:lnTo>
                <a:lnTo>
                  <a:pt x="39188" y="0"/>
                </a:lnTo>
                <a:close/>
              </a:path>
            </a:pathLst>
          </a:custGeom>
          <a:gradFill>
            <a:gsLst>
              <a:gs pos="0">
                <a:sysClr val="windowText" lastClr="000000"/>
              </a:gs>
              <a:gs pos="100000">
                <a:sysClr val="windowText" lastClr="000000">
                  <a:alpha val="9000"/>
                </a:sys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05313" y="5002213"/>
            <a:ext cx="244157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rPr>
              <a:t>演示</a:t>
            </a: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5139" name="直接连接符 45"/>
          <p:cNvCxnSpPr/>
          <p:nvPr/>
        </p:nvCxnSpPr>
        <p:spPr>
          <a:xfrm>
            <a:off x="3919538" y="4810125"/>
            <a:ext cx="401637" cy="303213"/>
          </a:xfrm>
          <a:prstGeom prst="line">
            <a:avLst/>
          </a:prstGeom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none" w="med" len="med"/>
            <a:tailEnd type="oval" w="med" len="med"/>
          </a:ln>
        </p:spPr>
      </p:cxnSp>
      <p:sp>
        <p:nvSpPr>
          <p:cNvPr id="5140" name="文本框 17"/>
          <p:cNvSpPr txBox="1"/>
          <p:nvPr/>
        </p:nvSpPr>
        <p:spPr>
          <a:xfrm>
            <a:off x="1487488" y="2544763"/>
            <a:ext cx="800100" cy="24574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>
            <a:spAutoFit/>
          </a:bodyPr>
          <a:p>
            <a:pPr lvl="0"/>
            <a:r>
              <a:rPr lang="en-US" altLang="zh-CN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en-US" altLang="zh-CN" sz="4000" dirty="0">
              <a:solidFill>
                <a:schemeClr val="accent1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284288" y="1574800"/>
            <a:ext cx="869950" cy="869950"/>
          </a:xfrm>
          <a:prstGeom prst="ellipse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01713" y="2254250"/>
            <a:ext cx="682625" cy="682625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录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1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4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13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51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14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5140" grpId="0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6"/>
          <p:cNvSpPr txBox="1"/>
          <p:nvPr/>
        </p:nvSpPr>
        <p:spPr>
          <a:xfrm>
            <a:off x="44450" y="1816100"/>
            <a:ext cx="4205288" cy="31543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199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微软雅黑" pitchFamily="34" charset="-122"/>
              </a:rPr>
              <a:t>01</a:t>
            </a:r>
            <a:endParaRPr lang="en-US" altLang="zh-CN" sz="19900" b="1" dirty="0">
              <a:solidFill>
                <a:schemeClr val="accent1">
                  <a:lumMod val="75000"/>
                </a:schemeClr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3075" name="文本框 7"/>
          <p:cNvSpPr txBox="1"/>
          <p:nvPr/>
        </p:nvSpPr>
        <p:spPr>
          <a:xfrm>
            <a:off x="0" y="3070225"/>
            <a:ext cx="3887788" cy="646113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ea typeface="Times New Roman" pitchFamily="18" charset="0"/>
              </a:rPr>
              <a:t>     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</a:rPr>
              <a:t>PART ONE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73818" y="2028508"/>
            <a:ext cx="46624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项目介绍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7" name="文本框 9"/>
          <p:cNvSpPr txBox="1">
            <a:spLocks noChangeArrowheads="1"/>
          </p:cNvSpPr>
          <p:nvPr/>
        </p:nvSpPr>
        <p:spPr bwMode="auto">
          <a:xfrm>
            <a:off x="3847465" y="2823845"/>
            <a:ext cx="4713605" cy="200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marL="400050" lvl="0" indent="-400050" algn="l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zh-CN" altLang="da-D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总体背景</a:t>
            </a: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  <a:p>
            <a:pPr marL="400050" lvl="0" indent="-400050" algn="l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zh-CN" altLang="da-D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网络部署</a:t>
            </a: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  <a:p>
            <a:pPr marL="400050" lvl="0" indent="-400050" algn="l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zh-CN" altLang="da-D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航道综合管理信息系统功能架构</a:t>
            </a: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078" name="直接连接符 10"/>
          <p:cNvCxnSpPr/>
          <p:nvPr/>
        </p:nvCxnSpPr>
        <p:spPr>
          <a:xfrm>
            <a:off x="3927793" y="2747645"/>
            <a:ext cx="4608512" cy="0"/>
          </a:xfrm>
          <a:prstGeom prst="line">
            <a:avLst/>
          </a:prstGeom>
          <a:ln w="12700" cap="flat" cmpd="sng">
            <a:solidFill>
              <a:srgbClr val="DFDFDF"/>
            </a:solidFill>
            <a:prstDash val="solid"/>
            <a:miter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animBg="1"/>
      <p:bldP spid="3076" grpId="0"/>
      <p:bldP spid="3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6" name="MH_Text_1"/>
          <p:cNvSpPr txBox="1">
            <a:spLocks noChangeArrowheads="1"/>
          </p:cNvSpPr>
          <p:nvPr/>
        </p:nvSpPr>
        <p:spPr bwMode="auto">
          <a:xfrm>
            <a:off x="422275" y="1425575"/>
            <a:ext cx="762508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marL="0" marR="0" lvl="0" indent="39624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目前航道管理以手工管理为主，数据统计和报表报送以WORD\EXECEL文件以电子邮件形式实现层层报送，人工汇总后将信息输入交通部统计系统。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39624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航道现场管理主要凭管理人员长期积累的工作经验来管理，过程监管凭管理人员的个人素质。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marL="0" marR="0" lvl="0" indent="39624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随着浙江省公路水路安全畅通与应急处置工程建设，依靠人工经验式的航道管理模式已经不能适应智慧港航建设要求，需要逐步依靠信息化管理来提高航道管理工作的科学化、高效化、精确化水平。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3835" y="160020"/>
            <a:ext cx="8777605" cy="1407160"/>
            <a:chOff x="321" y="252"/>
            <a:chExt cx="13823" cy="2216"/>
          </a:xfrm>
        </p:grpSpPr>
        <p:sp>
          <p:nvSpPr>
            <p:cNvPr id="3074" name="文本框 6"/>
            <p:cNvSpPr txBox="1"/>
            <p:nvPr/>
          </p:nvSpPr>
          <p:spPr>
            <a:xfrm>
              <a:off x="321" y="252"/>
              <a:ext cx="2036" cy="15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ctr" eaLnBrk="1" hangingPunct="1"/>
              <a:r>
                <a:rPr lang="en-US" altLang="zh-CN" sz="60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微软雅黑" pitchFamily="34" charset="-122"/>
                </a:rPr>
                <a:t>01</a:t>
              </a:r>
              <a:endPara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076" name="文本框 8"/>
            <p:cNvSpPr txBox="1">
              <a:spLocks noChangeArrowheads="1"/>
            </p:cNvSpPr>
            <p:nvPr/>
          </p:nvSpPr>
          <p:spPr bwMode="auto">
            <a:xfrm>
              <a:off x="2113" y="428"/>
              <a:ext cx="4658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项目介绍</a:t>
              </a:r>
              <a:endPara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3078" name="直接连接符 10"/>
            <p:cNvCxnSpPr/>
            <p:nvPr/>
          </p:nvCxnSpPr>
          <p:spPr>
            <a:xfrm>
              <a:off x="2181" y="1138"/>
              <a:ext cx="8723" cy="9"/>
            </a:xfrm>
            <a:prstGeom prst="line">
              <a:avLst/>
            </a:prstGeom>
            <a:ln w="12700" cap="flat" cmpd="sng">
              <a:solidFill>
                <a:srgbClr val="DFDFDF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grpSp>
          <p:nvGrpSpPr>
            <p:cNvPr id="7" name="组合 6"/>
            <p:cNvGrpSpPr/>
            <p:nvPr/>
          </p:nvGrpSpPr>
          <p:grpSpPr>
            <a:xfrm>
              <a:off x="12060" y="256"/>
              <a:ext cx="2085" cy="2213"/>
              <a:chOff x="10738" y="-142"/>
              <a:chExt cx="3914" cy="4153"/>
            </a:xfrm>
          </p:grpSpPr>
          <p:sp>
            <p:nvSpPr>
              <p:cNvPr id="19" name="等腰三角形 18"/>
              <p:cNvSpPr/>
              <p:nvPr/>
            </p:nvSpPr>
            <p:spPr>
              <a:xfrm rot="9233090">
                <a:off x="12130" y="880"/>
                <a:ext cx="420" cy="36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5569576">
                <a:off x="11575" y="1943"/>
                <a:ext cx="625" cy="540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21371394">
                <a:off x="11368" y="-142"/>
                <a:ext cx="420" cy="36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2912161">
                <a:off x="13008" y="2508"/>
                <a:ext cx="1488" cy="1285"/>
              </a:xfrm>
              <a:prstGeom prst="triangl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2912161">
                <a:off x="12800" y="2413"/>
                <a:ext cx="1853" cy="1598"/>
              </a:xfrm>
              <a:prstGeom prst="triangle">
                <a:avLst/>
              </a:prstGeom>
              <a:noFill/>
              <a:ln w="12700" cap="flat" cmpd="sng" algn="ctr">
                <a:solidFill>
                  <a:srgbClr val="3B8DE9"/>
                </a:solidFill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9110320">
                <a:off x="13350" y="1948"/>
                <a:ext cx="180" cy="183"/>
              </a:xfrm>
              <a:prstGeom prst="ellips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8210217">
                <a:off x="10724" y="421"/>
                <a:ext cx="200" cy="17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8748521">
                <a:off x="11288" y="660"/>
                <a:ext cx="203" cy="17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</p:grpSp>
        <p:sp>
          <p:nvSpPr>
            <p:cNvPr id="8" name="文本框 8"/>
            <p:cNvSpPr txBox="1">
              <a:spLocks noChangeArrowheads="1"/>
            </p:cNvSpPr>
            <p:nvPr/>
          </p:nvSpPr>
          <p:spPr bwMode="auto">
            <a:xfrm>
              <a:off x="2115" y="1118"/>
              <a:ext cx="52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lphaLcPeriod"/>
                <a:defRPr/>
              </a:pPr>
              <a:r>
                <a: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总体背景</a:t>
              </a: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lum bright="24000"/>
          </a:blip>
          <a:srcRect l="6277" t="43702"/>
          <a:stretch>
            <a:fillRect/>
          </a:stretch>
        </p:blipFill>
        <p:spPr>
          <a:xfrm>
            <a:off x="0" y="4389755"/>
            <a:ext cx="9135745" cy="2465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380" y="892810"/>
            <a:ext cx="8131175" cy="5970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6" grpId="1"/>
      <p:bldP spid="512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03835" y="160020"/>
            <a:ext cx="8778240" cy="1407795"/>
            <a:chOff x="321" y="252"/>
            <a:chExt cx="13824" cy="2217"/>
          </a:xfrm>
        </p:grpSpPr>
        <p:sp>
          <p:nvSpPr>
            <p:cNvPr id="3074" name="文本框 6"/>
            <p:cNvSpPr txBox="1"/>
            <p:nvPr/>
          </p:nvSpPr>
          <p:spPr>
            <a:xfrm>
              <a:off x="321" y="252"/>
              <a:ext cx="2036" cy="15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ctr" eaLnBrk="1" hangingPunct="1"/>
              <a:r>
                <a:rPr lang="en-US" altLang="zh-CN" sz="60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微软雅黑" pitchFamily="34" charset="-122"/>
                </a:rPr>
                <a:t>01</a:t>
              </a:r>
              <a:endPara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076" name="文本框 8"/>
            <p:cNvSpPr txBox="1">
              <a:spLocks noChangeArrowheads="1"/>
            </p:cNvSpPr>
            <p:nvPr/>
          </p:nvSpPr>
          <p:spPr bwMode="auto">
            <a:xfrm>
              <a:off x="2113" y="428"/>
              <a:ext cx="4658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项目介绍</a:t>
              </a:r>
              <a:endPara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3078" name="直接连接符 10"/>
            <p:cNvCxnSpPr/>
            <p:nvPr/>
          </p:nvCxnSpPr>
          <p:spPr>
            <a:xfrm>
              <a:off x="2181" y="1138"/>
              <a:ext cx="8723" cy="9"/>
            </a:xfrm>
            <a:prstGeom prst="line">
              <a:avLst/>
            </a:prstGeom>
            <a:ln w="12700" cap="flat" cmpd="sng">
              <a:solidFill>
                <a:srgbClr val="DFDFDF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grpSp>
          <p:nvGrpSpPr>
            <p:cNvPr id="7" name="组合 6"/>
            <p:cNvGrpSpPr/>
            <p:nvPr/>
          </p:nvGrpSpPr>
          <p:grpSpPr>
            <a:xfrm>
              <a:off x="12060" y="256"/>
              <a:ext cx="2085" cy="2213"/>
              <a:chOff x="10738" y="-142"/>
              <a:chExt cx="3914" cy="4153"/>
            </a:xfrm>
          </p:grpSpPr>
          <p:sp>
            <p:nvSpPr>
              <p:cNvPr id="19" name="等腰三角形 18"/>
              <p:cNvSpPr/>
              <p:nvPr/>
            </p:nvSpPr>
            <p:spPr>
              <a:xfrm rot="9233090">
                <a:off x="12130" y="880"/>
                <a:ext cx="420" cy="36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5569576">
                <a:off x="11575" y="1943"/>
                <a:ext cx="625" cy="540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21371394">
                <a:off x="11368" y="-142"/>
                <a:ext cx="420" cy="36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2912161">
                <a:off x="13008" y="2508"/>
                <a:ext cx="1488" cy="1285"/>
              </a:xfrm>
              <a:prstGeom prst="triangl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2912161">
                <a:off x="12800" y="2413"/>
                <a:ext cx="1853" cy="1598"/>
              </a:xfrm>
              <a:prstGeom prst="triangle">
                <a:avLst/>
              </a:prstGeom>
              <a:noFill/>
              <a:ln w="12700" cap="flat" cmpd="sng" algn="ctr">
                <a:solidFill>
                  <a:srgbClr val="3B8DE9"/>
                </a:solidFill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9110320">
                <a:off x="13350" y="1948"/>
                <a:ext cx="180" cy="183"/>
              </a:xfrm>
              <a:prstGeom prst="ellips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8210217">
                <a:off x="10724" y="421"/>
                <a:ext cx="200" cy="17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8748521">
                <a:off x="11288" y="660"/>
                <a:ext cx="203" cy="17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</p:grpSp>
        <p:sp>
          <p:nvSpPr>
            <p:cNvPr id="8" name="文本框 8"/>
            <p:cNvSpPr txBox="1">
              <a:spLocks noChangeArrowheads="1"/>
            </p:cNvSpPr>
            <p:nvPr/>
          </p:nvSpPr>
          <p:spPr bwMode="auto">
            <a:xfrm>
              <a:off x="2116" y="1118"/>
              <a:ext cx="82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lphaLcPeriod" startAt="2"/>
                <a:defRPr/>
              </a:pPr>
              <a:r>
                <a: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网络部署图</a:t>
              </a: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685165" y="1466215"/>
          <a:ext cx="7317105" cy="730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10810" imgH="5242560" progId="WPS.Doc.6">
                  <p:embed/>
                </p:oleObj>
              </mc:Choice>
              <mc:Fallback>
                <p:oleObj name="" r:id="rId1" imgW="5210810" imgH="5242560" progId="WPS.Doc.6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5165" y="1466215"/>
                        <a:ext cx="7317105" cy="730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03835" y="160020"/>
            <a:ext cx="8778240" cy="1407795"/>
            <a:chOff x="321" y="252"/>
            <a:chExt cx="13824" cy="2217"/>
          </a:xfrm>
        </p:grpSpPr>
        <p:sp>
          <p:nvSpPr>
            <p:cNvPr id="3074" name="文本框 6"/>
            <p:cNvSpPr txBox="1"/>
            <p:nvPr/>
          </p:nvSpPr>
          <p:spPr>
            <a:xfrm>
              <a:off x="321" y="252"/>
              <a:ext cx="2036" cy="15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ctr" eaLnBrk="1" hangingPunct="1"/>
              <a:r>
                <a:rPr lang="en-US" altLang="zh-CN" sz="60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微软雅黑" pitchFamily="34" charset="-122"/>
                </a:rPr>
                <a:t>01</a:t>
              </a:r>
              <a:endPara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076" name="文本框 8"/>
            <p:cNvSpPr txBox="1">
              <a:spLocks noChangeArrowheads="1"/>
            </p:cNvSpPr>
            <p:nvPr/>
          </p:nvSpPr>
          <p:spPr bwMode="auto">
            <a:xfrm>
              <a:off x="2113" y="428"/>
              <a:ext cx="4658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项目介绍</a:t>
              </a:r>
              <a:endPara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3078" name="直接连接符 10"/>
            <p:cNvCxnSpPr/>
            <p:nvPr/>
          </p:nvCxnSpPr>
          <p:spPr>
            <a:xfrm>
              <a:off x="2181" y="1138"/>
              <a:ext cx="8723" cy="9"/>
            </a:xfrm>
            <a:prstGeom prst="line">
              <a:avLst/>
            </a:prstGeom>
            <a:ln w="12700" cap="flat" cmpd="sng">
              <a:solidFill>
                <a:srgbClr val="DFDFDF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grpSp>
          <p:nvGrpSpPr>
            <p:cNvPr id="7" name="组合 6"/>
            <p:cNvGrpSpPr/>
            <p:nvPr/>
          </p:nvGrpSpPr>
          <p:grpSpPr>
            <a:xfrm>
              <a:off x="12060" y="256"/>
              <a:ext cx="2085" cy="2213"/>
              <a:chOff x="10738" y="-142"/>
              <a:chExt cx="3914" cy="4153"/>
            </a:xfrm>
          </p:grpSpPr>
          <p:sp>
            <p:nvSpPr>
              <p:cNvPr id="19" name="等腰三角形 18"/>
              <p:cNvSpPr/>
              <p:nvPr/>
            </p:nvSpPr>
            <p:spPr>
              <a:xfrm rot="9233090">
                <a:off x="12130" y="880"/>
                <a:ext cx="420" cy="36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5569576">
                <a:off x="11575" y="1943"/>
                <a:ext cx="625" cy="540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21371394">
                <a:off x="11368" y="-142"/>
                <a:ext cx="420" cy="36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2912161">
                <a:off x="13008" y="2508"/>
                <a:ext cx="1488" cy="1285"/>
              </a:xfrm>
              <a:prstGeom prst="triangl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2912161">
                <a:off x="12800" y="2413"/>
                <a:ext cx="1853" cy="1598"/>
              </a:xfrm>
              <a:prstGeom prst="triangle">
                <a:avLst/>
              </a:prstGeom>
              <a:noFill/>
              <a:ln w="12700" cap="flat" cmpd="sng" algn="ctr">
                <a:solidFill>
                  <a:srgbClr val="3B8DE9"/>
                </a:solidFill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9110320">
                <a:off x="13350" y="1948"/>
                <a:ext cx="180" cy="183"/>
              </a:xfrm>
              <a:prstGeom prst="ellips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8210217">
                <a:off x="10724" y="421"/>
                <a:ext cx="200" cy="17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8748521">
                <a:off x="11288" y="660"/>
                <a:ext cx="203" cy="17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</p:grpSp>
        <p:sp>
          <p:nvSpPr>
            <p:cNvPr id="8" name="文本框 8"/>
            <p:cNvSpPr txBox="1">
              <a:spLocks noChangeArrowheads="1"/>
            </p:cNvSpPr>
            <p:nvPr/>
          </p:nvSpPr>
          <p:spPr bwMode="auto">
            <a:xfrm>
              <a:off x="2116" y="1118"/>
              <a:ext cx="821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lphaLcPeriod" startAt="3"/>
                <a:defRPr/>
              </a:pPr>
              <a:r>
                <a:rPr kumimoji="0" lang="zh-CN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航道综合管理信息系统功能架构</a:t>
              </a: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00990" y="1186180"/>
            <a:ext cx="7432675" cy="538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6"/>
          <p:cNvSpPr txBox="1"/>
          <p:nvPr/>
        </p:nvSpPr>
        <p:spPr>
          <a:xfrm>
            <a:off x="44450" y="1816100"/>
            <a:ext cx="4205288" cy="33896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199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微软雅黑" pitchFamily="34" charset="-122"/>
              </a:rPr>
              <a:t>02</a:t>
            </a:r>
            <a:endParaRPr lang="en-US" altLang="zh-CN" sz="19900" b="1" dirty="0">
              <a:solidFill>
                <a:schemeClr val="accent1">
                  <a:lumMod val="75000"/>
                </a:schemeClr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3075" name="文本框 7"/>
          <p:cNvSpPr txBox="1"/>
          <p:nvPr/>
        </p:nvSpPr>
        <p:spPr>
          <a:xfrm>
            <a:off x="0" y="3070225"/>
            <a:ext cx="3887788" cy="64008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ea typeface="Times New Roman" pitchFamily="18" charset="0"/>
              </a:rPr>
              <a:t>     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</a:rPr>
              <a:t>PART TWO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73818" y="2251393"/>
            <a:ext cx="46624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项目完成情况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7" name="文本框 9"/>
          <p:cNvSpPr txBox="1">
            <a:spLocks noChangeArrowheads="1"/>
          </p:cNvSpPr>
          <p:nvPr/>
        </p:nvSpPr>
        <p:spPr bwMode="auto">
          <a:xfrm>
            <a:off x="4210050" y="3161030"/>
            <a:ext cx="4713605" cy="127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marL="400050" lvl="0" indent="-400050" algn="l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zh-CN" altLang="da-D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已完成功能</a:t>
            </a: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  <a:p>
            <a:pPr marL="400050" lvl="0" indent="-400050" algn="l" eaLnBrk="1" hangingPunct="1">
              <a:lnSpc>
                <a:spcPct val="150000"/>
              </a:lnSpc>
              <a:buFont typeface="+mj-lt"/>
              <a:buAutoNum type="alphaLcPeriod"/>
            </a:pPr>
            <a:r>
              <a:rPr lang="zh-CN" altLang="da-D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未完成功能</a:t>
            </a: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  <a:p>
            <a:pPr lvl="0" indent="0" algn="l" eaLnBrk="1" hangingPunct="1">
              <a:lnSpc>
                <a:spcPct val="150000"/>
              </a:lnSpc>
              <a:buFont typeface="+mj-lt"/>
              <a:buNone/>
            </a:pP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  <a:p>
            <a:pPr lvl="0" indent="0" algn="l" eaLnBrk="1" hangingPunct="1">
              <a:lnSpc>
                <a:spcPct val="150000"/>
              </a:lnSpc>
              <a:buFont typeface="+mj-lt"/>
              <a:buNone/>
            </a:pP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078" name="直接连接符 10"/>
          <p:cNvCxnSpPr/>
          <p:nvPr/>
        </p:nvCxnSpPr>
        <p:spPr>
          <a:xfrm>
            <a:off x="3927793" y="2970530"/>
            <a:ext cx="4608512" cy="0"/>
          </a:xfrm>
          <a:prstGeom prst="line">
            <a:avLst/>
          </a:prstGeom>
          <a:ln w="12700" cap="flat" cmpd="sng">
            <a:solidFill>
              <a:srgbClr val="DFDFDF"/>
            </a:solidFill>
            <a:prstDash val="solid"/>
            <a:miter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animBg="1"/>
      <p:bldP spid="3076" grpId="0"/>
      <p:bldP spid="30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03835" y="160020"/>
            <a:ext cx="8778240" cy="1407795"/>
            <a:chOff x="321" y="252"/>
            <a:chExt cx="13824" cy="2217"/>
          </a:xfrm>
        </p:grpSpPr>
        <p:sp>
          <p:nvSpPr>
            <p:cNvPr id="3074" name="文本框 6"/>
            <p:cNvSpPr txBox="1"/>
            <p:nvPr/>
          </p:nvSpPr>
          <p:spPr>
            <a:xfrm>
              <a:off x="321" y="252"/>
              <a:ext cx="2036" cy="158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p>
              <a:pPr lvl="0" algn="ctr" eaLnBrk="1" hangingPunct="1"/>
              <a:r>
                <a:rPr lang="en-US" altLang="zh-CN" sz="6000" b="1" dirty="0">
                  <a:solidFill>
                    <a:schemeClr val="accent1">
                      <a:lumMod val="75000"/>
                    </a:schemeClr>
                  </a:solidFill>
                  <a:latin typeface="Arial" charset="0"/>
                  <a:ea typeface="微软雅黑" pitchFamily="34" charset="-122"/>
                </a:rPr>
                <a:t>02</a:t>
              </a:r>
              <a:endPara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微软雅黑" pitchFamily="34" charset="-122"/>
              </a:endParaRPr>
            </a:p>
          </p:txBody>
        </p:sp>
        <p:sp>
          <p:nvSpPr>
            <p:cNvPr id="3076" name="文本框 8"/>
            <p:cNvSpPr txBox="1">
              <a:spLocks noChangeArrowheads="1"/>
            </p:cNvSpPr>
            <p:nvPr/>
          </p:nvSpPr>
          <p:spPr bwMode="auto">
            <a:xfrm>
              <a:off x="2113" y="428"/>
              <a:ext cx="4658" cy="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1200" cap="none" spc="0" normalizeH="0" baseline="0" noProof="0" smtClean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项目完成情况</a:t>
              </a:r>
              <a:endParaRPr kumimoji="0" lang="zh-CN" altLang="en-US" sz="280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3078" name="直接连接符 10"/>
            <p:cNvCxnSpPr/>
            <p:nvPr/>
          </p:nvCxnSpPr>
          <p:spPr>
            <a:xfrm>
              <a:off x="2181" y="1138"/>
              <a:ext cx="8723" cy="9"/>
            </a:xfrm>
            <a:prstGeom prst="line">
              <a:avLst/>
            </a:prstGeom>
            <a:ln w="12700" cap="flat" cmpd="sng">
              <a:solidFill>
                <a:srgbClr val="DFDFDF"/>
              </a:solidFill>
              <a:prstDash val="solid"/>
              <a:miter/>
              <a:headEnd type="oval" w="med" len="med"/>
              <a:tailEnd type="oval" w="med" len="med"/>
            </a:ln>
          </p:spPr>
        </p:cxnSp>
        <p:grpSp>
          <p:nvGrpSpPr>
            <p:cNvPr id="7" name="组合 6"/>
            <p:cNvGrpSpPr/>
            <p:nvPr/>
          </p:nvGrpSpPr>
          <p:grpSpPr>
            <a:xfrm>
              <a:off x="12060" y="256"/>
              <a:ext cx="2085" cy="2213"/>
              <a:chOff x="10738" y="-142"/>
              <a:chExt cx="3914" cy="4153"/>
            </a:xfrm>
          </p:grpSpPr>
          <p:sp>
            <p:nvSpPr>
              <p:cNvPr id="19" name="等腰三角形 18"/>
              <p:cNvSpPr/>
              <p:nvPr/>
            </p:nvSpPr>
            <p:spPr>
              <a:xfrm rot="9233090">
                <a:off x="12130" y="880"/>
                <a:ext cx="420" cy="36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5569576">
                <a:off x="11575" y="1943"/>
                <a:ext cx="625" cy="540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21371394">
                <a:off x="11368" y="-142"/>
                <a:ext cx="420" cy="36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2912161">
                <a:off x="13008" y="2508"/>
                <a:ext cx="1488" cy="1285"/>
              </a:xfrm>
              <a:prstGeom prst="triangl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2912161">
                <a:off x="12800" y="2413"/>
                <a:ext cx="1853" cy="1598"/>
              </a:xfrm>
              <a:prstGeom prst="triangle">
                <a:avLst/>
              </a:prstGeom>
              <a:noFill/>
              <a:ln w="12700" cap="flat" cmpd="sng" algn="ctr">
                <a:solidFill>
                  <a:srgbClr val="3B8DE9"/>
                </a:solidFill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9110320">
                <a:off x="13350" y="1948"/>
                <a:ext cx="180" cy="183"/>
              </a:xfrm>
              <a:prstGeom prst="ellipse">
                <a:avLst/>
              </a:prstGeom>
              <a:solidFill>
                <a:srgbClr val="3B8D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 rot="18210217">
                <a:off x="10724" y="421"/>
                <a:ext cx="200" cy="173"/>
              </a:xfrm>
              <a:prstGeom prst="triangle">
                <a:avLst/>
              </a:prstGeom>
              <a:solidFill>
                <a:srgbClr val="3B8DE9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8748521">
                <a:off x="11288" y="660"/>
                <a:ext cx="203" cy="173"/>
              </a:xfrm>
              <a:prstGeom prst="triangle">
                <a:avLst/>
              </a:prstGeom>
              <a:solidFill>
                <a:srgbClr val="3B8DE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20F"/>
                  </a:solidFill>
                  <a:effectLst/>
                  <a:uLnTx/>
                  <a:uFillTx/>
                  <a:latin typeface="Calibri"/>
                  <a:ea typeface="幼圆"/>
                  <a:cs typeface="+mn-cs"/>
                </a:endParaRPr>
              </a:p>
            </p:txBody>
          </p:sp>
        </p:grpSp>
        <p:sp>
          <p:nvSpPr>
            <p:cNvPr id="8" name="文本框 8"/>
            <p:cNvSpPr txBox="1">
              <a:spLocks noChangeArrowheads="1"/>
            </p:cNvSpPr>
            <p:nvPr/>
          </p:nvSpPr>
          <p:spPr bwMode="auto">
            <a:xfrm>
              <a:off x="2115" y="1118"/>
              <a:ext cx="522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normAutofit fontScale="90000"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None/>
                <a:defRPr/>
              </a:pPr>
              <a:endPara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" name="MH_SubTitle_1"/>
          <p:cNvSpPr>
            <a:spLocks noChangeArrowheads="1"/>
          </p:cNvSpPr>
          <p:nvPr/>
        </p:nvSpPr>
        <p:spPr bwMode="auto">
          <a:xfrm>
            <a:off x="965200" y="1312863"/>
            <a:ext cx="3240000" cy="72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da-DK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pitchFamily="34" charset="0"/>
              </a:rPr>
              <a:t>已完成功能</a:t>
            </a:r>
            <a:endParaRPr kumimoji="0" lang="zh-CN" altLang="da-DK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MH_SubTitle_2"/>
          <p:cNvSpPr>
            <a:spLocks noChangeArrowheads="1"/>
          </p:cNvSpPr>
          <p:nvPr/>
        </p:nvSpPr>
        <p:spPr bwMode="auto">
          <a:xfrm>
            <a:off x="4222750" y="1312863"/>
            <a:ext cx="324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zh-CN" altLang="da-DK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微软雅黑" pitchFamily="34" charset="-122"/>
                <a:cs typeface="Arial" pitchFamily="34" charset="0"/>
              </a:rPr>
              <a:t>未完成功能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7" name="MH_Other_1"/>
          <p:cNvSpPr>
            <a:spLocks noChangeArrowheads="1"/>
          </p:cNvSpPr>
          <p:nvPr/>
        </p:nvSpPr>
        <p:spPr bwMode="auto">
          <a:xfrm>
            <a:off x="4083050" y="1574800"/>
            <a:ext cx="244475" cy="2444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 fontScale="32500" lnSpcReduction="20000"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幼圆" pitchFamily="49" charset="-122"/>
              <a:cs typeface="+mn-cs"/>
            </a:endParaRPr>
          </a:p>
        </p:txBody>
      </p:sp>
      <p:sp>
        <p:nvSpPr>
          <p:cNvPr id="3080" name="MH_Text_1"/>
          <p:cNvSpPr/>
          <p:nvPr/>
        </p:nvSpPr>
        <p:spPr>
          <a:xfrm>
            <a:off x="976630" y="2181225"/>
            <a:ext cx="3094355" cy="422021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</a:rPr>
              <a:t>航道图编辑</a:t>
            </a:r>
            <a:r>
              <a:rPr lang="zh-CN" altLang="zh-HK" sz="1400" dirty="0">
                <a:latin typeface="微软雅黑" charset="0"/>
                <a:ea typeface="微软雅黑" charset="0"/>
              </a:rPr>
              <a:t>：航道信息管理</a:t>
            </a:r>
            <a:endParaRPr lang="zh-CN" altLang="zh-HK" sz="1400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</a:rPr>
              <a:t>航政管理</a:t>
            </a:r>
            <a:r>
              <a:rPr lang="zh-CN" altLang="zh-HK" sz="1400" dirty="0">
                <a:latin typeface="微软雅黑" charset="0"/>
                <a:ea typeface="微软雅黑" charset="0"/>
              </a:rPr>
              <a:t>：通航论证、行政许可</a:t>
            </a:r>
            <a:endParaRPr lang="zh-CN" altLang="zh-HK" sz="1400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</a:rPr>
              <a:t>航道养护</a:t>
            </a:r>
            <a:endParaRPr lang="zh-CN" altLang="zh-HK" sz="1400" b="1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</a:rPr>
              <a:t>流量观测</a:t>
            </a:r>
            <a:endParaRPr lang="zh-CN" altLang="zh-HK" sz="1400" b="1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</a:rPr>
              <a:t>报表统计</a:t>
            </a:r>
            <a:endParaRPr lang="zh-CN" altLang="zh-HK" sz="1400" b="1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</a:rPr>
              <a:t>系统维护</a:t>
            </a:r>
            <a:endParaRPr lang="zh-CN" altLang="zh-HK" sz="1400" dirty="0">
              <a:latin typeface="微软雅黑" charset="0"/>
              <a:ea typeface="微软雅黑" charset="0"/>
            </a:endParaRPr>
          </a:p>
        </p:txBody>
      </p:sp>
      <p:sp>
        <p:nvSpPr>
          <p:cNvPr id="5" name="MH_Text_1"/>
          <p:cNvSpPr/>
          <p:nvPr/>
        </p:nvSpPr>
        <p:spPr>
          <a:xfrm>
            <a:off x="4289425" y="2209800"/>
            <a:ext cx="3285490" cy="246824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航道信息</a:t>
            </a:r>
            <a:endParaRPr lang="zh-CN" altLang="en-US" sz="1400" b="1" dirty="0">
              <a:latin typeface="微软雅黑" charset="0"/>
              <a:ea typeface="微软雅黑" charset="0"/>
              <a:sym typeface="+mn-ea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航道图编辑</a:t>
            </a:r>
            <a:r>
              <a:rPr lang="zh-CN" altLang="en-US" sz="1400" dirty="0">
                <a:latin typeface="微软雅黑" charset="0"/>
                <a:ea typeface="微软雅黑" charset="0"/>
                <a:sym typeface="+mn-ea"/>
              </a:rPr>
              <a:t>：电子航道图编辑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en-US" sz="1400" b="1" dirty="0">
                <a:latin typeface="微软雅黑" charset="0"/>
                <a:ea typeface="微软雅黑" charset="0"/>
                <a:sym typeface="+mn-ea"/>
              </a:rPr>
              <a:t>航道巡查</a:t>
            </a:r>
            <a:endParaRPr lang="zh-CN" altLang="en-US" sz="1400" b="1" dirty="0">
              <a:latin typeface="微软雅黑" charset="0"/>
              <a:ea typeface="微软雅黑" charset="0"/>
              <a:sym typeface="+mn-ea"/>
            </a:endParaRPr>
          </a:p>
          <a:p>
            <a:pPr marL="285750" lvl="0" indent="-285750" algn="just" eaLnBrk="1" hangingPunct="1">
              <a:lnSpc>
                <a:spcPct val="150000"/>
              </a:lnSpc>
              <a:buFont typeface="Wingdings" charset="0"/>
              <a:buChar char="u"/>
            </a:pPr>
            <a:r>
              <a:rPr lang="zh-CN" altLang="zh-HK" sz="1400" b="1" dirty="0">
                <a:latin typeface="微软雅黑" charset="0"/>
                <a:ea typeface="微软雅黑" charset="0"/>
                <a:sym typeface="+mn-ea"/>
              </a:rPr>
              <a:t>航政管理</a:t>
            </a:r>
            <a:r>
              <a:rPr lang="zh-CN" altLang="zh-HK" sz="1400" dirty="0">
                <a:latin typeface="微软雅黑" charset="0"/>
                <a:ea typeface="微软雅黑" charset="0"/>
                <a:sym typeface="+mn-ea"/>
              </a:rPr>
              <a:t>：重置赔偿</a:t>
            </a:r>
            <a:endParaRPr lang="zh-CN" altLang="en-US" sz="1400" dirty="0">
              <a:latin typeface="微软雅黑" charset="0"/>
              <a:ea typeface="微软雅黑" charset="0"/>
            </a:endParaRPr>
          </a:p>
          <a:p>
            <a:pPr marL="285750" lvl="0" indent="-285750" algn="just" eaLnBrk="1" hangingPunct="1">
              <a:lnSpc>
                <a:spcPct val="150000"/>
              </a:lnSpc>
            </a:pPr>
            <a:endParaRPr lang="zh-CN" altLang="zh-HK" sz="14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07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08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3077" grpId="0" animBg="1"/>
      <p:bldP spid="308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6"/>
          <p:cNvSpPr txBox="1"/>
          <p:nvPr/>
        </p:nvSpPr>
        <p:spPr>
          <a:xfrm>
            <a:off x="44450" y="1816100"/>
            <a:ext cx="4205288" cy="338963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lvl="0" algn="ctr" eaLnBrk="1" hangingPunct="1"/>
            <a:r>
              <a:rPr lang="en-US" altLang="zh-CN" sz="199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ea typeface="微软雅黑" pitchFamily="34" charset="-122"/>
              </a:rPr>
              <a:t>03</a:t>
            </a:r>
            <a:endParaRPr lang="en-US" altLang="zh-CN" sz="19900" b="1" dirty="0">
              <a:solidFill>
                <a:schemeClr val="accent1">
                  <a:lumMod val="75000"/>
                </a:schemeClr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3075" name="文本框 7"/>
          <p:cNvSpPr txBox="1"/>
          <p:nvPr/>
        </p:nvSpPr>
        <p:spPr>
          <a:xfrm>
            <a:off x="0" y="3070225"/>
            <a:ext cx="3887788" cy="640080"/>
          </a:xfrm>
          <a:prstGeom prst="rect">
            <a:avLst/>
          </a:prstGeom>
          <a:solidFill>
            <a:srgbClr val="FFFFFF"/>
          </a:solidFill>
          <a:ln w="9525">
            <a:noFill/>
            <a:miter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solidFill>
                  <a:srgbClr val="83B40D"/>
                </a:solidFill>
                <a:latin typeface="Times New Roman" pitchFamily="18" charset="0"/>
                <a:ea typeface="Times New Roman" pitchFamily="18" charset="0"/>
              </a:rPr>
              <a:t>     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Times New Roman" pitchFamily="18" charset="0"/>
              </a:rPr>
              <a:t>PART THREE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3076" name="文本框 8"/>
          <p:cNvSpPr txBox="1">
            <a:spLocks noChangeArrowheads="1"/>
          </p:cNvSpPr>
          <p:nvPr/>
        </p:nvSpPr>
        <p:spPr bwMode="auto">
          <a:xfrm>
            <a:off x="3873818" y="2556193"/>
            <a:ext cx="46624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演示</a:t>
            </a:r>
            <a:endParaRPr kumimoji="0" lang="zh-CN" altLang="en-US" sz="3600" b="0" i="0" u="none" strike="noStrike" kern="1200" cap="none" spc="0" normalizeH="0" baseline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7" name="文本框 9"/>
          <p:cNvSpPr txBox="1">
            <a:spLocks noChangeArrowheads="1"/>
          </p:cNvSpPr>
          <p:nvPr/>
        </p:nvSpPr>
        <p:spPr bwMode="auto">
          <a:xfrm>
            <a:off x="3848100" y="3351530"/>
            <a:ext cx="4713605" cy="127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lvl="0" indent="0" algn="l" eaLnBrk="1" hangingPunct="1">
              <a:lnSpc>
                <a:spcPct val="150000"/>
              </a:lnSpc>
              <a:buFont typeface="+mj-lt"/>
              <a:buNone/>
            </a:pPr>
            <a:r>
              <a:rPr lang="zh-CN" altLang="da-DK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0"/>
                <a:ea typeface="微软雅黑" charset="0"/>
              </a:rPr>
              <a:t>演示</a:t>
            </a:r>
            <a:endParaRPr lang="zh-CN" altLang="da-DK" sz="1600" dirty="0">
              <a:solidFill>
                <a:schemeClr val="tx2">
                  <a:lumMod val="60000"/>
                  <a:lumOff val="40000"/>
                </a:scheme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3078" name="直接连接符 10"/>
          <p:cNvCxnSpPr/>
          <p:nvPr/>
        </p:nvCxnSpPr>
        <p:spPr>
          <a:xfrm>
            <a:off x="3927793" y="3275330"/>
            <a:ext cx="4608512" cy="0"/>
          </a:xfrm>
          <a:prstGeom prst="line">
            <a:avLst/>
          </a:prstGeom>
          <a:ln w="12700" cap="flat" cmpd="sng">
            <a:solidFill>
              <a:srgbClr val="DFDFDF"/>
            </a:solidFill>
            <a:prstDash val="solid"/>
            <a:miter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animBg="1"/>
      <p:bldP spid="3076" grpId="0"/>
      <p:bldP spid="307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Kingsoft Office WPP</Application>
  <PresentationFormat>宽屏</PresentationFormat>
  <Paragraphs>99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WPS.Doc.6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42</cp:revision>
  <dcterms:created xsi:type="dcterms:W3CDTF">2015-12-29T01:02:00Z</dcterms:created>
  <dcterms:modified xsi:type="dcterms:W3CDTF">2015-12-29T09:00:30Z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