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3" r:id="rId28"/>
    <p:sldId id="282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howGuide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>
            <a:extLst>
              <a:ext uri="{FF2B5EF4-FFF2-40B4-BE49-F238E27FC236}">
                <a16:creationId xmlns:a16="http://schemas.microsoft.com/office/drawing/2014/main" id="{10C61FE6-A433-47CF-AF72-79BB076C9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4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主标题内容文字区域</a:t>
            </a:r>
          </a:p>
        </p:txBody>
      </p:sp>
      <p:sp>
        <p:nvSpPr>
          <p:cNvPr id="12" name="文本占位符 19">
            <a:extLst>
              <a:ext uri="{FF2B5EF4-FFF2-40B4-BE49-F238E27FC236}">
                <a16:creationId xmlns:a16="http://schemas.microsoft.com/office/drawing/2014/main" id="{57343190-8AFD-4C4F-83E7-C7B97C17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单位：</a:t>
            </a:r>
            <a:endParaRPr lang="en-US" altLang="zh-CN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DDB8AC1-AF80-49B8-9ED4-8C3F93C3B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2871282" y="3149227"/>
            <a:ext cx="3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|</a:t>
            </a:r>
            <a:r>
              <a:rPr lang="en-US" altLang="zh-CN" sz="2800" b="1" dirty="0">
                <a:solidFill>
                  <a:srgbClr val="002FA7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 </a:t>
            </a:r>
            <a:r>
              <a:rPr lang="zh-CN" altLang="en-US" sz="2800" b="1" dirty="0">
                <a:solidFill>
                  <a:srgbClr val="002FA7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编译课程虚拟教研室</a:t>
            </a:r>
            <a:endParaRPr lang="zh-CN" altLang="en-US" sz="2800" b="1" dirty="0">
              <a:latin typeface="Huawei Sans" panose="020C0503030203020204" pitchFamily="34" charset="0"/>
              <a:cs typeface="Huawei Sans" panose="020C0503030203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4B04B8-00F0-786A-7E43-48597B958A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9" y="2762739"/>
            <a:ext cx="1282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EEC4-DD0A-4F38-B832-93B4EC389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653C86-4825-47F9-A882-A52F95348C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52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0804-E2AC-4BF9-A812-73919677A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标题文字区域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7FAC-5F4F-4CBC-A696-623C23841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此处为文字区域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70437E-21A2-70E3-C469-5997FB21E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85" y="19538"/>
            <a:ext cx="1282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A293A-8E37-4208-B4FA-3A2BB9E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96C7-D3A4-4E38-A510-F976B1FD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395D8-B110-436A-A4B8-B2F8D1E2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E300F0-0892-48D2-9223-FBD060D137BF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51CC-7CD8-4524-928A-B91086A1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E23E-BF8D-49FD-A13E-22628F41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BE4B31-86BE-4417-B8C4-D96246BE2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095C-E3BB-48D4-9B2E-14606C4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21" y="4037199"/>
            <a:ext cx="10650104" cy="720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Historical</a:t>
            </a:r>
            <a:r>
              <a:rPr lang="zh-CN" altLang="en-US" dirty="0"/>
              <a:t> </a:t>
            </a:r>
            <a:r>
              <a:rPr lang="en-US" altLang="zh-CN" dirty="0"/>
              <a:t>Perspective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BB4E3-73A9-40B0-912F-7C8F66D366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320" y="4965003"/>
            <a:ext cx="4136569" cy="324000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University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Science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Technology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/>
              <a:t>China</a:t>
            </a:r>
            <a:endParaRPr lang="zh-CN" altLang="en-US" sz="1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9C0AC-F640-489C-ACA0-9C4BD62261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err="1"/>
              <a:t>Baojian</a:t>
            </a:r>
            <a:r>
              <a:rPr lang="zh-CN" altLang="en-US" dirty="0"/>
              <a:t> </a:t>
            </a:r>
            <a:r>
              <a:rPr lang="en-US" altLang="zh-CN" dirty="0"/>
              <a:t>Hua</a:t>
            </a:r>
          </a:p>
          <a:p>
            <a:r>
              <a:rPr lang="en-US" altLang="zh-CN" sz="1200" dirty="0" err="1"/>
              <a:t>bjhua@ustc.edu.cn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23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Coalescing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9042153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Coalescing:</a:t>
            </a:r>
          </a:p>
          <a:p>
            <a:pPr marL="1028700" lvl="1" indent="-342900"/>
            <a:r>
              <a:rPr lang="en-US" altLang="zh-CN" sz="1800" dirty="0"/>
              <a:t>Allocate move-related variables into the </a:t>
            </a:r>
            <a:r>
              <a:rPr lang="en-US" altLang="zh-CN" sz="1800" i="1" dirty="0"/>
              <a:t>same</a:t>
            </a:r>
            <a:r>
              <a:rPr lang="en-US" altLang="zh-CN" sz="1800" dirty="0"/>
              <a:t> registers, thus eliminating the move</a:t>
            </a:r>
          </a:p>
          <a:p>
            <a:pPr marL="1028700" lvl="1" indent="-342900"/>
            <a:r>
              <a:rPr lang="en-US" altLang="zh-CN" sz="1800" dirty="0"/>
              <a:t>Advantages:</a:t>
            </a:r>
          </a:p>
          <a:p>
            <a:pPr marL="1485900" lvl="2" indent="-342900"/>
            <a:r>
              <a:rPr lang="en-US" altLang="zh-CN" sz="1600" dirty="0"/>
              <a:t>Reduce useless data movement</a:t>
            </a:r>
            <a:r>
              <a:rPr lang="zh-CN" altLang="en-US" sz="1600" dirty="0"/>
              <a:t> </a:t>
            </a:r>
            <a:r>
              <a:rPr lang="en-US" altLang="zh-CN" sz="1600" dirty="0"/>
              <a:t>(thus</a:t>
            </a:r>
            <a:r>
              <a:rPr lang="zh-CN" altLang="en-US" sz="1600" dirty="0"/>
              <a:t> </a:t>
            </a:r>
            <a:r>
              <a:rPr lang="en-US" altLang="zh-CN" sz="1600" dirty="0"/>
              <a:t>improve</a:t>
            </a:r>
            <a:r>
              <a:rPr lang="zh-CN" altLang="en-US" sz="1600" dirty="0"/>
              <a:t> </a:t>
            </a:r>
            <a:r>
              <a:rPr lang="en-US" altLang="zh-CN" sz="1600" dirty="0"/>
              <a:t>performance)</a:t>
            </a:r>
          </a:p>
          <a:p>
            <a:pPr marL="1485900" lvl="2" indent="-342900"/>
            <a:r>
              <a:rPr lang="en-US" altLang="zh-CN" sz="1600" dirty="0"/>
              <a:t>Reduce</a:t>
            </a:r>
            <a:r>
              <a:rPr lang="zh-CN" altLang="en-US" sz="1600" dirty="0"/>
              <a:t> </a:t>
            </a:r>
            <a:r>
              <a:rPr lang="en-US" altLang="zh-CN" sz="1600" dirty="0"/>
              <a:t>spilling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coalescing:</a:t>
            </a:r>
          </a:p>
          <a:p>
            <a:pPr marL="1028700" lvl="1" indent="-342900"/>
            <a:r>
              <a:rPr lang="en-US" altLang="zh-CN" sz="1800" dirty="0"/>
              <a:t>Aggressive</a:t>
            </a:r>
            <a:r>
              <a:rPr lang="zh-CN" altLang="en-US" sz="1800" dirty="0"/>
              <a:t> </a:t>
            </a:r>
            <a:r>
              <a:rPr lang="en-US" altLang="zh-CN" sz="1800" dirty="0"/>
              <a:t>[</a:t>
            </a:r>
            <a:r>
              <a:rPr lang="en-US" altLang="zh-CN" sz="1800" dirty="0" err="1"/>
              <a:t>Chaitin</a:t>
            </a:r>
            <a:r>
              <a:rPr lang="en-US" altLang="zh-CN" sz="1800" dirty="0"/>
              <a:t>],</a:t>
            </a:r>
            <a:r>
              <a:rPr lang="zh-CN" altLang="en-US" sz="1800" dirty="0"/>
              <a:t> </a:t>
            </a:r>
            <a:r>
              <a:rPr lang="en-US" altLang="zh-CN" sz="1800" dirty="0"/>
              <a:t>Conservative</a:t>
            </a:r>
            <a:r>
              <a:rPr lang="zh-CN" altLang="en-US" sz="1800" dirty="0"/>
              <a:t> </a:t>
            </a:r>
            <a:r>
              <a:rPr lang="en-US" altLang="zh-CN" sz="1800" dirty="0"/>
              <a:t>[Briggs,</a:t>
            </a:r>
            <a:r>
              <a:rPr lang="zh-CN" altLang="en-US" sz="1800" dirty="0"/>
              <a:t> </a:t>
            </a:r>
            <a:r>
              <a:rPr lang="en-US" altLang="zh-CN" sz="1800" dirty="0"/>
              <a:t>George],</a:t>
            </a:r>
            <a:r>
              <a:rPr lang="zh-CN" altLang="en-US" sz="1800" dirty="0"/>
              <a:t> </a:t>
            </a:r>
            <a:r>
              <a:rPr lang="en-US" altLang="zh-CN" sz="1800" dirty="0"/>
              <a:t>Iterated</a:t>
            </a:r>
            <a:r>
              <a:rPr lang="zh-CN" altLang="en-US" sz="1800" dirty="0"/>
              <a:t> </a:t>
            </a:r>
            <a:r>
              <a:rPr lang="en-US" altLang="zh-CN" sz="1800" dirty="0"/>
              <a:t>[Appel]</a:t>
            </a:r>
          </a:p>
          <a:p>
            <a:pPr marL="1028700" lvl="1" indent="-342900"/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many</a:t>
            </a:r>
            <a:r>
              <a:rPr lang="zh-CN" altLang="en-US" sz="1800" dirty="0"/>
              <a:t> </a:t>
            </a:r>
            <a:r>
              <a:rPr lang="en-US" altLang="zh-CN" sz="1800" dirty="0"/>
              <a:t>other</a:t>
            </a:r>
            <a:r>
              <a:rPr lang="zh-CN" altLang="en-US" sz="1800" dirty="0"/>
              <a:t> </a:t>
            </a:r>
            <a:r>
              <a:rPr lang="en-US" altLang="zh-CN" sz="1800" dirty="0"/>
              <a:t>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Typical</a:t>
            </a:r>
            <a:r>
              <a:rPr lang="zh-CN" altLang="en-US" sz="1800" dirty="0"/>
              <a:t> </a:t>
            </a:r>
            <a:r>
              <a:rPr lang="en-US" altLang="zh-CN" sz="1800" dirty="0"/>
              <a:t>architecture</a:t>
            </a:r>
            <a:r>
              <a:rPr lang="zh-CN" altLang="en-US" sz="1800" dirty="0"/>
              <a:t> </a:t>
            </a:r>
            <a:r>
              <a:rPr lang="en-US" altLang="zh-CN" sz="1800" dirty="0"/>
              <a:t>(aggressive):</a:t>
            </a:r>
          </a:p>
          <a:p>
            <a:pPr marL="1028700" lvl="1" indent="-342900"/>
            <a:r>
              <a:rPr lang="en-US" altLang="zh-CN" sz="1800" dirty="0"/>
              <a:t>Profitable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architecture</a:t>
            </a:r>
            <a:r>
              <a:rPr lang="zh-CN" altLang="en-US" sz="1800" dirty="0"/>
              <a:t> </a:t>
            </a:r>
            <a:r>
              <a:rPr lang="en-US" altLang="zh-CN" sz="1800" dirty="0"/>
              <a:t>like</a:t>
            </a:r>
            <a:r>
              <a:rPr lang="zh-CN" altLang="en-US" sz="1800" dirty="0"/>
              <a:t> </a:t>
            </a:r>
            <a:r>
              <a:rPr lang="en-US" altLang="zh-CN" sz="1800" dirty="0" err="1"/>
              <a:t>Kunpeng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FD0AF2E-A848-694C-AD5F-882E3EE7F1B0}"/>
              </a:ext>
            </a:extLst>
          </p:cNvPr>
          <p:cNvSpPr/>
          <p:nvPr/>
        </p:nvSpPr>
        <p:spPr>
          <a:xfrm>
            <a:off x="814193" y="5123140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build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45015FB-52B8-584C-A6CB-DE29D4BB839F}"/>
              </a:ext>
            </a:extLst>
          </p:cNvPr>
          <p:cNvSpPr/>
          <p:nvPr/>
        </p:nvSpPr>
        <p:spPr>
          <a:xfrm>
            <a:off x="2111085" y="5123140"/>
            <a:ext cx="125260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Coalesce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AB77CFF-4E54-A142-882E-64AE6689C4F6}"/>
              </a:ext>
            </a:extLst>
          </p:cNvPr>
          <p:cNvSpPr/>
          <p:nvPr/>
        </p:nvSpPr>
        <p:spPr>
          <a:xfrm>
            <a:off x="4990405" y="5123140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E1CCE86-F96B-6F4D-904E-AB29A111DF70}"/>
              </a:ext>
            </a:extLst>
          </p:cNvPr>
          <p:cNvSpPr/>
          <p:nvPr/>
        </p:nvSpPr>
        <p:spPr>
          <a:xfrm>
            <a:off x="6279802" y="5146188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spill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0FB62EA-501A-AC42-9B0E-A1512EC79418}"/>
              </a:ext>
            </a:extLst>
          </p:cNvPr>
          <p:cNvSpPr/>
          <p:nvPr/>
        </p:nvSpPr>
        <p:spPr>
          <a:xfrm>
            <a:off x="7557456" y="5146188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rewrite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20058CC-37EF-5440-A0FE-3305C8109996}"/>
              </a:ext>
            </a:extLst>
          </p:cNvPr>
          <p:cNvCxnSpPr>
            <a:cxnSpLocks/>
          </p:cNvCxnSpPr>
          <p:nvPr/>
        </p:nvCxnSpPr>
        <p:spPr>
          <a:xfrm>
            <a:off x="1791223" y="5436291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2752DED-ADF2-FC42-BC95-0A78DB0A78A3}"/>
              </a:ext>
            </a:extLst>
          </p:cNvPr>
          <p:cNvCxnSpPr/>
          <p:nvPr/>
        </p:nvCxnSpPr>
        <p:spPr>
          <a:xfrm>
            <a:off x="8534486" y="5459339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B3EF0CE-BE68-0B40-BC21-587AC0036DB8}"/>
              </a:ext>
            </a:extLst>
          </p:cNvPr>
          <p:cNvCxnSpPr/>
          <p:nvPr/>
        </p:nvCxnSpPr>
        <p:spPr>
          <a:xfrm>
            <a:off x="106024" y="5402889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391F95C-F058-8743-8AC6-A67FC898162A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4662816" y="2389335"/>
            <a:ext cx="23048" cy="6743263"/>
          </a:xfrm>
          <a:prstGeom prst="curvedConnector3">
            <a:avLst>
              <a:gd name="adj1" fmla="val -3491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264BBA16-6D4F-9547-9B12-5C9272F4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61" y="1418312"/>
            <a:ext cx="2222500" cy="1866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0041ED2-E63E-A34B-AA9A-CD69E32D4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19" y="5066953"/>
            <a:ext cx="2781300" cy="1676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425A090-D160-B443-95CB-6342ED868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69" y="3263553"/>
            <a:ext cx="2667000" cy="1727200"/>
          </a:xfrm>
          <a:prstGeom prst="rect">
            <a:avLst/>
          </a:prstGeom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5C798B2E-D1CE-E546-8F43-06D690DA75C7}"/>
              </a:ext>
            </a:extLst>
          </p:cNvPr>
          <p:cNvSpPr/>
          <p:nvPr/>
        </p:nvSpPr>
        <p:spPr>
          <a:xfrm>
            <a:off x="3679676" y="5146188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build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740F5A2-32AC-C04B-859B-B0148C283602}"/>
              </a:ext>
            </a:extLst>
          </p:cNvPr>
          <p:cNvCxnSpPr>
            <a:cxnSpLocks/>
          </p:cNvCxnSpPr>
          <p:nvPr/>
        </p:nvCxnSpPr>
        <p:spPr>
          <a:xfrm>
            <a:off x="3363685" y="5459339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0A416EC-CBE9-7B45-AEB5-9F988EF5CC61}"/>
              </a:ext>
            </a:extLst>
          </p:cNvPr>
          <p:cNvCxnSpPr>
            <a:cxnSpLocks/>
          </p:cNvCxnSpPr>
          <p:nvPr/>
        </p:nvCxnSpPr>
        <p:spPr>
          <a:xfrm>
            <a:off x="4656706" y="5459339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42EFF78-34B0-4445-B373-D4DFE9A0B233}"/>
              </a:ext>
            </a:extLst>
          </p:cNvPr>
          <p:cNvCxnSpPr>
            <a:cxnSpLocks/>
          </p:cNvCxnSpPr>
          <p:nvPr/>
        </p:nvCxnSpPr>
        <p:spPr>
          <a:xfrm>
            <a:off x="5972828" y="5461422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620CA03-C457-434E-872C-91572F4E7198}"/>
              </a:ext>
            </a:extLst>
          </p:cNvPr>
          <p:cNvCxnSpPr>
            <a:cxnSpLocks/>
          </p:cNvCxnSpPr>
          <p:nvPr/>
        </p:nvCxnSpPr>
        <p:spPr>
          <a:xfrm>
            <a:off x="7256832" y="5459339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346835F5-EAED-654B-8E84-49E8D271AD9B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2020047" y="5032104"/>
            <a:ext cx="12700" cy="1434677"/>
          </a:xfrm>
          <a:prstGeom prst="curvedConnector3">
            <a:avLst>
              <a:gd name="adj1" fmla="val 2095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/>
              <a:t>Graph coloring</a:t>
            </a:r>
          </a:p>
          <a:p>
            <a:r>
              <a:rPr lang="en-US" altLang="zh-CN" dirty="0">
                <a:solidFill>
                  <a:srgbClr val="002FA7"/>
                </a:solidFill>
              </a:rPr>
              <a:t>Linear Scan</a:t>
            </a:r>
          </a:p>
          <a:p>
            <a:r>
              <a:rPr lang="en-US" altLang="zh-CN" dirty="0"/>
              <a:t>Chordal graph</a:t>
            </a:r>
          </a:p>
          <a:p>
            <a:r>
              <a:rPr lang="en-US" altLang="zh-CN" dirty="0"/>
              <a:t>SSA allocation</a:t>
            </a:r>
          </a:p>
          <a:p>
            <a:r>
              <a:rPr lang="en-US" altLang="zh-CN" dirty="0"/>
              <a:t>Constraint-based allocation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6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7654305" cy="517924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interval:</a:t>
            </a:r>
          </a:p>
          <a:p>
            <a:pPr marL="1028700" lvl="1" indent="-342900"/>
            <a:r>
              <a:rPr lang="en-US" altLang="zh-CN" sz="1800" dirty="0"/>
              <a:t>Linearize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control-flow</a:t>
            </a:r>
            <a:r>
              <a:rPr lang="zh-CN" altLang="en-US" sz="1800" dirty="0"/>
              <a:t> </a:t>
            </a:r>
            <a:r>
              <a:rPr lang="en-US" altLang="zh-CN" sz="1800" dirty="0"/>
              <a:t>graph</a:t>
            </a:r>
            <a:r>
              <a:rPr lang="zh-CN" altLang="en-US" sz="1800" dirty="0"/>
              <a:t> </a:t>
            </a:r>
            <a:r>
              <a:rPr lang="en-US" altLang="zh-CN" sz="1800" dirty="0"/>
              <a:t>(e.g.,</a:t>
            </a:r>
            <a:r>
              <a:rPr lang="zh-CN" altLang="en-US" sz="1800" dirty="0"/>
              <a:t> </a:t>
            </a:r>
            <a:r>
              <a:rPr lang="en-US" altLang="zh-CN" sz="1800" dirty="0"/>
              <a:t>reverse</a:t>
            </a:r>
            <a:r>
              <a:rPr lang="zh-CN" altLang="en-US" sz="1800" dirty="0"/>
              <a:t> </a:t>
            </a:r>
            <a:r>
              <a:rPr lang="en-US" altLang="zh-CN" sz="1800" dirty="0"/>
              <a:t>post-order)</a:t>
            </a:r>
          </a:p>
          <a:p>
            <a:pPr marL="1028700" lvl="1" indent="-342900"/>
            <a:r>
              <a:rPr lang="en-US" altLang="zh-CN" sz="1800" dirty="0"/>
              <a:t>Interval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[first-use,</a:t>
            </a:r>
            <a:r>
              <a:rPr lang="zh-CN" altLang="en-US" sz="1800" dirty="0"/>
              <a:t> </a:t>
            </a:r>
            <a:r>
              <a:rPr lang="en-US" altLang="zh-CN" sz="1800" dirty="0"/>
              <a:t>last-use]</a:t>
            </a:r>
          </a:p>
          <a:p>
            <a:pPr marL="1028700" lvl="1" indent="-342900"/>
            <a:r>
              <a:rPr lang="en-US" altLang="zh-CN" sz="1800" dirty="0"/>
              <a:t>Allocate</a:t>
            </a:r>
            <a:r>
              <a:rPr lang="zh-CN" altLang="en-US" sz="1800" dirty="0"/>
              <a:t> </a:t>
            </a:r>
            <a:r>
              <a:rPr lang="en-US" altLang="zh-CN" sz="1800" dirty="0"/>
              <a:t>each</a:t>
            </a:r>
            <a:r>
              <a:rPr lang="zh-CN" altLang="en-US" sz="1800" dirty="0"/>
              <a:t> </a:t>
            </a:r>
            <a:r>
              <a:rPr lang="en-US" altLang="zh-CN" sz="1800" dirty="0"/>
              <a:t>interval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Nice</a:t>
            </a:r>
            <a:r>
              <a:rPr lang="zh-CN" altLang="en-US" dirty="0"/>
              <a:t> </a:t>
            </a:r>
            <a:r>
              <a:rPr lang="en-US" altLang="zh-CN" dirty="0"/>
              <a:t>properties:</a:t>
            </a:r>
          </a:p>
          <a:p>
            <a:pPr marL="1028700" lvl="1" indent="-342900"/>
            <a:r>
              <a:rPr lang="en-US" altLang="zh-CN" sz="1800" dirty="0"/>
              <a:t>No</a:t>
            </a:r>
            <a:r>
              <a:rPr lang="zh-CN" altLang="en-US" sz="1800" dirty="0"/>
              <a:t> </a:t>
            </a:r>
            <a:r>
              <a:rPr lang="en-US" altLang="zh-CN" sz="1800" dirty="0"/>
              <a:t>need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build</a:t>
            </a:r>
            <a:r>
              <a:rPr lang="zh-CN" altLang="en-US" sz="1800" dirty="0"/>
              <a:t> </a:t>
            </a:r>
            <a:r>
              <a:rPr lang="en-US" altLang="zh-CN" sz="1800" dirty="0"/>
              <a:t>IG</a:t>
            </a:r>
          </a:p>
          <a:p>
            <a:pPr marL="1485900" lvl="2" indent="-342900"/>
            <a:r>
              <a:rPr lang="en-US" altLang="zh-CN" sz="1600" dirty="0"/>
              <a:t>Space</a:t>
            </a:r>
            <a:r>
              <a:rPr lang="zh-CN" altLang="en-US" sz="1600" dirty="0"/>
              <a:t> </a:t>
            </a:r>
            <a:r>
              <a:rPr lang="en-US" altLang="zh-CN" sz="1600" dirty="0"/>
              <a:t>efficient</a:t>
            </a:r>
          </a:p>
          <a:p>
            <a:pPr marL="1028700" lvl="1" indent="-342900"/>
            <a:r>
              <a:rPr lang="en-US" altLang="zh-CN" sz="1800" dirty="0">
                <a:solidFill>
                  <a:srgbClr val="002FA7"/>
                </a:solidFill>
              </a:rPr>
              <a:t>One-pass</a:t>
            </a:r>
            <a:r>
              <a:rPr lang="zh-CN" altLang="en-US" sz="1800" dirty="0"/>
              <a:t> </a:t>
            </a:r>
            <a:r>
              <a:rPr lang="en-US" altLang="zh-CN" sz="1800" dirty="0"/>
              <a:t>scanning</a:t>
            </a:r>
          </a:p>
          <a:p>
            <a:pPr marL="1485900" lvl="2" indent="-342900"/>
            <a:r>
              <a:rPr lang="en-US" altLang="zh-CN" sz="1600" dirty="0"/>
              <a:t>Very</a:t>
            </a:r>
            <a:r>
              <a:rPr lang="zh-CN" altLang="en-US" sz="1600" dirty="0"/>
              <a:t> </a:t>
            </a:r>
            <a:r>
              <a:rPr lang="en-US" altLang="zh-CN" sz="1600" dirty="0"/>
              <a:t>fast</a:t>
            </a:r>
          </a:p>
          <a:p>
            <a:pPr marL="1028700" lvl="1" indent="-342900"/>
            <a:r>
              <a:rPr lang="en-US" altLang="zh-CN" sz="1800" dirty="0"/>
              <a:t>Suitable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JIT</a:t>
            </a:r>
            <a:r>
              <a:rPr lang="zh-CN" altLang="en-US" sz="1800" dirty="0"/>
              <a:t> </a:t>
            </a:r>
            <a:r>
              <a:rPr lang="en-US" altLang="zh-CN" sz="1800" dirty="0"/>
              <a:t>or</a:t>
            </a:r>
            <a:r>
              <a:rPr lang="zh-CN" altLang="en-US" sz="1800" dirty="0"/>
              <a:t> </a:t>
            </a:r>
            <a:r>
              <a:rPr lang="en-US" altLang="zh-CN" sz="1800" dirty="0"/>
              <a:t>online</a:t>
            </a:r>
            <a:r>
              <a:rPr lang="zh-CN" altLang="en-US" sz="1800" dirty="0"/>
              <a:t> </a:t>
            </a:r>
            <a:r>
              <a:rPr lang="en-US" altLang="zh-CN" sz="1800" dirty="0"/>
              <a:t>compilations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Spilling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coalesce:</a:t>
            </a:r>
          </a:p>
          <a:p>
            <a:pPr marL="1028700" lvl="1" indent="-342900"/>
            <a:r>
              <a:rPr lang="en-US" altLang="zh-CN" sz="1800" dirty="0"/>
              <a:t>Challenging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one-pass</a:t>
            </a:r>
            <a:r>
              <a:rPr lang="zh-CN" altLang="en-US" sz="1800" dirty="0"/>
              <a:t> </a:t>
            </a:r>
            <a:r>
              <a:rPr lang="en-US" altLang="zh-CN" sz="1800" dirty="0"/>
              <a:t>allocators</a:t>
            </a:r>
            <a:r>
              <a:rPr lang="zh-CN" altLang="en-US" sz="1800" dirty="0"/>
              <a:t> </a:t>
            </a:r>
            <a:r>
              <a:rPr lang="en-US" altLang="zh-CN" sz="1800" dirty="0"/>
              <a:t>like</a:t>
            </a:r>
            <a:r>
              <a:rPr lang="zh-CN" altLang="en-US" sz="1800" dirty="0"/>
              <a:t> </a:t>
            </a:r>
            <a:r>
              <a:rPr lang="en-US" altLang="zh-CN" sz="1800" dirty="0"/>
              <a:t>LS</a:t>
            </a:r>
          </a:p>
          <a:p>
            <a:pPr marL="1028700" lvl="1" indent="-342900"/>
            <a:r>
              <a:rPr lang="en-US" altLang="zh-CN" sz="1800" dirty="0"/>
              <a:t>General</a:t>
            </a:r>
            <a:r>
              <a:rPr lang="zh-CN" altLang="en-US" sz="1800" dirty="0"/>
              <a:t> </a:t>
            </a:r>
            <a:r>
              <a:rPr lang="en-US" altLang="zh-CN" sz="1800" dirty="0"/>
              <a:t>strategies:</a:t>
            </a:r>
            <a:r>
              <a:rPr lang="zh-CN" altLang="en-US" sz="1800" dirty="0"/>
              <a:t> </a:t>
            </a:r>
            <a:r>
              <a:rPr lang="en-US" altLang="zh-CN" sz="1800" dirty="0"/>
              <a:t>reserve</a:t>
            </a:r>
            <a:r>
              <a:rPr lang="zh-CN" altLang="en-US" sz="1800" dirty="0"/>
              <a:t> </a:t>
            </a:r>
            <a:r>
              <a:rPr lang="en-US" altLang="zh-CN" sz="1800" i="1" dirty="0"/>
              <a:t>R</a:t>
            </a:r>
            <a:r>
              <a:rPr lang="zh-CN" altLang="en-US" sz="1800" dirty="0"/>
              <a:t> </a:t>
            </a:r>
            <a:r>
              <a:rPr lang="en-US" altLang="zh-CN" sz="1800" dirty="0"/>
              <a:t>regs</a:t>
            </a:r>
          </a:p>
          <a:p>
            <a:pPr marL="1485900" lvl="2" indent="-342900"/>
            <a:r>
              <a:rPr lang="en-US" altLang="zh-CN" sz="1600" dirty="0"/>
              <a:t>R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/>
              <a:t>max(</a:t>
            </a:r>
            <a:r>
              <a:rPr lang="en-US" altLang="zh-CN" sz="1600" dirty="0" err="1"/>
              <a:t>liveVars</a:t>
            </a:r>
            <a:r>
              <a:rPr lang="en-US" altLang="zh-CN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Complexity:</a:t>
            </a:r>
          </a:p>
          <a:p>
            <a:pPr marL="1028700" lvl="1" indent="-342900"/>
            <a:r>
              <a:rPr lang="en-US" altLang="zh-CN" sz="1800" dirty="0">
                <a:solidFill>
                  <a:srgbClr val="002FA7"/>
                </a:solidFill>
              </a:rPr>
              <a:t>O</a:t>
            </a:r>
            <a:r>
              <a:rPr lang="en-US" altLang="zh-CN" sz="1800" i="1" dirty="0">
                <a:solidFill>
                  <a:srgbClr val="002FA7"/>
                </a:solidFill>
              </a:rPr>
              <a:t>(N</a:t>
            </a:r>
            <a:r>
              <a:rPr lang="zh-CN" altLang="en-US" sz="1800" i="1" dirty="0">
                <a:solidFill>
                  <a:srgbClr val="002FA7"/>
                </a:solidFill>
              </a:rPr>
              <a:t>*</a:t>
            </a:r>
            <a:r>
              <a:rPr lang="en-US" altLang="zh-CN" sz="1800" i="1" dirty="0">
                <a:solidFill>
                  <a:srgbClr val="002FA7"/>
                </a:solidFill>
              </a:rPr>
              <a:t>V)</a:t>
            </a:r>
          </a:p>
          <a:p>
            <a:pPr marL="1028700" lvl="1" indent="-342900"/>
            <a:r>
              <a:rPr lang="en-US" altLang="zh-CN" sz="1800" dirty="0"/>
              <a:t>Time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perform</a:t>
            </a:r>
            <a:r>
              <a:rPr lang="zh-CN" altLang="en-US" sz="1800" dirty="0"/>
              <a:t> </a:t>
            </a:r>
            <a:r>
              <a:rPr lang="en-US" altLang="zh-CN" sz="1800" dirty="0"/>
              <a:t>liveness</a:t>
            </a:r>
            <a:r>
              <a:rPr lang="zh-CN" altLang="en-US" sz="1800" dirty="0"/>
              <a:t> </a:t>
            </a:r>
            <a:r>
              <a:rPr lang="en-US" altLang="zh-CN" sz="1800" dirty="0"/>
              <a:t>analysis</a:t>
            </a:r>
            <a:r>
              <a:rPr lang="zh-CN" altLang="en-US" sz="1800" dirty="0"/>
              <a:t> </a:t>
            </a:r>
            <a:r>
              <a:rPr lang="en-US" altLang="zh-CN" sz="1800" dirty="0"/>
              <a:t>dominates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5E0C7E-1036-5F41-A8F7-5EEB2FD9B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43" y="1054536"/>
            <a:ext cx="2106605" cy="5538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83DA1CC-187E-2448-8550-BB6292291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87" y="2807915"/>
            <a:ext cx="3080459" cy="939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D9CB2BD-EB7B-924D-B727-4C6CB692D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49" y="1435970"/>
            <a:ext cx="952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6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7654305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coloring: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414BE9-6D4B-1740-93A3-0D9EDF6FB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51000"/>
            <a:ext cx="5981700" cy="355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53A0E-4B9E-C24A-AFCC-2BE1C1B9D14E}"/>
              </a:ext>
            </a:extLst>
          </p:cNvPr>
          <p:cNvSpPr txBox="1"/>
          <p:nvPr/>
        </p:nvSpPr>
        <p:spPr>
          <a:xfrm>
            <a:off x="2342367" y="5289272"/>
            <a:ext cx="232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F81AE1-BCE2-CA43-A308-9071E7B65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28" y="1682488"/>
            <a:ext cx="6293672" cy="34156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8052C1-D510-4F45-823E-C9855DCCC696}"/>
              </a:ext>
            </a:extLst>
          </p:cNvPr>
          <p:cNvSpPr txBox="1"/>
          <p:nvPr/>
        </p:nvSpPr>
        <p:spPr>
          <a:xfrm>
            <a:off x="8451028" y="5209433"/>
            <a:ext cx="232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/>
              <a:t>Graph coloring</a:t>
            </a:r>
          </a:p>
          <a:p>
            <a:r>
              <a:rPr lang="en-US" altLang="zh-CN" dirty="0"/>
              <a:t>Linear Scan</a:t>
            </a:r>
          </a:p>
          <a:p>
            <a:r>
              <a:rPr lang="en-US" altLang="zh-CN" dirty="0">
                <a:solidFill>
                  <a:srgbClr val="002FA7"/>
                </a:solidFill>
              </a:rPr>
              <a:t>Chordal graph</a:t>
            </a:r>
          </a:p>
          <a:p>
            <a:r>
              <a:rPr lang="en-US" altLang="zh-CN" dirty="0"/>
              <a:t>SSA allocation</a:t>
            </a:r>
          </a:p>
          <a:p>
            <a:r>
              <a:rPr lang="en-US" altLang="zh-CN" dirty="0"/>
              <a:t>Constraint-based allocation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15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Chordal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7654305" cy="517924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Chordal</a:t>
            </a:r>
            <a:r>
              <a:rPr lang="zh-CN" altLang="en-US" dirty="0"/>
              <a:t> </a:t>
            </a:r>
            <a:r>
              <a:rPr lang="en-US" altLang="zh-CN" dirty="0"/>
              <a:t>graph:</a:t>
            </a:r>
          </a:p>
          <a:p>
            <a:pPr marL="1028700" lvl="1" indent="-342900"/>
            <a:r>
              <a:rPr lang="en-US" altLang="zh-CN" sz="1800" dirty="0"/>
              <a:t>Intuitively: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002FA7"/>
                </a:solidFill>
              </a:rPr>
              <a:t>NO</a:t>
            </a:r>
            <a:r>
              <a:rPr lang="zh-CN" altLang="en-US" sz="1800" dirty="0"/>
              <a:t> </a:t>
            </a:r>
            <a:r>
              <a:rPr lang="en-US" altLang="zh-CN" sz="1800" dirty="0"/>
              <a:t>large</a:t>
            </a:r>
            <a:r>
              <a:rPr lang="zh-CN" altLang="en-US" sz="1800" dirty="0"/>
              <a:t> </a:t>
            </a:r>
            <a:r>
              <a:rPr lang="en-US" altLang="zh-CN" sz="1800" dirty="0"/>
              <a:t>(&gt;=4)</a:t>
            </a:r>
            <a:r>
              <a:rPr lang="zh-CN" altLang="en-US" sz="1800" dirty="0"/>
              <a:t> </a:t>
            </a:r>
            <a:r>
              <a:rPr lang="en-US" altLang="zh-CN" sz="1800" dirty="0"/>
              <a:t>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Nice</a:t>
            </a:r>
            <a:r>
              <a:rPr lang="zh-CN" altLang="en-US" dirty="0"/>
              <a:t> </a:t>
            </a:r>
            <a:r>
              <a:rPr lang="en-US" altLang="zh-CN" dirty="0"/>
              <a:t>properties:</a:t>
            </a:r>
          </a:p>
          <a:p>
            <a:pPr marL="1028700" lvl="1" indent="-342900"/>
            <a:r>
              <a:rPr lang="en-US" altLang="zh-CN" sz="1800" dirty="0"/>
              <a:t>Many</a:t>
            </a:r>
            <a:r>
              <a:rPr lang="zh-CN" altLang="en-US" sz="1800" dirty="0"/>
              <a:t> </a:t>
            </a:r>
            <a:r>
              <a:rPr lang="en-US" altLang="zh-CN" sz="1800" dirty="0"/>
              <a:t>hard</a:t>
            </a:r>
            <a:r>
              <a:rPr lang="zh-CN" altLang="en-US" sz="1800" dirty="0"/>
              <a:t> </a:t>
            </a:r>
            <a:r>
              <a:rPr lang="en-US" altLang="zh-CN" sz="1800" dirty="0"/>
              <a:t>problems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polynomial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chordal</a:t>
            </a:r>
            <a:r>
              <a:rPr lang="zh-CN" altLang="en-US" sz="1800" dirty="0"/>
              <a:t> </a:t>
            </a:r>
            <a:r>
              <a:rPr lang="en-US" altLang="zh-CN" sz="1800" dirty="0"/>
              <a:t>graphs</a:t>
            </a:r>
            <a:endParaRPr lang="en-US" altLang="zh-CN" sz="1600" dirty="0"/>
          </a:p>
          <a:p>
            <a:pPr marL="1028700" lvl="1" indent="-342900"/>
            <a:r>
              <a:rPr lang="en-US" altLang="zh-CN" sz="1800" dirty="0"/>
              <a:t>Including</a:t>
            </a:r>
            <a:r>
              <a:rPr lang="zh-CN" altLang="en-US" sz="1800" dirty="0"/>
              <a:t> </a:t>
            </a:r>
            <a:r>
              <a:rPr lang="en-US" altLang="zh-CN" sz="1800" dirty="0"/>
              <a:t>graph</a:t>
            </a:r>
            <a:r>
              <a:rPr lang="zh-CN" altLang="en-US" sz="1800" dirty="0"/>
              <a:t> </a:t>
            </a:r>
            <a:r>
              <a:rPr lang="en-US" altLang="zh-CN" sz="1800" dirty="0"/>
              <a:t>coloring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Chordal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</a:p>
          <a:p>
            <a:pPr lvl="1" indent="0">
              <a:buNone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Spilling:</a:t>
            </a:r>
          </a:p>
          <a:p>
            <a:pPr marL="1028700" lvl="1" indent="-342900"/>
            <a:r>
              <a:rPr lang="en-US" altLang="zh-CN" sz="1800" dirty="0"/>
              <a:t>Post</a:t>
            </a:r>
            <a:r>
              <a:rPr lang="zh-CN" altLang="en-US" sz="1800" dirty="0"/>
              <a:t> </a:t>
            </a:r>
            <a:r>
              <a:rPr lang="en-US" altLang="zh-CN" sz="1800" dirty="0"/>
              <a:t>spilling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one-pass</a:t>
            </a:r>
            <a:r>
              <a:rPr lang="zh-CN" altLang="en-US" sz="1800" dirty="0"/>
              <a:t> </a:t>
            </a:r>
            <a:r>
              <a:rPr lang="en-US" altLang="zh-CN" sz="1800" dirty="0"/>
              <a:t>compilation</a:t>
            </a:r>
          </a:p>
          <a:p>
            <a:pPr marL="1028700" lvl="1" indent="-342900"/>
            <a:r>
              <a:rPr lang="en-US" altLang="zh-CN" sz="1800" dirty="0"/>
              <a:t>Similar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spilling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linear</a:t>
            </a:r>
            <a:r>
              <a:rPr lang="zh-CN" altLang="en-US" sz="1800" dirty="0"/>
              <a:t> </a:t>
            </a:r>
            <a:r>
              <a:rPr lang="en-US" altLang="zh-CN" sz="1800" dirty="0"/>
              <a:t>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Coalesce:</a:t>
            </a:r>
          </a:p>
          <a:p>
            <a:pPr marL="1028700" lvl="1" indent="-342900"/>
            <a:r>
              <a:rPr lang="en-US" altLang="zh-CN" sz="1800" dirty="0"/>
              <a:t>Peephole</a:t>
            </a:r>
            <a:r>
              <a:rPr lang="zh-CN" altLang="en-US" sz="1800" dirty="0"/>
              <a:t> </a:t>
            </a:r>
            <a:r>
              <a:rPr lang="en-US" altLang="zh-CN" sz="1800" dirty="0"/>
              <a:t>optimization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eliminate</a:t>
            </a:r>
            <a:r>
              <a:rPr lang="zh-CN" altLang="en-US" sz="1800" dirty="0"/>
              <a:t> </a:t>
            </a:r>
            <a:r>
              <a:rPr lang="en-US" altLang="zh-CN" sz="1800" dirty="0"/>
              <a:t>trivial</a:t>
            </a:r>
            <a:r>
              <a:rPr lang="zh-CN" altLang="en-US" sz="1800" dirty="0"/>
              <a:t> </a:t>
            </a:r>
            <a:r>
              <a:rPr lang="en-US" altLang="zh-CN" sz="1800" dirty="0"/>
              <a:t>ones</a:t>
            </a:r>
          </a:p>
          <a:p>
            <a:pPr marL="1028700" lvl="1" indent="-342900"/>
            <a:r>
              <a:rPr lang="en-US" altLang="zh-CN" sz="1800" dirty="0"/>
              <a:t>Recoloring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Complexity: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2FA7"/>
                </a:solidFill>
              </a:rPr>
              <a:t>O(V+E)</a:t>
            </a:r>
          </a:p>
          <a:p>
            <a:pPr marL="342900" indent="-342900"/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CEE4D-0D73-CD4A-A28E-0EA4A3BDC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46" y="1234080"/>
            <a:ext cx="1460500" cy="137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62EA81-7A76-514A-9A3D-9692C4DB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46" y="2541672"/>
            <a:ext cx="1485900" cy="1358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BA667A-61A6-234C-8A0F-1465504DA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946" y="3913272"/>
            <a:ext cx="1511300" cy="1384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0A558A-EF83-914B-9BAC-70E8B63F7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946" y="5297572"/>
            <a:ext cx="1485900" cy="1371600"/>
          </a:xfrm>
          <a:prstGeom prst="rect">
            <a:avLst/>
          </a:prstGeom>
        </p:spPr>
      </p:pic>
      <p:sp>
        <p:nvSpPr>
          <p:cNvPr id="15" name="圆角矩形 14">
            <a:extLst>
              <a:ext uri="{FF2B5EF4-FFF2-40B4-BE49-F238E27FC236}">
                <a16:creationId xmlns:a16="http://schemas.microsoft.com/office/drawing/2014/main" id="{7D23116C-71FD-0840-95D4-E30E1234AF04}"/>
              </a:ext>
            </a:extLst>
          </p:cNvPr>
          <p:cNvSpPr/>
          <p:nvPr/>
        </p:nvSpPr>
        <p:spPr>
          <a:xfrm>
            <a:off x="1615857" y="3219188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build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5DB3582-4C26-EA45-BA60-EAA9049580D6}"/>
              </a:ext>
            </a:extLst>
          </p:cNvPr>
          <p:cNvSpPr/>
          <p:nvPr/>
        </p:nvSpPr>
        <p:spPr>
          <a:xfrm>
            <a:off x="2912749" y="3219188"/>
            <a:ext cx="125260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PEO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40B333B-D8C9-0146-A220-A90ECBD059E0}"/>
              </a:ext>
            </a:extLst>
          </p:cNvPr>
          <p:cNvSpPr/>
          <p:nvPr/>
        </p:nvSpPr>
        <p:spPr>
          <a:xfrm>
            <a:off x="5792069" y="3219188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spill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E2DEA30-0E73-7D44-8162-3D61F35658D4}"/>
              </a:ext>
            </a:extLst>
          </p:cNvPr>
          <p:cNvSpPr/>
          <p:nvPr/>
        </p:nvSpPr>
        <p:spPr>
          <a:xfrm>
            <a:off x="7081466" y="3242236"/>
            <a:ext cx="1255494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coalesce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9D322FA-53AB-0649-9E4C-5E01083F0847}"/>
              </a:ext>
            </a:extLst>
          </p:cNvPr>
          <p:cNvCxnSpPr>
            <a:cxnSpLocks/>
          </p:cNvCxnSpPr>
          <p:nvPr/>
        </p:nvCxnSpPr>
        <p:spPr>
          <a:xfrm>
            <a:off x="2592887" y="3532339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53561DE-A328-7948-B218-41367F776D4F}"/>
              </a:ext>
            </a:extLst>
          </p:cNvPr>
          <p:cNvCxnSpPr/>
          <p:nvPr/>
        </p:nvCxnSpPr>
        <p:spPr>
          <a:xfrm>
            <a:off x="8346596" y="3555387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0078376-7381-4F4F-9A2D-87C690463033}"/>
              </a:ext>
            </a:extLst>
          </p:cNvPr>
          <p:cNvCxnSpPr/>
          <p:nvPr/>
        </p:nvCxnSpPr>
        <p:spPr>
          <a:xfrm>
            <a:off x="907688" y="3498937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A80133C-9666-564A-9C35-17D1CEBBA8CB}"/>
              </a:ext>
            </a:extLst>
          </p:cNvPr>
          <p:cNvSpPr/>
          <p:nvPr/>
        </p:nvSpPr>
        <p:spPr>
          <a:xfrm>
            <a:off x="4481340" y="3242236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color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12D47CB-89B1-CD48-831C-F056BAB23ABD}"/>
              </a:ext>
            </a:extLst>
          </p:cNvPr>
          <p:cNvCxnSpPr>
            <a:cxnSpLocks/>
          </p:cNvCxnSpPr>
          <p:nvPr/>
        </p:nvCxnSpPr>
        <p:spPr>
          <a:xfrm>
            <a:off x="4165349" y="3555387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0A439AE-7FBD-D943-94B8-DE96006723B3}"/>
              </a:ext>
            </a:extLst>
          </p:cNvPr>
          <p:cNvCxnSpPr>
            <a:cxnSpLocks/>
          </p:cNvCxnSpPr>
          <p:nvPr/>
        </p:nvCxnSpPr>
        <p:spPr>
          <a:xfrm>
            <a:off x="5458370" y="3555387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4CE4F09-439D-4F49-A1AC-0F6CA5C60D5B}"/>
              </a:ext>
            </a:extLst>
          </p:cNvPr>
          <p:cNvCxnSpPr>
            <a:cxnSpLocks/>
          </p:cNvCxnSpPr>
          <p:nvPr/>
        </p:nvCxnSpPr>
        <p:spPr>
          <a:xfrm>
            <a:off x="6774492" y="3557470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4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Chordal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7654305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23681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rt.jar</a:t>
            </a:r>
            <a:r>
              <a:rPr lang="en-US" altLang="zh-CN" dirty="0"/>
              <a:t> from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1.5</a:t>
            </a:r>
          </a:p>
          <a:p>
            <a:pPr marL="1028700" lvl="1" indent="-342900"/>
            <a:r>
              <a:rPr lang="en-US" altLang="zh-CN" sz="1800" dirty="0">
                <a:solidFill>
                  <a:srgbClr val="002FA7"/>
                </a:solidFill>
              </a:rPr>
              <a:t>91.0%</a:t>
            </a:r>
            <a:r>
              <a:rPr lang="zh-CN" altLang="en-US" sz="1800" dirty="0"/>
              <a:t> </a:t>
            </a:r>
            <a:r>
              <a:rPr lang="en-US" altLang="zh-CN" sz="1800" dirty="0"/>
              <a:t>graphs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chordal</a:t>
            </a:r>
          </a:p>
          <a:p>
            <a:pPr marL="1028700" lvl="1" indent="-342900"/>
            <a:r>
              <a:rPr lang="en-US" altLang="zh-CN" sz="1800" dirty="0">
                <a:solidFill>
                  <a:srgbClr val="002FA7"/>
                </a:solidFill>
              </a:rPr>
              <a:t>95.5%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SSA</a:t>
            </a:r>
            <a:r>
              <a:rPr lang="zh-CN" altLang="en-US" sz="1800" dirty="0"/>
              <a:t> </a:t>
            </a:r>
            <a:r>
              <a:rPr lang="en-US" altLang="zh-CN" sz="1800" dirty="0"/>
              <a:t>then</a:t>
            </a:r>
            <a:r>
              <a:rPr lang="zh-CN" altLang="en-US" sz="1800" dirty="0"/>
              <a:t> </a:t>
            </a:r>
            <a:r>
              <a:rPr lang="en-US" altLang="zh-CN" sz="1800" dirty="0"/>
              <a:t>back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A74D63-61F6-3D42-8E9F-D6C5C18C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37" y="2235764"/>
            <a:ext cx="6819900" cy="4381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D979A5-5C12-594A-8927-11C228F66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31" y="2261164"/>
            <a:ext cx="22606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/>
              <a:t>Graph coloring</a:t>
            </a:r>
          </a:p>
          <a:p>
            <a:r>
              <a:rPr lang="en-US" altLang="zh-CN" dirty="0"/>
              <a:t>Linear Scan</a:t>
            </a:r>
          </a:p>
          <a:p>
            <a:r>
              <a:rPr lang="en-US" altLang="zh-CN" dirty="0"/>
              <a:t>Chordal graph</a:t>
            </a:r>
          </a:p>
          <a:p>
            <a:r>
              <a:rPr lang="en-US" altLang="zh-CN" dirty="0">
                <a:solidFill>
                  <a:srgbClr val="002FA7"/>
                </a:solidFill>
              </a:rPr>
              <a:t>SSA allocation</a:t>
            </a:r>
          </a:p>
          <a:p>
            <a:r>
              <a:rPr lang="en-US" altLang="zh-CN" dirty="0"/>
              <a:t>Constraint-based allocation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40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SSA Allocation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1D9353-DA86-481D-A15F-E6FE508292E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32324" y="1234080"/>
                <a:ext cx="7654305" cy="517924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Key theorem on SSA:</a:t>
                </a:r>
              </a:p>
              <a:p>
                <a:pPr marL="1028700" lvl="1" indent="-342900"/>
                <a:r>
                  <a:rPr lang="en-US" altLang="zh-CN" sz="1800" dirty="0"/>
                  <a:t>Interference graphs for SSA are </a:t>
                </a:r>
                <a:r>
                  <a:rPr lang="en-US" altLang="zh-CN" sz="1800" dirty="0">
                    <a:solidFill>
                      <a:srgbClr val="002FA7"/>
                    </a:solidFill>
                  </a:rPr>
                  <a:t>chordal!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Typical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architecture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SSA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allocation:</a:t>
                </a:r>
              </a:p>
              <a:p>
                <a:pPr lvl="1" indent="0">
                  <a:buNone/>
                </a:pPr>
                <a:endParaRPr lang="en-US" altLang="zh-CN" sz="1600" dirty="0"/>
              </a:p>
              <a:p>
                <a:pPr lvl="1" indent="0">
                  <a:buNone/>
                </a:pPr>
                <a:endParaRPr lang="en-US" altLang="zh-CN" sz="1600" dirty="0"/>
              </a:p>
              <a:p>
                <a:pPr lvl="1" indent="0">
                  <a:buNone/>
                </a:pPr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Spilling:</a:t>
                </a:r>
              </a:p>
              <a:p>
                <a:pPr marL="1028700" lvl="1" indent="-342900"/>
                <a:r>
                  <a:rPr lang="en-US" altLang="zh-CN" sz="1800" dirty="0"/>
                  <a:t>Theorem: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required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register</a:t>
                </a:r>
                <a:r>
                  <a:rPr lang="en-US" altLang="zh-CN" sz="1800" dirty="0">
                    <a:solidFill>
                      <a:srgbClr val="002FA7"/>
                    </a:solidFill>
                  </a:rPr>
                  <a:t>=</a:t>
                </a:r>
                <a:r>
                  <a:rPr lang="en-US" altLang="zh-CN" sz="1800" dirty="0"/>
                  <a:t>max(</a:t>
                </a:r>
                <a:r>
                  <a:rPr lang="en-US" altLang="zh-CN" sz="1800" dirty="0" err="1"/>
                  <a:t>liveVars</a:t>
                </a:r>
                <a:r>
                  <a:rPr lang="en-US" altLang="zh-CN" sz="1800" dirty="0"/>
                  <a:t>)</a:t>
                </a:r>
              </a:p>
              <a:p>
                <a:pPr marL="1485900" lvl="2" indent="-342900"/>
                <a:r>
                  <a:rPr lang="en-US" altLang="zh-CN" sz="1600" dirty="0"/>
                  <a:t>It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NP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hard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non-chordal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graphs</a:t>
                </a:r>
              </a:p>
              <a:p>
                <a:pPr marL="1028700" lvl="1" indent="-342900"/>
                <a:r>
                  <a:rPr lang="en-US" altLang="zh-CN" sz="1800" dirty="0"/>
                  <a:t>Reduce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register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pressure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&lt;=K,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before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allocation</a:t>
                </a:r>
              </a:p>
              <a:p>
                <a:pPr marL="1485900" lvl="2" indent="-342900"/>
                <a:r>
                  <a:rPr lang="en-US" altLang="zh-CN" sz="1600" dirty="0"/>
                  <a:t>Still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NP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hard,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even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SSA!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Color:</a:t>
                </a:r>
              </a:p>
              <a:p>
                <a:pPr marL="1028700" lvl="1" indent="-342900"/>
                <a:r>
                  <a:rPr lang="en-US" altLang="zh-CN" sz="1800" dirty="0"/>
                  <a:t>No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need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build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interference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graphs!</a:t>
                </a:r>
              </a:p>
              <a:p>
                <a:pPr marL="1028700" lvl="1" indent="-342900"/>
                <a:r>
                  <a:rPr lang="en-US" altLang="zh-CN" sz="1800" dirty="0"/>
                  <a:t>Traverse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dominator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trees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in</a:t>
                </a:r>
                <a:r>
                  <a:rPr lang="zh-CN" altLang="en-US" sz="1800" dirty="0"/>
                  <a:t> </a:t>
                </a:r>
                <a:r>
                  <a:rPr lang="en-US" altLang="zh-CN" sz="1800" dirty="0">
                    <a:solidFill>
                      <a:srgbClr val="002FA7"/>
                    </a:solidFill>
                  </a:rPr>
                  <a:t>reverse</a:t>
                </a:r>
                <a:r>
                  <a:rPr lang="zh-CN" altLang="en-US" sz="1800" dirty="0">
                    <a:solidFill>
                      <a:srgbClr val="002FA7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002FA7"/>
                    </a:solidFill>
                  </a:rPr>
                  <a:t>post-order</a:t>
                </a:r>
                <a:r>
                  <a:rPr lang="en-US" altLang="zh-CN" sz="1800" dirty="0"/>
                  <a:t>!</a:t>
                </a:r>
              </a:p>
              <a:p>
                <a:pPr marL="1028700" lvl="1" indent="-342900"/>
                <a:r>
                  <a:rPr lang="en-US" altLang="zh-CN" sz="1800" dirty="0"/>
                  <a:t>Still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contains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002FA7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a:rPr lang="zh-CN" altLang="en-US" sz="1800" b="0" i="1" smtClean="0">
                        <a:solidFill>
                          <a:srgbClr val="002FA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node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after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coloring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1D9353-DA86-481D-A15F-E6FE50829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32324" y="1234080"/>
                <a:ext cx="7654305" cy="5179245"/>
              </a:xfrm>
              <a:blipFill>
                <a:blip r:embed="rId2"/>
                <a:stretch>
                  <a:fillRect l="-662" t="-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>
            <a:extLst>
              <a:ext uri="{FF2B5EF4-FFF2-40B4-BE49-F238E27FC236}">
                <a16:creationId xmlns:a16="http://schemas.microsoft.com/office/drawing/2014/main" id="{7D23116C-71FD-0840-95D4-E30E1234AF04}"/>
              </a:ext>
            </a:extLst>
          </p:cNvPr>
          <p:cNvSpPr/>
          <p:nvPr/>
        </p:nvSpPr>
        <p:spPr>
          <a:xfrm>
            <a:off x="1039661" y="2417524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Build</a:t>
            </a:r>
          </a:p>
          <a:p>
            <a:pPr algn="ctr"/>
            <a:r>
              <a:rPr kumimoji="1" lang="en-US" altLang="zh-CN" dirty="0"/>
              <a:t>SSA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5DB3582-4C26-EA45-BA60-EAA9049580D6}"/>
              </a:ext>
            </a:extLst>
          </p:cNvPr>
          <p:cNvSpPr/>
          <p:nvPr/>
        </p:nvSpPr>
        <p:spPr>
          <a:xfrm>
            <a:off x="2336553" y="2417524"/>
            <a:ext cx="125260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spilling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40B333B-D8C9-0146-A220-A90ECBD059E0}"/>
              </a:ext>
            </a:extLst>
          </p:cNvPr>
          <p:cNvSpPr/>
          <p:nvPr/>
        </p:nvSpPr>
        <p:spPr>
          <a:xfrm>
            <a:off x="6743203" y="2440573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Out</a:t>
            </a:r>
          </a:p>
          <a:p>
            <a:pPr algn="ctr"/>
            <a:r>
              <a:rPr kumimoji="1" lang="en-US" altLang="zh-CN" dirty="0"/>
              <a:t>SSA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E2DEA30-0E73-7D44-8162-3D61F35658D4}"/>
              </a:ext>
            </a:extLst>
          </p:cNvPr>
          <p:cNvSpPr/>
          <p:nvPr/>
        </p:nvSpPr>
        <p:spPr>
          <a:xfrm>
            <a:off x="5189511" y="2417524"/>
            <a:ext cx="1255494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coalesce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9D322FA-53AB-0649-9E4C-5E01083F0847}"/>
              </a:ext>
            </a:extLst>
          </p:cNvPr>
          <p:cNvCxnSpPr>
            <a:cxnSpLocks/>
          </p:cNvCxnSpPr>
          <p:nvPr/>
        </p:nvCxnSpPr>
        <p:spPr>
          <a:xfrm>
            <a:off x="2016691" y="2730675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53561DE-A328-7948-B218-41367F776D4F}"/>
              </a:ext>
            </a:extLst>
          </p:cNvPr>
          <p:cNvCxnSpPr/>
          <p:nvPr/>
        </p:nvCxnSpPr>
        <p:spPr>
          <a:xfrm>
            <a:off x="7745348" y="2753723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0078376-7381-4F4F-9A2D-87C690463033}"/>
              </a:ext>
            </a:extLst>
          </p:cNvPr>
          <p:cNvCxnSpPr/>
          <p:nvPr/>
        </p:nvCxnSpPr>
        <p:spPr>
          <a:xfrm>
            <a:off x="331492" y="2697273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A80133C-9666-564A-9C35-17D1CEBBA8CB}"/>
              </a:ext>
            </a:extLst>
          </p:cNvPr>
          <p:cNvSpPr/>
          <p:nvPr/>
        </p:nvSpPr>
        <p:spPr>
          <a:xfrm>
            <a:off x="3905144" y="2440572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color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12D47CB-89B1-CD48-831C-F056BAB23ABD}"/>
              </a:ext>
            </a:extLst>
          </p:cNvPr>
          <p:cNvCxnSpPr>
            <a:cxnSpLocks/>
          </p:cNvCxnSpPr>
          <p:nvPr/>
        </p:nvCxnSpPr>
        <p:spPr>
          <a:xfrm>
            <a:off x="3589153" y="2753723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0A439AE-7FBD-D943-94B8-DE96006723B3}"/>
              </a:ext>
            </a:extLst>
          </p:cNvPr>
          <p:cNvCxnSpPr>
            <a:cxnSpLocks/>
          </p:cNvCxnSpPr>
          <p:nvPr/>
        </p:nvCxnSpPr>
        <p:spPr>
          <a:xfrm>
            <a:off x="4882174" y="2753723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4CE4F09-439D-4F49-A1AC-0F6CA5C60D5B}"/>
              </a:ext>
            </a:extLst>
          </p:cNvPr>
          <p:cNvCxnSpPr>
            <a:cxnSpLocks/>
          </p:cNvCxnSpPr>
          <p:nvPr/>
        </p:nvCxnSpPr>
        <p:spPr>
          <a:xfrm>
            <a:off x="6445005" y="2753723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8DE87A12-BDFC-F945-82B0-407735E1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10" y="1234080"/>
            <a:ext cx="2082800" cy="1714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CA9BED-B6CA-3940-91A9-AA06F3E2C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56" y="3219188"/>
            <a:ext cx="1866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0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SSA Allocation,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r>
              <a:rPr lang="en-US" altLang="zh-CN" dirty="0"/>
              <a:t>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1D9353-DA86-481D-A15F-E6FE508292E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32324" y="1234080"/>
                <a:ext cx="7654305" cy="517924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Key theorem on SSA:</a:t>
                </a:r>
              </a:p>
              <a:p>
                <a:pPr marL="1028700" lvl="1" indent="-342900"/>
                <a:r>
                  <a:rPr lang="en-US" altLang="zh-CN" sz="1800" dirty="0"/>
                  <a:t>Interference graphs for SSA are </a:t>
                </a:r>
                <a:r>
                  <a:rPr lang="en-US" altLang="zh-CN" sz="1800" dirty="0">
                    <a:solidFill>
                      <a:srgbClr val="002FA7"/>
                    </a:solidFill>
                  </a:rPr>
                  <a:t>chordal!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Typical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architecture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SSA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allocation:</a:t>
                </a:r>
              </a:p>
              <a:p>
                <a:pPr lvl="1" indent="0">
                  <a:buNone/>
                </a:pPr>
                <a:endParaRPr lang="en-US" altLang="zh-CN" sz="1600" dirty="0"/>
              </a:p>
              <a:p>
                <a:pPr lvl="1" indent="0">
                  <a:buNone/>
                </a:pPr>
                <a:endParaRPr lang="en-US" altLang="zh-CN" sz="1600" dirty="0"/>
              </a:p>
              <a:p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SSA:</a:t>
                </a:r>
              </a:p>
              <a:p>
                <a:pPr marL="1028700" lvl="1" indent="-342900"/>
                <a:r>
                  <a:rPr lang="en-US" altLang="zh-CN" sz="1800" dirty="0"/>
                  <a:t>A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problem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register</a:t>
                </a:r>
                <a:r>
                  <a:rPr lang="zh-CN" altLang="en-US" sz="1800" dirty="0"/>
                  <a:t> </a:t>
                </a:r>
                <a:r>
                  <a:rPr lang="en-US" altLang="zh-CN" sz="1800" dirty="0">
                    <a:solidFill>
                      <a:srgbClr val="002FA7"/>
                    </a:solidFill>
                  </a:rPr>
                  <a:t>permutation</a:t>
                </a:r>
                <a:r>
                  <a:rPr lang="en-US" altLang="zh-CN" sz="1800" dirty="0"/>
                  <a:t>!</a:t>
                </a:r>
              </a:p>
              <a:p>
                <a:pPr marL="1028700" lvl="1" indent="-342900"/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simplest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heuristic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reserve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one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register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Coalesce:</a:t>
                </a:r>
              </a:p>
              <a:p>
                <a:pPr marL="1028700" lvl="1" indent="-342900"/>
                <a:r>
                  <a:rPr lang="en-US" altLang="zh-CN" sz="1800" dirty="0"/>
                  <a:t>Move-related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statement: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x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=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y</a:t>
                </a:r>
              </a:p>
              <a:p>
                <a:pPr marL="1028700" lvl="1" indent="-342900"/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002FA7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statement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like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=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002FA7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1800" dirty="0"/>
                  <a:t>(…,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x,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…),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reduce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permutation</a:t>
                </a:r>
              </a:p>
              <a:p>
                <a:pPr marL="1028700" lvl="1" indent="-342900"/>
                <a:r>
                  <a:rPr lang="en-US" altLang="zh-CN" sz="1800" dirty="0"/>
                  <a:t>NP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hard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theory,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heuristics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ILP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Complexity:</a:t>
                </a:r>
                <a:endParaRPr lang="en-US" altLang="zh-CN" dirty="0">
                  <a:solidFill>
                    <a:srgbClr val="002FA7"/>
                  </a:solidFill>
                </a:endParaRPr>
              </a:p>
              <a:p>
                <a:pPr marL="342900" indent="-342900"/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1D9353-DA86-481D-A15F-E6FE50829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32324" y="1234080"/>
                <a:ext cx="7654305" cy="5179245"/>
              </a:xfrm>
              <a:blipFill>
                <a:blip r:embed="rId2"/>
                <a:stretch>
                  <a:fillRect l="-662" t="-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>
            <a:extLst>
              <a:ext uri="{FF2B5EF4-FFF2-40B4-BE49-F238E27FC236}">
                <a16:creationId xmlns:a16="http://schemas.microsoft.com/office/drawing/2014/main" id="{7D23116C-71FD-0840-95D4-E30E1234AF04}"/>
              </a:ext>
            </a:extLst>
          </p:cNvPr>
          <p:cNvSpPr/>
          <p:nvPr/>
        </p:nvSpPr>
        <p:spPr>
          <a:xfrm>
            <a:off x="1039661" y="2417524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Build</a:t>
            </a:r>
          </a:p>
          <a:p>
            <a:pPr algn="ctr"/>
            <a:r>
              <a:rPr kumimoji="1" lang="en-US" altLang="zh-CN" dirty="0"/>
              <a:t>SSA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5DB3582-4C26-EA45-BA60-EAA9049580D6}"/>
              </a:ext>
            </a:extLst>
          </p:cNvPr>
          <p:cNvSpPr/>
          <p:nvPr/>
        </p:nvSpPr>
        <p:spPr>
          <a:xfrm>
            <a:off x="2336553" y="2417524"/>
            <a:ext cx="125260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spilling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40B333B-D8C9-0146-A220-A90ECBD059E0}"/>
              </a:ext>
            </a:extLst>
          </p:cNvPr>
          <p:cNvSpPr/>
          <p:nvPr/>
        </p:nvSpPr>
        <p:spPr>
          <a:xfrm>
            <a:off x="6743203" y="2440573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Out</a:t>
            </a:r>
          </a:p>
          <a:p>
            <a:pPr algn="ctr"/>
            <a:r>
              <a:rPr kumimoji="1" lang="en-US" altLang="zh-CN" dirty="0"/>
              <a:t>SSA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E2DEA30-0E73-7D44-8162-3D61F35658D4}"/>
              </a:ext>
            </a:extLst>
          </p:cNvPr>
          <p:cNvSpPr/>
          <p:nvPr/>
        </p:nvSpPr>
        <p:spPr>
          <a:xfrm>
            <a:off x="5189511" y="2417524"/>
            <a:ext cx="1255494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coalesce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9D322FA-53AB-0649-9E4C-5E01083F0847}"/>
              </a:ext>
            </a:extLst>
          </p:cNvPr>
          <p:cNvCxnSpPr>
            <a:cxnSpLocks/>
          </p:cNvCxnSpPr>
          <p:nvPr/>
        </p:nvCxnSpPr>
        <p:spPr>
          <a:xfrm>
            <a:off x="2016691" y="2730675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53561DE-A328-7948-B218-41367F776D4F}"/>
              </a:ext>
            </a:extLst>
          </p:cNvPr>
          <p:cNvCxnSpPr/>
          <p:nvPr/>
        </p:nvCxnSpPr>
        <p:spPr>
          <a:xfrm>
            <a:off x="7745348" y="2753723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0078376-7381-4F4F-9A2D-87C690463033}"/>
              </a:ext>
            </a:extLst>
          </p:cNvPr>
          <p:cNvCxnSpPr/>
          <p:nvPr/>
        </p:nvCxnSpPr>
        <p:spPr>
          <a:xfrm>
            <a:off x="331492" y="2697273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A80133C-9666-564A-9C35-17D1CEBBA8CB}"/>
              </a:ext>
            </a:extLst>
          </p:cNvPr>
          <p:cNvSpPr/>
          <p:nvPr/>
        </p:nvSpPr>
        <p:spPr>
          <a:xfrm>
            <a:off x="3905144" y="2440572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color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12D47CB-89B1-CD48-831C-F056BAB23ABD}"/>
              </a:ext>
            </a:extLst>
          </p:cNvPr>
          <p:cNvCxnSpPr>
            <a:cxnSpLocks/>
          </p:cNvCxnSpPr>
          <p:nvPr/>
        </p:nvCxnSpPr>
        <p:spPr>
          <a:xfrm>
            <a:off x="3589153" y="2753723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0A439AE-7FBD-D943-94B8-DE96006723B3}"/>
              </a:ext>
            </a:extLst>
          </p:cNvPr>
          <p:cNvCxnSpPr>
            <a:cxnSpLocks/>
          </p:cNvCxnSpPr>
          <p:nvPr/>
        </p:nvCxnSpPr>
        <p:spPr>
          <a:xfrm>
            <a:off x="4882174" y="2753723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4CE4F09-439D-4F49-A1AC-0F6CA5C60D5B}"/>
              </a:ext>
            </a:extLst>
          </p:cNvPr>
          <p:cNvCxnSpPr>
            <a:cxnSpLocks/>
          </p:cNvCxnSpPr>
          <p:nvPr/>
        </p:nvCxnSpPr>
        <p:spPr>
          <a:xfrm>
            <a:off x="6445005" y="2753723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59FC60A-E5BA-854F-A5CA-0A67E745B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470" y="2843410"/>
            <a:ext cx="2971800" cy="187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D5B0BE-0D51-6A4A-830E-2103DBA8E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62" y="1318623"/>
            <a:ext cx="2413000" cy="1435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5983E2-9DA2-3F46-BD62-E20F7C38C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12" y="4785990"/>
            <a:ext cx="1054100" cy="1866900"/>
          </a:xfrm>
          <a:prstGeom prst="rect">
            <a:avLst/>
          </a:prstGeom>
        </p:spPr>
      </p:pic>
      <p:graphicFrame>
        <p:nvGraphicFramePr>
          <p:cNvPr id="13" name="表格 15">
            <a:extLst>
              <a:ext uri="{FF2B5EF4-FFF2-40B4-BE49-F238E27FC236}">
                <a16:creationId xmlns:a16="http://schemas.microsoft.com/office/drawing/2014/main" id="{E26C300B-13E0-4641-B5A1-E0F0ED8B4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93338"/>
              </p:ext>
            </p:extLst>
          </p:nvPr>
        </p:nvGraphicFramePr>
        <p:xfrm>
          <a:off x="2780778" y="5846693"/>
          <a:ext cx="49645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71">
                  <a:extLst>
                    <a:ext uri="{9D8B030D-6E8A-4147-A177-3AD203B41FA5}">
                      <a16:colId xmlns:a16="http://schemas.microsoft.com/office/drawing/2014/main" val="399184426"/>
                    </a:ext>
                  </a:extLst>
                </a:gridCol>
                <a:gridCol w="1004215">
                  <a:extLst>
                    <a:ext uri="{9D8B030D-6E8A-4147-A177-3AD203B41FA5}">
                      <a16:colId xmlns:a16="http://schemas.microsoft.com/office/drawing/2014/main" val="2746245145"/>
                    </a:ext>
                  </a:extLst>
                </a:gridCol>
                <a:gridCol w="1241143">
                  <a:extLst>
                    <a:ext uri="{9D8B030D-6E8A-4147-A177-3AD203B41FA5}">
                      <a16:colId xmlns:a16="http://schemas.microsoft.com/office/drawing/2014/main" val="2762001290"/>
                    </a:ext>
                  </a:extLst>
                </a:gridCol>
                <a:gridCol w="1241143">
                  <a:extLst>
                    <a:ext uri="{9D8B030D-6E8A-4147-A177-3AD203B41FA5}">
                      <a16:colId xmlns:a16="http://schemas.microsoft.com/office/drawing/2014/main" val="737633006"/>
                    </a:ext>
                  </a:extLst>
                </a:gridCol>
              </a:tblGrid>
              <a:tr h="323947">
                <a:tc>
                  <a:txBody>
                    <a:bodyPr/>
                    <a:lstStyle/>
                    <a:p>
                      <a:r>
                        <a:rPr lang="en-US" altLang="zh-CN" dirty="0"/>
                        <a:t>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Coalesce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32625"/>
                  </a:ext>
                </a:extLst>
              </a:tr>
              <a:tr h="323947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Complexity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O(V+E)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7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81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FA7"/>
                </a:solidFill>
              </a:rPr>
              <a:t>Register</a:t>
            </a:r>
            <a:r>
              <a:rPr lang="zh-CN" altLang="en-US" dirty="0">
                <a:solidFill>
                  <a:srgbClr val="002FA7"/>
                </a:solidFill>
              </a:rPr>
              <a:t> </a:t>
            </a:r>
            <a:r>
              <a:rPr lang="en-US" altLang="zh-CN" dirty="0">
                <a:solidFill>
                  <a:srgbClr val="002FA7"/>
                </a:solidFill>
              </a:rPr>
              <a:t>Allocation:</a:t>
            </a:r>
            <a:r>
              <a:rPr lang="zh-CN" altLang="en-US" dirty="0">
                <a:solidFill>
                  <a:srgbClr val="002FA7"/>
                </a:solidFill>
              </a:rPr>
              <a:t> </a:t>
            </a:r>
            <a:r>
              <a:rPr lang="en-US" altLang="zh-CN" dirty="0">
                <a:solidFill>
                  <a:srgbClr val="002FA7"/>
                </a:solidFill>
              </a:rPr>
              <a:t>the</a:t>
            </a:r>
            <a:r>
              <a:rPr lang="zh-CN" altLang="en-US" dirty="0">
                <a:solidFill>
                  <a:srgbClr val="002FA7"/>
                </a:solidFill>
              </a:rPr>
              <a:t> </a:t>
            </a:r>
            <a:r>
              <a:rPr lang="en-US" altLang="zh-CN" dirty="0">
                <a:solidFill>
                  <a:srgbClr val="002FA7"/>
                </a:solidFill>
              </a:rPr>
              <a:t>Problem</a:t>
            </a:r>
          </a:p>
          <a:p>
            <a:r>
              <a:rPr lang="en-US" altLang="zh-CN" dirty="0"/>
              <a:t>Graph coloring</a:t>
            </a:r>
          </a:p>
          <a:p>
            <a:r>
              <a:rPr lang="en-US" altLang="zh-CN" dirty="0"/>
              <a:t>Linear Scan</a:t>
            </a:r>
          </a:p>
          <a:p>
            <a:r>
              <a:rPr lang="en-US" altLang="zh-CN" dirty="0"/>
              <a:t>Chordal graph</a:t>
            </a:r>
          </a:p>
          <a:p>
            <a:r>
              <a:rPr lang="en-US" altLang="zh-CN" dirty="0"/>
              <a:t>SSA allocation</a:t>
            </a:r>
          </a:p>
          <a:p>
            <a:r>
              <a:rPr lang="en-US" altLang="zh-CN" dirty="0"/>
              <a:t>Constraint-based allocation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45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10641309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raw,</a:t>
            </a:r>
            <a:r>
              <a:rPr lang="zh-CN" altLang="en-US" dirty="0"/>
              <a:t> </a:t>
            </a:r>
            <a:r>
              <a:rPr lang="en-US" altLang="zh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coalescing,</a:t>
            </a:r>
            <a:r>
              <a:rPr lang="zh-CN" altLang="en-US" dirty="0"/>
              <a:t> </a:t>
            </a:r>
            <a:r>
              <a:rPr lang="en-US" altLang="zh-CN" dirty="0"/>
              <a:t>ILP,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gcc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86E327-52A1-7940-AF3E-65EFBE965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49" y="1727028"/>
            <a:ext cx="7391400" cy="990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F1637F-68B5-124A-A1C3-151BEF39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49" y="2717628"/>
            <a:ext cx="7683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9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/>
              <a:t>Graph coloring</a:t>
            </a:r>
          </a:p>
          <a:p>
            <a:r>
              <a:rPr lang="en-US" altLang="zh-CN" dirty="0"/>
              <a:t>Linear Scan</a:t>
            </a:r>
          </a:p>
          <a:p>
            <a:r>
              <a:rPr lang="en-US" altLang="zh-CN" dirty="0"/>
              <a:t>Chordal graph</a:t>
            </a:r>
          </a:p>
          <a:p>
            <a:r>
              <a:rPr lang="en-US" altLang="zh-CN" dirty="0"/>
              <a:t>SSA allocation</a:t>
            </a:r>
          </a:p>
          <a:p>
            <a:r>
              <a:rPr lang="en-US" altLang="zh-CN" dirty="0">
                <a:solidFill>
                  <a:srgbClr val="002FA7"/>
                </a:solidFill>
              </a:rPr>
              <a:t>Constraint-based allocation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5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8574514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(ILP):</a:t>
            </a:r>
          </a:p>
          <a:p>
            <a:pPr marL="1028700" lvl="1" indent="-342900"/>
            <a:r>
              <a:rPr lang="en-US" altLang="zh-CN" sz="1800" dirty="0"/>
              <a:t>NP</a:t>
            </a:r>
            <a:r>
              <a:rPr lang="zh-CN" altLang="en-US" sz="1800" dirty="0"/>
              <a:t> </a:t>
            </a:r>
            <a:r>
              <a:rPr lang="en-US" altLang="zh-CN" sz="1800" dirty="0"/>
              <a:t>hard,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theory</a:t>
            </a:r>
          </a:p>
          <a:p>
            <a:pPr marL="1028700" lvl="1" indent="-342900"/>
            <a:r>
              <a:rPr lang="en-US" altLang="zh-CN" sz="1800" dirty="0"/>
              <a:t>Efficient</a:t>
            </a:r>
            <a:r>
              <a:rPr lang="zh-CN" altLang="en-US" sz="1800" dirty="0"/>
              <a:t> </a:t>
            </a:r>
            <a:r>
              <a:rPr lang="en-US" altLang="zh-CN" sz="1800" dirty="0"/>
              <a:t>algorithms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practical</a:t>
            </a:r>
            <a:r>
              <a:rPr lang="zh-CN" altLang="en-US" sz="1800" dirty="0"/>
              <a:t> </a:t>
            </a:r>
            <a:r>
              <a:rPr lang="en-US" altLang="zh-CN" sz="1800" dirty="0"/>
              <a:t>solvers,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ILP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</a:p>
          <a:p>
            <a:pPr lvl="1" indent="0">
              <a:buNone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</a:p>
          <a:p>
            <a:pPr marL="1028700" lvl="1" indent="-342900"/>
            <a:r>
              <a:rPr lang="en-US" altLang="zh-CN" sz="1800" i="1" dirty="0"/>
              <a:t>r,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m,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l,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s</a:t>
            </a:r>
            <a:r>
              <a:rPr lang="zh-CN" altLang="en-US" sz="1800" i="1" dirty="0"/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variable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one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reg/mem/load/store</a:t>
            </a:r>
          </a:p>
          <a:p>
            <a:pPr marL="1028700" lvl="1" indent="-342900"/>
            <a:r>
              <a:rPr lang="en-US" altLang="zh-CN" sz="1800" dirty="0"/>
              <a:t>Generate</a:t>
            </a:r>
            <a:r>
              <a:rPr lang="zh-CN" altLang="en-US" sz="1800" dirty="0"/>
              <a:t> </a:t>
            </a:r>
            <a:r>
              <a:rPr lang="en-US" altLang="zh-CN" sz="1800" dirty="0"/>
              <a:t>constraints:</a:t>
            </a:r>
          </a:p>
          <a:p>
            <a:pPr marL="1485900" lvl="2" indent="-342900"/>
            <a:r>
              <a:rPr lang="en-US" altLang="zh-CN" sz="1600" dirty="0"/>
              <a:t>Each</a:t>
            </a:r>
            <a:r>
              <a:rPr lang="zh-CN" altLang="en-US" sz="1600" dirty="0"/>
              <a:t> </a:t>
            </a:r>
            <a:r>
              <a:rPr lang="en-US" altLang="zh-CN" sz="1600" dirty="0"/>
              <a:t>variable</a:t>
            </a:r>
            <a:r>
              <a:rPr lang="zh-CN" altLang="en-US" sz="1600" dirty="0"/>
              <a:t> </a:t>
            </a:r>
            <a:r>
              <a:rPr lang="en-US" altLang="zh-CN" sz="1600" dirty="0"/>
              <a:t>just</a:t>
            </a:r>
            <a:r>
              <a:rPr lang="zh-CN" altLang="en-US" sz="1600" dirty="0"/>
              <a:t> </a:t>
            </a:r>
            <a:r>
              <a:rPr lang="en-US" altLang="zh-CN" sz="1600" dirty="0"/>
              <a:t>takes</a:t>
            </a:r>
            <a:r>
              <a:rPr lang="zh-CN" altLang="en-US" sz="1600" dirty="0"/>
              <a:t> </a:t>
            </a:r>
            <a:r>
              <a:rPr lang="en-US" altLang="zh-CN" sz="1600" dirty="0"/>
              <a:t>one</a:t>
            </a:r>
            <a:r>
              <a:rPr lang="zh-CN" altLang="en-US" sz="1600" dirty="0"/>
              <a:t> </a:t>
            </a:r>
            <a:r>
              <a:rPr lang="en-US" altLang="zh-CN" sz="1600" dirty="0"/>
              <a:t>state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5DB3582-4C26-EA45-BA60-EAA9049580D6}"/>
              </a:ext>
            </a:extLst>
          </p:cNvPr>
          <p:cNvSpPr/>
          <p:nvPr/>
        </p:nvSpPr>
        <p:spPr>
          <a:xfrm>
            <a:off x="2336553" y="3532338"/>
            <a:ext cx="125260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40B333B-D8C9-0146-A220-A90ECBD059E0}"/>
              </a:ext>
            </a:extLst>
          </p:cNvPr>
          <p:cNvSpPr/>
          <p:nvPr/>
        </p:nvSpPr>
        <p:spPr>
          <a:xfrm>
            <a:off x="5205486" y="3555386"/>
            <a:ext cx="1172631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E2DEA30-0E73-7D44-8162-3D61F35658D4}"/>
              </a:ext>
            </a:extLst>
          </p:cNvPr>
          <p:cNvSpPr/>
          <p:nvPr/>
        </p:nvSpPr>
        <p:spPr>
          <a:xfrm>
            <a:off x="3765912" y="2635429"/>
            <a:ext cx="1255494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</a:t>
            </a:r>
          </a:p>
          <a:p>
            <a:pPr algn="ctr"/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53561DE-A328-7948-B218-41367F776D4F}"/>
              </a:ext>
            </a:extLst>
          </p:cNvPr>
          <p:cNvCxnSpPr/>
          <p:nvPr/>
        </p:nvCxnSpPr>
        <p:spPr>
          <a:xfrm>
            <a:off x="6378117" y="3868537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0078376-7381-4F4F-9A2D-87C690463033}"/>
              </a:ext>
            </a:extLst>
          </p:cNvPr>
          <p:cNvCxnSpPr/>
          <p:nvPr/>
        </p:nvCxnSpPr>
        <p:spPr>
          <a:xfrm>
            <a:off x="1628385" y="3868537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A80133C-9666-564A-9C35-17D1CEBBA8CB}"/>
              </a:ext>
            </a:extLst>
          </p:cNvPr>
          <p:cNvSpPr/>
          <p:nvPr/>
        </p:nvSpPr>
        <p:spPr>
          <a:xfrm>
            <a:off x="3905144" y="3555386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12D47CB-89B1-CD48-831C-F056BAB23ABD}"/>
              </a:ext>
            </a:extLst>
          </p:cNvPr>
          <p:cNvCxnSpPr>
            <a:cxnSpLocks/>
          </p:cNvCxnSpPr>
          <p:nvPr/>
        </p:nvCxnSpPr>
        <p:spPr>
          <a:xfrm>
            <a:off x="3589153" y="3868537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0A439AE-7FBD-D943-94B8-DE96006723B3}"/>
              </a:ext>
            </a:extLst>
          </p:cNvPr>
          <p:cNvCxnSpPr>
            <a:cxnSpLocks/>
          </p:cNvCxnSpPr>
          <p:nvPr/>
        </p:nvCxnSpPr>
        <p:spPr>
          <a:xfrm>
            <a:off x="4882174" y="3868537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6224DB7-60AF-8749-A162-C58C86DC7726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4393659" y="3261731"/>
            <a:ext cx="0" cy="29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4EE00A2-01A0-8C4A-994F-23439E1DC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249" y="1483802"/>
            <a:ext cx="1168400" cy="2946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575F22-6258-514B-B0A9-2342CE38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69" y="1496328"/>
            <a:ext cx="1143000" cy="2908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0C76F5-A007-6145-A9F0-13A4D7B48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11" y="5711591"/>
            <a:ext cx="3402769" cy="4782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B236FF-A69C-DA45-82CE-477935548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89" y="4647062"/>
            <a:ext cx="2139836" cy="17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Allocation,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8574514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Programming:</a:t>
            </a:r>
          </a:p>
          <a:p>
            <a:pPr marL="1028700" lvl="1" indent="-342900"/>
            <a:r>
              <a:rPr lang="en-US" altLang="zh-CN" sz="1800" dirty="0"/>
              <a:t>NP</a:t>
            </a:r>
            <a:r>
              <a:rPr lang="zh-CN" altLang="en-US" sz="1800" dirty="0"/>
              <a:t> </a:t>
            </a:r>
            <a:r>
              <a:rPr lang="en-US" altLang="zh-CN" sz="1800" dirty="0"/>
              <a:t>hard,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theory</a:t>
            </a:r>
          </a:p>
          <a:p>
            <a:pPr marL="1028700" lvl="1" indent="-342900"/>
            <a:r>
              <a:rPr lang="en-US" altLang="zh-CN" sz="1800" dirty="0"/>
              <a:t>Efficient</a:t>
            </a:r>
            <a:r>
              <a:rPr lang="zh-CN" altLang="en-US" sz="1800" dirty="0"/>
              <a:t> </a:t>
            </a:r>
            <a:r>
              <a:rPr lang="en-US" altLang="zh-CN" sz="1800" dirty="0"/>
              <a:t>algorithms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practical</a:t>
            </a:r>
            <a:r>
              <a:rPr lang="zh-CN" altLang="en-US" sz="1800" dirty="0"/>
              <a:t> </a:t>
            </a:r>
            <a:r>
              <a:rPr lang="en-US" altLang="zh-CN" sz="1800" dirty="0"/>
              <a:t>solvers,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ILP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</a:p>
          <a:p>
            <a:pPr lvl="1" indent="0">
              <a:buNone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</a:p>
          <a:p>
            <a:pPr marL="1028700" lvl="1" indent="-342900"/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objective</a:t>
            </a:r>
            <a:r>
              <a:rPr lang="zh-CN" altLang="en-US" sz="1800" dirty="0"/>
              <a:t> </a:t>
            </a:r>
            <a:r>
              <a:rPr lang="en-US" altLang="zh-CN" sz="1800" dirty="0"/>
              <a:t>function: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5DB3582-4C26-EA45-BA60-EAA9049580D6}"/>
              </a:ext>
            </a:extLst>
          </p:cNvPr>
          <p:cNvSpPr/>
          <p:nvPr/>
        </p:nvSpPr>
        <p:spPr>
          <a:xfrm>
            <a:off x="2336553" y="3532338"/>
            <a:ext cx="125260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40B333B-D8C9-0146-A220-A90ECBD059E0}"/>
              </a:ext>
            </a:extLst>
          </p:cNvPr>
          <p:cNvSpPr/>
          <p:nvPr/>
        </p:nvSpPr>
        <p:spPr>
          <a:xfrm>
            <a:off x="5205486" y="3555386"/>
            <a:ext cx="1172631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E2DEA30-0E73-7D44-8162-3D61F35658D4}"/>
              </a:ext>
            </a:extLst>
          </p:cNvPr>
          <p:cNvSpPr/>
          <p:nvPr/>
        </p:nvSpPr>
        <p:spPr>
          <a:xfrm>
            <a:off x="3765912" y="2635429"/>
            <a:ext cx="1255494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</a:t>
            </a:r>
          </a:p>
          <a:p>
            <a:pPr algn="ctr"/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53561DE-A328-7948-B218-41367F776D4F}"/>
              </a:ext>
            </a:extLst>
          </p:cNvPr>
          <p:cNvCxnSpPr/>
          <p:nvPr/>
        </p:nvCxnSpPr>
        <p:spPr>
          <a:xfrm>
            <a:off x="6378117" y="3868537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0078376-7381-4F4F-9A2D-87C690463033}"/>
              </a:ext>
            </a:extLst>
          </p:cNvPr>
          <p:cNvCxnSpPr/>
          <p:nvPr/>
        </p:nvCxnSpPr>
        <p:spPr>
          <a:xfrm>
            <a:off x="1628385" y="3868537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A80133C-9666-564A-9C35-17D1CEBBA8CB}"/>
              </a:ext>
            </a:extLst>
          </p:cNvPr>
          <p:cNvSpPr/>
          <p:nvPr/>
        </p:nvSpPr>
        <p:spPr>
          <a:xfrm>
            <a:off x="3905144" y="3555386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12D47CB-89B1-CD48-831C-F056BAB23ABD}"/>
              </a:ext>
            </a:extLst>
          </p:cNvPr>
          <p:cNvCxnSpPr>
            <a:cxnSpLocks/>
          </p:cNvCxnSpPr>
          <p:nvPr/>
        </p:nvCxnSpPr>
        <p:spPr>
          <a:xfrm>
            <a:off x="3589153" y="3868537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0A439AE-7FBD-D943-94B8-DE96006723B3}"/>
              </a:ext>
            </a:extLst>
          </p:cNvPr>
          <p:cNvCxnSpPr>
            <a:cxnSpLocks/>
          </p:cNvCxnSpPr>
          <p:nvPr/>
        </p:nvCxnSpPr>
        <p:spPr>
          <a:xfrm>
            <a:off x="4882174" y="3868537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6224DB7-60AF-8749-A162-C58C86DC7726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4393659" y="3261731"/>
            <a:ext cx="0" cy="29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4EE00A2-01A0-8C4A-994F-23439E1DC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249" y="1483802"/>
            <a:ext cx="1168400" cy="2946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575F22-6258-514B-B0A9-2342CE38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69" y="1496328"/>
            <a:ext cx="1143000" cy="2908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D05BB2-CB35-9D48-B8A4-363EA5F5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01" y="5030941"/>
            <a:ext cx="2259730" cy="909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18B6B1-C45A-CD40-87D9-12367DA0D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74" y="5092130"/>
            <a:ext cx="4303756" cy="8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Allocation,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6644115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normally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endParaRPr lang="en-US" altLang="zh-CN" sz="1600" dirty="0"/>
          </a:p>
          <a:p>
            <a:pPr marL="1028700" lvl="1" indent="-342900"/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program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i="1" dirty="0"/>
              <a:t>S</a:t>
            </a:r>
            <a:r>
              <a:rPr lang="zh-CN" altLang="en-US" sz="1800" dirty="0"/>
              <a:t> </a:t>
            </a:r>
            <a:r>
              <a:rPr lang="en-US" altLang="zh-CN" sz="1800" dirty="0"/>
              <a:t>statements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i="1" dirty="0"/>
              <a:t>V</a:t>
            </a:r>
            <a:r>
              <a:rPr lang="zh-CN" altLang="en-US" sz="1800" dirty="0"/>
              <a:t> </a:t>
            </a:r>
            <a:r>
              <a:rPr lang="en-US" altLang="zh-CN" sz="1800" dirty="0"/>
              <a:t>variables:</a:t>
            </a:r>
            <a:r>
              <a:rPr lang="zh-CN" altLang="en-US" sz="1800" dirty="0"/>
              <a:t> </a:t>
            </a:r>
            <a:r>
              <a:rPr lang="en-US" altLang="zh-CN" sz="1800" i="1" dirty="0">
                <a:solidFill>
                  <a:srgbClr val="002FA7"/>
                </a:solidFill>
              </a:rPr>
              <a:t>O(S</a:t>
            </a:r>
            <a:r>
              <a:rPr lang="zh-CN" altLang="en-US" sz="1800" i="1" dirty="0">
                <a:solidFill>
                  <a:srgbClr val="002FA7"/>
                </a:solidFill>
              </a:rPr>
              <a:t> * </a:t>
            </a:r>
            <a:r>
              <a:rPr lang="en-US" altLang="zh-CN" sz="1800" i="1" dirty="0">
                <a:solidFill>
                  <a:srgbClr val="002FA7"/>
                </a:solidFill>
              </a:rPr>
              <a:t>V)</a:t>
            </a:r>
          </a:p>
          <a:p>
            <a:pPr marL="1028700" lvl="1" indent="-342900"/>
            <a:r>
              <a:rPr lang="en-US" altLang="zh-CN" sz="1800" dirty="0"/>
              <a:t>Suppose</a:t>
            </a:r>
            <a:r>
              <a:rPr lang="zh-CN" altLang="en-US" sz="1800" dirty="0"/>
              <a:t> </a:t>
            </a:r>
            <a:r>
              <a:rPr lang="en-US" altLang="zh-CN" sz="1800" dirty="0"/>
              <a:t>S=1000,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V=100</a:t>
            </a:r>
          </a:p>
          <a:p>
            <a:pPr marL="1485900" lvl="2" indent="-342900"/>
            <a:r>
              <a:rPr lang="en-US" altLang="zh-CN" sz="1600" dirty="0"/>
              <a:t>#constraints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/>
              <a:t>100,000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solver: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BD2C762-4C9B-6742-A978-12F2AF6B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43" y="1054536"/>
            <a:ext cx="2106605" cy="5538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54B56E-BE76-2544-9E06-D3C35B888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91" y="1054536"/>
            <a:ext cx="1930400" cy="2120900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F36A39E8-F6D9-D749-A087-833AF2023DB5}"/>
              </a:ext>
            </a:extLst>
          </p:cNvPr>
          <p:cNvSpPr/>
          <p:nvPr/>
        </p:nvSpPr>
        <p:spPr>
          <a:xfrm>
            <a:off x="1171635" y="4033378"/>
            <a:ext cx="125260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75E8FEE-D6AA-8C47-AE54-68BCA103188A}"/>
              </a:ext>
            </a:extLst>
          </p:cNvPr>
          <p:cNvSpPr/>
          <p:nvPr/>
        </p:nvSpPr>
        <p:spPr>
          <a:xfrm>
            <a:off x="4040568" y="4056426"/>
            <a:ext cx="1408254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Return</a:t>
            </a:r>
          </a:p>
          <a:p>
            <a:pPr algn="ctr"/>
            <a:r>
              <a:rPr kumimoji="1" lang="en-US" altLang="zh-CN" dirty="0"/>
              <a:t>normally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09BF710-7FE0-FA49-B16B-A61E904DDB70}"/>
              </a:ext>
            </a:extLst>
          </p:cNvPr>
          <p:cNvSpPr/>
          <p:nvPr/>
        </p:nvSpPr>
        <p:spPr>
          <a:xfrm>
            <a:off x="2600994" y="3136469"/>
            <a:ext cx="1255494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</a:t>
            </a:r>
          </a:p>
          <a:p>
            <a:pPr algn="ctr"/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77134C-C8C9-6B4A-B79E-1DC05B80B6BC}"/>
              </a:ext>
            </a:extLst>
          </p:cNvPr>
          <p:cNvCxnSpPr/>
          <p:nvPr/>
        </p:nvCxnSpPr>
        <p:spPr>
          <a:xfrm>
            <a:off x="5213199" y="4369577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F883AA1-582B-7845-836C-AF82B1F249FC}"/>
              </a:ext>
            </a:extLst>
          </p:cNvPr>
          <p:cNvCxnSpPr/>
          <p:nvPr/>
        </p:nvCxnSpPr>
        <p:spPr>
          <a:xfrm>
            <a:off x="463467" y="4369577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99966DDC-B83E-C740-A2B2-BF01E8F55106}"/>
              </a:ext>
            </a:extLst>
          </p:cNvPr>
          <p:cNvSpPr/>
          <p:nvPr/>
        </p:nvSpPr>
        <p:spPr>
          <a:xfrm>
            <a:off x="2740226" y="4056426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B74F8A4-44CC-C74D-B0B2-F7CBEE7B0215}"/>
              </a:ext>
            </a:extLst>
          </p:cNvPr>
          <p:cNvCxnSpPr>
            <a:cxnSpLocks/>
          </p:cNvCxnSpPr>
          <p:nvPr/>
        </p:nvCxnSpPr>
        <p:spPr>
          <a:xfrm>
            <a:off x="2424235" y="4369577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742A546-3359-0746-8021-37E273F883AF}"/>
              </a:ext>
            </a:extLst>
          </p:cNvPr>
          <p:cNvCxnSpPr>
            <a:cxnSpLocks/>
          </p:cNvCxnSpPr>
          <p:nvPr/>
        </p:nvCxnSpPr>
        <p:spPr>
          <a:xfrm>
            <a:off x="3717256" y="4369577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E4A83A3-9AE0-BE4C-AAD6-72BEE09D72D8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>
            <a:off x="3228741" y="3762771"/>
            <a:ext cx="0" cy="29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79C1512-BF2A-6842-BDC3-EA625CC9A53F}"/>
              </a:ext>
            </a:extLst>
          </p:cNvPr>
          <p:cNvSpPr/>
          <p:nvPr/>
        </p:nvSpPr>
        <p:spPr>
          <a:xfrm>
            <a:off x="5921367" y="4033378"/>
            <a:ext cx="1172631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6733672-FDEE-C94C-9D49-C95E07D3A236}"/>
              </a:ext>
            </a:extLst>
          </p:cNvPr>
          <p:cNvSpPr/>
          <p:nvPr/>
        </p:nvSpPr>
        <p:spPr>
          <a:xfrm>
            <a:off x="4054381" y="4995879"/>
            <a:ext cx="1394441" cy="6263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Abnormally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D01AA0D0-30ED-8348-B621-F021BD98E376}"/>
              </a:ext>
            </a:extLst>
          </p:cNvPr>
          <p:cNvSpPr/>
          <p:nvPr/>
        </p:nvSpPr>
        <p:spPr>
          <a:xfrm>
            <a:off x="4054381" y="5943598"/>
            <a:ext cx="1394441" cy="6263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Timeout</a:t>
            </a:r>
            <a:endParaRPr kumimoji="1"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B50F08F-0D83-2846-B7BB-D74D32845D5B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3717256" y="4369577"/>
            <a:ext cx="337125" cy="9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10E8775-207B-D245-A51B-B9EEDC6E9A8C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3717256" y="4369577"/>
            <a:ext cx="337125" cy="188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5E32FCB7-3DD6-DC45-BC4B-C4755E9A4F6E}"/>
              </a:ext>
            </a:extLst>
          </p:cNvPr>
          <p:cNvSpPr/>
          <p:nvPr/>
        </p:nvSpPr>
        <p:spPr>
          <a:xfrm>
            <a:off x="5586608" y="4995879"/>
            <a:ext cx="334759" cy="1574021"/>
          </a:xfrm>
          <a:prstGeom prst="rightBrace">
            <a:avLst>
              <a:gd name="adj1" fmla="val 8333"/>
              <a:gd name="adj2" fmla="val 50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1172BD-EC82-BC4F-BA51-BDD269741CF3}"/>
              </a:ext>
            </a:extLst>
          </p:cNvPr>
          <p:cNvSpPr txBox="1"/>
          <p:nvPr/>
        </p:nvSpPr>
        <p:spPr>
          <a:xfrm>
            <a:off x="6095999" y="5622181"/>
            <a:ext cx="237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Problematic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RA!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89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Allocation,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6644115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altLang="zh-CN" sz="1600" dirty="0"/>
          </a:p>
          <a:p>
            <a:pPr marL="1028700" lvl="1" indent="-342900"/>
            <a:r>
              <a:rPr lang="en-US" altLang="zh-CN" sz="1800" dirty="0"/>
              <a:t>Register</a:t>
            </a:r>
            <a:r>
              <a:rPr lang="zh-CN" altLang="en-US" sz="1800" dirty="0"/>
              <a:t> </a:t>
            </a:r>
            <a:r>
              <a:rPr lang="en-US" altLang="zh-CN" sz="1800" dirty="0"/>
              <a:t>pressure</a:t>
            </a:r>
            <a:r>
              <a:rPr lang="zh-CN" altLang="en-US" sz="1800" dirty="0"/>
              <a:t> </a:t>
            </a:r>
            <a:r>
              <a:rPr lang="en-US" altLang="zh-CN" sz="1800" dirty="0"/>
              <a:t>reduction</a:t>
            </a:r>
            <a:endParaRPr lang="en-US" altLang="zh-CN" sz="1600" dirty="0"/>
          </a:p>
          <a:p>
            <a:pPr marL="1485900" lvl="2" indent="-342900"/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each</a:t>
            </a:r>
            <a:r>
              <a:rPr lang="zh-CN" altLang="en-US" sz="1600" dirty="0"/>
              <a:t> </a:t>
            </a:r>
            <a:r>
              <a:rPr lang="en-US" altLang="zh-CN" sz="1600" dirty="0"/>
              <a:t>program</a:t>
            </a:r>
            <a:r>
              <a:rPr lang="zh-CN" altLang="en-US" sz="1600" dirty="0"/>
              <a:t> </a:t>
            </a:r>
            <a:r>
              <a:rPr lang="en-US" altLang="zh-CN" sz="1600" dirty="0"/>
              <a:t>point,</a:t>
            </a:r>
            <a:r>
              <a:rPr lang="zh-CN" altLang="en-US" sz="1600" dirty="0"/>
              <a:t> </a:t>
            </a:r>
            <a:r>
              <a:rPr lang="en-US" altLang="zh-CN" sz="1600" dirty="0"/>
              <a:t>introduce</a:t>
            </a:r>
            <a:r>
              <a:rPr lang="zh-CN" altLang="en-US" sz="1600" dirty="0"/>
              <a:t> </a:t>
            </a:r>
            <a:r>
              <a:rPr lang="en-US" altLang="zh-CN" sz="1600" dirty="0"/>
              <a:t>parallel</a:t>
            </a:r>
            <a:r>
              <a:rPr lang="zh-CN" altLang="en-US" sz="1600" dirty="0"/>
              <a:t> </a:t>
            </a:r>
            <a:r>
              <a:rPr lang="en-US" altLang="zh-CN" sz="1600" dirty="0"/>
              <a:t>assignments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live</a:t>
            </a:r>
            <a:r>
              <a:rPr lang="zh-CN" altLang="en-US" sz="1600" dirty="0"/>
              <a:t> </a:t>
            </a:r>
            <a:r>
              <a:rPr lang="en-US" altLang="zh-CN" sz="1600" dirty="0"/>
              <a:t>variables:</a:t>
            </a:r>
          </a:p>
          <a:p>
            <a:endParaRPr lang="en-US" altLang="zh-CN" dirty="0"/>
          </a:p>
          <a:p>
            <a:pPr marL="1028700" lvl="1" indent="-342900"/>
            <a:endParaRPr lang="en-US" altLang="zh-CN" sz="1800" dirty="0"/>
          </a:p>
          <a:p>
            <a:pPr marL="1028700" lvl="1" indent="-342900"/>
            <a:r>
              <a:rPr lang="en-US" altLang="zh-CN" sz="1800" dirty="0"/>
              <a:t>Register</a:t>
            </a:r>
            <a:r>
              <a:rPr lang="zh-CN" altLang="en-US" sz="1800" dirty="0"/>
              <a:t> </a:t>
            </a:r>
            <a:r>
              <a:rPr lang="en-US" altLang="zh-CN" sz="1800" dirty="0"/>
              <a:t>assignment:</a:t>
            </a:r>
            <a:endParaRPr lang="en-US" altLang="zh-CN" sz="1600" dirty="0"/>
          </a:p>
          <a:p>
            <a:pPr marL="1485900" lvl="2" indent="-342900"/>
            <a:r>
              <a:rPr lang="en-US" altLang="zh-CN" sz="1600" dirty="0"/>
              <a:t>Kempe</a:t>
            </a:r>
            <a:r>
              <a:rPr lang="zh-CN" altLang="en-US" sz="1600" dirty="0"/>
              <a:t> </a:t>
            </a:r>
            <a:r>
              <a:rPr lang="en-US" altLang="zh-CN" sz="1600" dirty="0"/>
              <a:t>algorithm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Complexity:</a:t>
            </a:r>
          </a:p>
          <a:p>
            <a:pPr marL="1028700" lvl="1" indent="-342900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6CB061-E7C3-B646-B58D-1475DE72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32" y="2511816"/>
            <a:ext cx="3142172" cy="532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365D2A-4705-824F-AE5A-C53716BA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440" y="2777820"/>
            <a:ext cx="1358900" cy="2705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8AD77A-9504-6545-B967-009F7AD00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68" y="2244804"/>
            <a:ext cx="1498600" cy="2768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9D4F15-F809-CD43-B89D-73A88C6AB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26" y="1375080"/>
            <a:ext cx="980633" cy="11931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8A4A76-27C3-C644-9AC4-28C56E79B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72" y="1686528"/>
            <a:ext cx="3119706" cy="355214"/>
          </a:xfrm>
          <a:prstGeom prst="rect">
            <a:avLst/>
          </a:prstGeom>
        </p:spPr>
      </p:pic>
      <p:graphicFrame>
        <p:nvGraphicFramePr>
          <p:cNvPr id="40" name="表格 15">
            <a:extLst>
              <a:ext uri="{FF2B5EF4-FFF2-40B4-BE49-F238E27FC236}">
                <a16:creationId xmlns:a16="http://schemas.microsoft.com/office/drawing/2014/main" id="{3B45495C-C9E7-8544-A965-796BE3179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11343"/>
              </p:ext>
            </p:extLst>
          </p:nvPr>
        </p:nvGraphicFramePr>
        <p:xfrm>
          <a:off x="1572095" y="4751400"/>
          <a:ext cx="49645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71">
                  <a:extLst>
                    <a:ext uri="{9D8B030D-6E8A-4147-A177-3AD203B41FA5}">
                      <a16:colId xmlns:a16="http://schemas.microsoft.com/office/drawing/2014/main" val="399184426"/>
                    </a:ext>
                  </a:extLst>
                </a:gridCol>
                <a:gridCol w="1004215">
                  <a:extLst>
                    <a:ext uri="{9D8B030D-6E8A-4147-A177-3AD203B41FA5}">
                      <a16:colId xmlns:a16="http://schemas.microsoft.com/office/drawing/2014/main" val="2746245145"/>
                    </a:ext>
                  </a:extLst>
                </a:gridCol>
                <a:gridCol w="1241143">
                  <a:extLst>
                    <a:ext uri="{9D8B030D-6E8A-4147-A177-3AD203B41FA5}">
                      <a16:colId xmlns:a16="http://schemas.microsoft.com/office/drawing/2014/main" val="2762001290"/>
                    </a:ext>
                  </a:extLst>
                </a:gridCol>
                <a:gridCol w="1241143">
                  <a:extLst>
                    <a:ext uri="{9D8B030D-6E8A-4147-A177-3AD203B41FA5}">
                      <a16:colId xmlns:a16="http://schemas.microsoft.com/office/drawing/2014/main" val="737633006"/>
                    </a:ext>
                  </a:extLst>
                </a:gridCol>
              </a:tblGrid>
              <a:tr h="323947">
                <a:tc>
                  <a:txBody>
                    <a:bodyPr/>
                    <a:lstStyle/>
                    <a:p>
                      <a:r>
                        <a:rPr lang="en-US" altLang="zh-CN" dirty="0"/>
                        <a:t>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Coalesce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32625"/>
                  </a:ext>
                </a:extLst>
              </a:tr>
              <a:tr h="323947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Complexity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O(V+E)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7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933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Allocation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6644115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coloring: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D98FF5-60AA-C440-8404-788743188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1" y="1560096"/>
            <a:ext cx="7581900" cy="5003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A9C69-1A02-7F47-B95A-65F208185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331" y="1920048"/>
            <a:ext cx="3949700" cy="35941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8963059-1397-2D45-96DB-81D20D7E897B}"/>
              </a:ext>
            </a:extLst>
          </p:cNvPr>
          <p:cNvSpPr txBox="1"/>
          <p:nvPr/>
        </p:nvSpPr>
        <p:spPr>
          <a:xfrm>
            <a:off x="9006214" y="5686816"/>
            <a:ext cx="245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5DB935-DAA7-3B46-9F2C-AA8DA4562243}"/>
              </a:ext>
            </a:extLst>
          </p:cNvPr>
          <p:cNvSpPr txBox="1"/>
          <p:nvPr/>
        </p:nvSpPr>
        <p:spPr>
          <a:xfrm>
            <a:off x="4276688" y="6362184"/>
            <a:ext cx="245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77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/>
              <a:t>Graph coloring</a:t>
            </a:r>
          </a:p>
          <a:p>
            <a:r>
              <a:rPr lang="en-US" altLang="zh-CN" dirty="0"/>
              <a:t>Linear Scan</a:t>
            </a:r>
          </a:p>
          <a:p>
            <a:r>
              <a:rPr lang="en-US" altLang="zh-CN" dirty="0"/>
              <a:t>Chordal graph</a:t>
            </a:r>
          </a:p>
          <a:p>
            <a:r>
              <a:rPr lang="en-US" altLang="zh-CN" dirty="0"/>
              <a:t>SSA allocation</a:t>
            </a:r>
          </a:p>
          <a:p>
            <a:r>
              <a:rPr lang="en-US" altLang="zh-CN" dirty="0">
                <a:solidFill>
                  <a:srgbClr val="002FA7"/>
                </a:solidFill>
              </a:rPr>
              <a:t>Constraint-based allocation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8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294104"/>
            <a:ext cx="8883624" cy="507831"/>
          </a:xfrm>
        </p:spPr>
        <p:txBody>
          <a:bodyPr/>
          <a:lstStyle/>
          <a:p>
            <a:r>
              <a:rPr lang="en-US" altLang="zh-CN" dirty="0"/>
              <a:t>PBQP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6883501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Partitioned</a:t>
            </a:r>
            <a:r>
              <a:rPr lang="zh-CN" altLang="en-US" dirty="0"/>
              <a:t> </a:t>
            </a:r>
            <a:r>
              <a:rPr lang="en-US" altLang="zh-CN" dirty="0"/>
              <a:t>Boolean</a:t>
            </a:r>
            <a:r>
              <a:rPr lang="zh-CN" altLang="en-US" dirty="0"/>
              <a:t> </a:t>
            </a:r>
            <a:r>
              <a:rPr lang="en-US" altLang="zh-CN" dirty="0"/>
              <a:t>Quadratic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(PBQP):</a:t>
            </a:r>
          </a:p>
          <a:p>
            <a:pPr marL="1028700" lvl="1" indent="-342900"/>
            <a:r>
              <a:rPr lang="en-US" altLang="zh-CN" sz="1800" dirty="0"/>
              <a:t>Another</a:t>
            </a:r>
            <a:r>
              <a:rPr lang="zh-CN" altLang="en-US" sz="1800" dirty="0"/>
              <a:t> </a:t>
            </a:r>
            <a:r>
              <a:rPr lang="en-US" altLang="zh-CN" sz="1800" dirty="0"/>
              <a:t>NP</a:t>
            </a:r>
            <a:r>
              <a:rPr lang="zh-CN" altLang="en-US" sz="1800" dirty="0"/>
              <a:t> </a:t>
            </a:r>
            <a:r>
              <a:rPr lang="en-US" altLang="zh-CN" sz="1800" dirty="0"/>
              <a:t>hard</a:t>
            </a:r>
            <a:r>
              <a:rPr lang="zh-CN" altLang="en-US" sz="1800" dirty="0"/>
              <a:t> </a:t>
            </a:r>
            <a:r>
              <a:rPr lang="en-US" altLang="zh-CN" sz="1800" dirty="0"/>
              <a:t>problem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OR</a:t>
            </a:r>
          </a:p>
          <a:p>
            <a:pPr marL="1028700" lvl="1" indent="-342900"/>
            <a:r>
              <a:rPr lang="en-US" altLang="zh-CN" sz="1800" dirty="0"/>
              <a:t>Efficient</a:t>
            </a:r>
            <a:r>
              <a:rPr lang="zh-CN" altLang="en-US" sz="1800" dirty="0"/>
              <a:t> </a:t>
            </a:r>
            <a:r>
              <a:rPr lang="en-US" altLang="zh-CN" sz="1800" dirty="0"/>
              <a:t>algorithms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practical</a:t>
            </a:r>
            <a:r>
              <a:rPr lang="zh-CN" altLang="en-US" sz="1800" dirty="0"/>
              <a:t> </a:t>
            </a:r>
            <a:r>
              <a:rPr lang="en-US" altLang="zh-CN" sz="1800" dirty="0"/>
              <a:t>solvers,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ILP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</a:p>
          <a:p>
            <a:pPr lvl="1" indent="0">
              <a:buNone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1028700" lvl="1" indent="-342900"/>
            <a:r>
              <a:rPr lang="en-US" altLang="zh-CN" sz="1800" dirty="0"/>
              <a:t>Cost</a:t>
            </a:r>
            <a:r>
              <a:rPr lang="zh-CN" altLang="en-US" sz="1800" dirty="0"/>
              <a:t> </a:t>
            </a:r>
            <a:r>
              <a:rPr lang="en-US" altLang="zh-CN" sz="1800" dirty="0"/>
              <a:t>model: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cost</a:t>
            </a:r>
            <a:r>
              <a:rPr lang="zh-CN" altLang="en-US" sz="1800" dirty="0"/>
              <a:t> </a:t>
            </a:r>
            <a:r>
              <a:rPr lang="en-US" altLang="zh-CN" sz="1800" dirty="0"/>
              <a:t>matrix</a:t>
            </a:r>
          </a:p>
          <a:p>
            <a:pPr marL="1028700" lvl="1" indent="-342900"/>
            <a:r>
              <a:rPr lang="en-US" altLang="zh-CN" sz="1800" dirty="0"/>
              <a:t>Constraints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objective</a:t>
            </a:r>
            <a:r>
              <a:rPr lang="zh-CN" altLang="en-US" sz="1800" dirty="0"/>
              <a:t> </a:t>
            </a:r>
            <a:r>
              <a:rPr lang="en-US" altLang="zh-CN" sz="1800" dirty="0"/>
              <a:t>functions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5DB3582-4C26-EA45-BA60-EAA9049580D6}"/>
              </a:ext>
            </a:extLst>
          </p:cNvPr>
          <p:cNvSpPr/>
          <p:nvPr/>
        </p:nvSpPr>
        <p:spPr>
          <a:xfrm>
            <a:off x="2336553" y="3770332"/>
            <a:ext cx="125260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40B333B-D8C9-0146-A220-A90ECBD059E0}"/>
              </a:ext>
            </a:extLst>
          </p:cNvPr>
          <p:cNvSpPr/>
          <p:nvPr/>
        </p:nvSpPr>
        <p:spPr>
          <a:xfrm>
            <a:off x="5205486" y="3793380"/>
            <a:ext cx="1172631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E2DEA30-0E73-7D44-8162-3D61F35658D4}"/>
              </a:ext>
            </a:extLst>
          </p:cNvPr>
          <p:cNvSpPr/>
          <p:nvPr/>
        </p:nvSpPr>
        <p:spPr>
          <a:xfrm>
            <a:off x="3765912" y="2873423"/>
            <a:ext cx="1255494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</a:t>
            </a:r>
          </a:p>
          <a:p>
            <a:pPr algn="ctr"/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53561DE-A328-7948-B218-41367F776D4F}"/>
              </a:ext>
            </a:extLst>
          </p:cNvPr>
          <p:cNvCxnSpPr/>
          <p:nvPr/>
        </p:nvCxnSpPr>
        <p:spPr>
          <a:xfrm>
            <a:off x="6378117" y="4106531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0078376-7381-4F4F-9A2D-87C690463033}"/>
              </a:ext>
            </a:extLst>
          </p:cNvPr>
          <p:cNvCxnSpPr/>
          <p:nvPr/>
        </p:nvCxnSpPr>
        <p:spPr>
          <a:xfrm>
            <a:off x="1628385" y="4106531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A80133C-9666-564A-9C35-17D1CEBBA8CB}"/>
              </a:ext>
            </a:extLst>
          </p:cNvPr>
          <p:cNvSpPr/>
          <p:nvPr/>
        </p:nvSpPr>
        <p:spPr>
          <a:xfrm>
            <a:off x="3905144" y="3793380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12D47CB-89B1-CD48-831C-F056BAB23ABD}"/>
              </a:ext>
            </a:extLst>
          </p:cNvPr>
          <p:cNvCxnSpPr>
            <a:cxnSpLocks/>
          </p:cNvCxnSpPr>
          <p:nvPr/>
        </p:nvCxnSpPr>
        <p:spPr>
          <a:xfrm>
            <a:off x="3589153" y="4106531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0A439AE-7FBD-D943-94B8-DE96006723B3}"/>
              </a:ext>
            </a:extLst>
          </p:cNvPr>
          <p:cNvCxnSpPr>
            <a:cxnSpLocks/>
          </p:cNvCxnSpPr>
          <p:nvPr/>
        </p:nvCxnSpPr>
        <p:spPr>
          <a:xfrm>
            <a:off x="4882174" y="4106531"/>
            <a:ext cx="30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6224DB7-60AF-8749-A162-C58C86DC7726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4393659" y="3499725"/>
            <a:ext cx="0" cy="29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A5BA5E0D-06BE-5D44-B3C5-726CAC67F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80" y="1149340"/>
            <a:ext cx="4635500" cy="3797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49216E-5809-F747-9BEE-738059360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5" y="5684291"/>
            <a:ext cx="4749800" cy="889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F30F1D-127D-CB4D-9DA3-D03B569A9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49" y="5260727"/>
            <a:ext cx="3454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/>
              <a:t>Graph coloring</a:t>
            </a:r>
          </a:p>
          <a:p>
            <a:r>
              <a:rPr lang="en-US" altLang="zh-CN" dirty="0"/>
              <a:t>Linear Scan</a:t>
            </a:r>
          </a:p>
          <a:p>
            <a:r>
              <a:rPr lang="en-US" altLang="zh-CN" dirty="0"/>
              <a:t>Chordal graph</a:t>
            </a:r>
          </a:p>
          <a:p>
            <a:r>
              <a:rPr lang="en-US" altLang="zh-CN" dirty="0"/>
              <a:t>SSA allocation</a:t>
            </a:r>
          </a:p>
          <a:p>
            <a:r>
              <a:rPr lang="en-US" altLang="zh-CN" dirty="0"/>
              <a:t>Constraint-based allocation</a:t>
            </a:r>
          </a:p>
          <a:p>
            <a:r>
              <a:rPr lang="en-US" altLang="zh-CN" dirty="0">
                <a:solidFill>
                  <a:srgbClr val="002FA7"/>
                </a:solidFill>
              </a:rPr>
              <a:t>Conclusion</a:t>
            </a:r>
            <a:endParaRPr lang="zh-CN" altLang="en-US" dirty="0">
              <a:solidFill>
                <a:srgbClr val="002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4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Allocation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86566F-9CD4-1540-BDD6-1C422C62C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96" y="3821645"/>
            <a:ext cx="5181600" cy="19558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E2B42D-8569-2343-80F2-96325788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18" y="1272581"/>
            <a:ext cx="4563357" cy="23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454FC4-B604-784A-8375-5A24D259697C}"/>
              </a:ext>
            </a:extLst>
          </p:cNvPr>
          <p:cNvSpPr txBox="1">
            <a:spLocks/>
          </p:cNvSpPr>
          <p:nvPr/>
        </p:nvSpPr>
        <p:spPr>
          <a:xfrm>
            <a:off x="732324" y="1234081"/>
            <a:ext cx="5944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000"/>
              </a:spcBef>
            </a:pPr>
            <a:r>
              <a:rPr lang="en-US" altLang="zh-CN" sz="2000" dirty="0"/>
              <a:t>The gap between accessing registers and memory may be huge</a:t>
            </a:r>
          </a:p>
          <a:p>
            <a:pPr marL="800100" lvl="3" indent="-342900">
              <a:spcBef>
                <a:spcPts val="1000"/>
              </a:spcBef>
            </a:pPr>
            <a:r>
              <a:rPr lang="en-US" altLang="zh-CN" dirty="0"/>
              <a:t>~100X on modern</a:t>
            </a:r>
            <a:r>
              <a:rPr lang="zh-CN" altLang="en-US" dirty="0"/>
              <a:t> </a:t>
            </a:r>
            <a:r>
              <a:rPr lang="en-US" altLang="zh-CN" dirty="0"/>
              <a:t>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goal: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CN" sz="1800" dirty="0"/>
              <a:t>Allocate as</a:t>
            </a:r>
            <a:r>
              <a:rPr lang="zh-CN" altLang="en-US" sz="1800" dirty="0"/>
              <a:t> </a:t>
            </a:r>
            <a:r>
              <a:rPr lang="en-US" altLang="zh-CN" sz="1800" dirty="0"/>
              <a:t>many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programs variables to machine regs.</a:t>
            </a:r>
          </a:p>
          <a:p>
            <a:pPr marL="1257300" lvl="3" indent="-342900">
              <a:spcBef>
                <a:spcPts val="1000"/>
              </a:spcBef>
            </a:pPr>
            <a:r>
              <a:rPr lang="en-US" altLang="zh-CN" sz="1600" dirty="0"/>
              <a:t>Tens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thousands</a:t>
            </a:r>
            <a:r>
              <a:rPr lang="zh-CN" altLang="en-US" sz="1600" dirty="0"/>
              <a:t> </a:t>
            </a:r>
            <a:r>
              <a:rPr lang="en-US" altLang="zh-CN" sz="1600" dirty="0"/>
              <a:t>program</a:t>
            </a:r>
            <a:r>
              <a:rPr lang="zh-CN" altLang="en-US" sz="1600" dirty="0"/>
              <a:t> </a:t>
            </a:r>
            <a:r>
              <a:rPr lang="en-US" altLang="zh-CN" sz="1600" dirty="0"/>
              <a:t>variables</a:t>
            </a:r>
          </a:p>
          <a:p>
            <a:pPr marL="1257300" lvl="3" indent="-342900">
              <a:spcBef>
                <a:spcPts val="1000"/>
              </a:spcBef>
            </a:pPr>
            <a:r>
              <a:rPr lang="en-US" altLang="zh-CN" sz="1600" dirty="0"/>
              <a:t>Dozens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physical</a:t>
            </a:r>
            <a:r>
              <a:rPr lang="zh-CN" altLang="en-US" sz="1600" dirty="0"/>
              <a:t> </a:t>
            </a:r>
            <a:r>
              <a:rPr lang="en-US" altLang="zh-CN" sz="1600" dirty="0"/>
              <a:t>registers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CN" sz="1800" dirty="0"/>
              <a:t>To:</a:t>
            </a:r>
          </a:p>
          <a:p>
            <a:pPr marL="1257300" lvl="4" indent="-342900">
              <a:spcBef>
                <a:spcPts val="1000"/>
              </a:spcBef>
            </a:pPr>
            <a:r>
              <a:rPr lang="en-US" altLang="zh-CN" dirty="0"/>
              <a:t>Improve program performance, and</a:t>
            </a:r>
          </a:p>
          <a:p>
            <a:pPr marL="1257300" lvl="4" indent="-342900">
              <a:spcBef>
                <a:spcPts val="1000"/>
              </a:spcBef>
            </a:pPr>
            <a:r>
              <a:rPr lang="en-US" altLang="zh-CN" dirty="0"/>
              <a:t>Reduce binary size</a:t>
            </a:r>
          </a:p>
        </p:txBody>
      </p:sp>
    </p:spTree>
    <p:extLst>
      <p:ext uri="{BB962C8B-B14F-4D97-AF65-F5344CB8AC3E}">
        <p14:creationId xmlns:p14="http://schemas.microsoft.com/office/powerpoint/2010/main" val="328560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454FC4-B604-784A-8375-5A24D259697C}"/>
              </a:ext>
            </a:extLst>
          </p:cNvPr>
          <p:cNvSpPr txBox="1">
            <a:spLocks/>
          </p:cNvSpPr>
          <p:nvPr/>
        </p:nvSpPr>
        <p:spPr>
          <a:xfrm>
            <a:off x="732324" y="1234081"/>
            <a:ext cx="108415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2FA7"/>
                </a:solidFill>
              </a:rPr>
              <a:t>most</a:t>
            </a:r>
            <a:r>
              <a:rPr lang="zh-CN" altLang="en-US" dirty="0">
                <a:solidFill>
                  <a:srgbClr val="002FA7"/>
                </a:solidFill>
              </a:rPr>
              <a:t> </a:t>
            </a:r>
            <a:r>
              <a:rPr lang="en-US" altLang="zh-CN" dirty="0">
                <a:solidFill>
                  <a:srgbClr val="002FA7"/>
                </a:solidFill>
              </a:rPr>
              <a:t>important</a:t>
            </a:r>
            <a:r>
              <a:rPr lang="zh-CN" altLang="en-US" dirty="0">
                <a:solidFill>
                  <a:srgbClr val="002FA7"/>
                </a:solidFill>
              </a:rPr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compilers</a:t>
            </a:r>
          </a:p>
          <a:p>
            <a:pPr marL="1028700" lvl="1" indent="-342900"/>
            <a:r>
              <a:rPr lang="en-US" altLang="zh-CN" sz="1800" dirty="0"/>
              <a:t>Long</a:t>
            </a:r>
            <a:r>
              <a:rPr lang="zh-CN" altLang="en-US" sz="1800" dirty="0"/>
              <a:t> </a:t>
            </a:r>
            <a:r>
              <a:rPr lang="en-US" altLang="zh-CN" sz="1800" dirty="0"/>
              <a:t>history,</a:t>
            </a:r>
            <a:r>
              <a:rPr lang="zh-CN" altLang="en-US" sz="1800" dirty="0"/>
              <a:t> </a:t>
            </a:r>
            <a:r>
              <a:rPr lang="en-US" altLang="zh-CN" sz="1800" dirty="0"/>
              <a:t>fruitful</a:t>
            </a:r>
            <a:r>
              <a:rPr lang="zh-CN" altLang="en-US" sz="1800" dirty="0"/>
              <a:t> </a:t>
            </a:r>
            <a:r>
              <a:rPr lang="en-US" altLang="zh-CN" sz="1800" dirty="0"/>
              <a:t>results,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1028700" lvl="1" indent="-342900"/>
            <a:r>
              <a:rPr lang="en-US" altLang="zh-CN" sz="1800" dirty="0"/>
              <a:t>Reflect</a:t>
            </a:r>
            <a:r>
              <a:rPr lang="zh-CN" altLang="en-US" sz="1800" dirty="0"/>
              <a:t> </a:t>
            </a:r>
            <a:r>
              <a:rPr lang="en-US" altLang="zh-CN" sz="1800" dirty="0"/>
              <a:t>most</a:t>
            </a:r>
            <a:r>
              <a:rPr lang="zh-CN" altLang="en-US" sz="1800" dirty="0"/>
              <a:t> </a:t>
            </a:r>
            <a:r>
              <a:rPr lang="en-US" altLang="zh-CN" sz="1800" dirty="0"/>
              <a:t>beautiful</a:t>
            </a:r>
            <a:r>
              <a:rPr lang="zh-CN" altLang="en-US" sz="1800" dirty="0"/>
              <a:t> </a:t>
            </a:r>
            <a:r>
              <a:rPr lang="en-US" altLang="zh-CN" sz="1800" dirty="0"/>
              <a:t>aspect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compilers: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002FA7"/>
                </a:solidFill>
              </a:rPr>
              <a:t>amazing</a:t>
            </a:r>
            <a:r>
              <a:rPr lang="zh-CN" altLang="en-US" sz="1800" dirty="0">
                <a:solidFill>
                  <a:srgbClr val="002FA7"/>
                </a:solidFill>
              </a:rPr>
              <a:t> </a:t>
            </a:r>
            <a:r>
              <a:rPr lang="en-US" altLang="zh-CN" sz="1800" dirty="0">
                <a:solidFill>
                  <a:srgbClr val="002FA7"/>
                </a:solidFill>
              </a:rPr>
              <a:t>solutions</a:t>
            </a:r>
            <a:r>
              <a:rPr lang="zh-CN" altLang="en-US" sz="1800" dirty="0">
                <a:solidFill>
                  <a:srgbClr val="002FA7"/>
                </a:solidFill>
              </a:rPr>
              <a:t> </a:t>
            </a:r>
            <a:r>
              <a:rPr lang="en-US" altLang="zh-CN" sz="1800" dirty="0">
                <a:solidFill>
                  <a:srgbClr val="002FA7"/>
                </a:solidFill>
              </a:rPr>
              <a:t>to</a:t>
            </a:r>
            <a:r>
              <a:rPr lang="zh-CN" altLang="en-US" sz="1800" dirty="0">
                <a:solidFill>
                  <a:srgbClr val="002FA7"/>
                </a:solidFill>
              </a:rPr>
              <a:t> </a:t>
            </a:r>
            <a:r>
              <a:rPr lang="en-US" altLang="zh-CN" sz="1800" dirty="0">
                <a:solidFill>
                  <a:srgbClr val="002FA7"/>
                </a:solidFill>
              </a:rPr>
              <a:t>challenging</a:t>
            </a:r>
            <a:r>
              <a:rPr lang="zh-CN" altLang="en-US" sz="1800" dirty="0">
                <a:solidFill>
                  <a:srgbClr val="002FA7"/>
                </a:solidFill>
              </a:rPr>
              <a:t> </a:t>
            </a:r>
            <a:r>
              <a:rPr lang="en-US" altLang="zh-CN" sz="1800" dirty="0">
                <a:solidFill>
                  <a:srgbClr val="002FA7"/>
                </a:solidFill>
              </a:rPr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endParaRPr lang="en-US" altLang="zh-CN" dirty="0"/>
          </a:p>
          <a:p>
            <a:pPr marL="1028700" lvl="1" indent="-342900"/>
            <a:r>
              <a:rPr lang="en-US" altLang="zh-CN" sz="1800" dirty="0"/>
              <a:t>NP</a:t>
            </a:r>
            <a:r>
              <a:rPr lang="zh-CN" altLang="en-US" sz="1800" dirty="0"/>
              <a:t> </a:t>
            </a:r>
            <a:r>
              <a:rPr lang="en-US" altLang="zh-CN" sz="1800" dirty="0"/>
              <a:t>hard,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only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allocation,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also</a:t>
            </a:r>
            <a:r>
              <a:rPr lang="zh-CN" altLang="en-US" sz="1800" dirty="0"/>
              <a:t> </a:t>
            </a:r>
            <a:r>
              <a:rPr lang="en-US" altLang="zh-CN" sz="1800" dirty="0"/>
              <a:t>spilling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coalesce</a:t>
            </a:r>
          </a:p>
          <a:p>
            <a:pPr marL="1028700" lvl="1" indent="-342900"/>
            <a:r>
              <a:rPr lang="en-US" altLang="zh-CN" sz="1800" dirty="0"/>
              <a:t>Deep</a:t>
            </a:r>
            <a:r>
              <a:rPr lang="zh-CN" altLang="en-US" sz="1800" dirty="0"/>
              <a:t> 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other</a:t>
            </a:r>
            <a:r>
              <a:rPr lang="zh-CN" altLang="en-US" sz="1800" dirty="0"/>
              <a:t> </a:t>
            </a:r>
            <a:r>
              <a:rPr lang="en-US" altLang="zh-CN" sz="1800" dirty="0"/>
              <a:t>fields</a:t>
            </a:r>
            <a:r>
              <a:rPr lang="zh-CN" altLang="en-US" sz="1800" dirty="0"/>
              <a:t> </a:t>
            </a:r>
            <a:r>
              <a:rPr lang="en-US" altLang="zh-CN" sz="1800" dirty="0"/>
              <a:t>like</a:t>
            </a:r>
            <a:r>
              <a:rPr lang="zh-CN" altLang="en-US" sz="1800" dirty="0"/>
              <a:t> </a:t>
            </a:r>
            <a:r>
              <a:rPr lang="en-US" altLang="zh-CN" sz="1800" dirty="0"/>
              <a:t>graph</a:t>
            </a:r>
            <a:r>
              <a:rPr lang="zh-CN" altLang="en-US" sz="1800" dirty="0"/>
              <a:t> </a:t>
            </a:r>
            <a:r>
              <a:rPr lang="en-US" altLang="zh-CN" sz="1800" dirty="0"/>
              <a:t>theory,</a:t>
            </a:r>
            <a:r>
              <a:rPr lang="zh-CN" altLang="en-US" sz="1800" dirty="0"/>
              <a:t> </a:t>
            </a:r>
            <a:r>
              <a:rPr lang="en-US" altLang="zh-CN" sz="1800" dirty="0"/>
              <a:t>operational</a:t>
            </a:r>
            <a:r>
              <a:rPr lang="zh-CN" altLang="en-US" sz="1800" dirty="0"/>
              <a:t> </a:t>
            </a:r>
            <a:r>
              <a:rPr lang="en-US" altLang="zh-CN" sz="1800" dirty="0"/>
              <a:t>research,</a:t>
            </a:r>
            <a:r>
              <a:rPr lang="zh-CN" altLang="en-US" sz="1800" dirty="0"/>
              <a:t> </a:t>
            </a:r>
            <a:r>
              <a:rPr lang="en-US" altLang="zh-CN" sz="1800" dirty="0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heuristics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developed </a:t>
            </a:r>
          </a:p>
          <a:p>
            <a:pPr marL="1028700" lvl="1" indent="-342900"/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allocation</a:t>
            </a:r>
            <a:r>
              <a:rPr lang="zh-CN" altLang="en-US" sz="1800" dirty="0"/>
              <a:t> </a:t>
            </a:r>
            <a:r>
              <a:rPr lang="en-US" altLang="zh-CN" sz="1800" dirty="0"/>
              <a:t>algorithms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scenarios</a:t>
            </a:r>
          </a:p>
          <a:p>
            <a:pPr marL="1028700" lvl="1" indent="-342900"/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algorithms</a:t>
            </a:r>
            <a:r>
              <a:rPr lang="zh-CN" altLang="en-US" sz="1800" dirty="0"/>
              <a:t> </a:t>
            </a:r>
            <a:r>
              <a:rPr lang="en-US" altLang="zh-CN" sz="1800" dirty="0"/>
              <a:t>even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one</a:t>
            </a:r>
            <a:r>
              <a:rPr lang="zh-CN" altLang="en-US" sz="1800" dirty="0"/>
              <a:t> </a:t>
            </a:r>
            <a:r>
              <a:rPr lang="en-US" altLang="zh-CN" sz="1800" dirty="0"/>
              <a:t>compiler</a:t>
            </a:r>
          </a:p>
          <a:p>
            <a:pPr marL="1485900" lvl="2" indent="-342900"/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example,</a:t>
            </a:r>
            <a:r>
              <a:rPr lang="zh-CN" altLang="en-US" sz="1600" dirty="0"/>
              <a:t> </a:t>
            </a:r>
            <a:r>
              <a:rPr lang="en-US" altLang="zh-CN" sz="1600" dirty="0"/>
              <a:t>4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LLVM</a:t>
            </a:r>
            <a:r>
              <a:rPr lang="zh-CN" altLang="en-US" sz="1600" dirty="0"/>
              <a:t> </a:t>
            </a:r>
            <a:r>
              <a:rPr lang="en-US" altLang="zh-CN" sz="1600" dirty="0"/>
              <a:t>compiler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today,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  <a:r>
              <a:rPr lang="zh-CN" altLang="en-US" dirty="0"/>
              <a:t> </a:t>
            </a:r>
            <a:r>
              <a:rPr lang="en-US" altLang="zh-CN" dirty="0"/>
              <a:t>machines,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heterogenous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427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691" y="2103437"/>
            <a:ext cx="3257811" cy="1325563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9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History (in CS)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454FC4-B604-784A-8375-5A24D259697C}"/>
              </a:ext>
            </a:extLst>
          </p:cNvPr>
          <p:cNvSpPr txBox="1">
            <a:spLocks/>
          </p:cNvSpPr>
          <p:nvPr/>
        </p:nvSpPr>
        <p:spPr>
          <a:xfrm>
            <a:off x="732324" y="1234081"/>
            <a:ext cx="108415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Local register allocation (before 1980)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Graph coloring RA (1980, </a:t>
            </a:r>
            <a:r>
              <a:rPr lang="en-US" altLang="zh-CN" dirty="0" err="1"/>
              <a:t>Chaitin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IBM</a:t>
            </a:r>
            <a:r>
              <a:rPr lang="zh-CN" altLang="en-US" dirty="0"/>
              <a:t> </a:t>
            </a:r>
            <a:r>
              <a:rPr lang="en-US" altLang="zh-CN" dirty="0"/>
              <a:t>PL.8)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(1999,</a:t>
            </a:r>
            <a:r>
              <a:rPr lang="zh-CN" altLang="en-US" dirty="0"/>
              <a:t> </a:t>
            </a:r>
            <a:r>
              <a:rPr lang="en-US" altLang="zh-CN" dirty="0" err="1"/>
              <a:t>Poletto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Chordal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(2005,</a:t>
            </a:r>
            <a:r>
              <a:rPr lang="zh-CN" altLang="en-US" dirty="0"/>
              <a:t> </a:t>
            </a:r>
            <a:r>
              <a:rPr lang="en-US" altLang="zh-CN" dirty="0"/>
              <a:t>Pereira,</a:t>
            </a:r>
            <a:r>
              <a:rPr lang="zh-CN" altLang="en-US" dirty="0"/>
              <a:t> </a:t>
            </a:r>
            <a:r>
              <a:rPr lang="en-US" altLang="zh-CN" dirty="0"/>
              <a:t>UCLA)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(2006,</a:t>
            </a:r>
            <a:r>
              <a:rPr lang="zh-CN" altLang="en-US" dirty="0"/>
              <a:t> </a:t>
            </a:r>
            <a:r>
              <a:rPr lang="en-US" altLang="zh-CN" dirty="0"/>
              <a:t>Hack)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Constraint-based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(1996</a:t>
            </a:r>
            <a:r>
              <a:rPr lang="zh-CN" altLang="en-US" dirty="0"/>
              <a:t> </a:t>
            </a:r>
            <a:r>
              <a:rPr lang="en-US" altLang="zh-CN" dirty="0"/>
              <a:t>Goodwin;</a:t>
            </a:r>
            <a:r>
              <a:rPr lang="zh-CN" altLang="en-US" dirty="0"/>
              <a:t> </a:t>
            </a:r>
            <a:r>
              <a:rPr lang="en-US" altLang="zh-CN" dirty="0"/>
              <a:t>2001</a:t>
            </a:r>
            <a:r>
              <a:rPr lang="zh-CN" altLang="en-US" dirty="0"/>
              <a:t> </a:t>
            </a:r>
            <a:r>
              <a:rPr lang="en-US" altLang="zh-CN" dirty="0"/>
              <a:t>Appel;</a:t>
            </a:r>
            <a:r>
              <a:rPr lang="zh-CN" altLang="en-US" dirty="0"/>
              <a:t> </a:t>
            </a:r>
            <a:r>
              <a:rPr lang="en-US" altLang="zh-CN" dirty="0"/>
              <a:t>2002</a:t>
            </a:r>
            <a:r>
              <a:rPr lang="zh-CN" altLang="en-US" dirty="0"/>
              <a:t> </a:t>
            </a:r>
            <a:r>
              <a:rPr lang="en-US" altLang="zh-CN" dirty="0"/>
              <a:t>Scholz)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150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attractive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10841541" cy="517924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problem,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</a:p>
          <a:p>
            <a:pPr marL="1028700" lvl="1" indent="-342900"/>
            <a:r>
              <a:rPr lang="en-US" altLang="zh-CN" sz="1800" dirty="0"/>
              <a:t>NP</a:t>
            </a:r>
            <a:r>
              <a:rPr lang="zh-CN" altLang="en-US" sz="1800" dirty="0"/>
              <a:t> </a:t>
            </a:r>
            <a:r>
              <a:rPr lang="en-US" altLang="zh-CN" sz="1800" dirty="0"/>
              <a:t>hard</a:t>
            </a:r>
          </a:p>
          <a:p>
            <a:pPr marL="1028700" lvl="1" indent="-342900"/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only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allocation,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also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optimal</a:t>
            </a:r>
            <a:r>
              <a:rPr lang="zh-CN" altLang="en-US" sz="1800" dirty="0"/>
              <a:t> </a:t>
            </a:r>
            <a:r>
              <a:rPr lang="en-US" altLang="zh-CN" sz="1800" dirty="0"/>
              <a:t>spilling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coalesce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amazing</a:t>
            </a:r>
            <a:r>
              <a:rPr lang="zh-CN" altLang="en-US" dirty="0"/>
              <a:t> </a:t>
            </a:r>
            <a:r>
              <a:rPr lang="en-US" altLang="zh-CN" dirty="0"/>
              <a:t>solutions,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marL="1028700" lvl="1" indent="-342900"/>
            <a:r>
              <a:rPr lang="en-US" altLang="zh-CN" sz="2000" dirty="0"/>
              <a:t>Must</a:t>
            </a:r>
            <a:r>
              <a:rPr lang="zh-CN" altLang="en-US" sz="2000" dirty="0"/>
              <a:t> </a:t>
            </a:r>
            <a:r>
              <a:rPr lang="en-US" altLang="zh-CN" sz="2000" dirty="0"/>
              <a:t>address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application</a:t>
            </a:r>
            <a:r>
              <a:rPr lang="zh-CN" altLang="en-US" sz="2000" dirty="0"/>
              <a:t> </a:t>
            </a:r>
            <a:r>
              <a:rPr lang="en-US" altLang="zh-CN" sz="2000" dirty="0"/>
              <a:t>scenarios</a:t>
            </a:r>
          </a:p>
          <a:p>
            <a:pPr marL="1485900" lvl="2" indent="-342900"/>
            <a:r>
              <a:rPr lang="en-US" altLang="zh-CN" sz="1600" dirty="0"/>
              <a:t>Static</a:t>
            </a:r>
            <a:r>
              <a:rPr lang="zh-CN" altLang="en-US" sz="1600" dirty="0"/>
              <a:t> </a:t>
            </a:r>
            <a:r>
              <a:rPr lang="en-US" altLang="zh-CN" sz="1600" dirty="0"/>
              <a:t>compilation,</a:t>
            </a:r>
            <a:r>
              <a:rPr lang="zh-CN" altLang="en-US" sz="1600" dirty="0"/>
              <a:t> </a:t>
            </a:r>
            <a:r>
              <a:rPr lang="en-US" altLang="zh-CN" sz="1600" dirty="0"/>
              <a:t>JIT</a:t>
            </a:r>
            <a:r>
              <a:rPr lang="zh-CN" altLang="en-US" sz="1600" dirty="0"/>
              <a:t> </a:t>
            </a:r>
            <a:r>
              <a:rPr lang="en-US" altLang="zh-CN" sz="1600" dirty="0"/>
              <a:t>compilation,</a:t>
            </a:r>
            <a:r>
              <a:rPr lang="zh-CN" altLang="en-US" sz="1600" dirty="0"/>
              <a:t> </a:t>
            </a:r>
            <a:r>
              <a:rPr lang="en-US" altLang="zh-CN" sz="1600" dirty="0"/>
              <a:t>etc.</a:t>
            </a:r>
          </a:p>
          <a:p>
            <a:pPr marL="1028700" lvl="1" indent="-342900"/>
            <a:r>
              <a:rPr lang="en-US" altLang="zh-CN" sz="2000" dirty="0"/>
              <a:t>Heuristics</a:t>
            </a:r>
          </a:p>
          <a:p>
            <a:pPr marL="1485900" lvl="2" indent="-342900"/>
            <a:r>
              <a:rPr lang="en-US" altLang="zh-CN" sz="1600" dirty="0"/>
              <a:t>Satisfying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history:</a:t>
            </a:r>
          </a:p>
          <a:p>
            <a:pPr marL="1028700" lvl="1" indent="-342900"/>
            <a:r>
              <a:rPr lang="en-US" altLang="zh-CN" sz="2000" dirty="0"/>
              <a:t>Underpinning</a:t>
            </a:r>
            <a:r>
              <a:rPr lang="zh-CN" altLang="en-US" sz="2000" dirty="0"/>
              <a:t> </a:t>
            </a:r>
            <a:r>
              <a:rPr lang="en-US" altLang="zh-CN" sz="2000" dirty="0"/>
              <a:t>theories</a:t>
            </a:r>
            <a:r>
              <a:rPr lang="zh-CN" altLang="en-US" sz="2000" dirty="0"/>
              <a:t> </a:t>
            </a:r>
            <a:r>
              <a:rPr lang="en-US" altLang="zh-CN" sz="2000" dirty="0"/>
              <a:t>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least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19</a:t>
            </a:r>
            <a:r>
              <a:rPr lang="en-US" altLang="zh-CN" sz="2000" baseline="30000" dirty="0"/>
              <a:t>th</a:t>
            </a:r>
            <a:r>
              <a:rPr lang="zh-CN" altLang="en-US" sz="2000" dirty="0"/>
              <a:t> </a:t>
            </a:r>
            <a:r>
              <a:rPr lang="en-US" altLang="zh-CN" sz="2000" dirty="0"/>
              <a:t>century</a:t>
            </a:r>
          </a:p>
          <a:p>
            <a:pPr marL="1028700" lvl="1" indent="-342900"/>
            <a:r>
              <a:rPr lang="en-US" altLang="zh-CN" sz="2000" dirty="0"/>
              <a:t>Still</a:t>
            </a:r>
            <a:r>
              <a:rPr lang="zh-CN" altLang="en-US" sz="2000" dirty="0"/>
              <a:t> </a:t>
            </a:r>
            <a:r>
              <a:rPr lang="en-US" altLang="zh-CN" sz="2000" dirty="0"/>
              <a:t>active</a:t>
            </a:r>
            <a:r>
              <a:rPr lang="zh-CN" altLang="en-US" sz="2000" dirty="0"/>
              <a:t> </a:t>
            </a:r>
            <a:r>
              <a:rPr lang="en-US" altLang="zh-CN" sz="2000" dirty="0"/>
              <a:t>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Considered the most important</a:t>
            </a:r>
            <a:r>
              <a:rPr lang="zh-CN" altLang="en-US" dirty="0"/>
              <a:t> </a:t>
            </a:r>
            <a:r>
              <a:rPr lang="en-US" altLang="zh-CN" dirty="0"/>
              <a:t>(thus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must-have)</a:t>
            </a:r>
            <a:r>
              <a:rPr lang="zh-CN" altLang="en-US" dirty="0"/>
              <a:t> </a:t>
            </a:r>
            <a:r>
              <a:rPr lang="en-US" altLang="zh-CN" dirty="0"/>
              <a:t>compiler optimization</a:t>
            </a:r>
          </a:p>
          <a:p>
            <a:pPr marL="1028700" lvl="1" indent="-342900"/>
            <a:r>
              <a:rPr lang="en-US" altLang="zh-CN" sz="1800" dirty="0"/>
              <a:t>[Hennessy</a:t>
            </a:r>
            <a:r>
              <a:rPr lang="zh-CN" altLang="en-US" sz="1800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dirty="0"/>
              <a:t>Patterson]</a:t>
            </a:r>
          </a:p>
          <a:p>
            <a:pPr marL="1028700" lvl="1" indent="-342900"/>
            <a:r>
              <a:rPr lang="en-US" altLang="zh-CN" sz="1800" dirty="0"/>
              <a:t>Widely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production</a:t>
            </a:r>
            <a:r>
              <a:rPr lang="zh-CN" altLang="en-US" sz="1800" dirty="0"/>
              <a:t> </a:t>
            </a:r>
            <a:r>
              <a:rPr lang="en-US" altLang="zh-CN" sz="1800" dirty="0"/>
              <a:t>compilers</a:t>
            </a:r>
          </a:p>
          <a:p>
            <a:pPr marL="1028700" lvl="1" indent="-342900"/>
            <a:r>
              <a:rPr lang="en-US" altLang="zh-CN" sz="1800" dirty="0"/>
              <a:t>E.g.,</a:t>
            </a:r>
            <a:r>
              <a:rPr lang="zh-CN" altLang="en-US" sz="1800"/>
              <a:t> </a:t>
            </a:r>
            <a:r>
              <a:rPr lang="en-US" altLang="zh-CN" sz="1800"/>
              <a:t>LLVM</a:t>
            </a:r>
            <a:r>
              <a:rPr lang="zh-CN" altLang="en-US" sz="1800" dirty="0"/>
              <a:t> </a:t>
            </a:r>
            <a:r>
              <a:rPr lang="en-US" altLang="zh-CN" sz="1800" dirty="0"/>
              <a:t>compiler: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1485900" lvl="2" indent="-342900"/>
            <a:r>
              <a:rPr lang="en-US" altLang="zh-CN" sz="1600" dirty="0"/>
              <a:t>Basic,</a:t>
            </a:r>
            <a:r>
              <a:rPr lang="zh-CN" altLang="en-US" sz="1600" dirty="0"/>
              <a:t> </a:t>
            </a:r>
            <a:r>
              <a:rPr lang="en-US" altLang="zh-CN" sz="1600" dirty="0"/>
              <a:t>Fast,</a:t>
            </a:r>
            <a:r>
              <a:rPr lang="zh-CN" altLang="en-US" sz="1600" dirty="0"/>
              <a:t> </a:t>
            </a:r>
            <a:r>
              <a:rPr lang="en-US" altLang="zh-CN" sz="1600" dirty="0"/>
              <a:t>Greedy,</a:t>
            </a:r>
            <a:r>
              <a:rPr lang="zh-CN" altLang="en-US" sz="1600" dirty="0"/>
              <a:t> </a:t>
            </a:r>
            <a:r>
              <a:rPr lang="en-US" altLang="zh-CN" sz="1600" dirty="0"/>
              <a:t>PBQP,</a:t>
            </a:r>
            <a:r>
              <a:rPr lang="zh-CN" altLang="en-US" sz="1600" dirty="0"/>
              <a:t> </a:t>
            </a:r>
            <a:r>
              <a:rPr lang="en-US" altLang="zh-CN" sz="1600" dirty="0"/>
              <a:t>etc.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1028700" lvl="1" indent="-342900"/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950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>
                <a:solidFill>
                  <a:srgbClr val="002FA7"/>
                </a:solidFill>
              </a:rPr>
              <a:t>Graph coloring</a:t>
            </a:r>
          </a:p>
          <a:p>
            <a:r>
              <a:rPr lang="en-US" altLang="zh-CN" dirty="0"/>
              <a:t>Linear Scan</a:t>
            </a:r>
          </a:p>
          <a:p>
            <a:r>
              <a:rPr lang="en-US" altLang="zh-CN" dirty="0"/>
              <a:t>Chordal graph</a:t>
            </a:r>
          </a:p>
          <a:p>
            <a:r>
              <a:rPr lang="en-US" altLang="zh-CN" dirty="0"/>
              <a:t>SSA allocation</a:t>
            </a:r>
          </a:p>
          <a:p>
            <a:r>
              <a:rPr lang="en-US" altLang="zh-CN" dirty="0"/>
              <a:t>Constraint-based allocation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coloring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5363675" cy="5179245"/>
          </a:xfrm>
        </p:spPr>
        <p:txBody>
          <a:bodyPr>
            <a:normAutofit/>
          </a:bodyPr>
          <a:lstStyle/>
          <a:p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：对于任意程序</a:t>
            </a:r>
            <a:r>
              <a:rPr lang="en-US" altLang="zh-CN" dirty="0"/>
              <a:t>P</a:t>
            </a:r>
            <a:r>
              <a:rPr lang="zh-CN" altLang="en-US" dirty="0"/>
              <a:t>，都可以基于对</a:t>
            </a:r>
            <a:r>
              <a:rPr lang="en-US" altLang="zh-CN" dirty="0"/>
              <a:t>P</a:t>
            </a:r>
            <a:r>
              <a:rPr lang="zh-CN" altLang="en-US" dirty="0"/>
              <a:t>进行的活跃分析，构建其干涉图</a:t>
            </a:r>
            <a:r>
              <a:rPr lang="en-US" altLang="zh-CN" dirty="0"/>
              <a:t>G=(V,</a:t>
            </a:r>
            <a:r>
              <a:rPr lang="zh-CN" altLang="en-US" dirty="0"/>
              <a:t> </a:t>
            </a:r>
            <a:r>
              <a:rPr lang="en-US" altLang="zh-CN" dirty="0"/>
              <a:t>E).</a:t>
            </a:r>
          </a:p>
          <a:p>
            <a:endParaRPr lang="en-US" altLang="zh-CN" dirty="0"/>
          </a:p>
          <a:p>
            <a:r>
              <a:rPr lang="zh-CN" altLang="en-US" dirty="0"/>
              <a:t>定理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Chaitin</a:t>
            </a:r>
            <a:r>
              <a:rPr lang="en-US" altLang="zh-CN" dirty="0"/>
              <a:t>]</a:t>
            </a:r>
            <a:r>
              <a:rPr lang="zh-CN" altLang="en-US" dirty="0"/>
              <a:t>：对于任意给定的无向图</a:t>
            </a:r>
            <a:r>
              <a:rPr lang="en-US" altLang="zh-CN" dirty="0"/>
              <a:t>G = (V,E), </a:t>
            </a:r>
            <a:r>
              <a:rPr lang="zh-CN" altLang="en-US" dirty="0"/>
              <a:t>都存在一个程序</a:t>
            </a:r>
            <a:r>
              <a:rPr lang="en-US" altLang="zh-CN" dirty="0"/>
              <a:t>P</a:t>
            </a:r>
            <a:r>
              <a:rPr lang="zh-CN" altLang="en-US" dirty="0"/>
              <a:t>，使得对</a:t>
            </a:r>
            <a:r>
              <a:rPr lang="en-US" altLang="zh-CN" dirty="0"/>
              <a:t>P</a:t>
            </a:r>
            <a:r>
              <a:rPr lang="zh-CN" altLang="en-US" dirty="0"/>
              <a:t>进行活跃分析、并构造对应的干涉图后，该干涉图正好是图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核心结论：对一个程序</a:t>
            </a:r>
            <a:r>
              <a:rPr lang="en-US" altLang="zh-CN" dirty="0"/>
              <a:t>P</a:t>
            </a:r>
            <a:r>
              <a:rPr lang="zh-CN" altLang="en-US" dirty="0"/>
              <a:t>的寄存器分配问题，</a:t>
            </a:r>
            <a:r>
              <a:rPr lang="zh-CN" altLang="en-US" dirty="0">
                <a:solidFill>
                  <a:srgbClr val="002FA7"/>
                </a:solidFill>
              </a:rPr>
              <a:t>等价于</a:t>
            </a:r>
            <a:r>
              <a:rPr lang="zh-CN" altLang="en-US" dirty="0"/>
              <a:t>对一个相应无向图</a:t>
            </a:r>
            <a:r>
              <a:rPr lang="en-US" altLang="zh-CN" dirty="0"/>
              <a:t>G</a:t>
            </a:r>
            <a:r>
              <a:rPr lang="zh-CN" altLang="en-US" dirty="0"/>
              <a:t>的着色问题。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86A77-D01D-334A-97B8-A2AA635C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45" y="2529531"/>
            <a:ext cx="2212745" cy="13578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E83A1E-FE67-A04F-8AAF-909034205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22" y="1417912"/>
            <a:ext cx="2362200" cy="4622800"/>
          </a:xfrm>
          <a:prstGeom prst="rect">
            <a:avLst/>
          </a:prstGeom>
        </p:spPr>
      </p:pic>
      <p:sp>
        <p:nvSpPr>
          <p:cNvPr id="8" name="左右箭头 7">
            <a:extLst>
              <a:ext uri="{FF2B5EF4-FFF2-40B4-BE49-F238E27FC236}">
                <a16:creationId xmlns:a16="http://schemas.microsoft.com/office/drawing/2014/main" id="{8D77CBF1-A8B3-B042-B434-D347B5214118}"/>
              </a:ext>
            </a:extLst>
          </p:cNvPr>
          <p:cNvSpPr/>
          <p:nvPr/>
        </p:nvSpPr>
        <p:spPr>
          <a:xfrm>
            <a:off x="8642959" y="3037362"/>
            <a:ext cx="1365337" cy="3421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06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Kempe</a:t>
            </a:r>
            <a:r>
              <a:rPr lang="zh-CN" altLang="en-US" dirty="0"/>
              <a:t>定理与乐观着色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6194569" cy="5179245"/>
          </a:xfrm>
        </p:spPr>
        <p:txBody>
          <a:bodyPr>
            <a:normAutofit/>
          </a:bodyPr>
          <a:lstStyle/>
          <a:p>
            <a:r>
              <a:rPr lang="en-US" altLang="zh-CN" dirty="0"/>
              <a:t>Kempe</a:t>
            </a:r>
            <a:r>
              <a:rPr lang="zh-CN" altLang="en-US" dirty="0"/>
              <a:t>定理：如果图</a:t>
            </a:r>
            <a:r>
              <a:rPr lang="en-US" altLang="zh-CN" dirty="0"/>
              <a:t>G = (V,E)</a:t>
            </a:r>
            <a:r>
              <a:rPr lang="zh-CN" altLang="en-US" dirty="0"/>
              <a:t>中存在某个小度节点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把节点</a:t>
            </a:r>
            <a:r>
              <a:rPr lang="en-US" altLang="zh-CN" dirty="0"/>
              <a:t>p</a:t>
            </a:r>
            <a:r>
              <a:rPr lang="zh-CN" altLang="en-US" dirty="0"/>
              <a:t>及其关联的边都从图</a:t>
            </a:r>
            <a:r>
              <a:rPr lang="en-US" altLang="zh-CN" dirty="0"/>
              <a:t>G</a:t>
            </a:r>
            <a:r>
              <a:rPr lang="zh-CN" altLang="en-US" dirty="0"/>
              <a:t>中移除后，得到的图记为</a:t>
            </a:r>
            <a:r>
              <a:rPr lang="en-US" altLang="zh-CN" dirty="0"/>
              <a:t>G′</a:t>
            </a:r>
            <a:r>
              <a:rPr lang="zh-CN" altLang="en-US" dirty="0"/>
              <a:t>；如果图</a:t>
            </a:r>
            <a:r>
              <a:rPr lang="en-US" altLang="zh-CN" dirty="0"/>
              <a:t>G′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  <a:r>
              <a:rPr lang="zh-CN" altLang="en-US" dirty="0"/>
              <a:t>可着色的，则原来的图</a:t>
            </a:r>
            <a:r>
              <a:rPr lang="en-US" altLang="zh-CN" dirty="0"/>
              <a:t>G</a:t>
            </a:r>
            <a:r>
              <a:rPr lang="zh-CN" altLang="en-US" dirty="0"/>
              <a:t>同样是</a:t>
            </a:r>
            <a:r>
              <a:rPr lang="en-US" altLang="zh-CN" dirty="0"/>
              <a:t>K </a:t>
            </a:r>
            <a:r>
              <a:rPr lang="zh-CN" altLang="en-US" dirty="0"/>
              <a:t>可着色的。</a:t>
            </a:r>
            <a:endParaRPr lang="en-US" altLang="zh-CN" dirty="0"/>
          </a:p>
          <a:p>
            <a:r>
              <a:rPr lang="en-US" altLang="zh-CN" sz="1800" dirty="0"/>
              <a:t>【1879</a:t>
            </a:r>
            <a:r>
              <a:rPr lang="zh-CN" altLang="en-US" sz="1800" dirty="0"/>
              <a:t>年，基于对“四色定理”的研究。</a:t>
            </a:r>
            <a:r>
              <a:rPr lang="en-US" altLang="zh-CN" sz="1800" dirty="0"/>
              <a:t>】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dirty="0"/>
              <a:t>启发式算法：基于小度节点移除的迭代式算法。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9A6061-046F-784A-A781-49A00CFF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32" y="1560968"/>
            <a:ext cx="4484133" cy="4062951"/>
          </a:xfrm>
          <a:prstGeom prst="rect">
            <a:avLst/>
          </a:prstGeom>
        </p:spPr>
      </p:pic>
      <p:sp>
        <p:nvSpPr>
          <p:cNvPr id="6" name="Oval 4">
            <a:extLst>
              <a:ext uri="{FF2B5EF4-FFF2-40B4-BE49-F238E27FC236}">
                <a16:creationId xmlns:a16="http://schemas.microsoft.com/office/drawing/2014/main" id="{C9340715-0732-2E4F-8FB3-51D90B7BD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250" y="343004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p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0FC7D0C-703F-9E46-BA1C-35D657A6F683}"/>
              </a:ext>
            </a:extLst>
          </p:cNvPr>
          <p:cNvSpPr>
            <a:spLocks/>
          </p:cNvSpPr>
          <p:nvPr/>
        </p:nvSpPr>
        <p:spPr bwMode="auto">
          <a:xfrm>
            <a:off x="1105950" y="3155409"/>
            <a:ext cx="3321050" cy="2382837"/>
          </a:xfrm>
          <a:custGeom>
            <a:avLst/>
            <a:gdLst>
              <a:gd name="T0" fmla="*/ 665 w 2092"/>
              <a:gd name="T1" fmla="*/ 251 h 1501"/>
              <a:gd name="T2" fmla="*/ 594 w 2092"/>
              <a:gd name="T3" fmla="*/ 260 h 1501"/>
              <a:gd name="T4" fmla="*/ 488 w 2092"/>
              <a:gd name="T5" fmla="*/ 304 h 1501"/>
              <a:gd name="T6" fmla="*/ 399 w 2092"/>
              <a:gd name="T7" fmla="*/ 358 h 1501"/>
              <a:gd name="T8" fmla="*/ 319 w 2092"/>
              <a:gd name="T9" fmla="*/ 411 h 1501"/>
              <a:gd name="T10" fmla="*/ 204 w 2092"/>
              <a:gd name="T11" fmla="*/ 517 h 1501"/>
              <a:gd name="T12" fmla="*/ 124 w 2092"/>
              <a:gd name="T13" fmla="*/ 597 h 1501"/>
              <a:gd name="T14" fmla="*/ 54 w 2092"/>
              <a:gd name="T15" fmla="*/ 721 h 1501"/>
              <a:gd name="T16" fmla="*/ 0 w 2092"/>
              <a:gd name="T17" fmla="*/ 907 h 1501"/>
              <a:gd name="T18" fmla="*/ 45 w 2092"/>
              <a:gd name="T19" fmla="*/ 1129 h 1501"/>
              <a:gd name="T20" fmla="*/ 213 w 2092"/>
              <a:gd name="T21" fmla="*/ 1297 h 1501"/>
              <a:gd name="T22" fmla="*/ 541 w 2092"/>
              <a:gd name="T23" fmla="*/ 1412 h 1501"/>
              <a:gd name="T24" fmla="*/ 674 w 2092"/>
              <a:gd name="T25" fmla="*/ 1448 h 1501"/>
              <a:gd name="T26" fmla="*/ 842 w 2092"/>
              <a:gd name="T27" fmla="*/ 1465 h 1501"/>
              <a:gd name="T28" fmla="*/ 1392 w 2092"/>
              <a:gd name="T29" fmla="*/ 1501 h 1501"/>
              <a:gd name="T30" fmla="*/ 1578 w 2092"/>
              <a:gd name="T31" fmla="*/ 1492 h 1501"/>
              <a:gd name="T32" fmla="*/ 1711 w 2092"/>
              <a:gd name="T33" fmla="*/ 1448 h 1501"/>
              <a:gd name="T34" fmla="*/ 1808 w 2092"/>
              <a:gd name="T35" fmla="*/ 1430 h 1501"/>
              <a:gd name="T36" fmla="*/ 1941 w 2092"/>
              <a:gd name="T37" fmla="*/ 1377 h 1501"/>
              <a:gd name="T38" fmla="*/ 2021 w 2092"/>
              <a:gd name="T39" fmla="*/ 1332 h 1501"/>
              <a:gd name="T40" fmla="*/ 2065 w 2092"/>
              <a:gd name="T41" fmla="*/ 1279 h 1501"/>
              <a:gd name="T42" fmla="*/ 2092 w 2092"/>
              <a:gd name="T43" fmla="*/ 1208 h 1501"/>
              <a:gd name="T44" fmla="*/ 2083 w 2092"/>
              <a:gd name="T45" fmla="*/ 1137 h 1501"/>
              <a:gd name="T46" fmla="*/ 2012 w 2092"/>
              <a:gd name="T47" fmla="*/ 1013 h 1501"/>
              <a:gd name="T48" fmla="*/ 2003 w 2092"/>
              <a:gd name="T49" fmla="*/ 987 h 1501"/>
              <a:gd name="T50" fmla="*/ 1976 w 2092"/>
              <a:gd name="T51" fmla="*/ 969 h 1501"/>
              <a:gd name="T52" fmla="*/ 1959 w 2092"/>
              <a:gd name="T53" fmla="*/ 942 h 1501"/>
              <a:gd name="T54" fmla="*/ 1932 w 2092"/>
              <a:gd name="T55" fmla="*/ 925 h 1501"/>
              <a:gd name="T56" fmla="*/ 1906 w 2092"/>
              <a:gd name="T57" fmla="*/ 863 h 1501"/>
              <a:gd name="T58" fmla="*/ 1870 w 2092"/>
              <a:gd name="T59" fmla="*/ 703 h 1501"/>
              <a:gd name="T60" fmla="*/ 1861 w 2092"/>
              <a:gd name="T61" fmla="*/ 544 h 1501"/>
              <a:gd name="T62" fmla="*/ 1799 w 2092"/>
              <a:gd name="T63" fmla="*/ 331 h 1501"/>
              <a:gd name="T64" fmla="*/ 1764 w 2092"/>
              <a:gd name="T65" fmla="*/ 207 h 1501"/>
              <a:gd name="T66" fmla="*/ 1720 w 2092"/>
              <a:gd name="T67" fmla="*/ 65 h 1501"/>
              <a:gd name="T68" fmla="*/ 1383 w 2092"/>
              <a:gd name="T69" fmla="*/ 12 h 1501"/>
              <a:gd name="T70" fmla="*/ 1028 w 2092"/>
              <a:gd name="T71" fmla="*/ 65 h 1501"/>
              <a:gd name="T72" fmla="*/ 816 w 2092"/>
              <a:gd name="T73" fmla="*/ 145 h 1501"/>
              <a:gd name="T74" fmla="*/ 709 w 2092"/>
              <a:gd name="T75" fmla="*/ 180 h 1501"/>
              <a:gd name="T76" fmla="*/ 621 w 2092"/>
              <a:gd name="T77" fmla="*/ 225 h 1501"/>
              <a:gd name="T78" fmla="*/ 612 w 2092"/>
              <a:gd name="T79" fmla="*/ 251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92" h="1501">
                <a:moveTo>
                  <a:pt x="665" y="251"/>
                </a:moveTo>
                <a:cubicBezTo>
                  <a:pt x="641" y="254"/>
                  <a:pt x="617" y="255"/>
                  <a:pt x="594" y="260"/>
                </a:cubicBezTo>
                <a:cubicBezTo>
                  <a:pt x="554" y="269"/>
                  <a:pt x="528" y="295"/>
                  <a:pt x="488" y="304"/>
                </a:cubicBezTo>
                <a:cubicBezTo>
                  <a:pt x="457" y="335"/>
                  <a:pt x="436" y="337"/>
                  <a:pt x="399" y="358"/>
                </a:cubicBezTo>
                <a:cubicBezTo>
                  <a:pt x="368" y="375"/>
                  <a:pt x="353" y="400"/>
                  <a:pt x="319" y="411"/>
                </a:cubicBezTo>
                <a:cubicBezTo>
                  <a:pt x="281" y="449"/>
                  <a:pt x="238" y="472"/>
                  <a:pt x="204" y="517"/>
                </a:cubicBezTo>
                <a:cubicBezTo>
                  <a:pt x="145" y="596"/>
                  <a:pt x="179" y="579"/>
                  <a:pt x="124" y="597"/>
                </a:cubicBezTo>
                <a:cubicBezTo>
                  <a:pt x="103" y="639"/>
                  <a:pt x="73" y="678"/>
                  <a:pt x="54" y="721"/>
                </a:cubicBezTo>
                <a:cubicBezTo>
                  <a:pt x="28" y="781"/>
                  <a:pt x="16" y="844"/>
                  <a:pt x="0" y="907"/>
                </a:cubicBezTo>
                <a:cubicBezTo>
                  <a:pt x="6" y="987"/>
                  <a:pt x="0" y="1062"/>
                  <a:pt x="45" y="1129"/>
                </a:cubicBezTo>
                <a:cubicBezTo>
                  <a:pt x="66" y="1210"/>
                  <a:pt x="149" y="1254"/>
                  <a:pt x="213" y="1297"/>
                </a:cubicBezTo>
                <a:cubicBezTo>
                  <a:pt x="312" y="1364"/>
                  <a:pt x="425" y="1390"/>
                  <a:pt x="541" y="1412"/>
                </a:cubicBezTo>
                <a:cubicBezTo>
                  <a:pt x="585" y="1420"/>
                  <a:pt x="631" y="1437"/>
                  <a:pt x="674" y="1448"/>
                </a:cubicBezTo>
                <a:cubicBezTo>
                  <a:pt x="712" y="1458"/>
                  <a:pt x="824" y="1464"/>
                  <a:pt x="842" y="1465"/>
                </a:cubicBezTo>
                <a:cubicBezTo>
                  <a:pt x="1016" y="1495"/>
                  <a:pt x="1214" y="1493"/>
                  <a:pt x="1392" y="1501"/>
                </a:cubicBezTo>
                <a:cubicBezTo>
                  <a:pt x="1454" y="1498"/>
                  <a:pt x="1516" y="1497"/>
                  <a:pt x="1578" y="1492"/>
                </a:cubicBezTo>
                <a:cubicBezTo>
                  <a:pt x="1629" y="1488"/>
                  <a:pt x="1665" y="1463"/>
                  <a:pt x="1711" y="1448"/>
                </a:cubicBezTo>
                <a:cubicBezTo>
                  <a:pt x="1742" y="1438"/>
                  <a:pt x="1776" y="1437"/>
                  <a:pt x="1808" y="1430"/>
                </a:cubicBezTo>
                <a:cubicBezTo>
                  <a:pt x="1854" y="1402"/>
                  <a:pt x="1890" y="1393"/>
                  <a:pt x="1941" y="1377"/>
                </a:cubicBezTo>
                <a:cubicBezTo>
                  <a:pt x="1970" y="1368"/>
                  <a:pt x="1992" y="1342"/>
                  <a:pt x="2021" y="1332"/>
                </a:cubicBezTo>
                <a:cubicBezTo>
                  <a:pt x="2034" y="1313"/>
                  <a:pt x="2054" y="1299"/>
                  <a:pt x="2065" y="1279"/>
                </a:cubicBezTo>
                <a:cubicBezTo>
                  <a:pt x="2077" y="1257"/>
                  <a:pt x="2081" y="1231"/>
                  <a:pt x="2092" y="1208"/>
                </a:cubicBezTo>
                <a:cubicBezTo>
                  <a:pt x="2089" y="1184"/>
                  <a:pt x="2091" y="1159"/>
                  <a:pt x="2083" y="1137"/>
                </a:cubicBezTo>
                <a:cubicBezTo>
                  <a:pt x="2012" y="945"/>
                  <a:pt x="2054" y="1096"/>
                  <a:pt x="2012" y="1013"/>
                </a:cubicBezTo>
                <a:cubicBezTo>
                  <a:pt x="2008" y="1005"/>
                  <a:pt x="2009" y="994"/>
                  <a:pt x="2003" y="987"/>
                </a:cubicBezTo>
                <a:cubicBezTo>
                  <a:pt x="1996" y="979"/>
                  <a:pt x="1985" y="975"/>
                  <a:pt x="1976" y="969"/>
                </a:cubicBezTo>
                <a:cubicBezTo>
                  <a:pt x="1970" y="960"/>
                  <a:pt x="1967" y="950"/>
                  <a:pt x="1959" y="942"/>
                </a:cubicBezTo>
                <a:cubicBezTo>
                  <a:pt x="1951" y="934"/>
                  <a:pt x="1939" y="933"/>
                  <a:pt x="1932" y="925"/>
                </a:cubicBezTo>
                <a:cubicBezTo>
                  <a:pt x="1918" y="908"/>
                  <a:pt x="1916" y="883"/>
                  <a:pt x="1906" y="863"/>
                </a:cubicBezTo>
                <a:cubicBezTo>
                  <a:pt x="1895" y="809"/>
                  <a:pt x="1887" y="755"/>
                  <a:pt x="1870" y="703"/>
                </a:cubicBezTo>
                <a:cubicBezTo>
                  <a:pt x="1867" y="650"/>
                  <a:pt x="1866" y="597"/>
                  <a:pt x="1861" y="544"/>
                </a:cubicBezTo>
                <a:cubicBezTo>
                  <a:pt x="1854" y="472"/>
                  <a:pt x="1828" y="397"/>
                  <a:pt x="1799" y="331"/>
                </a:cubicBezTo>
                <a:cubicBezTo>
                  <a:pt x="1782" y="292"/>
                  <a:pt x="1778" y="247"/>
                  <a:pt x="1764" y="207"/>
                </a:cubicBezTo>
                <a:cubicBezTo>
                  <a:pt x="1751" y="168"/>
                  <a:pt x="1746" y="99"/>
                  <a:pt x="1720" y="65"/>
                </a:cubicBezTo>
                <a:cubicBezTo>
                  <a:pt x="1669" y="0"/>
                  <a:pt x="1391" y="12"/>
                  <a:pt x="1383" y="12"/>
                </a:cubicBezTo>
                <a:cubicBezTo>
                  <a:pt x="1253" y="18"/>
                  <a:pt x="1148" y="25"/>
                  <a:pt x="1028" y="65"/>
                </a:cubicBezTo>
                <a:cubicBezTo>
                  <a:pt x="966" y="108"/>
                  <a:pt x="889" y="127"/>
                  <a:pt x="816" y="145"/>
                </a:cubicBezTo>
                <a:cubicBezTo>
                  <a:pt x="784" y="153"/>
                  <a:pt x="741" y="167"/>
                  <a:pt x="709" y="180"/>
                </a:cubicBezTo>
                <a:cubicBezTo>
                  <a:pt x="677" y="193"/>
                  <a:pt x="653" y="214"/>
                  <a:pt x="621" y="225"/>
                </a:cubicBezTo>
                <a:cubicBezTo>
                  <a:pt x="618" y="234"/>
                  <a:pt x="612" y="251"/>
                  <a:pt x="612" y="251"/>
                </a:cubicBezTo>
              </a:path>
            </a:pathLst>
          </a:custGeom>
          <a:solidFill>
            <a:schemeClr val="accent2"/>
          </a:solidFill>
          <a:ln w="38100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E676D212-A21B-A744-B38E-1DF9420EB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250" y="3506246"/>
            <a:ext cx="1524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894ED5-F716-6343-9DDF-73628B70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050" y="327764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i="1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9EE3BB9-C07F-1D4F-A9BE-4E07CF9530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2450" y="3734846"/>
            <a:ext cx="1447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A5E05A-D326-D545-BD3C-9FDA890F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250" y="388724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i="1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CEACAAA-8925-AA4F-808D-DC42DCFD63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3450" y="3887246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F48897-6EB9-CD45-BC04-899F00A4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250" y="487784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i="1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4255218E-029D-DD4B-A250-DB8088622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738" y="3887246"/>
            <a:ext cx="67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</a:rPr>
              <a:t>…</a:t>
            </a:r>
            <a:endParaRPr lang="en-US" altLang="zh-CN" sz="3200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7FD4C755-477F-F148-B72D-014FCA21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050" y="3049046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degree(p)&lt;K</a:t>
            </a:r>
          </a:p>
        </p:txBody>
      </p:sp>
    </p:spTree>
    <p:extLst>
      <p:ext uri="{BB962C8B-B14F-4D97-AF65-F5344CB8AC3E}">
        <p14:creationId xmlns:p14="http://schemas.microsoft.com/office/powerpoint/2010/main" val="9946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10841541" cy="5179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Spilling:</a:t>
            </a:r>
          </a:p>
          <a:p>
            <a:pPr marL="1028700" lvl="1" indent="-342900"/>
            <a:r>
              <a:rPr lang="en-US" altLang="zh-CN" sz="1800" dirty="0"/>
              <a:t>Allocate</a:t>
            </a:r>
            <a:r>
              <a:rPr lang="zh-CN" altLang="en-US" sz="1800" dirty="0"/>
              <a:t> </a:t>
            </a:r>
            <a:r>
              <a:rPr lang="en-US" altLang="zh-CN" sz="1800" dirty="0"/>
              <a:t>variables</a:t>
            </a:r>
            <a:r>
              <a:rPr lang="zh-CN" altLang="en-US" sz="1800" dirty="0"/>
              <a:t> </a:t>
            </a:r>
            <a:r>
              <a:rPr lang="en-US" altLang="zh-CN" sz="1800" dirty="0"/>
              <a:t>into</a:t>
            </a:r>
            <a:r>
              <a:rPr lang="zh-CN" altLang="en-US" sz="1800" dirty="0"/>
              <a:t> </a:t>
            </a:r>
            <a:r>
              <a:rPr lang="en-US" altLang="zh-CN" sz="1800" dirty="0"/>
              <a:t>memory,</a:t>
            </a:r>
            <a:r>
              <a:rPr lang="zh-CN" altLang="en-US" sz="1800" dirty="0"/>
              <a:t> </a:t>
            </a:r>
            <a:r>
              <a:rPr lang="en-US" altLang="zh-CN" sz="1800" dirty="0"/>
              <a:t>instead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into</a:t>
            </a:r>
            <a:r>
              <a:rPr lang="zh-CN" altLang="en-US" sz="1800" dirty="0"/>
              <a:t> </a:t>
            </a:r>
            <a:r>
              <a:rPr lang="en-US" altLang="zh-CN" sz="1800" dirty="0"/>
              <a:t>registers</a:t>
            </a:r>
          </a:p>
          <a:p>
            <a:pPr marL="1028700" lvl="1" indent="-342900"/>
            <a:r>
              <a:rPr lang="en-US" altLang="zh-CN" sz="1800" dirty="0"/>
              <a:t>Rewrite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programs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introduce</a:t>
            </a:r>
            <a:r>
              <a:rPr lang="zh-CN" altLang="en-US" sz="1800" dirty="0"/>
              <a:t> </a:t>
            </a:r>
            <a:r>
              <a:rPr lang="en-US" altLang="zh-CN" sz="1800" dirty="0"/>
              <a:t>extra</a:t>
            </a:r>
            <a:r>
              <a:rPr lang="zh-CN" altLang="en-US" sz="1800" dirty="0"/>
              <a:t> </a:t>
            </a:r>
            <a:r>
              <a:rPr lang="en-US" altLang="zh-CN" sz="1800" dirty="0"/>
              <a:t>load/stores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spilling:</a:t>
            </a:r>
          </a:p>
          <a:p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Problematic from an algorithmic point of view</a:t>
            </a:r>
          </a:p>
          <a:p>
            <a:pPr marL="1028700" lvl="1" indent="-342900"/>
            <a:r>
              <a:rPr lang="en-US" altLang="zh-CN" sz="1800" dirty="0"/>
              <a:t>But 2-3 iterations are typically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Spilling heuristics: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FD0AF2E-A848-694C-AD5F-882E3EE7F1B0}"/>
              </a:ext>
            </a:extLst>
          </p:cNvPr>
          <p:cNvSpPr/>
          <p:nvPr/>
        </p:nvSpPr>
        <p:spPr>
          <a:xfrm>
            <a:off x="1440493" y="2893512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build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45015FB-52B8-584C-A6CB-DE29D4BB839F}"/>
              </a:ext>
            </a:extLst>
          </p:cNvPr>
          <p:cNvSpPr/>
          <p:nvPr/>
        </p:nvSpPr>
        <p:spPr>
          <a:xfrm>
            <a:off x="3125691" y="2893512"/>
            <a:ext cx="1108105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simplify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AB77CFF-4E54-A142-882E-64AE6689C4F6}"/>
              </a:ext>
            </a:extLst>
          </p:cNvPr>
          <p:cNvSpPr/>
          <p:nvPr/>
        </p:nvSpPr>
        <p:spPr>
          <a:xfrm>
            <a:off x="4967016" y="2893512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E1CCE86-F96B-6F4D-904E-AB29A111DF70}"/>
              </a:ext>
            </a:extLst>
          </p:cNvPr>
          <p:cNvSpPr/>
          <p:nvPr/>
        </p:nvSpPr>
        <p:spPr>
          <a:xfrm>
            <a:off x="6680621" y="2893512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spill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0FB62EA-501A-AC42-9B0E-A1512EC79418}"/>
              </a:ext>
            </a:extLst>
          </p:cNvPr>
          <p:cNvSpPr/>
          <p:nvPr/>
        </p:nvSpPr>
        <p:spPr>
          <a:xfrm>
            <a:off x="8386629" y="2893512"/>
            <a:ext cx="977030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rewrite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20058CC-37EF-5440-A0FE-3305C8109996}"/>
              </a:ext>
            </a:extLst>
          </p:cNvPr>
          <p:cNvCxnSpPr/>
          <p:nvPr/>
        </p:nvCxnSpPr>
        <p:spPr>
          <a:xfrm>
            <a:off x="2417523" y="3206663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FC3A262-B55E-B54B-8E9E-D2786287368A}"/>
              </a:ext>
            </a:extLst>
          </p:cNvPr>
          <p:cNvCxnSpPr/>
          <p:nvPr/>
        </p:nvCxnSpPr>
        <p:spPr>
          <a:xfrm>
            <a:off x="4258848" y="3208751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F90C001-1972-6143-B360-5D15590054CA}"/>
              </a:ext>
            </a:extLst>
          </p:cNvPr>
          <p:cNvCxnSpPr/>
          <p:nvPr/>
        </p:nvCxnSpPr>
        <p:spPr>
          <a:xfrm>
            <a:off x="5972453" y="3183699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47814AA-751E-FB48-9D1D-B15CBF02A3DA}"/>
              </a:ext>
            </a:extLst>
          </p:cNvPr>
          <p:cNvCxnSpPr/>
          <p:nvPr/>
        </p:nvCxnSpPr>
        <p:spPr>
          <a:xfrm>
            <a:off x="7657651" y="3173261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2752DED-ADF2-FC42-BC95-0A78DB0A78A3}"/>
              </a:ext>
            </a:extLst>
          </p:cNvPr>
          <p:cNvCxnSpPr/>
          <p:nvPr/>
        </p:nvCxnSpPr>
        <p:spPr>
          <a:xfrm>
            <a:off x="9363659" y="3173261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B3EF0CE-BE68-0B40-BC21-587AC0036DB8}"/>
              </a:ext>
            </a:extLst>
          </p:cNvPr>
          <p:cNvCxnSpPr/>
          <p:nvPr/>
        </p:nvCxnSpPr>
        <p:spPr>
          <a:xfrm>
            <a:off x="732324" y="3173261"/>
            <a:ext cx="7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391F95C-F058-8743-8AC6-A67FC898162A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>
            <a:off x="5402076" y="46746"/>
            <a:ext cx="12700" cy="6946136"/>
          </a:xfrm>
          <a:prstGeom prst="curvedConnector3">
            <a:avLst>
              <a:gd name="adj1" fmla="val 4167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BE6FCDE0-33D7-4840-9703-910859248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18" y="5392798"/>
            <a:ext cx="5067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1463</Words>
  <Application>Microsoft Macintosh PowerPoint</Application>
  <PresentationFormat>宽屏</PresentationFormat>
  <Paragraphs>367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微软雅黑</vt:lpstr>
      <vt:lpstr>微软雅黑</vt:lpstr>
      <vt:lpstr>Huawei Sans</vt:lpstr>
      <vt:lpstr>Arial</vt:lpstr>
      <vt:lpstr>Cambria Math</vt:lpstr>
      <vt:lpstr>Office 主题​​</vt:lpstr>
      <vt:lpstr>Register Allocation:  A Historical Perspective</vt:lpstr>
      <vt:lpstr>Content</vt:lpstr>
      <vt:lpstr>Register Allocation</vt:lpstr>
      <vt:lpstr>Brief History (in CS)</vt:lpstr>
      <vt:lpstr>What makes RA attractive and important?</vt:lpstr>
      <vt:lpstr>Content</vt:lpstr>
      <vt:lpstr>Graph coloring</vt:lpstr>
      <vt:lpstr>Kempe定理与乐观着色</vt:lpstr>
      <vt:lpstr>Spilling</vt:lpstr>
      <vt:lpstr>Coalescing</vt:lpstr>
      <vt:lpstr>Content</vt:lpstr>
      <vt:lpstr>Linear Scan</vt:lpstr>
      <vt:lpstr>Linear Scan Performance</vt:lpstr>
      <vt:lpstr>Content</vt:lpstr>
      <vt:lpstr>Chordal Graph</vt:lpstr>
      <vt:lpstr>Chordal Allocation Performance</vt:lpstr>
      <vt:lpstr>Content</vt:lpstr>
      <vt:lpstr>SSA Allocation</vt:lpstr>
      <vt:lpstr>SSA Allocation, Cont’</vt:lpstr>
      <vt:lpstr>SSA Allocation Performance</vt:lpstr>
      <vt:lpstr>Content</vt:lpstr>
      <vt:lpstr>ILP Allocation</vt:lpstr>
      <vt:lpstr>ILP Allocation, Cont’</vt:lpstr>
      <vt:lpstr>ILP Allocation, Cont’</vt:lpstr>
      <vt:lpstr>ILP Allocation, Cont’</vt:lpstr>
      <vt:lpstr>ILP Allocation Performance</vt:lpstr>
      <vt:lpstr>Content</vt:lpstr>
      <vt:lpstr>PBQP Allocation</vt:lpstr>
      <vt:lpstr>Content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609</cp:revision>
  <dcterms:created xsi:type="dcterms:W3CDTF">2021-09-22T17:27:27Z</dcterms:created>
  <dcterms:modified xsi:type="dcterms:W3CDTF">2022-11-02T08:37:07Z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(2)xpf2ADPn3Pq3SICB51Lsp1pDp+YQLtpGKehME9I8cSq/8L6XGWsEj4OxCnRH5Mu6P4Dpr0R5
1phW4Lze5tXlpyDq2VUDxsl8gxJw2OZcsb122/tt3xNw/GsXwF/oR5szgMktbSvwmQ1xx2RQ
l63Md8+skLxxuwfteyGMs7AwzCPE4S0Cfn3fgVebnOOJfRb6YJ+hP3Py946o+mJPFArGSpzK
5a9gFnDBe8qkrRGmX1</vt:lpwstr>
  </property>
  <property fmtid="{D5CDD505-2E9C-101B-9397-08002B2CF9AE}" pid="3" name="_2015_ms_pID_7253431">
    <vt:lpwstr>qgk5oC/fSaXn6svR1IVHwvL8023tNYTiPYn37RxWlzcNIujaaH6yC4
x8jOzF9nnaRdfUx5u0VxvJibAUZgRAasxWKXywuOeeVJcJWVnLB89b46oZzMUOMJmCGQeJLw
pjWepas/aLMe02tvYStf6S8s4iZNTarF+k9UxvO4HjTXZL3JBN8Lv8oSYBwYDcHmNNf5FDtd
OrOII7AljkX4Kzg6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1635123647</vt:lpwstr>
  </property>
</Properties>
</file>