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70" r:id="rId6"/>
    <p:sldId id="263" r:id="rId7"/>
    <p:sldId id="265" r:id="rId8"/>
    <p:sldId id="267" r:id="rId9"/>
    <p:sldId id="269" r:id="rId10"/>
    <p:sldId id="262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5" r:id="rId21"/>
    <p:sldId id="287" r:id="rId22"/>
    <p:sldId id="286" r:id="rId23"/>
    <p:sldId id="288" r:id="rId24"/>
    <p:sldId id="289" r:id="rId25"/>
    <p:sldId id="292" r:id="rId26"/>
    <p:sldId id="290" r:id="rId27"/>
    <p:sldId id="291" r:id="rId28"/>
    <p:sldId id="323" r:id="rId29"/>
    <p:sldId id="325" r:id="rId30"/>
    <p:sldId id="326" r:id="rId31"/>
    <p:sldId id="327" r:id="rId32"/>
    <p:sldId id="329" r:id="rId33"/>
    <p:sldId id="328" r:id="rId34"/>
    <p:sldId id="29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66"/>
    <p:restoredTop sz="85124"/>
  </p:normalViewPr>
  <p:slideViewPr>
    <p:cSldViewPr snapToGrid="0" snapToObjects="1">
      <p:cViewPr varScale="1">
        <p:scale>
          <a:sx n="103" d="100"/>
          <a:sy n="10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9CAB4-B1CC-514B-B1CE-C72E8DBC77B4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97083-CB1A-E540-8B36-298C270ADF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95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Uniprocessor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important thing is that the collection cycle is no longer atomic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E23D9-5218-481F-BE36-798C4A9A41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E23D9-5218-481F-BE36-798C4A9A41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</a:t>
            </a:r>
            <a:r>
              <a:rPr lang="en-US" baseline="0" dirty="0"/>
              <a:t> the world at the beginning, for instance to obtain roots.</a:t>
            </a:r>
          </a:p>
          <a:p>
            <a:r>
              <a:rPr lang="en-US" baseline="0" dirty="0"/>
              <a:t>Also helps to synchronize all </a:t>
            </a:r>
            <a:r>
              <a:rPr lang="en-US" baseline="0" dirty="0" err="1"/>
              <a:t>mutators</a:t>
            </a:r>
            <a:r>
              <a:rPr lang="en-US" baseline="0" dirty="0"/>
              <a:t> that a new collection cycle has begun.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E23D9-5218-481F-BE36-798C4A9A41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3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 err="1"/>
              <a:t>mutator</a:t>
            </a:r>
            <a:r>
              <a:rPr lang="en-US" dirty="0"/>
              <a:t> may have to synchronize with the collector prior to starting the collection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E23D9-5218-481F-BE36-798C4A9A41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precise</a:t>
            </a:r>
            <a:r>
              <a:rPr lang="en-US" baseline="0" dirty="0"/>
              <a:t> as it only retreats the </a:t>
            </a:r>
            <a:r>
              <a:rPr lang="en-US" baseline="0" dirty="0" err="1"/>
              <a:t>wavefront</a:t>
            </a:r>
            <a:r>
              <a:rPr lang="en-US" baseline="0" dirty="0"/>
              <a:t>, which might cost in progress (rescan)</a:t>
            </a:r>
          </a:p>
          <a:p>
            <a:endParaRPr lang="en-US" dirty="0"/>
          </a:p>
          <a:p>
            <a:r>
              <a:rPr lang="en-US" dirty="0"/>
              <a:t>Which invariant? strong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E23D9-5218-481F-BE36-798C4A9A41A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before, just without the extra check. Was useful because they used virtual memory dirty bits</a:t>
            </a:r>
            <a:r>
              <a:rPr lang="en-US" baseline="0" dirty="0"/>
              <a:t> to indicate </a:t>
            </a:r>
            <a:r>
              <a:rPr lang="en-US" baseline="0" dirty="0" err="1"/>
              <a:t>mutator</a:t>
            </a:r>
            <a:r>
              <a:rPr lang="en-US" baseline="0" dirty="0"/>
              <a:t> updates, to save the actual barrier code (rescan occurred only during stop-the-world phases), so could save some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E23D9-5218-481F-BE36-798C4A9A41A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09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precise, because the new pointer is shaded (although it</a:t>
            </a:r>
            <a:r>
              <a:rPr lang="en-US" baseline="0" dirty="0"/>
              <a:t> might be soon removed), but aids progress (no rescan/</a:t>
            </a:r>
            <a:r>
              <a:rPr lang="en-US" baseline="0" dirty="0" err="1"/>
              <a:t>wavefront</a:t>
            </a:r>
            <a:r>
              <a:rPr lang="en-US" baseline="0" dirty="0"/>
              <a:t> retreat)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E23D9-5218-481F-BE36-798C4A9A41A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</a:t>
            </a:r>
            <a:r>
              <a:rPr lang="en-US" dirty="0" err="1"/>
              <a:t>mutator</a:t>
            </a:r>
            <a:r>
              <a:rPr lang="en-US" dirty="0"/>
              <a:t> is </a:t>
            </a:r>
            <a:r>
              <a:rPr lang="en-US" dirty="0" err="1"/>
              <a:t>snapshotted</a:t>
            </a:r>
            <a:r>
              <a:rPr lang="en-US" baseline="0" dirty="0"/>
              <a:t> at the beginning, so everything reachable directly from it is black or grey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Strong invariant, as it prevents the </a:t>
            </a:r>
            <a:r>
              <a:rPr lang="en-US" dirty="0" err="1"/>
              <a:t>mutator</a:t>
            </a:r>
            <a:r>
              <a:rPr lang="en-US" dirty="0"/>
              <a:t> from ever obtaining a white pointer</a:t>
            </a:r>
          </a:p>
          <a:p>
            <a:endParaRPr lang="en-US" dirty="0"/>
          </a:p>
          <a:p>
            <a:r>
              <a:rPr lang="en-US" dirty="0"/>
              <a:t>Designed</a:t>
            </a:r>
            <a:r>
              <a:rPr lang="en-US" baseline="0" dirty="0"/>
              <a:t> for copying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E23D9-5218-481F-BE36-798C4A9A41A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9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used virtual memory page protection primitives to</a:t>
            </a:r>
            <a:r>
              <a:rPr lang="en-US" baseline="0" dirty="0"/>
              <a:t> trap the access and initiate scans</a:t>
            </a:r>
          </a:p>
          <a:p>
            <a:endParaRPr lang="en-US" baseline="0" dirty="0"/>
          </a:p>
          <a:p>
            <a:r>
              <a:rPr lang="en-US" baseline="0" dirty="0"/>
              <a:t>Can also be used with copying collector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E23D9-5218-481F-BE36-798C4A9A41A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2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C678-33DC-174A-B853-B385F6B15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EAF522-0C35-D54A-96B2-ABB236492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6502A-7E97-BB4B-9097-E1CB5C6C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E59A4-81F6-CD42-9139-4872EAB8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86DF5-F993-5948-B1FA-89BEE625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18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EC5D-8E6C-434C-90C3-476A6CE0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586F73-1B68-4942-B5E0-E9B821DFA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3F9B2-771F-2B48-8F73-D35229F6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F9523-BC60-434D-8836-B841B1E2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1D6E-F913-DD4F-8480-29BC224A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42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764450-F68E-F548-A136-1691E3605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23755-C233-4E4D-A5C1-57219E1B6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BD10A-9BD7-574E-A198-98F7D194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58FE7-01E4-9F40-9088-E89B4220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2F065-1B3C-9F4D-A0EB-62C4C546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25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7DC85-1C7C-6044-8BAB-3339C326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CCE59-34B9-254F-8339-E872AF02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11D4B-F600-2A44-AD51-BEEE6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3563B-A0B7-0140-A14C-3D1B6FD0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DA2C3-547B-CC4B-AEE7-59D7B796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63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CE9DC-B254-C742-8228-CE72F672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AA382-AD47-0044-8B38-66B50A72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55694-6DAE-9C4A-B144-60459A32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B1016-15AE-1146-A6FB-E2DBCC97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469FB-917F-A940-8B00-7A6D108A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30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2FDB8-0B29-C141-9112-1A37F7BA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F3F79-6F34-9647-9D25-082584C77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FD96D5-5272-B04A-90B0-4EA7AA36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AF6AC-2B56-0A42-9C84-7898ABE0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31765-DE3E-0044-9180-E3FD877E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B9C5B-741C-0E41-9FDA-EB6E83FF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46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A447A-D108-ED46-B8C1-AB1A2423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955ED-45C3-BD4E-8245-88F21D32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86849-73FC-5347-8842-695866A5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1E0722-BF9A-1E4E-95D1-E57CA20BC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0A39D1-57DD-F344-AC83-EE2E97552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74A9DD-26FE-4A4B-AFC1-A32CB551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E30692-FEF4-E043-B968-A94D7CE2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EA08E2-6032-1A46-9F9C-06823C2E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523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92C8-D6F4-4B47-A0A8-2A4CE955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ED292-3817-F242-BC34-9C1B60A0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656E96-03A9-9643-BC22-E8E739E2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1A7FEA-B635-8D4F-A8B3-98F088EE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70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165B7D-AFE3-F94B-8DFC-1D646DED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3BE668-95F5-7747-A93E-CC7DB47F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9CD22F-DC11-174B-BB6A-2CA615CE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9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82200-B1FC-9B4A-A866-4B5BABC5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96D64-4042-BA49-BA77-8E60271EB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B817A-93BF-2440-A1CB-7E359D380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25142-13AC-4049-8B95-C5BC2C72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3A065-A5E1-BA4B-BA5A-50AF3C5A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3A308-FA32-5B4E-88BA-0D17FA17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65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412E3-BDD3-0543-A606-458B1FB8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AA0DE1-A56A-0A47-9B16-82FD901E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A01E3-E1AA-7144-A58E-8A798FDA4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FBCED8-51EF-FD45-B061-59E7E3D3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85641-D936-7040-9052-14312DA3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624A6-1932-5A4F-B5B1-82F60201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67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9EC5DE-9618-8F4A-9AEC-F8550B33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20280-AA6F-E840-B504-2F5C5C5D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FC59F-954C-B349-8922-DF41ABA3C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1BA8-34D1-7646-868E-677D834BC532}" type="datetimeFigureOut">
              <a:rPr kumimoji="1" lang="zh-CN" altLang="en-US" smtClean="0"/>
              <a:t>2021/2/4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86585-6B79-E242-908A-89A3B2ED1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8D95D-E68D-964C-8734-6DB8DD26F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19F3-6993-4D4E-BE48-8B1BDB0E7C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0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74AD-40D8-3E4E-B82D-30562E3F5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Concurrent Garbage Collection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18CD1-2D08-B44A-935D-EAE509B9D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Hao Tang</a:t>
            </a:r>
          </a:p>
          <a:p>
            <a:r>
              <a:rPr kumimoji="1" lang="en-US" altLang="zh-CN" dirty="0"/>
              <a:t>2021.2.4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88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F83E-2C54-074A-8A70-E54DF252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Concurrent GC: Correctness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BCAEC-F386-A845-8A1A-EA430958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Safety</a:t>
            </a:r>
          </a:p>
          <a:p>
            <a:pPr lvl="1"/>
            <a:r>
              <a:rPr lang="en-US" altLang="zh-CN" dirty="0"/>
              <a:t>Retains </a:t>
            </a:r>
            <a:r>
              <a:rPr lang="en-US" altLang="zh-CN" b="1" dirty="0"/>
              <a:t>at least </a:t>
            </a:r>
            <a:r>
              <a:rPr lang="en-US" altLang="zh-CN" dirty="0"/>
              <a:t>all reachable objects</a:t>
            </a:r>
          </a:p>
          <a:p>
            <a:pPr lvl="2"/>
            <a:r>
              <a:rPr lang="en-US" altLang="zh-CN" dirty="0"/>
              <a:t>May leave “floating garbage”</a:t>
            </a:r>
          </a:p>
          <a:p>
            <a:endParaRPr lang="en-US" altLang="zh-CN" dirty="0"/>
          </a:p>
          <a:p>
            <a:r>
              <a:rPr lang="en-US" altLang="zh-CN" dirty="0"/>
              <a:t>Liveness</a:t>
            </a:r>
          </a:p>
          <a:p>
            <a:pPr lvl="1"/>
            <a:r>
              <a:rPr lang="en-US" altLang="zh-CN" dirty="0"/>
              <a:t>Collector must eventually complete its collection cycle</a:t>
            </a:r>
            <a:r>
              <a:rPr kumimoji="1" lang="en-US" altLang="zh-CN" dirty="0"/>
              <a:t> (</a:t>
            </a:r>
            <a:r>
              <a:rPr kumimoji="1" lang="en-US" altLang="zh-CN" b="1" dirty="0"/>
              <a:t>termination</a:t>
            </a:r>
            <a:r>
              <a:rPr kumimoji="1" lang="en-US" altLang="zh-CN" dirty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152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79C26-87C0-5C41-8E9C-1CF83976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tricolor abstraction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02F52-1A56-4643-8631-A3B6209F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White objects</a:t>
            </a:r>
          </a:p>
          <a:p>
            <a:pPr lvl="1"/>
            <a:r>
              <a:rPr lang="en-US" altLang="zh-CN" dirty="0"/>
              <a:t>Have not (yet) been reached by the collector</a:t>
            </a:r>
          </a:p>
          <a:p>
            <a:pPr lvl="1"/>
            <a:r>
              <a:rPr lang="en-US" altLang="zh-CN" dirty="0"/>
              <a:t>Considered garbage at the end</a:t>
            </a:r>
          </a:p>
          <a:p>
            <a:endParaRPr lang="en-US" altLang="zh-CN" dirty="0"/>
          </a:p>
          <a:p>
            <a:r>
              <a:rPr lang="en-US" altLang="zh-CN" dirty="0">
                <a:highlight>
                  <a:srgbClr val="C0C0C0"/>
                </a:highlight>
              </a:rPr>
              <a:t>Grey objects</a:t>
            </a:r>
          </a:p>
          <a:p>
            <a:pPr lvl="1"/>
            <a:r>
              <a:rPr lang="en-US" altLang="zh-CN" dirty="0"/>
              <a:t>Have been reached but not yet fully processed (may still point to white objects)</a:t>
            </a:r>
          </a:p>
          <a:p>
            <a:endParaRPr lang="en-US" altLang="zh-CN" dirty="0"/>
          </a:p>
          <a:p>
            <a:r>
              <a:rPr lang="en-US" altLang="zh-CN" dirty="0">
                <a:highlight>
                  <a:srgbClr val="000000"/>
                </a:highlight>
              </a:rPr>
              <a:t> 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</a:rPr>
              <a:t>Black objects </a:t>
            </a:r>
          </a:p>
          <a:p>
            <a:pPr lvl="1"/>
            <a:r>
              <a:rPr lang="en-US" altLang="zh-CN" dirty="0"/>
              <a:t>Have been fully processed (don’t point to white objects immediately after the scan)</a:t>
            </a:r>
          </a:p>
        </p:txBody>
      </p:sp>
    </p:spTree>
    <p:extLst>
      <p:ext uri="{BB962C8B-B14F-4D97-AF65-F5344CB8AC3E}">
        <p14:creationId xmlns:p14="http://schemas.microsoft.com/office/powerpoint/2010/main" val="5696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C202-F4E6-0F4A-81EF-709458F7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tricolor abstraction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707BC9-93C3-0C43-A5AE-31B68BE3E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300" y="2547144"/>
            <a:ext cx="5105400" cy="2908300"/>
          </a:xfrm>
        </p:spPr>
      </p:pic>
    </p:spTree>
    <p:extLst>
      <p:ext uri="{BB962C8B-B14F-4D97-AF65-F5344CB8AC3E}">
        <p14:creationId xmlns:p14="http://schemas.microsoft.com/office/powerpoint/2010/main" val="336387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C202-F4E6-0F4A-81EF-709458F7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tricolor abstraction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7B2F370-224E-0E43-AD5E-CB1254134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50" y="2534444"/>
            <a:ext cx="4991100" cy="2933700"/>
          </a:xfrm>
        </p:spPr>
      </p:pic>
      <p:sp>
        <p:nvSpPr>
          <p:cNvPr id="9" name="任意形状 8">
            <a:extLst>
              <a:ext uri="{FF2B5EF4-FFF2-40B4-BE49-F238E27FC236}">
                <a16:creationId xmlns:a16="http://schemas.microsoft.com/office/drawing/2014/main" id="{579C02F9-5DDD-3E43-A881-8708858BE4F1}"/>
              </a:ext>
            </a:extLst>
          </p:cNvPr>
          <p:cNvSpPr/>
          <p:nvPr/>
        </p:nvSpPr>
        <p:spPr>
          <a:xfrm>
            <a:off x="3882452" y="3432748"/>
            <a:ext cx="3238968" cy="1870124"/>
          </a:xfrm>
          <a:custGeom>
            <a:avLst/>
            <a:gdLst>
              <a:gd name="connsiteX0" fmla="*/ 2083633 w 3238968"/>
              <a:gd name="connsiteY0" fmla="*/ 0 h 1870124"/>
              <a:gd name="connsiteX1" fmla="*/ 3237876 w 3238968"/>
              <a:gd name="connsiteY1" fmla="*/ 524655 h 1870124"/>
              <a:gd name="connsiteX2" fmla="*/ 1903751 w 3238968"/>
              <a:gd name="connsiteY2" fmla="*/ 1454045 h 1870124"/>
              <a:gd name="connsiteX3" fmla="*/ 374755 w 3238968"/>
              <a:gd name="connsiteY3" fmla="*/ 1828800 h 1870124"/>
              <a:gd name="connsiteX4" fmla="*/ 0 w 3238968"/>
              <a:gd name="connsiteY4" fmla="*/ 1843790 h 187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968" h="1870124">
                <a:moveTo>
                  <a:pt x="2083633" y="0"/>
                </a:moveTo>
                <a:cubicBezTo>
                  <a:pt x="2675744" y="141157"/>
                  <a:pt x="3267856" y="282314"/>
                  <a:pt x="3237876" y="524655"/>
                </a:cubicBezTo>
                <a:cubicBezTo>
                  <a:pt x="3207896" y="766996"/>
                  <a:pt x="2380938" y="1236688"/>
                  <a:pt x="1903751" y="1454045"/>
                </a:cubicBezTo>
                <a:cubicBezTo>
                  <a:pt x="1426564" y="1671402"/>
                  <a:pt x="692047" y="1763843"/>
                  <a:pt x="374755" y="1828800"/>
                </a:cubicBezTo>
                <a:cubicBezTo>
                  <a:pt x="57463" y="1893757"/>
                  <a:pt x="28731" y="1868773"/>
                  <a:pt x="0" y="1843790"/>
                </a:cubicBezTo>
              </a:path>
            </a:pathLst>
          </a:custGeom>
          <a:ln w="28575"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68FD41-201D-814B-906C-AA42BA240BE4}"/>
              </a:ext>
            </a:extLst>
          </p:cNvPr>
          <p:cNvSpPr/>
          <p:nvPr/>
        </p:nvSpPr>
        <p:spPr>
          <a:xfrm>
            <a:off x="3600450" y="5468144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Grey wavefront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650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C0570-4910-E947-8B0D-2746B362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tricolor abstraction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8EDA9A-C508-E14A-BBD7-2D5B649E5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150" y="2509044"/>
            <a:ext cx="4965700" cy="2984500"/>
          </a:xfrm>
        </p:spPr>
      </p:pic>
    </p:spTree>
    <p:extLst>
      <p:ext uri="{BB962C8B-B14F-4D97-AF65-F5344CB8AC3E}">
        <p14:creationId xmlns:p14="http://schemas.microsoft.com/office/powerpoint/2010/main" val="124631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B43B7-0D8C-CC45-8F19-6A851E72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the lost object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3CA44-73EC-7C4F-ADBE-FBA440F9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Mutator can insert an object behind the wavefront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C67A29-8348-8D4B-8524-59EF099E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2768808"/>
            <a:ext cx="4978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B43B7-0D8C-CC45-8F19-6A851E72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the lost object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3CA44-73EC-7C4F-ADBE-FBA440F9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Mutator can insert an object behind the wavefront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D2324B-DDE1-6C47-82CD-385EF198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2938281"/>
            <a:ext cx="5168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C0F2E-F4CA-A047-839B-1A75C124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Losing objects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AC859-DF29-2241-98CC-92FB10C5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99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Wilson [1994] states that an object can be lost </a:t>
            </a:r>
            <a:r>
              <a:rPr lang="en-US" altLang="zh-CN" b="1" dirty="0"/>
              <a:t>only</a:t>
            </a:r>
            <a:r>
              <a:rPr lang="en-US" altLang="zh-CN" dirty="0"/>
              <a:t> if the following two conditions hold: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Mutator stores a pointer to a white object into a black object, and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All paths from grey objects to that white object are destroyed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kumimoji="1" lang="en-US" altLang="zh-CN" dirty="0"/>
              <a:t>         invalidate (at least) one of the conditions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362FD5-EE04-9D42-BDB1-F16EF1E3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4053"/>
            <a:ext cx="990615" cy="14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0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0CB19-5CF4-DE4B-8311-BD5D94CE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 losing any objects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5736C-18A0-F945-B602-18F7BDEB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Must ensure that both conditions don’t hold simultaneously</a:t>
            </a:r>
          </a:p>
          <a:p>
            <a:endParaRPr lang="en-US" altLang="zh-CN" dirty="0"/>
          </a:p>
          <a:p>
            <a:r>
              <a:rPr lang="en-US" altLang="zh-CN" b="1" u="sng" dirty="0"/>
              <a:t>Weak tricolor invariant:</a:t>
            </a:r>
          </a:p>
          <a:p>
            <a:pPr lvl="1"/>
            <a:r>
              <a:rPr lang="en-US" altLang="zh-CN" dirty="0"/>
              <a:t>All white objects pointed to by black objects are “grey protected”</a:t>
            </a:r>
          </a:p>
          <a:p>
            <a:pPr lvl="2"/>
            <a:r>
              <a:rPr lang="en-US" altLang="zh-CN" dirty="0"/>
              <a:t>(reachable from some grey object, directly or through a white chain)</a:t>
            </a:r>
          </a:p>
          <a:p>
            <a:r>
              <a:rPr lang="en-US" altLang="zh-CN" dirty="0"/>
              <a:t>This invalidates the second condition</a:t>
            </a:r>
          </a:p>
          <a:p>
            <a:endParaRPr lang="en-US" altLang="zh-CN" dirty="0"/>
          </a:p>
          <a:p>
            <a:r>
              <a:rPr lang="en-US" altLang="zh-CN" b="1" u="sng" dirty="0"/>
              <a:t>Strong tricolor invariant:</a:t>
            </a:r>
          </a:p>
          <a:p>
            <a:pPr lvl="1"/>
            <a:r>
              <a:rPr lang="en-US" altLang="zh-CN" dirty="0"/>
              <a:t>There are no pointers from black objects to white objects</a:t>
            </a:r>
          </a:p>
          <a:p>
            <a:r>
              <a:rPr lang="en-US" altLang="zh-CN" dirty="0"/>
              <a:t>This invalidates both conditions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6F654B-56C7-0847-8027-AAD9A749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0" y="4111156"/>
            <a:ext cx="1765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2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ADDDE-35A0-924E-B127-FE686B57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Tradeoffs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82919-40CC-6648-A8DB-00667180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Solution properties</a:t>
            </a:r>
          </a:p>
          <a:p>
            <a:pPr lvl="1"/>
            <a:r>
              <a:rPr lang="en-US" altLang="zh-CN" dirty="0"/>
              <a:t>Precision: amount of “floating garbage”</a:t>
            </a:r>
          </a:p>
          <a:p>
            <a:pPr lvl="1"/>
            <a:r>
              <a:rPr lang="en-US" altLang="zh-CN" dirty="0"/>
              <a:t>Efficiency: throughput</a:t>
            </a:r>
          </a:p>
          <a:p>
            <a:pPr lvl="1"/>
            <a:r>
              <a:rPr lang="en-US" altLang="zh-CN" dirty="0"/>
              <a:t>Atomicity: degree of concurrency</a:t>
            </a:r>
          </a:p>
          <a:p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A stop-the-world collector obtains:</a:t>
            </a:r>
          </a:p>
          <a:p>
            <a:pPr lvl="2"/>
            <a:r>
              <a:rPr lang="en-US" altLang="zh-CN" dirty="0"/>
              <a:t>Maximal precision</a:t>
            </a:r>
          </a:p>
          <a:p>
            <a:pPr lvl="2"/>
            <a:r>
              <a:rPr lang="en-US" altLang="zh-CN" dirty="0"/>
              <a:t>No concurrency with the mutator</a:t>
            </a:r>
          </a:p>
          <a:p>
            <a:pPr lvl="1"/>
            <a:r>
              <a:rPr lang="en-US" altLang="zh-CN" dirty="0"/>
              <a:t>Finer grained atomicity increases concurrency, at the expense of possibly accuracy and/or overhead of 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47391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9F8B-BC25-3649-BA36-7A3BF627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DEB60-0326-9B45-A7E5-16CAE8A7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Pauseless</a:t>
            </a:r>
            <a:r>
              <a:rPr kumimoji="1" lang="en-US" altLang="zh-CN" dirty="0"/>
              <a:t> GCs in Java</a:t>
            </a:r>
          </a:p>
          <a:p>
            <a:pPr lvl="1"/>
            <a:r>
              <a:rPr kumimoji="1" lang="en-US" altLang="zh-CN" dirty="0"/>
              <a:t>ZGC, Shenandoah GC: Production-ready (JDK15), not finished yet</a:t>
            </a:r>
          </a:p>
          <a:p>
            <a:pPr lvl="1"/>
            <a:r>
              <a:rPr kumimoji="1" lang="en-US" altLang="zh-CN" dirty="0"/>
              <a:t>Next goal: generational (throughput)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How to achieve concurrency?</a:t>
            </a:r>
          </a:p>
          <a:p>
            <a:pPr lvl="1"/>
            <a:r>
              <a:rPr kumimoji="1" lang="en-US" altLang="zh-CN" dirty="0"/>
              <a:t>Challenge: </a:t>
            </a:r>
            <a:r>
              <a:rPr kumimoji="1" lang="en-US" altLang="zh-CN" b="1" dirty="0"/>
              <a:t>Mutator</a:t>
            </a:r>
            <a:r>
              <a:rPr kumimoji="1" lang="en-US" altLang="zh-CN" dirty="0"/>
              <a:t> (application threads) vs. </a:t>
            </a:r>
            <a:r>
              <a:rPr kumimoji="1" lang="en-US" altLang="zh-CN" b="1" dirty="0"/>
              <a:t>Collector</a:t>
            </a:r>
          </a:p>
          <a:p>
            <a:pPr lvl="2"/>
            <a:r>
              <a:rPr kumimoji="1" lang="en-US" altLang="zh-CN" dirty="0"/>
              <a:t>Concurrent vs. Stop-the-world</a:t>
            </a:r>
          </a:p>
        </p:txBody>
      </p:sp>
    </p:spTree>
    <p:extLst>
      <p:ext uri="{BB962C8B-B14F-4D97-AF65-F5344CB8AC3E}">
        <p14:creationId xmlns:p14="http://schemas.microsoft.com/office/powerpoint/2010/main" val="836978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Mutator</a:t>
            </a:r>
            <a:r>
              <a:rPr lang="en-US" dirty="0"/>
              <a:t>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73770"/>
            <a:ext cx="9601200" cy="42831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</a:t>
            </a:r>
            <a:r>
              <a:rPr lang="en-US" dirty="0" err="1"/>
              <a:t>mutator</a:t>
            </a:r>
            <a:r>
              <a:rPr lang="en-US" dirty="0"/>
              <a:t> itself an object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Grey mutator</a:t>
            </a:r>
          </a:p>
          <a:p>
            <a:pPr lvl="1"/>
            <a:r>
              <a:rPr lang="en-US" dirty="0"/>
              <a:t>Has not yet been scanned by the collector, or</a:t>
            </a:r>
          </a:p>
          <a:p>
            <a:pPr lvl="1"/>
            <a:r>
              <a:rPr lang="en-US" dirty="0"/>
              <a:t>Roots have been scanned but have to be rescanned</a:t>
            </a:r>
          </a:p>
          <a:p>
            <a:endParaRPr lang="en-US" dirty="0"/>
          </a:p>
          <a:p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Black Mutator</a:t>
            </a:r>
          </a:p>
          <a:p>
            <a:pPr lvl="1"/>
            <a:r>
              <a:rPr lang="en-US" dirty="0"/>
              <a:t>Scanned by the collector; roots won’t be rescanned</a:t>
            </a:r>
          </a:p>
          <a:p>
            <a:pPr lvl="1"/>
            <a:r>
              <a:rPr lang="en-US" dirty="0"/>
              <a:t>Under strong invariant: roots don’t point to white objects</a:t>
            </a:r>
          </a:p>
          <a:p>
            <a:pPr lvl="1"/>
            <a:r>
              <a:rPr lang="en-US" dirty="0"/>
              <a:t>Under weak invariant: can hold white objects IF “grey protected”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23-Dec-14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645EB6F0-061A-FB47-97C1-C04B55D1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54" y="626261"/>
            <a:ext cx="4131446" cy="24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2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Mutator</a:t>
            </a:r>
            <a:r>
              <a:rPr lang="en-US" dirty="0"/>
              <a:t> color influences color of allocated memory</a:t>
            </a:r>
          </a:p>
          <a:p>
            <a:pPr lvl="1"/>
            <a:r>
              <a:rPr lang="en-US" dirty="0"/>
              <a:t>Must satisfy the invariant that applies given the </a:t>
            </a:r>
            <a:r>
              <a:rPr lang="en-US" dirty="0" err="1"/>
              <a:t>mutator</a:t>
            </a:r>
            <a:r>
              <a:rPr lang="en-US" dirty="0"/>
              <a:t> color</a:t>
            </a:r>
          </a:p>
          <a:p>
            <a:pPr lvl="1"/>
            <a:r>
              <a:rPr lang="en-US" dirty="0"/>
              <a:t>Grey </a:t>
            </a:r>
            <a:r>
              <a:rPr lang="en-US" dirty="0" err="1"/>
              <a:t>mutator</a:t>
            </a:r>
            <a:r>
              <a:rPr lang="en-US" dirty="0"/>
              <a:t> can allocate white objects</a:t>
            </a:r>
          </a:p>
          <a:p>
            <a:pPr lvl="1"/>
            <a:r>
              <a:rPr lang="en-US" dirty="0"/>
              <a:t>Black </a:t>
            </a:r>
            <a:r>
              <a:rPr lang="en-US" dirty="0" err="1"/>
              <a:t>mutator</a:t>
            </a:r>
            <a:r>
              <a:rPr lang="en-US" dirty="0"/>
              <a:t> can not allocate white objects</a:t>
            </a:r>
          </a:p>
          <a:p>
            <a:pPr lvl="2"/>
            <a:r>
              <a:rPr lang="en-US" dirty="0"/>
              <a:t>Unless it knows that the reference will be stored ahead of </a:t>
            </a:r>
            <a:r>
              <a:rPr lang="en-US" dirty="0" err="1"/>
              <a:t>wavefront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Allocating black objects is always safe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23-Dec-14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288B44-738F-3A4A-A7F4-96B2C011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317" y="4131946"/>
            <a:ext cx="3510613" cy="20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90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EECC6-5C4A-E04E-A286-0AE3EF5C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 recap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BD47-A978-1545-B209-FF6F9600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Tricolor invariant types</a:t>
            </a:r>
          </a:p>
          <a:p>
            <a:pPr lvl="1"/>
            <a:r>
              <a:rPr lang="en-US" altLang="zh-CN" dirty="0"/>
              <a:t>Weak invariant</a:t>
            </a:r>
          </a:p>
          <a:p>
            <a:pPr lvl="2"/>
            <a:r>
              <a:rPr lang="en-US" altLang="zh-CN" dirty="0"/>
              <a:t>Every white object pointed by a black object, is “grey protected”</a:t>
            </a:r>
          </a:p>
          <a:p>
            <a:pPr lvl="1"/>
            <a:r>
              <a:rPr lang="en-US" altLang="zh-CN" dirty="0"/>
              <a:t>Strong invariant</a:t>
            </a:r>
          </a:p>
          <a:p>
            <a:pPr lvl="2"/>
            <a:r>
              <a:rPr lang="en-US" altLang="zh-CN" dirty="0"/>
              <a:t>No pointers from black objects to white objects</a:t>
            </a:r>
          </a:p>
          <a:p>
            <a:endParaRPr lang="en-US" altLang="zh-CN" dirty="0"/>
          </a:p>
          <a:p>
            <a:r>
              <a:rPr lang="en-US" altLang="zh-CN" dirty="0"/>
              <a:t>Mutator color</a:t>
            </a:r>
          </a:p>
          <a:p>
            <a:pPr lvl="1"/>
            <a:r>
              <a:rPr lang="en-US" altLang="zh-CN" dirty="0"/>
              <a:t>Grey mutator</a:t>
            </a:r>
          </a:p>
          <a:p>
            <a:pPr lvl="2"/>
            <a:r>
              <a:rPr lang="en-US" altLang="zh-CN" dirty="0"/>
              <a:t>Some of the roots haven’t been scanned yet</a:t>
            </a:r>
          </a:p>
          <a:p>
            <a:pPr lvl="1"/>
            <a:r>
              <a:rPr lang="en-US" altLang="zh-CN" dirty="0"/>
              <a:t>Black mutator</a:t>
            </a:r>
          </a:p>
          <a:p>
            <a:pPr lvl="2"/>
            <a:r>
              <a:rPr lang="en-US" altLang="zh-CN" dirty="0"/>
              <a:t>All roots scanned</a:t>
            </a:r>
          </a:p>
        </p:txBody>
      </p:sp>
    </p:spTree>
    <p:extLst>
      <p:ext uri="{BB962C8B-B14F-4D97-AF65-F5344CB8AC3E}">
        <p14:creationId xmlns:p14="http://schemas.microsoft.com/office/powerpoint/2010/main" val="126408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D9B61-C05D-E64F-BCC6-B264AF2C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 Update Approach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25D3B-9D21-5349-8CEF-3D99A4D3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Insertion (adding a white pointer to a black object)</a:t>
            </a:r>
          </a:p>
          <a:p>
            <a:pPr lvl="1"/>
            <a:r>
              <a:rPr lang="en-US" altLang="zh-CN" dirty="0"/>
              <a:t>Increase (increment) the set of objects known to be live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Use write barrier to re-color source/destination to prevent black to white pointers</a:t>
            </a:r>
          </a:p>
          <a:p>
            <a:r>
              <a:rPr lang="en-US" altLang="zh-CN" dirty="0"/>
              <a:t>Thus, preserve the strong invariant</a:t>
            </a:r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68558-005E-B949-A7FF-AEA577949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94" y="2730592"/>
            <a:ext cx="1765300" cy="16637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FD0D16-51E6-DA40-89D1-666344940653}"/>
              </a:ext>
            </a:extLst>
          </p:cNvPr>
          <p:cNvSpPr/>
          <p:nvPr/>
        </p:nvSpPr>
        <p:spPr>
          <a:xfrm>
            <a:off x="4980639" y="2753843"/>
            <a:ext cx="685053" cy="1663700"/>
          </a:xfrm>
          <a:prstGeom prst="rect">
            <a:avLst/>
          </a:prstGeom>
          <a:noFill/>
          <a:ln w="28575"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820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3FC81-4EF6-2C42-8DD8-63A9EB8D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Snapshot-at-the-beginning Approach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E6E0C-927A-E94A-8C09-59134E1C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91588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SATB</a:t>
            </a:r>
          </a:p>
          <a:p>
            <a:r>
              <a:rPr lang="en-US" altLang="zh-CN" dirty="0"/>
              <a:t>Deletion (deletion of a white pointer from a white/grey object)</a:t>
            </a:r>
          </a:p>
          <a:p>
            <a:pPr lvl="1"/>
            <a:r>
              <a:rPr lang="en-US" altLang="zh-CN" dirty="0"/>
              <a:t>Conservatively treat any white object ahead of the wavefront as alive</a:t>
            </a:r>
          </a:p>
          <a:p>
            <a:r>
              <a:rPr lang="en-US" altLang="zh-CN" dirty="0"/>
              <a:t>Use a write barrier to protect against deletion</a:t>
            </a:r>
          </a:p>
          <a:p>
            <a:pPr lvl="1"/>
            <a:r>
              <a:rPr lang="en-US" altLang="zh-CN" dirty="0"/>
              <a:t>Must snapshot the mutator and operate only with black mutator</a:t>
            </a:r>
          </a:p>
          <a:p>
            <a:r>
              <a:rPr lang="en-US" altLang="zh-CN" dirty="0"/>
              <a:t>Maintain the weak invariant</a:t>
            </a:r>
          </a:p>
          <a:p>
            <a:pPr lvl="1"/>
            <a:r>
              <a:rPr lang="en-US" altLang="zh-CN" dirty="0"/>
              <a:t>No way to delete all paths from grey objects to any object that was alive at the beginning of the collection cycle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9D66D6-4DE3-A041-B772-AFD3F78C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582" y="2868616"/>
            <a:ext cx="1765300" cy="1663700"/>
          </a:xfrm>
          <a:prstGeom prst="rect">
            <a:avLst/>
          </a:prstGeom>
        </p:spPr>
      </p:pic>
      <p:sp>
        <p:nvSpPr>
          <p:cNvPr id="5" name="任意形状 4">
            <a:extLst>
              <a:ext uri="{FF2B5EF4-FFF2-40B4-BE49-F238E27FC236}">
                <a16:creationId xmlns:a16="http://schemas.microsoft.com/office/drawing/2014/main" id="{67C487AC-C007-8F47-91FF-A6A8EF1FE0F7}"/>
              </a:ext>
            </a:extLst>
          </p:cNvPr>
          <p:cNvSpPr/>
          <p:nvPr/>
        </p:nvSpPr>
        <p:spPr>
          <a:xfrm>
            <a:off x="10229848" y="2773926"/>
            <a:ext cx="1628775" cy="1700213"/>
          </a:xfrm>
          <a:custGeom>
            <a:avLst/>
            <a:gdLst>
              <a:gd name="connsiteX0" fmla="*/ 1042987 w 1628775"/>
              <a:gd name="connsiteY0" fmla="*/ 0 h 1700213"/>
              <a:gd name="connsiteX1" fmla="*/ 1042987 w 1628775"/>
              <a:gd name="connsiteY1" fmla="*/ 0 h 1700213"/>
              <a:gd name="connsiteX2" fmla="*/ 1028700 w 1628775"/>
              <a:gd name="connsiteY2" fmla="*/ 728663 h 1700213"/>
              <a:gd name="connsiteX3" fmla="*/ 1000125 w 1628775"/>
              <a:gd name="connsiteY3" fmla="*/ 857250 h 1700213"/>
              <a:gd name="connsiteX4" fmla="*/ 985837 w 1628775"/>
              <a:gd name="connsiteY4" fmla="*/ 1042988 h 1700213"/>
              <a:gd name="connsiteX5" fmla="*/ 900112 w 1628775"/>
              <a:gd name="connsiteY5" fmla="*/ 1100138 h 1700213"/>
              <a:gd name="connsiteX6" fmla="*/ 800100 w 1628775"/>
              <a:gd name="connsiteY6" fmla="*/ 1128713 h 1700213"/>
              <a:gd name="connsiteX7" fmla="*/ 728662 w 1628775"/>
              <a:gd name="connsiteY7" fmla="*/ 1143000 h 1700213"/>
              <a:gd name="connsiteX8" fmla="*/ 514350 w 1628775"/>
              <a:gd name="connsiteY8" fmla="*/ 1157288 h 1700213"/>
              <a:gd name="connsiteX9" fmla="*/ 142875 w 1628775"/>
              <a:gd name="connsiteY9" fmla="*/ 1171575 h 1700213"/>
              <a:gd name="connsiteX10" fmla="*/ 100012 w 1628775"/>
              <a:gd name="connsiteY10" fmla="*/ 1185863 h 1700213"/>
              <a:gd name="connsiteX11" fmla="*/ 28575 w 1628775"/>
              <a:gd name="connsiteY11" fmla="*/ 1257300 h 1700213"/>
              <a:gd name="connsiteX12" fmla="*/ 0 w 1628775"/>
              <a:gd name="connsiteY12" fmla="*/ 1343025 h 1700213"/>
              <a:gd name="connsiteX13" fmla="*/ 14287 w 1628775"/>
              <a:gd name="connsiteY13" fmla="*/ 1428750 h 1700213"/>
              <a:gd name="connsiteX14" fmla="*/ 42862 w 1628775"/>
              <a:gd name="connsiteY14" fmla="*/ 1543050 h 1700213"/>
              <a:gd name="connsiteX15" fmla="*/ 71437 w 1628775"/>
              <a:gd name="connsiteY15" fmla="*/ 1585913 h 1700213"/>
              <a:gd name="connsiteX16" fmla="*/ 200025 w 1628775"/>
              <a:gd name="connsiteY16" fmla="*/ 1628775 h 1700213"/>
              <a:gd name="connsiteX17" fmla="*/ 285750 w 1628775"/>
              <a:gd name="connsiteY17" fmla="*/ 1657350 h 1700213"/>
              <a:gd name="connsiteX18" fmla="*/ 442912 w 1628775"/>
              <a:gd name="connsiteY18" fmla="*/ 1685925 h 1700213"/>
              <a:gd name="connsiteX19" fmla="*/ 585787 w 1628775"/>
              <a:gd name="connsiteY19" fmla="*/ 1700213 h 1700213"/>
              <a:gd name="connsiteX20" fmla="*/ 1085850 w 1628775"/>
              <a:gd name="connsiteY20" fmla="*/ 1685925 h 1700213"/>
              <a:gd name="connsiteX21" fmla="*/ 1143000 w 1628775"/>
              <a:gd name="connsiteY21" fmla="*/ 1671638 h 1700213"/>
              <a:gd name="connsiteX22" fmla="*/ 1314450 w 1628775"/>
              <a:gd name="connsiteY22" fmla="*/ 1657350 h 1700213"/>
              <a:gd name="connsiteX23" fmla="*/ 1443037 w 1628775"/>
              <a:gd name="connsiteY23" fmla="*/ 1643063 h 1700213"/>
              <a:gd name="connsiteX24" fmla="*/ 1528762 w 1628775"/>
              <a:gd name="connsiteY24" fmla="*/ 1600200 h 1700213"/>
              <a:gd name="connsiteX25" fmla="*/ 1585912 w 1628775"/>
              <a:gd name="connsiteY25" fmla="*/ 1514475 h 1700213"/>
              <a:gd name="connsiteX26" fmla="*/ 1628775 w 1628775"/>
              <a:gd name="connsiteY26" fmla="*/ 1428750 h 1700213"/>
              <a:gd name="connsiteX27" fmla="*/ 1614487 w 1628775"/>
              <a:gd name="connsiteY27" fmla="*/ 1271588 h 1700213"/>
              <a:gd name="connsiteX28" fmla="*/ 1585912 w 1628775"/>
              <a:gd name="connsiteY28" fmla="*/ 1185863 h 1700213"/>
              <a:gd name="connsiteX29" fmla="*/ 1571625 w 1628775"/>
              <a:gd name="connsiteY29" fmla="*/ 1143000 h 1700213"/>
              <a:gd name="connsiteX30" fmla="*/ 1543050 w 1628775"/>
              <a:gd name="connsiteY30" fmla="*/ 1057275 h 1700213"/>
              <a:gd name="connsiteX31" fmla="*/ 1528762 w 1628775"/>
              <a:gd name="connsiteY31" fmla="*/ 1014413 h 1700213"/>
              <a:gd name="connsiteX32" fmla="*/ 1500187 w 1628775"/>
              <a:gd name="connsiteY32" fmla="*/ 414338 h 1700213"/>
              <a:gd name="connsiteX33" fmla="*/ 1485900 w 1628775"/>
              <a:gd name="connsiteY33" fmla="*/ 328613 h 1700213"/>
              <a:gd name="connsiteX34" fmla="*/ 1471612 w 1628775"/>
              <a:gd name="connsiteY34" fmla="*/ 285750 h 1700213"/>
              <a:gd name="connsiteX35" fmla="*/ 1385887 w 1628775"/>
              <a:gd name="connsiteY35" fmla="*/ 228600 h 1700213"/>
              <a:gd name="connsiteX36" fmla="*/ 1343025 w 1628775"/>
              <a:gd name="connsiteY36" fmla="*/ 200025 h 1700213"/>
              <a:gd name="connsiteX37" fmla="*/ 1257300 w 1628775"/>
              <a:gd name="connsiteY37" fmla="*/ 171450 h 1700213"/>
              <a:gd name="connsiteX38" fmla="*/ 1171575 w 1628775"/>
              <a:gd name="connsiteY38" fmla="*/ 128588 h 1700213"/>
              <a:gd name="connsiteX39" fmla="*/ 1085850 w 1628775"/>
              <a:gd name="connsiteY39" fmla="*/ 57150 h 1700213"/>
              <a:gd name="connsiteX40" fmla="*/ 1085850 w 1628775"/>
              <a:gd name="connsiteY40" fmla="*/ 57150 h 170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628775" h="1700213">
                <a:moveTo>
                  <a:pt x="1042987" y="0"/>
                </a:moveTo>
                <a:lnTo>
                  <a:pt x="1042987" y="0"/>
                </a:lnTo>
                <a:cubicBezTo>
                  <a:pt x="1038225" y="242888"/>
                  <a:pt x="1037371" y="485883"/>
                  <a:pt x="1028700" y="728663"/>
                </a:cubicBezTo>
                <a:cubicBezTo>
                  <a:pt x="1027944" y="749818"/>
                  <a:pt x="1006245" y="832769"/>
                  <a:pt x="1000125" y="857250"/>
                </a:cubicBezTo>
                <a:cubicBezTo>
                  <a:pt x="995362" y="919163"/>
                  <a:pt x="1009480" y="985570"/>
                  <a:pt x="985837" y="1042988"/>
                </a:cubicBezTo>
                <a:cubicBezTo>
                  <a:pt x="972761" y="1074744"/>
                  <a:pt x="932693" y="1089278"/>
                  <a:pt x="900112" y="1100138"/>
                </a:cubicBezTo>
                <a:cubicBezTo>
                  <a:pt x="852386" y="1116046"/>
                  <a:pt x="853913" y="1116755"/>
                  <a:pt x="800100" y="1128713"/>
                </a:cubicBezTo>
                <a:cubicBezTo>
                  <a:pt x="776394" y="1133981"/>
                  <a:pt x="752826" y="1140584"/>
                  <a:pt x="728662" y="1143000"/>
                </a:cubicBezTo>
                <a:cubicBezTo>
                  <a:pt x="657421" y="1150124"/>
                  <a:pt x="585861" y="1153800"/>
                  <a:pt x="514350" y="1157288"/>
                </a:cubicBezTo>
                <a:cubicBezTo>
                  <a:pt x="390581" y="1163326"/>
                  <a:pt x="266700" y="1166813"/>
                  <a:pt x="142875" y="1171575"/>
                </a:cubicBezTo>
                <a:cubicBezTo>
                  <a:pt x="128587" y="1176338"/>
                  <a:pt x="113483" y="1179128"/>
                  <a:pt x="100012" y="1185863"/>
                </a:cubicBezTo>
                <a:cubicBezTo>
                  <a:pt x="64634" y="1203552"/>
                  <a:pt x="44903" y="1220562"/>
                  <a:pt x="28575" y="1257300"/>
                </a:cubicBezTo>
                <a:cubicBezTo>
                  <a:pt x="16342" y="1284825"/>
                  <a:pt x="0" y="1343025"/>
                  <a:pt x="0" y="1343025"/>
                </a:cubicBezTo>
                <a:cubicBezTo>
                  <a:pt x="4762" y="1371600"/>
                  <a:pt x="9105" y="1400248"/>
                  <a:pt x="14287" y="1428750"/>
                </a:cubicBezTo>
                <a:cubicBezTo>
                  <a:pt x="18944" y="1454365"/>
                  <a:pt x="28700" y="1514726"/>
                  <a:pt x="42862" y="1543050"/>
                </a:cubicBezTo>
                <a:cubicBezTo>
                  <a:pt x="50541" y="1558409"/>
                  <a:pt x="56876" y="1576812"/>
                  <a:pt x="71437" y="1585913"/>
                </a:cubicBezTo>
                <a:cubicBezTo>
                  <a:pt x="71445" y="1585918"/>
                  <a:pt x="178590" y="1621630"/>
                  <a:pt x="200025" y="1628775"/>
                </a:cubicBezTo>
                <a:cubicBezTo>
                  <a:pt x="200038" y="1628779"/>
                  <a:pt x="285737" y="1657347"/>
                  <a:pt x="285750" y="1657350"/>
                </a:cubicBezTo>
                <a:cubicBezTo>
                  <a:pt x="334528" y="1667106"/>
                  <a:pt x="394151" y="1679830"/>
                  <a:pt x="442912" y="1685925"/>
                </a:cubicBezTo>
                <a:cubicBezTo>
                  <a:pt x="490405" y="1691862"/>
                  <a:pt x="538162" y="1695450"/>
                  <a:pt x="585787" y="1700213"/>
                </a:cubicBezTo>
                <a:cubicBezTo>
                  <a:pt x="752475" y="1695450"/>
                  <a:pt x="919313" y="1694465"/>
                  <a:pt x="1085850" y="1685925"/>
                </a:cubicBezTo>
                <a:cubicBezTo>
                  <a:pt x="1105460" y="1684919"/>
                  <a:pt x="1123515" y="1674074"/>
                  <a:pt x="1143000" y="1671638"/>
                </a:cubicBezTo>
                <a:cubicBezTo>
                  <a:pt x="1199905" y="1664525"/>
                  <a:pt x="1257360" y="1662787"/>
                  <a:pt x="1314450" y="1657350"/>
                </a:cubicBezTo>
                <a:cubicBezTo>
                  <a:pt x="1357382" y="1653261"/>
                  <a:pt x="1400175" y="1647825"/>
                  <a:pt x="1443037" y="1643063"/>
                </a:cubicBezTo>
                <a:cubicBezTo>
                  <a:pt x="1473611" y="1632871"/>
                  <a:pt x="1505953" y="1626268"/>
                  <a:pt x="1528762" y="1600200"/>
                </a:cubicBezTo>
                <a:cubicBezTo>
                  <a:pt x="1551377" y="1574354"/>
                  <a:pt x="1566862" y="1543050"/>
                  <a:pt x="1585912" y="1514475"/>
                </a:cubicBezTo>
                <a:cubicBezTo>
                  <a:pt x="1622841" y="1459081"/>
                  <a:pt x="1609057" y="1487904"/>
                  <a:pt x="1628775" y="1428750"/>
                </a:cubicBezTo>
                <a:cubicBezTo>
                  <a:pt x="1624012" y="1376363"/>
                  <a:pt x="1623629" y="1323391"/>
                  <a:pt x="1614487" y="1271588"/>
                </a:cubicBezTo>
                <a:cubicBezTo>
                  <a:pt x="1609252" y="1241926"/>
                  <a:pt x="1595437" y="1214438"/>
                  <a:pt x="1585912" y="1185863"/>
                </a:cubicBezTo>
                <a:lnTo>
                  <a:pt x="1571625" y="1143000"/>
                </a:lnTo>
                <a:lnTo>
                  <a:pt x="1543050" y="1057275"/>
                </a:lnTo>
                <a:lnTo>
                  <a:pt x="1528762" y="1014413"/>
                </a:lnTo>
                <a:cubicBezTo>
                  <a:pt x="1490120" y="705264"/>
                  <a:pt x="1533589" y="1082380"/>
                  <a:pt x="1500187" y="414338"/>
                </a:cubicBezTo>
                <a:cubicBezTo>
                  <a:pt x="1498740" y="385405"/>
                  <a:pt x="1492184" y="356892"/>
                  <a:pt x="1485900" y="328613"/>
                </a:cubicBezTo>
                <a:cubicBezTo>
                  <a:pt x="1482633" y="313911"/>
                  <a:pt x="1482261" y="296399"/>
                  <a:pt x="1471612" y="285750"/>
                </a:cubicBezTo>
                <a:cubicBezTo>
                  <a:pt x="1447328" y="261466"/>
                  <a:pt x="1414462" y="247650"/>
                  <a:pt x="1385887" y="228600"/>
                </a:cubicBezTo>
                <a:cubicBezTo>
                  <a:pt x="1371600" y="219075"/>
                  <a:pt x="1359315" y="205455"/>
                  <a:pt x="1343025" y="200025"/>
                </a:cubicBezTo>
                <a:cubicBezTo>
                  <a:pt x="1314450" y="190500"/>
                  <a:pt x="1282362" y="188158"/>
                  <a:pt x="1257300" y="171450"/>
                </a:cubicBezTo>
                <a:cubicBezTo>
                  <a:pt x="1201906" y="134521"/>
                  <a:pt x="1230727" y="148305"/>
                  <a:pt x="1171575" y="128588"/>
                </a:cubicBezTo>
                <a:cubicBezTo>
                  <a:pt x="1081887" y="68796"/>
                  <a:pt x="1085850" y="105781"/>
                  <a:pt x="1085850" y="57150"/>
                </a:cubicBezTo>
                <a:lnTo>
                  <a:pt x="1085850" y="57150"/>
                </a:lnTo>
              </a:path>
            </a:pathLst>
          </a:custGeom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18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8145E-7AF6-B148-A169-CA249E08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Barrier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8E00-008A-9340-B5B2-2F7EEE91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9C8EB53-BFFD-4947-9A03-714F7D8C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87" y="2192507"/>
            <a:ext cx="3661636" cy="29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0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14058-77FC-2241-BF49-152FF7CA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Barrier techniques for concurrent GC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CF838-261E-A54A-9BB8-A2B4F082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To maintain one of the two invariants, the following actions can be taken at barriers:</a:t>
            </a:r>
          </a:p>
          <a:p>
            <a:endParaRPr lang="en-US" altLang="zh-CN" dirty="0"/>
          </a:p>
          <a:p>
            <a:r>
              <a:rPr lang="en-US" altLang="zh-CN" dirty="0"/>
              <a:t>Add to the wavefront by </a:t>
            </a:r>
            <a:r>
              <a:rPr lang="en-US" altLang="zh-CN" b="1" dirty="0"/>
              <a:t>shading</a:t>
            </a:r>
            <a:r>
              <a:rPr lang="en-US" altLang="zh-CN" dirty="0"/>
              <a:t> a white object grey</a:t>
            </a:r>
          </a:p>
          <a:p>
            <a:r>
              <a:rPr lang="en-US" altLang="zh-CN" dirty="0"/>
              <a:t>Advance the wavefront by </a:t>
            </a:r>
            <a:r>
              <a:rPr lang="en-US" altLang="zh-CN" b="1" dirty="0"/>
              <a:t>scanning</a:t>
            </a:r>
            <a:r>
              <a:rPr lang="en-US" altLang="zh-CN" dirty="0"/>
              <a:t> an object (to black)</a:t>
            </a:r>
          </a:p>
          <a:p>
            <a:r>
              <a:rPr lang="en-US" altLang="zh-CN" dirty="0"/>
              <a:t>Retreat the wavefront by </a:t>
            </a:r>
            <a:r>
              <a:rPr lang="en-US" altLang="zh-CN" b="1" dirty="0"/>
              <a:t>reverting</a:t>
            </a:r>
            <a:r>
              <a:rPr lang="en-US" altLang="zh-CN" dirty="0"/>
              <a:t> a black object to grey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Any other action would break the invariants: </a:t>
            </a:r>
          </a:p>
          <a:p>
            <a:pPr>
              <a:buNone/>
            </a:pPr>
            <a:r>
              <a:rPr lang="en-US" altLang="zh-CN" dirty="0"/>
              <a:t>	revert to white / color black without scanning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13A9B3-92B3-A546-A433-8E03511F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794" y="2597150"/>
            <a:ext cx="1765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6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2C725-56E8-5C4D-B775-F269006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Complete enumeration of barriers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98B0C-C4D5-644D-963F-D4350E54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Grey mutator techniques</a:t>
            </a:r>
          </a:p>
          <a:p>
            <a:pPr lvl="1"/>
            <a:r>
              <a:rPr lang="en-US" altLang="zh-CN" dirty="0"/>
              <a:t>Steele [1975, 1976]</a:t>
            </a:r>
          </a:p>
          <a:p>
            <a:pPr lvl="1"/>
            <a:r>
              <a:rPr lang="en-US" altLang="zh-CN" dirty="0"/>
              <a:t>Boehm et al. [1991]</a:t>
            </a:r>
          </a:p>
          <a:p>
            <a:pPr lvl="1"/>
            <a:r>
              <a:rPr lang="en-US" altLang="zh-CN" dirty="0"/>
              <a:t>Dijkstra et al. [1976]</a:t>
            </a:r>
          </a:p>
          <a:p>
            <a:r>
              <a:rPr lang="en-US" altLang="zh-CN" dirty="0"/>
              <a:t>Black mutator techniques</a:t>
            </a:r>
          </a:p>
          <a:p>
            <a:pPr lvl="1"/>
            <a:r>
              <a:rPr lang="en-US" altLang="zh-CN" dirty="0"/>
              <a:t>Baker [1977]</a:t>
            </a:r>
          </a:p>
          <a:p>
            <a:pPr lvl="1"/>
            <a:r>
              <a:rPr lang="en-US" altLang="zh-CN" dirty="0"/>
              <a:t>Appel [1988]</a:t>
            </a:r>
          </a:p>
          <a:p>
            <a:pPr lvl="1"/>
            <a:r>
              <a:rPr lang="en-US" altLang="zh-CN" dirty="0"/>
              <a:t>Abraham and Patel [1987], Yuasa [1990]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Pirinen</a:t>
            </a:r>
            <a:r>
              <a:rPr lang="en-US" altLang="zh-CN" dirty="0"/>
              <a:t> [1998] claims that this is the complete list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13EE76-3DF1-7A46-98B2-EBAC5B9C73CA}"/>
              </a:ext>
            </a:extLst>
          </p:cNvPr>
          <p:cNvSpPr txBox="1"/>
          <p:nvPr/>
        </p:nvSpPr>
        <p:spPr>
          <a:xfrm>
            <a:off x="6858000" y="3128843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Insertion (incremental update) barriers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D8E2F5-6B93-6641-AC13-0326F512DF2E}"/>
              </a:ext>
            </a:extLst>
          </p:cNvPr>
          <p:cNvSpPr txBox="1"/>
          <p:nvPr/>
        </p:nvSpPr>
        <p:spPr>
          <a:xfrm>
            <a:off x="6858000" y="4431506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Deletion (SATB) barriers</a:t>
            </a:r>
            <a:endParaRPr kumimoji="1" lang="zh-CN" altLang="en-US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DDCFED31-7522-5D43-96FA-E1B90E549917}"/>
              </a:ext>
            </a:extLst>
          </p:cNvPr>
          <p:cNvSpPr/>
          <p:nvPr/>
        </p:nvSpPr>
        <p:spPr>
          <a:xfrm>
            <a:off x="6386513" y="2426494"/>
            <a:ext cx="314325" cy="1774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675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Grey </a:t>
            </a:r>
            <a:r>
              <a:rPr lang="en-US" sz="4000" dirty="0" err="1"/>
              <a:t>mutator</a:t>
            </a:r>
            <a:r>
              <a:rPr lang="en-US" dirty="0"/>
              <a:t> incremental update (v1)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38225" y="1943100"/>
            <a:ext cx="9634538" cy="4413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Steele [1975, 1976]</a:t>
            </a:r>
          </a:p>
          <a:p>
            <a:endParaRPr lang="en-US" dirty="0"/>
          </a:p>
          <a:p>
            <a:r>
              <a:rPr lang="en-US" dirty="0"/>
              <a:t>atomic Write(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ref):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 ref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if </a:t>
            </a:r>
            <a:r>
              <a:rPr lang="en-US" dirty="0" err="1">
                <a:sym typeface="Wingdings" pitchFamily="2" charset="2"/>
              </a:rPr>
              <a:t>isBlack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src</a:t>
            </a:r>
            <a:r>
              <a:rPr lang="en-US" dirty="0">
                <a:sym typeface="Wingdings" pitchFamily="2" charset="2"/>
              </a:rPr>
              <a:t>)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if </a:t>
            </a:r>
            <a:r>
              <a:rPr lang="en-US" dirty="0" err="1">
                <a:sym typeface="Wingdings" pitchFamily="2" charset="2"/>
              </a:rPr>
              <a:t>isWhite</a:t>
            </a:r>
            <a:r>
              <a:rPr lang="en-US" dirty="0">
                <a:sym typeface="Wingdings" pitchFamily="2" charset="2"/>
              </a:rPr>
              <a:t>(ref)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revert(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src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endParaRPr lang="en-US" dirty="0"/>
          </a:p>
          <a:p>
            <a:r>
              <a:rPr lang="en-US" dirty="0"/>
              <a:t>Maintains the strong invariant</a:t>
            </a:r>
          </a:p>
          <a:p>
            <a:pPr lvl="1"/>
            <a:r>
              <a:rPr lang="en-US" dirty="0"/>
              <a:t>No black to white pointers exist</a:t>
            </a:r>
          </a:p>
          <a:p>
            <a:r>
              <a:rPr lang="en-US" dirty="0"/>
              <a:t>Most precise barrier, at the cost of progress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23-Dec-14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74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Grey </a:t>
            </a:r>
            <a:r>
              <a:rPr lang="en-US" sz="4000" dirty="0" err="1"/>
              <a:t>mutator</a:t>
            </a:r>
            <a:r>
              <a:rPr lang="en-US" sz="4000" dirty="0"/>
              <a:t> incremental update (v2)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Boehm et al [1991]</a:t>
            </a:r>
          </a:p>
          <a:p>
            <a:endParaRPr lang="en-US" dirty="0"/>
          </a:p>
          <a:p>
            <a:r>
              <a:rPr lang="en-US" dirty="0"/>
              <a:t>atomic Write(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ref):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 ref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if </a:t>
            </a:r>
            <a:r>
              <a:rPr lang="en-US" dirty="0" err="1">
                <a:sym typeface="Wingdings" pitchFamily="2" charset="2"/>
              </a:rPr>
              <a:t>isBlack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src</a:t>
            </a:r>
            <a:r>
              <a:rPr lang="en-US" dirty="0">
                <a:sym typeface="Wingdings" pitchFamily="2" charset="2"/>
              </a:rPr>
              <a:t>)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revert(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src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endParaRPr lang="en-US" dirty="0"/>
          </a:p>
          <a:p>
            <a:r>
              <a:rPr lang="en-US" dirty="0"/>
              <a:t>Less precise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23-Dec-14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2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28D1C-48CE-2B42-8B6E-5508FF72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E67FC-4DEE-8B4D-B38A-8AEC1BEF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3437" cy="4351338"/>
          </a:xfrm>
        </p:spPr>
        <p:txBody>
          <a:bodyPr/>
          <a:lstStyle/>
          <a:p>
            <a:r>
              <a:rPr lang="en" altLang="zh-CN" dirty="0"/>
              <a:t>Aleksey </a:t>
            </a:r>
            <a:r>
              <a:rPr lang="en" altLang="zh-CN" dirty="0" err="1"/>
              <a:t>Shipil</a:t>
            </a:r>
            <a:r>
              <a:rPr lang="az-Cyrl-AZ" altLang="zh-CN" dirty="0"/>
              <a:t>ё</a:t>
            </a:r>
            <a:r>
              <a:rPr lang="en" altLang="zh-CN" dirty="0"/>
              <a:t>v (Shenandoah GC leader)</a:t>
            </a:r>
          </a:p>
          <a:p>
            <a:pPr lvl="1"/>
            <a:r>
              <a:rPr lang="en" altLang="zh-CN" dirty="0"/>
              <a:t>“Many GCs appear super-innovative, but in fact they reuse (or reinvent) ideas from the GC Handbook"</a:t>
            </a:r>
          </a:p>
          <a:p>
            <a:pPr lvl="1"/>
            <a:r>
              <a:rPr lang="en" altLang="zh-CN" dirty="0"/>
              <a:t>“Combinations of those ideas give rise to many concrete GCs”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334C0D-80A2-2747-A6AF-412F0126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954" y="2254864"/>
            <a:ext cx="2366498" cy="34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20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Grey </a:t>
            </a:r>
            <a:r>
              <a:rPr lang="en-US" sz="4000" dirty="0" err="1"/>
              <a:t>mutator</a:t>
            </a:r>
            <a:r>
              <a:rPr lang="en-US" sz="4000" dirty="0"/>
              <a:t> incremental update (v3)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et al [1976, 1978]</a:t>
            </a:r>
          </a:p>
          <a:p>
            <a:endParaRPr lang="en-US" dirty="0"/>
          </a:p>
          <a:p>
            <a:r>
              <a:rPr lang="en-US" dirty="0"/>
              <a:t>atomic Write(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ref):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 ref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if </a:t>
            </a:r>
            <a:r>
              <a:rPr lang="en-US" dirty="0" err="1">
                <a:sym typeface="Wingdings" pitchFamily="2" charset="2"/>
              </a:rPr>
              <a:t>isBlack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src</a:t>
            </a:r>
            <a:r>
              <a:rPr lang="en-US" dirty="0">
                <a:sym typeface="Wingdings" pitchFamily="2" charset="2"/>
              </a:rPr>
              <a:t>)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shade(ref)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23-Dec-14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6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Black </a:t>
            </a:r>
            <a:r>
              <a:rPr lang="en-US" sz="4000" dirty="0" err="1"/>
              <a:t>mutator</a:t>
            </a:r>
            <a:r>
              <a:rPr lang="en-US" sz="4000" dirty="0"/>
              <a:t> incremental update (v1)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6788" y="1888014"/>
            <a:ext cx="8686800" cy="42710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Baker [1978]</a:t>
            </a:r>
          </a:p>
          <a:p>
            <a:endParaRPr lang="en-US" dirty="0"/>
          </a:p>
          <a:p>
            <a:r>
              <a:rPr lang="en-US" dirty="0"/>
              <a:t>atomic Read(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ref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if </a:t>
            </a:r>
            <a:r>
              <a:rPr lang="en-US" dirty="0" err="1">
                <a:sym typeface="Wingdings" pitchFamily="2" charset="2"/>
              </a:rPr>
              <a:t>isGrey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src</a:t>
            </a:r>
            <a:r>
              <a:rPr lang="en-US" dirty="0">
                <a:sym typeface="Wingdings" pitchFamily="2" charset="2"/>
              </a:rPr>
              <a:t>)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ref  shade(ref)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return ref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Maintains the strong invariant (after snapshotting </a:t>
            </a:r>
            <a:r>
              <a:rPr lang="en-US" dirty="0" err="1">
                <a:sym typeface="Wingdings" pitchFamily="2" charset="2"/>
              </a:rPr>
              <a:t>mutator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No pointers from black to white</a:t>
            </a:r>
          </a:p>
          <a:p>
            <a:r>
              <a:rPr lang="en-US" dirty="0">
                <a:sym typeface="Wingdings" pitchFamily="2" charset="2"/>
              </a:rPr>
              <a:t>Supports a copying-collector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23-Dec-14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41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Black </a:t>
            </a:r>
            <a:r>
              <a:rPr lang="en-US" sz="4000" dirty="0" err="1"/>
              <a:t>mutator</a:t>
            </a:r>
            <a:r>
              <a:rPr lang="en-US" sz="4000" dirty="0"/>
              <a:t> incremental update (v2)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Appel</a:t>
            </a:r>
            <a:r>
              <a:rPr lang="en-US" dirty="0"/>
              <a:t> et al [1988]</a:t>
            </a:r>
          </a:p>
          <a:p>
            <a:endParaRPr lang="en-US" dirty="0"/>
          </a:p>
          <a:p>
            <a:r>
              <a:rPr lang="en-US" dirty="0"/>
              <a:t>atomic Read(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if </a:t>
            </a:r>
            <a:r>
              <a:rPr lang="en-US" dirty="0" err="1"/>
              <a:t>isGrey</a:t>
            </a: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scan(</a:t>
            </a:r>
            <a:r>
              <a:rPr lang="en-US" dirty="0" err="1"/>
              <a:t>src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return </a:t>
            </a:r>
            <a:r>
              <a:rPr lang="en-US" dirty="0" err="1"/>
              <a:t>src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Less precise (more coarse-grained) than before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23-Dec-14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62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D7528-7560-FA4A-AC90-5BD6989B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Black mutator snapshot-at-the-beginning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4A55D-C0A8-004F-898C-CCCB9D2D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Abraham and Patel [1987] and Yuasa [1990]</a:t>
            </a:r>
          </a:p>
          <a:p>
            <a:endParaRPr lang="en-US" altLang="zh-CN" dirty="0"/>
          </a:p>
          <a:p>
            <a:r>
              <a:rPr lang="en-US" altLang="zh-CN" dirty="0"/>
              <a:t>atomic Write(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, ref):</a:t>
            </a:r>
            <a:br>
              <a:rPr lang="en-US" altLang="zh-CN" dirty="0"/>
            </a:br>
            <a:r>
              <a:rPr lang="en-US" altLang="zh-CN" dirty="0"/>
              <a:t>	if </a:t>
            </a:r>
            <a:r>
              <a:rPr lang="en-US" altLang="zh-CN" dirty="0" err="1"/>
              <a:t>isGrey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) || </a:t>
            </a:r>
            <a:r>
              <a:rPr lang="en-US" altLang="zh-CN" dirty="0" err="1"/>
              <a:t>isWhite</a:t>
            </a:r>
            <a:r>
              <a:rPr lang="en-US" altLang="zh-CN" dirty="0"/>
              <a:t>(</a:t>
            </a:r>
            <a:r>
              <a:rPr lang="en-US" altLang="zh-CN" dirty="0" err="1"/>
              <a:t>src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	shade(</a:t>
            </a:r>
            <a:r>
              <a:rPr lang="en-US" altLang="zh-CN" dirty="0" err="1"/>
              <a:t>src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src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en-US" altLang="zh-CN" dirty="0">
                <a:sym typeface="Wingdings" pitchFamily="2" charset="2"/>
              </a:rPr>
              <a:t> ref</a:t>
            </a:r>
            <a:endParaRPr kumimoji="1" lang="en-US" altLang="zh-CN" dirty="0">
              <a:sym typeface="Wingdings" pitchFamily="2" charset="2"/>
            </a:endParaRPr>
          </a:p>
          <a:p>
            <a:endParaRPr kumimoji="1" lang="en-US" altLang="zh-CN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Maintains the weak invariant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White objects that were alive at the beginning are grey protected</a:t>
            </a:r>
          </a:p>
          <a:p>
            <a:pPr lvl="1"/>
            <a:r>
              <a:rPr lang="en-US" altLang="zh-CN" dirty="0"/>
              <a:t>Less precise of all</a:t>
            </a:r>
          </a:p>
          <a:p>
            <a:r>
              <a:rPr lang="en-US" altLang="zh-CN" dirty="0"/>
              <a:t>Initially wasn’t conditioned (used virtual memory COW)</a:t>
            </a:r>
          </a:p>
        </p:txBody>
      </p:sp>
    </p:spTree>
    <p:extLst>
      <p:ext uri="{BB962C8B-B14F-4D97-AF65-F5344CB8AC3E}">
        <p14:creationId xmlns:p14="http://schemas.microsoft.com/office/powerpoint/2010/main" val="2513866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51A1B-5367-8B47-A4F2-CB3A36E3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 GC Barriers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6AA80-1BF6-DA47-9114-3BD06EF1C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CMS: revert black objects</a:t>
            </a:r>
          </a:p>
          <a:p>
            <a:r>
              <a:rPr kumimoji="1" lang="en-US" altLang="zh-CN" dirty="0"/>
              <a:t>G1, Shenandoah GC: SATB</a:t>
            </a:r>
          </a:p>
          <a:p>
            <a:r>
              <a:rPr kumimoji="1" lang="en-US" altLang="zh-CN" dirty="0"/>
              <a:t>ZGC: Backer‘s read barrier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61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5AC5A-A6F2-9142-9263-F24B39A9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Concurrent GC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CBEF6-E908-0943-8533-16176899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Concurrent vs. Parallel?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Java Options</a:t>
            </a:r>
          </a:p>
          <a:p>
            <a:pPr lvl="1"/>
            <a:r>
              <a:rPr kumimoji="1" lang="en-US" altLang="zh-CN" dirty="0" err="1"/>
              <a:t>ParallelGCThreads</a:t>
            </a:r>
            <a:r>
              <a:rPr kumimoji="1" lang="en-US" altLang="zh-CN" dirty="0"/>
              <a:t> (STW)</a:t>
            </a:r>
          </a:p>
          <a:p>
            <a:pPr lvl="1"/>
            <a:r>
              <a:rPr kumimoji="1" lang="en-US" altLang="zh-CN" dirty="0" err="1"/>
              <a:t>ConcGCThreads</a:t>
            </a:r>
            <a:r>
              <a:rPr kumimoji="1" lang="en-US" altLang="zh-CN" dirty="0"/>
              <a:t> (Concurrent)</a:t>
            </a:r>
          </a:p>
          <a:p>
            <a:pPr lvl="1"/>
            <a:endParaRPr kumimoji="1" lang="zh-CN" altLang="en-US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FFE809E6-77A3-5046-85DB-A74D93B47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98" y="1628288"/>
            <a:ext cx="6051452" cy="454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147760-6D0F-294F-B8F8-F2808F734E81}"/>
              </a:ext>
            </a:extLst>
          </p:cNvPr>
          <p:cNvSpPr/>
          <p:nvPr/>
        </p:nvSpPr>
        <p:spPr>
          <a:xfrm>
            <a:off x="8754255" y="3581569"/>
            <a:ext cx="644578" cy="4796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13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D6C8-07D3-1943-8725-9814631F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Concurrent GC: Concepts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98915-263B-084E-BB8E-EABD07EA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Incremental</a:t>
            </a:r>
          </a:p>
          <a:p>
            <a:r>
              <a:rPr kumimoji="1" lang="en-US" altLang="zh-CN" dirty="0"/>
              <a:t>Parallelized</a:t>
            </a:r>
          </a:p>
          <a:p>
            <a:r>
              <a:rPr kumimoji="1" lang="en-US" altLang="zh-CN" dirty="0"/>
              <a:t>Mostly-concurrent</a:t>
            </a:r>
          </a:p>
          <a:p>
            <a:r>
              <a:rPr kumimoji="1" lang="en-US" altLang="zh-CN" dirty="0"/>
              <a:t>On-the-fly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6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First, on a </a:t>
            </a:r>
            <a:r>
              <a:rPr lang="en-US" dirty="0" err="1"/>
              <a:t>Uniprocessor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581400"/>
            <a:ext cx="7620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35814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35814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35814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35814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86600" y="35814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05800" y="35814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39200" y="35814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57400" y="2971800"/>
            <a:ext cx="7772400" cy="0"/>
          </a:xfrm>
          <a:prstGeom prst="straightConnector1">
            <a:avLst/>
          </a:prstGeom>
          <a:ln w="38100" cmpd="dbl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3000" y="25908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0" y="3505200"/>
            <a:ext cx="0" cy="533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86600" y="3505200"/>
            <a:ext cx="0" cy="533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23-Dec-14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a Multiprocessor: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also be parallelized: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33600" y="2465364"/>
            <a:ext cx="7620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71800" y="2465364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33800" y="2465364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67200" y="2465364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62600" y="2465364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086600" y="2465364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305800" y="2465364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839200" y="2465364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33600" y="2846364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52800" y="2846364"/>
            <a:ext cx="381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14800" y="2846364"/>
            <a:ext cx="152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48200" y="2846364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43600" y="2846364"/>
            <a:ext cx="1143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67600" y="2846364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220200" y="2846364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86800" y="2846364"/>
            <a:ext cx="152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33600" y="3227364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52800" y="3227364"/>
            <a:ext cx="381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14800" y="3227364"/>
            <a:ext cx="152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48200" y="3227364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43600" y="3227364"/>
            <a:ext cx="1143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467600" y="3227364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220200" y="3227364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686800" y="3227364"/>
            <a:ext cx="152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33600" y="4648200"/>
            <a:ext cx="7620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971800" y="4648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267200" y="5029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267200" y="4648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562600" y="4648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86600" y="46482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839200" y="46482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50292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352800" y="50292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648200" y="50292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943600" y="5029200"/>
            <a:ext cx="1143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467600" y="50292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220200" y="5029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54102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352800" y="54102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648200" y="5410200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943600" y="5410200"/>
            <a:ext cx="1143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467600" y="54102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220200" y="5410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971800" y="5029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971800" y="5410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267200" y="5410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562600" y="5029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62600" y="5410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39200" y="50292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39200" y="54102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086600" y="50292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086600" y="54102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971800" y="2389164"/>
            <a:ext cx="0" cy="1295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86600" y="2389164"/>
            <a:ext cx="0" cy="1295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971800" y="4572000"/>
            <a:ext cx="0" cy="1295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086600" y="4572000"/>
            <a:ext cx="0" cy="1295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ate Placeholder 6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23-Dec-14</a:t>
            </a: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Mostly concurrent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Can also be incremental: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1676400"/>
            <a:ext cx="1524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86600" y="1676400"/>
            <a:ext cx="18288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20574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2057400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67600" y="2057400"/>
            <a:ext cx="2286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33600" y="24384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52800" y="2438400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67600" y="2438400"/>
            <a:ext cx="2286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3600" y="28194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52800" y="2819400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67600" y="2819400"/>
            <a:ext cx="2286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971800" y="1600200"/>
            <a:ext cx="0" cy="1676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86600" y="1600200"/>
            <a:ext cx="0" cy="1676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985868" y="4056182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00668" y="4056182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147668" y="4437182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66868" y="4437182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481668" y="4437182"/>
            <a:ext cx="2286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47668" y="4818182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366868" y="4818182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81668" y="4818182"/>
            <a:ext cx="2286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47668" y="5199182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66868" y="5199182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481668" y="5199182"/>
            <a:ext cx="2286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2985868" y="3979982"/>
            <a:ext cx="0" cy="1676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100668" y="3979982"/>
            <a:ext cx="0" cy="1676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128868" y="4437182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95468" y="4818182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967068" y="5199182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652868" y="4818182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38668" y="4437182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786468" y="5199182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00868" y="4437182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234268" y="4818182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23-Dec-14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(on-the-fly)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Can also be incremental: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1676400"/>
            <a:ext cx="1524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86600" y="1676400"/>
            <a:ext cx="18288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2057400"/>
            <a:ext cx="7620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33600" y="2438400"/>
            <a:ext cx="7620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3600" y="2819400"/>
            <a:ext cx="7620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971800" y="20574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133600" y="4648200"/>
            <a:ext cx="7620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133600" y="5029200"/>
            <a:ext cx="7620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133600" y="5410200"/>
            <a:ext cx="7620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971800" y="4648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81400" y="5029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953000" y="5410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419600" y="5029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943600" y="4648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05800" y="54102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696200" y="46482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934200" y="5029200"/>
            <a:ext cx="3810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2667000" y="24384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19400" y="28194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867400" y="20574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29400" y="28194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86600" y="24384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90800" y="54102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362200" y="50292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971800" y="46482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629400" y="54102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486400" y="5410200"/>
            <a:ext cx="381000" cy="381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6477000" y="46482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934200" y="5029200"/>
            <a:ext cx="0" cy="381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23-Dec-14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1488</Words>
  <Application>Microsoft Macintosh PowerPoint</Application>
  <PresentationFormat>宽屏</PresentationFormat>
  <Paragraphs>271</Paragraphs>
  <Slides>34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Arial</vt:lpstr>
      <vt:lpstr>Bookman Old Style</vt:lpstr>
      <vt:lpstr>Gill Sans MT</vt:lpstr>
      <vt:lpstr>Office 主题​​</vt:lpstr>
      <vt:lpstr>Concurrent Garbage Collection</vt:lpstr>
      <vt:lpstr>Motivation</vt:lpstr>
      <vt:lpstr>Motivation</vt:lpstr>
      <vt:lpstr>Concurrent GC</vt:lpstr>
      <vt:lpstr>Concurrent GC: Concepts</vt:lpstr>
      <vt:lpstr>Incremental collection</vt:lpstr>
      <vt:lpstr>Incremental collection</vt:lpstr>
      <vt:lpstr>Mostly concurrent collection</vt:lpstr>
      <vt:lpstr>Concurrent (on-the-fly) collection</vt:lpstr>
      <vt:lpstr>Concurrent GC: Correctness</vt:lpstr>
      <vt:lpstr>The tricolor abstraction</vt:lpstr>
      <vt:lpstr>The tricolor abstraction</vt:lpstr>
      <vt:lpstr>The tricolor abstraction</vt:lpstr>
      <vt:lpstr>The tricolor abstraction</vt:lpstr>
      <vt:lpstr>Challenge: the lost object problem</vt:lpstr>
      <vt:lpstr>Challenge: the lost object problem</vt:lpstr>
      <vt:lpstr>Losing objects</vt:lpstr>
      <vt:lpstr>Not losing any objects</vt:lpstr>
      <vt:lpstr>Tradeoffs</vt:lpstr>
      <vt:lpstr>Mutator color</vt:lpstr>
      <vt:lpstr>Allocation color</vt:lpstr>
      <vt:lpstr>Short recap</vt:lpstr>
      <vt:lpstr>Incremental Update Approach</vt:lpstr>
      <vt:lpstr>Snapshot-at-the-beginning Approach</vt:lpstr>
      <vt:lpstr>Barrier</vt:lpstr>
      <vt:lpstr>Barrier techniques for concurrent GC</vt:lpstr>
      <vt:lpstr>Complete enumeration of barriers</vt:lpstr>
      <vt:lpstr>Grey mutator incremental update (v1)</vt:lpstr>
      <vt:lpstr>Grey mutator incremental update (v2)</vt:lpstr>
      <vt:lpstr>Grey mutator incremental update (v3)</vt:lpstr>
      <vt:lpstr>Black mutator incremental update (v1)</vt:lpstr>
      <vt:lpstr>Black mutator incremental update (v2)</vt:lpstr>
      <vt:lpstr>Black mutator snapshot-at-the-beginning</vt:lpstr>
      <vt:lpstr>Java GC Barriers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Garbage Collection</dc:title>
  <dc:creator>唐 浩</dc:creator>
  <cp:lastModifiedBy>唐 浩</cp:lastModifiedBy>
  <cp:revision>72</cp:revision>
  <dcterms:created xsi:type="dcterms:W3CDTF">2021-02-03T08:35:34Z</dcterms:created>
  <dcterms:modified xsi:type="dcterms:W3CDTF">2021-02-04T01:24:45Z</dcterms:modified>
</cp:coreProperties>
</file>