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1" r:id="rId4"/>
    <p:sldId id="288" r:id="rId5"/>
    <p:sldId id="289" r:id="rId6"/>
    <p:sldId id="291" r:id="rId7"/>
    <p:sldId id="292" r:id="rId8"/>
    <p:sldId id="258" r:id="rId9"/>
    <p:sldId id="259" r:id="rId10"/>
    <p:sldId id="276" r:id="rId11"/>
    <p:sldId id="277" r:id="rId12"/>
    <p:sldId id="278" r:id="rId13"/>
    <p:sldId id="260" r:id="rId14"/>
    <p:sldId id="261" r:id="rId15"/>
    <p:sldId id="262" r:id="rId16"/>
    <p:sldId id="263" r:id="rId17"/>
    <p:sldId id="275" r:id="rId18"/>
    <p:sldId id="273" r:id="rId19"/>
    <p:sldId id="274" r:id="rId20"/>
    <p:sldId id="279" r:id="rId21"/>
    <p:sldId id="287" r:id="rId22"/>
    <p:sldId id="285" r:id="rId23"/>
    <p:sldId id="286" r:id="rId24"/>
    <p:sldId id="280" r:id="rId25"/>
    <p:sldId id="267" r:id="rId26"/>
    <p:sldId id="272" r:id="rId27"/>
    <p:sldId id="271" r:id="rId28"/>
    <p:sldId id="282" r:id="rId29"/>
    <p:sldId id="283" r:id="rId30"/>
    <p:sldId id="284" r:id="rId31"/>
    <p:sldId id="268" r:id="rId32"/>
    <p:sldId id="264" r:id="rId33"/>
    <p:sldId id="265" r:id="rId34"/>
    <p:sldId id="269" r:id="rId35"/>
    <p:sldId id="27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9AF51-83CA-4C34-A3BB-09A2E0A0B02D}" type="datetimeFigureOut">
              <a:rPr lang="en-CA" smtClean="0"/>
              <a:t>04/05/2017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2F37E-A62F-4ECE-ABE3-5DDABBB11F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27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27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555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422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79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73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24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047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94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67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8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223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12CDC-5CE2-46A4-8C92-9D694E8E83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53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The Clang AST Visitor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86200"/>
            <a:ext cx="7992888" cy="1752600"/>
          </a:xfrm>
        </p:spPr>
        <p:txBody>
          <a:bodyPr/>
          <a:lstStyle/>
          <a:p>
            <a:r>
              <a:rPr lang="en-CA" dirty="0" smtClean="0"/>
              <a:t>A review of the internals</a:t>
            </a:r>
          </a:p>
          <a:p>
            <a:r>
              <a:rPr lang="en-CA" dirty="0" smtClean="0"/>
              <a:t>“Ships on the beach are lighthouses to the sea”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0447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 unifying base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Clang architecture has several base classes</a:t>
            </a:r>
          </a:p>
          <a:p>
            <a:pPr lvl="1"/>
            <a:r>
              <a:rPr lang="en-CA" dirty="0" smtClean="0"/>
              <a:t>Statements, declarations, types, attributes</a:t>
            </a:r>
          </a:p>
          <a:p>
            <a:pPr lvl="1"/>
            <a:r>
              <a:rPr lang="en-CA" dirty="0" smtClean="0"/>
              <a:t>No core commonality between them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Every</a:t>
            </a:r>
            <a:r>
              <a:rPr lang="en-CA" dirty="0" smtClean="0"/>
              <a:t> architecture should implement a base object class</a:t>
            </a:r>
          </a:p>
          <a:p>
            <a:pPr lvl="1"/>
            <a:r>
              <a:rPr lang="en-CA" dirty="0" smtClean="0"/>
              <a:t>Really useful for tracing, debugging, checking memory usage etc.</a:t>
            </a:r>
          </a:p>
          <a:p>
            <a:r>
              <a:rPr lang="en-CA" dirty="0" smtClean="0"/>
              <a:t>But have to be careful in system like clang that use multiple inheritance everywhere </a:t>
            </a:r>
            <a:r>
              <a:rPr lang="en-CA" dirty="0" smtClean="0">
                <a:sym typeface="Wingdings" panose="05000000000000000000" pitchFamily="2" charset="2"/>
              </a:rPr>
              <a:t></a:t>
            </a: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020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 easy to navigate to parent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en-CA" dirty="0" smtClean="0"/>
              <a:t>Have to call a function in </a:t>
            </a:r>
            <a:r>
              <a:rPr lang="en-CA" dirty="0" err="1" smtClean="0"/>
              <a:t>ASTcontext</a:t>
            </a:r>
            <a:endParaRPr lang="en-CA" dirty="0" smtClean="0"/>
          </a:p>
          <a:p>
            <a:pPr lvl="1"/>
            <a:r>
              <a:rPr lang="en-CA" dirty="0" smtClean="0"/>
              <a:t>AST nodes are orphans</a:t>
            </a:r>
          </a:p>
          <a:p>
            <a:pPr lvl="2"/>
            <a:r>
              <a:rPr lang="en-CA" dirty="0" smtClean="0"/>
              <a:t>don’t know their own parent</a:t>
            </a:r>
          </a:p>
          <a:p>
            <a:pPr lvl="1"/>
            <a:r>
              <a:rPr lang="en-CA" dirty="0" smtClean="0"/>
              <a:t>The </a:t>
            </a:r>
            <a:r>
              <a:rPr lang="en-CA" dirty="0" err="1" smtClean="0"/>
              <a:t>getParents</a:t>
            </a:r>
            <a:r>
              <a:rPr lang="en-CA" dirty="0" smtClean="0"/>
              <a:t>() function returns a list of parents</a:t>
            </a:r>
          </a:p>
          <a:p>
            <a:pPr lvl="1"/>
            <a:r>
              <a:rPr lang="en-CA" dirty="0" smtClean="0"/>
              <a:t>AST is technically a directed graph not a tree</a:t>
            </a:r>
          </a:p>
          <a:p>
            <a:pPr lvl="1"/>
            <a:r>
              <a:rPr lang="en-CA" dirty="0" smtClean="0"/>
              <a:t>Even if find parent</a:t>
            </a:r>
          </a:p>
          <a:p>
            <a:pPr lvl="2"/>
            <a:r>
              <a:rPr lang="en-CA" dirty="0" smtClean="0"/>
              <a:t>Don’t know what parent type is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6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CA" dirty="0" smtClean="0"/>
              <a:t>Actual </a:t>
            </a:r>
            <a:r>
              <a:rPr lang="en-CA" dirty="0" err="1" smtClean="0"/>
              <a:t>GetParents</a:t>
            </a:r>
            <a:r>
              <a:rPr lang="en-CA" dirty="0" smtClean="0"/>
              <a:t> Code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24744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 /// '</a:t>
            </a:r>
            <a:r>
              <a:rPr lang="en-CA" dirty="0" err="1" smtClean="0"/>
              <a:t>NodeT</a:t>
            </a:r>
            <a:r>
              <a:rPr lang="en-CA" dirty="0" smtClean="0"/>
              <a:t>' can be one of </a:t>
            </a:r>
            <a:r>
              <a:rPr lang="en-CA" dirty="0" err="1" smtClean="0"/>
              <a:t>Decl</a:t>
            </a:r>
            <a:r>
              <a:rPr lang="en-CA" dirty="0" smtClean="0"/>
              <a:t>, </a:t>
            </a:r>
            <a:r>
              <a:rPr lang="en-CA" dirty="0" err="1" smtClean="0"/>
              <a:t>Stmt</a:t>
            </a:r>
            <a:r>
              <a:rPr lang="en-CA" dirty="0" smtClean="0"/>
              <a:t>, Type, </a:t>
            </a:r>
            <a:r>
              <a:rPr lang="en-CA" dirty="0" err="1" smtClean="0"/>
              <a:t>TypeLoc</a:t>
            </a:r>
            <a:r>
              <a:rPr lang="en-CA" dirty="0" smtClean="0"/>
              <a:t>,</a:t>
            </a:r>
          </a:p>
          <a:p>
            <a:r>
              <a:rPr lang="en-CA" dirty="0" smtClean="0"/>
              <a:t>  /// </a:t>
            </a:r>
            <a:r>
              <a:rPr lang="en-CA" dirty="0" err="1" smtClean="0"/>
              <a:t>NestedNameSpecifier</a:t>
            </a:r>
            <a:r>
              <a:rPr lang="en-CA" dirty="0" smtClean="0"/>
              <a:t> or </a:t>
            </a:r>
            <a:r>
              <a:rPr lang="en-CA" dirty="0" err="1" smtClean="0"/>
              <a:t>NestedNameSpecifierLoc</a:t>
            </a:r>
            <a:r>
              <a:rPr lang="en-CA" dirty="0" smtClean="0"/>
              <a:t>.</a:t>
            </a:r>
          </a:p>
          <a:p>
            <a:r>
              <a:rPr lang="en-CA" dirty="0" smtClean="0"/>
              <a:t>  </a:t>
            </a:r>
            <a:r>
              <a:rPr lang="en-CA" dirty="0" smtClean="0">
                <a:solidFill>
                  <a:srgbClr val="FF0000"/>
                </a:solidFill>
              </a:rPr>
              <a:t>template</a:t>
            </a:r>
            <a:r>
              <a:rPr lang="en-CA" dirty="0" smtClean="0"/>
              <a:t> &lt;</a:t>
            </a:r>
            <a:r>
              <a:rPr lang="en-CA" dirty="0" err="1" smtClean="0"/>
              <a:t>typename</a:t>
            </a:r>
            <a:r>
              <a:rPr lang="en-CA" dirty="0" smtClean="0"/>
              <a:t> </a:t>
            </a:r>
            <a:r>
              <a:rPr lang="en-CA" dirty="0" err="1" smtClean="0"/>
              <a:t>NodeT</a:t>
            </a:r>
            <a:r>
              <a:rPr lang="en-CA" dirty="0" smtClean="0"/>
              <a:t>&gt; </a:t>
            </a:r>
          </a:p>
          <a:p>
            <a:r>
              <a:rPr lang="en-CA" dirty="0"/>
              <a:t> </a:t>
            </a:r>
            <a:r>
              <a:rPr lang="en-CA" dirty="0" smtClean="0"/>
              <a:t> </a:t>
            </a:r>
            <a:r>
              <a:rPr lang="en-CA" dirty="0" err="1" smtClean="0"/>
              <a:t>DynTypedNodeList</a:t>
            </a:r>
            <a:r>
              <a:rPr lang="en-CA" dirty="0" smtClean="0"/>
              <a:t> </a:t>
            </a:r>
            <a:r>
              <a:rPr lang="en-CA" dirty="0" err="1" smtClean="0"/>
              <a:t>getParents</a:t>
            </a:r>
            <a:r>
              <a:rPr lang="en-CA" dirty="0" smtClean="0"/>
              <a:t>(</a:t>
            </a:r>
            <a:r>
              <a:rPr lang="en-CA" dirty="0" err="1" smtClean="0"/>
              <a:t>const</a:t>
            </a:r>
            <a:r>
              <a:rPr lang="en-CA" dirty="0" smtClean="0"/>
              <a:t> </a:t>
            </a:r>
            <a:r>
              <a:rPr lang="en-CA" dirty="0" err="1" smtClean="0"/>
              <a:t>NodeT</a:t>
            </a:r>
            <a:r>
              <a:rPr lang="en-CA" dirty="0" smtClean="0"/>
              <a:t> &amp;Node) {</a:t>
            </a:r>
          </a:p>
          <a:p>
            <a:r>
              <a:rPr lang="en-CA" dirty="0" smtClean="0"/>
              <a:t>    return </a:t>
            </a:r>
            <a:r>
              <a:rPr lang="en-CA" dirty="0" err="1" smtClean="0"/>
              <a:t>getParents</a:t>
            </a:r>
            <a:r>
              <a:rPr lang="en-CA" dirty="0" smtClean="0"/>
              <a:t>(</a:t>
            </a:r>
            <a:r>
              <a:rPr lang="en-CA" dirty="0" err="1" smtClean="0"/>
              <a:t>ast_type_traits</a:t>
            </a:r>
            <a:r>
              <a:rPr lang="en-CA" dirty="0" smtClean="0"/>
              <a:t>::</a:t>
            </a:r>
            <a:r>
              <a:rPr lang="en-CA" dirty="0" err="1" smtClean="0"/>
              <a:t>DynTypedNode</a:t>
            </a:r>
            <a:r>
              <a:rPr lang="en-CA" dirty="0" smtClean="0"/>
              <a:t>::</a:t>
            </a:r>
            <a:r>
              <a:rPr lang="en-CA" dirty="0" smtClean="0">
                <a:solidFill>
                  <a:srgbClr val="FF0000"/>
                </a:solidFill>
              </a:rPr>
              <a:t>create</a:t>
            </a:r>
            <a:r>
              <a:rPr lang="en-CA" dirty="0" smtClean="0"/>
              <a:t>(Node));</a:t>
            </a:r>
          </a:p>
          <a:p>
            <a:r>
              <a:rPr lang="en-CA" dirty="0" smtClean="0"/>
              <a:t>  }</a:t>
            </a:r>
          </a:p>
          <a:p>
            <a:endParaRPr lang="en-CA" dirty="0"/>
          </a:p>
          <a:p>
            <a:r>
              <a:rPr lang="en-CA" dirty="0" err="1" smtClean="0"/>
              <a:t>ASTContext</a:t>
            </a:r>
            <a:r>
              <a:rPr lang="en-CA" dirty="0" smtClean="0"/>
              <a:t>::</a:t>
            </a:r>
            <a:r>
              <a:rPr lang="en-CA" dirty="0" err="1" smtClean="0"/>
              <a:t>DynTypedNodeList</a:t>
            </a:r>
            <a:endParaRPr lang="en-CA" dirty="0" smtClean="0"/>
          </a:p>
          <a:p>
            <a:r>
              <a:rPr lang="en-CA" dirty="0" err="1" smtClean="0"/>
              <a:t>ASTContext</a:t>
            </a:r>
            <a:r>
              <a:rPr lang="en-CA" dirty="0" smtClean="0"/>
              <a:t>::</a:t>
            </a:r>
            <a:r>
              <a:rPr lang="en-CA" dirty="0" err="1" smtClean="0"/>
              <a:t>getParents</a:t>
            </a:r>
            <a:r>
              <a:rPr lang="en-CA" dirty="0" smtClean="0"/>
              <a:t>(</a:t>
            </a:r>
            <a:r>
              <a:rPr lang="en-CA" dirty="0" err="1" smtClean="0"/>
              <a:t>const</a:t>
            </a:r>
            <a:r>
              <a:rPr lang="en-CA" dirty="0" smtClean="0"/>
              <a:t> </a:t>
            </a:r>
            <a:r>
              <a:rPr lang="en-CA" dirty="0" err="1" smtClean="0"/>
              <a:t>ast_type_traits</a:t>
            </a:r>
            <a:r>
              <a:rPr lang="en-CA" dirty="0" smtClean="0"/>
              <a:t>::</a:t>
            </a:r>
            <a:r>
              <a:rPr lang="en-CA" dirty="0" err="1" smtClean="0"/>
              <a:t>DynTypedNode</a:t>
            </a:r>
            <a:r>
              <a:rPr lang="en-CA" dirty="0" smtClean="0"/>
              <a:t> &amp;Node) {</a:t>
            </a:r>
          </a:p>
          <a:p>
            <a:r>
              <a:rPr lang="en-CA" dirty="0" smtClean="0"/>
              <a:t>  if (!</a:t>
            </a:r>
            <a:r>
              <a:rPr lang="en-CA" dirty="0" err="1" smtClean="0"/>
              <a:t>PointerParents</a:t>
            </a:r>
            <a:r>
              <a:rPr lang="en-CA" dirty="0" smtClean="0"/>
              <a:t>) {</a:t>
            </a:r>
          </a:p>
          <a:p>
            <a:r>
              <a:rPr lang="en-CA" dirty="0" smtClean="0"/>
              <a:t>    auto Maps = </a:t>
            </a:r>
            <a:r>
              <a:rPr lang="en-CA" dirty="0" err="1" smtClean="0"/>
              <a:t>ParentMapASTVisitor</a:t>
            </a:r>
            <a:r>
              <a:rPr lang="en-CA" dirty="0" smtClean="0"/>
              <a:t>::</a:t>
            </a:r>
            <a:r>
              <a:rPr lang="en-CA" dirty="0" err="1" smtClean="0"/>
              <a:t>buildMap</a:t>
            </a:r>
            <a:r>
              <a:rPr lang="en-CA" dirty="0" smtClean="0"/>
              <a:t>(*</a:t>
            </a:r>
            <a:r>
              <a:rPr lang="en-CA" dirty="0" err="1" smtClean="0"/>
              <a:t>getTranslationUnitDecl</a:t>
            </a:r>
            <a:r>
              <a:rPr lang="en-CA" dirty="0" smtClean="0"/>
              <a:t>());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PointerParents.reset</a:t>
            </a:r>
            <a:r>
              <a:rPr lang="en-CA" dirty="0" smtClean="0"/>
              <a:t>(</a:t>
            </a:r>
            <a:r>
              <a:rPr lang="en-CA" dirty="0" err="1" smtClean="0"/>
              <a:t>Maps.first</a:t>
            </a:r>
            <a:r>
              <a:rPr lang="en-CA" dirty="0" smtClean="0"/>
              <a:t>);</a:t>
            </a:r>
          </a:p>
          <a:p>
            <a:r>
              <a:rPr lang="en-CA" dirty="0" smtClean="0"/>
              <a:t>    </a:t>
            </a:r>
            <a:r>
              <a:rPr lang="en-CA" dirty="0" err="1" smtClean="0">
                <a:solidFill>
                  <a:srgbClr val="FF0000"/>
                </a:solidFill>
              </a:rPr>
              <a:t>OtherParents</a:t>
            </a:r>
            <a:r>
              <a:rPr lang="en-CA" dirty="0" err="1" smtClean="0"/>
              <a:t>.reset</a:t>
            </a:r>
            <a:r>
              <a:rPr lang="en-CA" dirty="0" smtClean="0"/>
              <a:t>(</a:t>
            </a:r>
            <a:r>
              <a:rPr lang="en-CA" dirty="0" err="1" smtClean="0"/>
              <a:t>Maps.second</a:t>
            </a:r>
            <a:r>
              <a:rPr lang="en-CA" dirty="0" smtClean="0"/>
              <a:t>);</a:t>
            </a:r>
          </a:p>
          <a:p>
            <a:r>
              <a:rPr lang="en-CA" dirty="0" smtClean="0"/>
              <a:t>  }</a:t>
            </a:r>
          </a:p>
          <a:p>
            <a:r>
              <a:rPr lang="en-CA" dirty="0" smtClean="0"/>
              <a:t>  if (</a:t>
            </a:r>
            <a:r>
              <a:rPr lang="en-CA" dirty="0" err="1" smtClean="0"/>
              <a:t>Node.getNodeKind</a:t>
            </a:r>
            <a:r>
              <a:rPr lang="en-CA" dirty="0" smtClean="0"/>
              <a:t>().</a:t>
            </a:r>
            <a:r>
              <a:rPr lang="en-CA" dirty="0" err="1" smtClean="0">
                <a:solidFill>
                  <a:srgbClr val="FF0000"/>
                </a:solidFill>
              </a:rPr>
              <a:t>hasPointerIdentity</a:t>
            </a:r>
            <a:r>
              <a:rPr lang="en-CA" dirty="0" smtClean="0"/>
              <a:t>())</a:t>
            </a:r>
          </a:p>
          <a:p>
            <a:r>
              <a:rPr lang="en-CA" dirty="0" smtClean="0"/>
              <a:t>    return </a:t>
            </a:r>
            <a:r>
              <a:rPr lang="en-CA" dirty="0" err="1" smtClean="0"/>
              <a:t>getDynNodeFromMap</a:t>
            </a:r>
            <a:r>
              <a:rPr lang="en-CA" dirty="0" smtClean="0"/>
              <a:t>(</a:t>
            </a:r>
            <a:r>
              <a:rPr lang="en-CA" dirty="0" err="1" smtClean="0"/>
              <a:t>Node.getMemoizationData</a:t>
            </a:r>
            <a:r>
              <a:rPr lang="en-CA" dirty="0" smtClean="0"/>
              <a:t>(), *</a:t>
            </a:r>
            <a:r>
              <a:rPr lang="en-CA" dirty="0" err="1" smtClean="0"/>
              <a:t>PointerParents</a:t>
            </a:r>
            <a:r>
              <a:rPr lang="en-CA" dirty="0" smtClean="0"/>
              <a:t>);</a:t>
            </a:r>
          </a:p>
          <a:p>
            <a:r>
              <a:rPr lang="en-CA" dirty="0" smtClean="0"/>
              <a:t>  return </a:t>
            </a:r>
            <a:r>
              <a:rPr lang="en-CA" dirty="0" err="1" smtClean="0"/>
              <a:t>getDynNodeFromMap</a:t>
            </a:r>
            <a:r>
              <a:rPr lang="en-CA" dirty="0" smtClean="0"/>
              <a:t>(Node, *</a:t>
            </a:r>
            <a:r>
              <a:rPr lang="en-CA" dirty="0" err="1" smtClean="0"/>
              <a:t>OtherParents</a:t>
            </a:r>
            <a:r>
              <a:rPr lang="en-CA" dirty="0" smtClean="0"/>
              <a:t>);</a:t>
            </a:r>
          </a:p>
          <a:p>
            <a:r>
              <a:rPr lang="en-CA" dirty="0" smtClean="0"/>
              <a:t>}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96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AST Visitor Traversal Logic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Quasi composite design pattern</a:t>
            </a:r>
          </a:p>
          <a:p>
            <a:pPr lvl="1"/>
            <a:r>
              <a:rPr lang="en-CA" dirty="0" smtClean="0"/>
              <a:t>Statements do have a </a:t>
            </a:r>
            <a:r>
              <a:rPr lang="en-CA" dirty="0" err="1" smtClean="0"/>
              <a:t>getChild</a:t>
            </a:r>
            <a:r>
              <a:rPr lang="en-CA" dirty="0" smtClean="0"/>
              <a:t> method</a:t>
            </a:r>
          </a:p>
          <a:p>
            <a:pPr lvl="1"/>
            <a:r>
              <a:rPr lang="en-CA" dirty="0" smtClean="0"/>
              <a:t>But this doesn’t get all children of a statement</a:t>
            </a:r>
          </a:p>
          <a:p>
            <a:pPr lvl="1"/>
            <a:r>
              <a:rPr lang="en-CA" dirty="0" smtClean="0"/>
              <a:t>Other classes have no such method</a:t>
            </a:r>
          </a:p>
          <a:p>
            <a:r>
              <a:rPr lang="en-CA" dirty="0" smtClean="0"/>
              <a:t>Every AST class needs its own</a:t>
            </a:r>
          </a:p>
          <a:p>
            <a:pPr lvl="1"/>
            <a:r>
              <a:rPr lang="en-CA" dirty="0" err="1" smtClean="0"/>
              <a:t>TraverseClass</a:t>
            </a:r>
            <a:r>
              <a:rPr lang="en-CA" dirty="0" smtClean="0"/>
              <a:t>	method to visit its children</a:t>
            </a:r>
          </a:p>
          <a:p>
            <a:pPr lvl="1"/>
            <a:r>
              <a:rPr lang="en-CA" dirty="0" smtClean="0"/>
              <a:t>Doesn’t have one</a:t>
            </a:r>
          </a:p>
          <a:p>
            <a:pPr lvl="2"/>
            <a:r>
              <a:rPr lang="en-CA" dirty="0" smtClean="0"/>
              <a:t>So also implemented using visitor design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78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Basic Clang Visitor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CA" dirty="0" err="1" smtClean="0"/>
              <a:t>Traverse#Something</a:t>
            </a:r>
            <a:r>
              <a:rPr lang="en-CA" dirty="0" smtClean="0"/>
              <a:t>(Something *P)</a:t>
            </a:r>
          </a:p>
          <a:p>
            <a:pPr lvl="1"/>
            <a:r>
              <a:rPr lang="en-CA" dirty="0" err="1" smtClean="0"/>
              <a:t>walkUp#Something</a:t>
            </a:r>
            <a:r>
              <a:rPr lang="en-CA" dirty="0" smtClean="0"/>
              <a:t>(P)</a:t>
            </a:r>
          </a:p>
          <a:p>
            <a:pPr lvl="1"/>
            <a:r>
              <a:rPr lang="en-CA" dirty="0" smtClean="0"/>
              <a:t>For every child of *P </a:t>
            </a:r>
          </a:p>
          <a:p>
            <a:pPr lvl="2"/>
            <a:r>
              <a:rPr lang="en-CA" dirty="0" err="1" smtClean="0"/>
              <a:t>Traverse#Child</a:t>
            </a:r>
            <a:r>
              <a:rPr lang="en-CA" dirty="0" smtClean="0"/>
              <a:t>(Child)</a:t>
            </a:r>
          </a:p>
          <a:p>
            <a:pPr lvl="2"/>
            <a:endParaRPr lang="en-CA" dirty="0"/>
          </a:p>
          <a:p>
            <a:r>
              <a:rPr lang="en-CA" dirty="0" err="1" smtClean="0"/>
              <a:t>Walkup#Class</a:t>
            </a:r>
            <a:r>
              <a:rPr lang="en-CA" dirty="0" smtClean="0"/>
              <a:t>(P)	// Call all </a:t>
            </a:r>
            <a:r>
              <a:rPr lang="en-CA" dirty="0" err="1" smtClean="0"/>
              <a:t>superclasses</a:t>
            </a:r>
            <a:endParaRPr lang="en-CA" dirty="0" smtClean="0"/>
          </a:p>
          <a:p>
            <a:pPr lvl="1"/>
            <a:r>
              <a:rPr lang="en-CA" dirty="0" err="1" smtClean="0"/>
              <a:t>WalkupSuperClass</a:t>
            </a:r>
            <a:r>
              <a:rPr lang="en-CA" dirty="0" smtClean="0"/>
              <a:t>(P)</a:t>
            </a:r>
          </a:p>
          <a:p>
            <a:pPr lvl="1"/>
            <a:r>
              <a:rPr lang="en-CA" dirty="0" smtClean="0"/>
              <a:t>Visit(P)</a:t>
            </a:r>
          </a:p>
          <a:p>
            <a:r>
              <a:rPr lang="en-CA" dirty="0" smtClean="0"/>
              <a:t>Visit(P)	//	</a:t>
            </a:r>
            <a:r>
              <a:rPr lang="en-CA" dirty="0" smtClean="0">
                <a:solidFill>
                  <a:srgbClr val="FF0000"/>
                </a:solidFill>
              </a:rPr>
              <a:t>Quasi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FF0000"/>
                </a:solidFill>
              </a:rPr>
              <a:t>Template Design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65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Actual Clang Visit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 smtClean="0"/>
              <a:t>TraverseSomething</a:t>
            </a:r>
            <a:r>
              <a:rPr lang="en-CA" dirty="0" smtClean="0"/>
              <a:t>(something *P)</a:t>
            </a:r>
          </a:p>
          <a:p>
            <a:pPr lvl="1"/>
            <a:r>
              <a:rPr lang="en-CA" dirty="0" smtClean="0"/>
              <a:t>If (</a:t>
            </a:r>
            <a:r>
              <a:rPr lang="en-CA" dirty="0" err="1" smtClean="0"/>
              <a:t>preorder</a:t>
            </a:r>
            <a:r>
              <a:rPr lang="en-CA" dirty="0" smtClean="0"/>
              <a:t>()) </a:t>
            </a:r>
            <a:r>
              <a:rPr lang="en-CA" dirty="0" err="1" smtClean="0"/>
              <a:t>walkUp</a:t>
            </a:r>
            <a:r>
              <a:rPr lang="en-CA" dirty="0" smtClean="0"/>
              <a:t>(P)</a:t>
            </a:r>
          </a:p>
          <a:p>
            <a:pPr lvl="1"/>
            <a:r>
              <a:rPr lang="en-CA" dirty="0" smtClean="0"/>
              <a:t>For every child </a:t>
            </a:r>
          </a:p>
          <a:p>
            <a:pPr lvl="2"/>
            <a:r>
              <a:rPr lang="en-CA" dirty="0" err="1" smtClean="0"/>
              <a:t>TraverseChild</a:t>
            </a:r>
            <a:r>
              <a:rPr lang="en-CA" dirty="0" smtClean="0"/>
              <a:t>(Child)</a:t>
            </a:r>
          </a:p>
          <a:p>
            <a:pPr lvl="1"/>
            <a:r>
              <a:rPr lang="en-CA" dirty="0" smtClean="0"/>
              <a:t>If (!</a:t>
            </a:r>
            <a:r>
              <a:rPr lang="en-CA" dirty="0" err="1" smtClean="0"/>
              <a:t>preorder</a:t>
            </a:r>
            <a:r>
              <a:rPr lang="en-CA" dirty="0" smtClean="0"/>
              <a:t>()) </a:t>
            </a:r>
            <a:r>
              <a:rPr lang="en-CA" dirty="0" err="1" smtClean="0"/>
              <a:t>walkup</a:t>
            </a:r>
            <a:r>
              <a:rPr lang="en-CA" dirty="0" smtClean="0"/>
              <a:t>(P);</a:t>
            </a:r>
          </a:p>
          <a:p>
            <a:pPr marL="457200" lvl="1" indent="0">
              <a:buNone/>
            </a:pPr>
            <a:endParaRPr lang="en-CA" dirty="0" smtClean="0"/>
          </a:p>
          <a:p>
            <a:r>
              <a:rPr lang="en-CA" dirty="0" smtClean="0"/>
              <a:t>Architecture adds notion of traversal queue</a:t>
            </a:r>
          </a:p>
          <a:p>
            <a:pPr lvl="1"/>
            <a:r>
              <a:rPr lang="en-CA" dirty="0" smtClean="0"/>
              <a:t>Absolutely no idea why</a:t>
            </a:r>
          </a:p>
          <a:p>
            <a:pPr lvl="1"/>
            <a:r>
              <a:rPr lang="en-CA" dirty="0" smtClean="0"/>
              <a:t>Introduced into the architecture</a:t>
            </a:r>
          </a:p>
          <a:p>
            <a:pPr lvl="2"/>
            <a:r>
              <a:rPr lang="en-CA" dirty="0" smtClean="0">
                <a:solidFill>
                  <a:srgbClr val="FF0000"/>
                </a:solidFill>
              </a:rPr>
              <a:t>BUT REDUNDANT IN CODE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55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Error Handling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397" y="1340769"/>
            <a:ext cx="8229600" cy="2304256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Every routine returns true or false on error</a:t>
            </a:r>
          </a:p>
          <a:p>
            <a:r>
              <a:rPr lang="en-CA" dirty="0" smtClean="0"/>
              <a:t>Every call returns false on false</a:t>
            </a:r>
          </a:p>
          <a:p>
            <a:r>
              <a:rPr lang="en-CA" dirty="0" smtClean="0"/>
              <a:t>2,652</a:t>
            </a:r>
            <a:r>
              <a:rPr lang="en-CA" dirty="0" smtClean="0">
                <a:solidFill>
                  <a:srgbClr val="FF0000"/>
                </a:solidFill>
              </a:rPr>
              <a:t> if (!call(.…)) return false </a:t>
            </a:r>
            <a:r>
              <a:rPr lang="en-CA" dirty="0" smtClean="0"/>
              <a:t>1,129</a:t>
            </a:r>
            <a:r>
              <a:rPr lang="en-CA" dirty="0" smtClean="0">
                <a:solidFill>
                  <a:srgbClr val="FF0000"/>
                </a:solidFill>
              </a:rPr>
              <a:t> return true</a:t>
            </a:r>
            <a:endParaRPr lang="en-CA" dirty="0" smtClean="0"/>
          </a:p>
          <a:p>
            <a:r>
              <a:rPr lang="en-CA" dirty="0" smtClean="0"/>
              <a:t>Why not just throw exception to terminate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808371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template &lt;</a:t>
            </a:r>
            <a:r>
              <a:rPr lang="en-CA" dirty="0" err="1" smtClean="0"/>
              <a:t>typename</a:t>
            </a:r>
            <a:r>
              <a:rPr lang="en-CA" dirty="0" smtClean="0"/>
              <a:t> T&gt;</a:t>
            </a:r>
          </a:p>
          <a:p>
            <a:r>
              <a:rPr lang="en-CA" dirty="0" smtClean="0"/>
              <a:t>bool</a:t>
            </a:r>
          </a:p>
          <a:p>
            <a:r>
              <a:rPr lang="en-CA" dirty="0" err="1" smtClean="0"/>
              <a:t>SimpleRecursiveASTVisitor</a:t>
            </a:r>
            <a:r>
              <a:rPr lang="en-CA" dirty="0" smtClean="0"/>
              <a:t>::</a:t>
            </a:r>
            <a:r>
              <a:rPr lang="en-CA" dirty="0" err="1" smtClean="0"/>
              <a:t>TraverseDeclTemplateParameterLists</a:t>
            </a:r>
            <a:r>
              <a:rPr lang="en-CA" dirty="0" smtClean="0"/>
              <a:t>(T *D)</a:t>
            </a:r>
          </a:p>
          <a:p>
            <a:r>
              <a:rPr lang="en-CA" dirty="0" smtClean="0"/>
              <a:t>{</a:t>
            </a:r>
          </a:p>
          <a:p>
            <a:r>
              <a:rPr lang="en-CA" dirty="0" smtClean="0"/>
              <a:t>    for (unsigned </a:t>
            </a:r>
            <a:r>
              <a:rPr lang="en-CA" dirty="0" err="1" smtClean="0"/>
              <a:t>i</a:t>
            </a:r>
            <a:r>
              <a:rPr lang="en-CA" dirty="0" smtClean="0"/>
              <a:t> = 0; </a:t>
            </a:r>
            <a:r>
              <a:rPr lang="en-CA" dirty="0" err="1" smtClean="0"/>
              <a:t>i</a:t>
            </a:r>
            <a:r>
              <a:rPr lang="en-CA" dirty="0" smtClean="0"/>
              <a:t> &lt; D-&gt;</a:t>
            </a:r>
            <a:r>
              <a:rPr lang="en-CA" dirty="0" err="1" smtClean="0"/>
              <a:t>getNumTemplateParameterLists</a:t>
            </a:r>
            <a:r>
              <a:rPr lang="en-CA" dirty="0" smtClean="0"/>
              <a:t>(); </a:t>
            </a:r>
            <a:r>
              <a:rPr lang="en-CA" dirty="0" err="1" smtClean="0"/>
              <a:t>i</a:t>
            </a:r>
            <a:r>
              <a:rPr lang="en-CA" dirty="0" smtClean="0"/>
              <a:t>++) {</a:t>
            </a:r>
          </a:p>
          <a:p>
            <a:r>
              <a:rPr lang="en-CA" dirty="0" smtClean="0"/>
              <a:t>        </a:t>
            </a:r>
            <a:r>
              <a:rPr lang="en-CA" dirty="0" err="1" smtClean="0"/>
              <a:t>TemplateParameterList</a:t>
            </a:r>
            <a:r>
              <a:rPr lang="en-CA" dirty="0" smtClean="0"/>
              <a:t> *TPL = D-&gt;</a:t>
            </a:r>
            <a:r>
              <a:rPr lang="en-CA" dirty="0" err="1" smtClean="0"/>
              <a:t>getTemplateParameterList</a:t>
            </a:r>
            <a:r>
              <a:rPr lang="en-CA" dirty="0" smtClean="0"/>
              <a:t>(</a:t>
            </a:r>
            <a:r>
              <a:rPr lang="en-CA" dirty="0" err="1" smtClean="0"/>
              <a:t>i</a:t>
            </a:r>
            <a:r>
              <a:rPr lang="en-CA" dirty="0" smtClean="0"/>
              <a:t>);</a:t>
            </a:r>
          </a:p>
          <a:p>
            <a:r>
              <a:rPr lang="en-CA" dirty="0" smtClean="0"/>
              <a:t>        </a:t>
            </a:r>
            <a:r>
              <a:rPr lang="en-CA" dirty="0" err="1" smtClean="0"/>
              <a:t>TraverseTemplateParameterListHelper</a:t>
            </a:r>
            <a:r>
              <a:rPr lang="en-CA" dirty="0" smtClean="0"/>
              <a:t>(TPL); </a:t>
            </a:r>
            <a:r>
              <a:rPr lang="en-CA" dirty="0" smtClean="0">
                <a:solidFill>
                  <a:srgbClr val="FF0000"/>
                </a:solidFill>
              </a:rPr>
              <a:t>// Not checking return</a:t>
            </a:r>
          </a:p>
          <a:p>
            <a:r>
              <a:rPr lang="en-CA" dirty="0" smtClean="0"/>
              <a:t>    }</a:t>
            </a:r>
          </a:p>
          <a:p>
            <a:r>
              <a:rPr lang="en-CA" dirty="0" smtClean="0"/>
              <a:t>    return true;</a:t>
            </a:r>
          </a:p>
          <a:p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62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But ….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Visitor logic just drops through if it fails to handle any of the expected AST classes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Should have clear assertion for classes not handled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This is basic defensive programming!!!</a:t>
            </a:r>
          </a:p>
          <a:p>
            <a:r>
              <a:rPr lang="en-CA" dirty="0" smtClean="0"/>
              <a:t>Better to count the nodes  visited and compare to the known number in the AST</a:t>
            </a:r>
          </a:p>
          <a:p>
            <a:pPr lvl="1"/>
            <a:r>
              <a:rPr lang="en-CA" dirty="0" smtClean="0"/>
              <a:t>But how to count if can’t traverse </a:t>
            </a:r>
            <a:r>
              <a:rPr lang="en-CA" dirty="0" smtClean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941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 global class instance identifier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869160"/>
            <a:ext cx="8640960" cy="1512168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Static and dynamic casting done everywhere</a:t>
            </a:r>
          </a:p>
          <a:p>
            <a:r>
              <a:rPr lang="en-CA" dirty="0" smtClean="0"/>
              <a:t>Risk of error because of incorrect cast (no compiler warnings)</a:t>
            </a:r>
          </a:p>
          <a:p>
            <a:pPr lvl="1"/>
            <a:r>
              <a:rPr lang="en-CA" dirty="0" smtClean="0"/>
              <a:t>Dynamically cast pointer may become zero</a:t>
            </a:r>
          </a:p>
          <a:p>
            <a:r>
              <a:rPr lang="en-CA" dirty="0" smtClean="0"/>
              <a:t>Hard to determine type of arbitrary AST node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69888" y="1196752"/>
            <a:ext cx="8136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 bool</a:t>
            </a:r>
          </a:p>
          <a:p>
            <a:r>
              <a:rPr lang="en-CA" dirty="0" err="1" smtClean="0"/>
              <a:t>SimpleRecursiveASTVisitor</a:t>
            </a:r>
            <a:r>
              <a:rPr lang="en-CA" dirty="0" smtClean="0"/>
              <a:t>::</a:t>
            </a:r>
            <a:r>
              <a:rPr lang="en-CA" dirty="0" err="1" smtClean="0"/>
              <a:t>dataTraverseNode</a:t>
            </a:r>
            <a:r>
              <a:rPr lang="en-CA" dirty="0" smtClean="0"/>
              <a:t>(</a:t>
            </a:r>
            <a:r>
              <a:rPr lang="en-CA" dirty="0" err="1" smtClean="0"/>
              <a:t>Stmt</a:t>
            </a:r>
            <a:r>
              <a:rPr lang="en-CA" dirty="0" smtClean="0"/>
              <a:t> *S)</a:t>
            </a:r>
          </a:p>
          <a:p>
            <a:r>
              <a:rPr lang="en-CA" dirty="0" smtClean="0"/>
              <a:t>{</a:t>
            </a:r>
          </a:p>
          <a:p>
            <a:r>
              <a:rPr lang="en-CA" dirty="0" smtClean="0"/>
              <a:t>  if (</a:t>
            </a:r>
            <a:r>
              <a:rPr lang="en-CA" dirty="0" err="1" smtClean="0"/>
              <a:t>BinaryOperator</a:t>
            </a:r>
            <a:r>
              <a:rPr lang="en-CA" dirty="0" smtClean="0"/>
              <a:t> *</a:t>
            </a:r>
            <a:r>
              <a:rPr lang="en-CA" dirty="0" err="1" smtClean="0"/>
              <a:t>BinOp</a:t>
            </a:r>
            <a:r>
              <a:rPr lang="en-CA" dirty="0" smtClean="0"/>
              <a:t> = </a:t>
            </a:r>
            <a:r>
              <a:rPr lang="en-CA" dirty="0" err="1" smtClean="0"/>
              <a:t>dyn_cast</a:t>
            </a:r>
            <a:r>
              <a:rPr lang="en-CA" dirty="0" smtClean="0"/>
              <a:t>&lt;</a:t>
            </a:r>
            <a:r>
              <a:rPr lang="en-CA" dirty="0" err="1" smtClean="0"/>
              <a:t>BinaryOperator</a:t>
            </a:r>
            <a:r>
              <a:rPr lang="en-CA" dirty="0" smtClean="0"/>
              <a:t>&gt;(S)) {</a:t>
            </a:r>
          </a:p>
          <a:p>
            <a:r>
              <a:rPr lang="en-CA" dirty="0" smtClean="0"/>
              <a:t>        switch (</a:t>
            </a:r>
            <a:r>
              <a:rPr lang="en-CA" dirty="0" err="1" smtClean="0"/>
              <a:t>BinOp</a:t>
            </a:r>
            <a:r>
              <a:rPr lang="en-CA" dirty="0" smtClean="0"/>
              <a:t>-&gt;</a:t>
            </a:r>
            <a:r>
              <a:rPr lang="en-CA" dirty="0" err="1" smtClean="0"/>
              <a:t>getOpcode</a:t>
            </a:r>
            <a:r>
              <a:rPr lang="en-CA" dirty="0" smtClean="0"/>
              <a:t>()) {</a:t>
            </a:r>
          </a:p>
          <a:p>
            <a:r>
              <a:rPr lang="en-CA" dirty="0"/>
              <a:t> </a:t>
            </a:r>
            <a:r>
              <a:rPr lang="en-CA" dirty="0" smtClean="0"/>
              <a:t>       …</a:t>
            </a:r>
          </a:p>
          <a:p>
            <a:r>
              <a:rPr lang="en-CA" dirty="0" smtClean="0"/>
              <a:t> } else if (</a:t>
            </a:r>
            <a:r>
              <a:rPr lang="en-CA" dirty="0" err="1" smtClean="0"/>
              <a:t>UnaryOperator</a:t>
            </a:r>
            <a:r>
              <a:rPr lang="en-CA" dirty="0" smtClean="0"/>
              <a:t> *</a:t>
            </a:r>
            <a:r>
              <a:rPr lang="en-CA" dirty="0" err="1" smtClean="0"/>
              <a:t>UnOp</a:t>
            </a:r>
            <a:r>
              <a:rPr lang="en-CA" dirty="0" smtClean="0"/>
              <a:t> = </a:t>
            </a:r>
            <a:r>
              <a:rPr lang="en-CA" dirty="0" err="1" smtClean="0"/>
              <a:t>dyn_cast</a:t>
            </a:r>
            <a:r>
              <a:rPr lang="en-CA" dirty="0" smtClean="0"/>
              <a:t>&lt;</a:t>
            </a:r>
            <a:r>
              <a:rPr lang="en-CA" dirty="0" err="1" smtClean="0"/>
              <a:t>UnaryOperator</a:t>
            </a:r>
            <a:r>
              <a:rPr lang="en-CA" dirty="0" smtClean="0"/>
              <a:t>&gt;(S)) {</a:t>
            </a:r>
          </a:p>
          <a:p>
            <a:r>
              <a:rPr lang="en-CA" dirty="0" smtClean="0"/>
              <a:t>        switch (</a:t>
            </a:r>
            <a:r>
              <a:rPr lang="en-CA" dirty="0" err="1" smtClean="0"/>
              <a:t>UnOp</a:t>
            </a:r>
            <a:r>
              <a:rPr lang="en-CA" dirty="0" smtClean="0"/>
              <a:t>-&gt;</a:t>
            </a:r>
            <a:r>
              <a:rPr lang="en-CA" dirty="0" err="1" smtClean="0"/>
              <a:t>getOpcode</a:t>
            </a:r>
            <a:r>
              <a:rPr lang="en-CA" dirty="0" smtClean="0"/>
              <a:t>()) {</a:t>
            </a:r>
          </a:p>
          <a:p>
            <a:r>
              <a:rPr lang="en-CA" dirty="0"/>
              <a:t> </a:t>
            </a:r>
            <a:r>
              <a:rPr lang="en-CA" dirty="0" smtClean="0"/>
              <a:t>       …</a:t>
            </a:r>
          </a:p>
          <a:p>
            <a:r>
              <a:rPr lang="en-CA" dirty="0" smtClean="0"/>
              <a:t>} else {</a:t>
            </a:r>
          </a:p>
          <a:p>
            <a:r>
              <a:rPr lang="en-CA" dirty="0" smtClean="0"/>
              <a:t>        switch (S-&gt;</a:t>
            </a:r>
            <a:r>
              <a:rPr lang="en-CA" dirty="0" err="1" smtClean="0"/>
              <a:t>getStmtClass</a:t>
            </a:r>
            <a:r>
              <a:rPr lang="en-CA" dirty="0" smtClean="0"/>
              <a:t>()) {</a:t>
            </a:r>
          </a:p>
          <a:p>
            <a:r>
              <a:rPr lang="en-CA" dirty="0"/>
              <a:t> </a:t>
            </a:r>
            <a:r>
              <a:rPr lang="en-CA" dirty="0" smtClean="0"/>
              <a:t>       …</a:t>
            </a:r>
          </a:p>
          <a:p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47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WalkUp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Goal is to allow generalization</a:t>
            </a:r>
          </a:p>
          <a:p>
            <a:pPr lvl="1"/>
            <a:r>
              <a:rPr lang="en-CA" dirty="0" smtClean="0"/>
              <a:t>Can visit a Declaration because it is a super class</a:t>
            </a:r>
          </a:p>
          <a:p>
            <a:pPr lvl="1"/>
            <a:r>
              <a:rPr lang="en-CA" dirty="0" smtClean="0"/>
              <a:t>Don’t care which sub class of Declaration it is</a:t>
            </a:r>
          </a:p>
          <a:p>
            <a:r>
              <a:rPr lang="en-CA" dirty="0" smtClean="0"/>
              <a:t>Risk</a:t>
            </a:r>
          </a:p>
          <a:p>
            <a:pPr lvl="1"/>
            <a:r>
              <a:rPr lang="en-CA" dirty="0" smtClean="0"/>
              <a:t>The same instance is visited multiple times</a:t>
            </a:r>
          </a:p>
          <a:p>
            <a:pPr lvl="1"/>
            <a:r>
              <a:rPr lang="en-CA" dirty="0" smtClean="0"/>
              <a:t>End user doesn’t know multiple visits possible</a:t>
            </a:r>
          </a:p>
          <a:p>
            <a:pPr lvl="2"/>
            <a:r>
              <a:rPr lang="en-CA" dirty="0" smtClean="0"/>
              <a:t>Doesn’t even know what the class hierarchy is</a:t>
            </a:r>
          </a:p>
          <a:p>
            <a:pPr lvl="1"/>
            <a:r>
              <a:rPr lang="en-CA" dirty="0" smtClean="0"/>
              <a:t>Might have </a:t>
            </a:r>
            <a:r>
              <a:rPr lang="en-CA" dirty="0" smtClean="0">
                <a:solidFill>
                  <a:srgbClr val="FF0000"/>
                </a:solidFill>
              </a:rPr>
              <a:t>undesirable</a:t>
            </a:r>
            <a:r>
              <a:rPr lang="en-CA" dirty="0" smtClean="0"/>
              <a:t> duplication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3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4713387"/>
          </a:xfrm>
        </p:spPr>
        <p:txBody>
          <a:bodyPr>
            <a:normAutofit/>
          </a:bodyPr>
          <a:lstStyle/>
          <a:p>
            <a:r>
              <a:rPr lang="en-CA" dirty="0" smtClean="0"/>
              <a:t>Clang is written in C++</a:t>
            </a:r>
          </a:p>
          <a:p>
            <a:r>
              <a:rPr lang="en-CA" dirty="0" smtClean="0"/>
              <a:t>Provides a complete AST tree for C++ source</a:t>
            </a:r>
          </a:p>
          <a:p>
            <a:pPr lvl="1"/>
            <a:r>
              <a:rPr lang="en-CA" dirty="0" smtClean="0"/>
              <a:t>AST means “Abstract Syntax Tree”</a:t>
            </a:r>
          </a:p>
          <a:p>
            <a:pPr lvl="1"/>
            <a:r>
              <a:rPr lang="en-CA" dirty="0" smtClean="0"/>
              <a:t>Thousands of (&gt; 674) AST node types</a:t>
            </a:r>
          </a:p>
          <a:p>
            <a:pPr lvl="1"/>
            <a:r>
              <a:rPr lang="en-CA" dirty="0" smtClean="0"/>
              <a:t>declarations/types/attributes/statements</a:t>
            </a:r>
          </a:p>
          <a:p>
            <a:r>
              <a:rPr lang="en-CA" dirty="0" smtClean="0"/>
              <a:t>Goal is to expose C++ source as AST for developers</a:t>
            </a:r>
          </a:p>
          <a:p>
            <a:pPr lvl="1"/>
            <a:r>
              <a:rPr lang="en-CA" dirty="0" smtClean="0"/>
              <a:t>So that we can build better C++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110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Architecture Naming Conventions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Three concepts</a:t>
            </a:r>
          </a:p>
          <a:p>
            <a:pPr lvl="1"/>
            <a:r>
              <a:rPr lang="en-CA" dirty="0" err="1" smtClean="0"/>
              <a:t>Traverse#ClassName</a:t>
            </a:r>
            <a:endParaRPr lang="en-CA" dirty="0" smtClean="0"/>
          </a:p>
          <a:p>
            <a:pPr lvl="1"/>
            <a:r>
              <a:rPr lang="en-CA" dirty="0" err="1" smtClean="0"/>
              <a:t>Walkup#ClassName</a:t>
            </a:r>
            <a:endParaRPr lang="en-CA" dirty="0" smtClean="0"/>
          </a:p>
          <a:p>
            <a:pPr lvl="1"/>
            <a:r>
              <a:rPr lang="en-CA" dirty="0" err="1" smtClean="0"/>
              <a:t>Visit#ClassName</a:t>
            </a:r>
            <a:endParaRPr lang="en-CA" dirty="0" smtClean="0"/>
          </a:p>
          <a:p>
            <a:r>
              <a:rPr lang="en-CA" dirty="0" smtClean="0"/>
              <a:t>Large subset of traverse methods are called:</a:t>
            </a:r>
          </a:p>
          <a:p>
            <a:pPr lvl="1"/>
            <a:r>
              <a:rPr lang="en-CA" dirty="0" err="1" smtClean="0"/>
              <a:t>Visit#ClassName</a:t>
            </a:r>
            <a:endParaRPr lang="en-CA" dirty="0" smtClean="0"/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But they traverse!!!!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Why is this a problem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178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Other name </a:t>
            </a:r>
            <a:r>
              <a:rPr lang="en-CA" dirty="0" smtClean="0"/>
              <a:t>conflicts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l</a:t>
            </a:r>
            <a:r>
              <a:rPr lang="en-CA" dirty="0" err="1" smtClean="0"/>
              <a:t>lvm</a:t>
            </a:r>
            <a:r>
              <a:rPr lang="en-CA" dirty="0" smtClean="0"/>
              <a:t>::</a:t>
            </a:r>
            <a:r>
              <a:rPr lang="en-CA" dirty="0" err="1" smtClean="0"/>
              <a:t>StringRef</a:t>
            </a:r>
            <a:r>
              <a:rPr lang="en-CA" dirty="0" smtClean="0"/>
              <a:t> string;</a:t>
            </a:r>
          </a:p>
          <a:p>
            <a:pPr lvl="1"/>
            <a:r>
              <a:rPr lang="en-CA" dirty="0" err="1" smtClean="0"/>
              <a:t>Printf</a:t>
            </a:r>
            <a:r>
              <a:rPr lang="en-CA" dirty="0" smtClean="0"/>
              <a:t>(“%s\n”, </a:t>
            </a:r>
            <a:r>
              <a:rPr lang="en-CA" dirty="0" err="1" smtClean="0"/>
              <a:t>string.data</a:t>
            </a:r>
            <a:r>
              <a:rPr lang="en-CA" dirty="0" smtClean="0"/>
              <a:t>());</a:t>
            </a:r>
          </a:p>
          <a:p>
            <a:pPr lvl="1"/>
            <a:r>
              <a:rPr lang="en-CA" dirty="0" smtClean="0"/>
              <a:t>May not be null terminated</a:t>
            </a:r>
          </a:p>
          <a:p>
            <a:r>
              <a:rPr lang="en-CA" dirty="0" err="1"/>
              <a:t>s</a:t>
            </a:r>
            <a:r>
              <a:rPr lang="en-CA" dirty="0" err="1" smtClean="0"/>
              <a:t>td</a:t>
            </a:r>
            <a:r>
              <a:rPr lang="en-CA" dirty="0" smtClean="0"/>
              <a:t>::</a:t>
            </a:r>
            <a:r>
              <a:rPr lang="en-CA" dirty="0" err="1" smtClean="0"/>
              <a:t>StringRef</a:t>
            </a:r>
            <a:r>
              <a:rPr lang="en-CA" dirty="0" smtClean="0"/>
              <a:t> string</a:t>
            </a:r>
          </a:p>
          <a:p>
            <a:pPr lvl="1"/>
            <a:r>
              <a:rPr lang="en-CA" dirty="0" err="1" smtClean="0"/>
              <a:t>Printf</a:t>
            </a:r>
            <a:r>
              <a:rPr lang="en-CA" dirty="0" smtClean="0"/>
              <a:t>(“%s\n”, </a:t>
            </a:r>
            <a:r>
              <a:rPr lang="en-CA" dirty="0" err="1" smtClean="0"/>
              <a:t>string.c_str</a:t>
            </a:r>
            <a:r>
              <a:rPr lang="en-CA" dirty="0" smtClean="0"/>
              <a:t>());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439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Interface signature problems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22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67668" y="1268760"/>
            <a:ext cx="84249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RecursiveASTVisitor</a:t>
            </a:r>
            <a:r>
              <a:rPr lang="en-CA" dirty="0"/>
              <a:t>::</a:t>
            </a:r>
            <a:r>
              <a:rPr lang="en-CA" dirty="0" err="1"/>
              <a:t>TraverseUnaryPostDec</a:t>
            </a:r>
            <a:r>
              <a:rPr lang="en-CA" dirty="0"/>
              <a:t>(</a:t>
            </a:r>
            <a:r>
              <a:rPr lang="en-CA" dirty="0" err="1"/>
              <a:t>UnaryOperator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*</a:t>
            </a:r>
            <a:r>
              <a:rPr lang="en-CA" dirty="0"/>
              <a:t>S</a:t>
            </a:r>
            <a:r>
              <a:rPr lang="en-CA" dirty="0" smtClean="0"/>
              <a:t>)	// The norm</a:t>
            </a:r>
          </a:p>
          <a:p>
            <a:r>
              <a:rPr lang="en-CA" dirty="0" smtClean="0"/>
              <a:t>{</a:t>
            </a:r>
          </a:p>
          <a:p>
            <a:r>
              <a:rPr lang="en-CA" dirty="0"/>
              <a:t> </a:t>
            </a:r>
            <a:r>
              <a:rPr lang="en-CA" dirty="0" smtClean="0"/>
              <a:t>  …</a:t>
            </a:r>
          </a:p>
          <a:p>
            <a:r>
              <a:rPr lang="en-CA" dirty="0"/>
              <a:t>}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RecursiveASTVisitor</a:t>
            </a:r>
            <a:r>
              <a:rPr lang="en-CA" dirty="0"/>
              <a:t>::</a:t>
            </a:r>
            <a:r>
              <a:rPr lang="en-CA" dirty="0" err="1"/>
              <a:t>TraverseTypeLoc</a:t>
            </a:r>
            <a:r>
              <a:rPr lang="en-CA" dirty="0"/>
              <a:t>(</a:t>
            </a:r>
            <a:r>
              <a:rPr lang="en-CA" dirty="0" err="1"/>
              <a:t>TypeLoc</a:t>
            </a:r>
            <a:r>
              <a:rPr lang="en-CA" dirty="0"/>
              <a:t> TL</a:t>
            </a:r>
            <a:r>
              <a:rPr lang="en-CA" dirty="0" smtClean="0"/>
              <a:t>)   </a:t>
            </a:r>
            <a:r>
              <a:rPr lang="en-CA" dirty="0" smtClean="0">
                <a:solidFill>
                  <a:srgbClr val="FF0000"/>
                </a:solidFill>
              </a:rPr>
              <a:t>// How to find TL’s parent ??</a:t>
            </a:r>
            <a:endParaRPr lang="en-CA" dirty="0">
              <a:solidFill>
                <a:srgbClr val="FF0000"/>
              </a:solidFill>
            </a:endParaRPr>
          </a:p>
          <a:p>
            <a:r>
              <a:rPr lang="en-CA" dirty="0"/>
              <a:t>{</a:t>
            </a:r>
          </a:p>
          <a:p>
            <a:r>
              <a:rPr lang="en-CA" dirty="0" smtClean="0"/>
              <a:t>   if </a:t>
            </a:r>
            <a:r>
              <a:rPr lang="en-CA" dirty="0"/>
              <a:t>(</a:t>
            </a:r>
            <a:r>
              <a:rPr lang="en-CA" dirty="0" err="1"/>
              <a:t>TL.isNull</a:t>
            </a:r>
            <a:r>
              <a:rPr lang="en-CA" dirty="0"/>
              <a:t>()) {</a:t>
            </a:r>
          </a:p>
          <a:p>
            <a:r>
              <a:rPr lang="en-CA" dirty="0"/>
              <a:t>        return true;</a:t>
            </a:r>
          </a:p>
          <a:p>
            <a:r>
              <a:rPr lang="en-CA" dirty="0"/>
              <a:t>    </a:t>
            </a:r>
            <a:r>
              <a:rPr lang="en-CA" dirty="0" smtClean="0"/>
              <a:t>}</a:t>
            </a:r>
          </a:p>
          <a:p>
            <a:r>
              <a:rPr lang="en-CA" dirty="0"/>
              <a:t> </a:t>
            </a:r>
            <a:r>
              <a:rPr lang="en-CA" dirty="0" smtClean="0"/>
              <a:t>   …</a:t>
            </a:r>
          </a:p>
          <a:p>
            <a:r>
              <a:rPr lang="en-CA" dirty="0" smtClean="0"/>
              <a:t>}</a:t>
            </a:r>
          </a:p>
          <a:p>
            <a:endParaRPr lang="en-CA" dirty="0"/>
          </a:p>
          <a:p>
            <a:r>
              <a:rPr lang="en-CA" dirty="0" err="1"/>
              <a:t>RecursiveASTVisitor</a:t>
            </a:r>
            <a:r>
              <a:rPr lang="en-CA" dirty="0"/>
              <a:t>::</a:t>
            </a:r>
            <a:r>
              <a:rPr lang="en-CA" dirty="0" err="1"/>
              <a:t>TraverseTemplateArgument</a:t>
            </a:r>
            <a:r>
              <a:rPr lang="en-CA" dirty="0"/>
              <a:t>(</a:t>
            </a:r>
            <a:r>
              <a:rPr lang="en-CA" dirty="0" err="1">
                <a:solidFill>
                  <a:srgbClr val="FF0000"/>
                </a:solidFill>
              </a:rPr>
              <a:t>const</a:t>
            </a:r>
            <a:r>
              <a:rPr lang="en-CA" dirty="0"/>
              <a:t> </a:t>
            </a:r>
            <a:r>
              <a:rPr lang="en-CA" dirty="0" err="1"/>
              <a:t>TemplateArgument</a:t>
            </a: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&amp;</a:t>
            </a:r>
            <a:r>
              <a:rPr lang="en-CA" dirty="0" err="1"/>
              <a:t>Arg</a:t>
            </a:r>
            <a:r>
              <a:rPr lang="en-CA" dirty="0"/>
              <a:t>)</a:t>
            </a:r>
          </a:p>
          <a:p>
            <a:r>
              <a:rPr lang="en-CA" dirty="0"/>
              <a:t>{</a:t>
            </a:r>
          </a:p>
          <a:p>
            <a:r>
              <a:rPr lang="en-CA" dirty="0" smtClean="0"/>
              <a:t>   switch </a:t>
            </a:r>
            <a:r>
              <a:rPr lang="en-CA" dirty="0"/>
              <a:t>(</a:t>
            </a:r>
            <a:r>
              <a:rPr lang="en-CA" dirty="0" err="1"/>
              <a:t>Arg.getKind</a:t>
            </a:r>
            <a:r>
              <a:rPr lang="en-CA" dirty="0"/>
              <a:t>()) {</a:t>
            </a:r>
          </a:p>
          <a:p>
            <a:r>
              <a:rPr lang="en-CA" dirty="0" smtClean="0"/>
              <a:t>    …</a:t>
            </a:r>
          </a:p>
          <a:p>
            <a:r>
              <a:rPr lang="en-CA" dirty="0" smtClean="0"/>
              <a:t>}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5326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our architectural goal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 visit the nodes in the AST</a:t>
            </a:r>
          </a:p>
          <a:p>
            <a:r>
              <a:rPr lang="en-CA" dirty="0" smtClean="0"/>
              <a:t>Or </a:t>
            </a:r>
            <a:r>
              <a:rPr lang="en-CA" dirty="0" smtClean="0">
                <a:solidFill>
                  <a:srgbClr val="FF0000"/>
                </a:solidFill>
              </a:rPr>
              <a:t>pretend</a:t>
            </a:r>
            <a:r>
              <a:rPr lang="en-CA" dirty="0" smtClean="0"/>
              <a:t> that </a:t>
            </a:r>
            <a:r>
              <a:rPr lang="en-CA" dirty="0" err="1" smtClean="0"/>
              <a:t>inlined</a:t>
            </a:r>
            <a:r>
              <a:rPr lang="en-CA" dirty="0" smtClean="0"/>
              <a:t> items in nodes are not</a:t>
            </a:r>
          </a:p>
          <a:p>
            <a:pPr lvl="1"/>
            <a:r>
              <a:rPr lang="en-CA" dirty="0" smtClean="0"/>
              <a:t>Risk end user will visit them anyway</a:t>
            </a:r>
          </a:p>
          <a:p>
            <a:r>
              <a:rPr lang="en-CA" dirty="0" smtClean="0"/>
              <a:t>Why are some of the traversal pointers </a:t>
            </a:r>
            <a:r>
              <a:rPr lang="en-CA" dirty="0" err="1" smtClean="0"/>
              <a:t>const</a:t>
            </a:r>
            <a:endParaRPr lang="en-CA" dirty="0" smtClean="0"/>
          </a:p>
          <a:p>
            <a:pPr lvl="1"/>
            <a:r>
              <a:rPr lang="en-CA" dirty="0" smtClean="0"/>
              <a:t>Because the called routines return as </a:t>
            </a:r>
            <a:r>
              <a:rPr lang="en-CA" dirty="0" err="1" smtClean="0"/>
              <a:t>const</a:t>
            </a:r>
            <a:endParaRPr lang="en-CA" dirty="0" smtClean="0"/>
          </a:p>
          <a:p>
            <a:r>
              <a:rPr lang="en-CA" dirty="0" smtClean="0"/>
              <a:t>Why the call by value</a:t>
            </a:r>
          </a:p>
          <a:p>
            <a:pPr lvl="1"/>
            <a:r>
              <a:rPr lang="en-CA" dirty="0" smtClean="0"/>
              <a:t>Because the value is a temporary stack value</a:t>
            </a:r>
          </a:p>
          <a:p>
            <a:pPr lvl="1"/>
            <a:r>
              <a:rPr lang="en-CA" dirty="0" smtClean="0"/>
              <a:t>Shouldn’t be creating pointers to things on stack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23/04/2017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790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of bad code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16832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bool</a:t>
            </a:r>
          </a:p>
          <a:p>
            <a:r>
              <a:rPr lang="en-CA" dirty="0" err="1" smtClean="0"/>
              <a:t>RecursiveASTVisitor</a:t>
            </a:r>
            <a:r>
              <a:rPr lang="en-CA" dirty="0" smtClean="0"/>
              <a:t>::</a:t>
            </a:r>
            <a:r>
              <a:rPr lang="en-CA" dirty="0" err="1" smtClean="0">
                <a:solidFill>
                  <a:srgbClr val="FF0000"/>
                </a:solidFill>
              </a:rPr>
              <a:t>Visit</a:t>
            </a:r>
            <a:r>
              <a:rPr lang="en-CA" dirty="0" err="1" smtClean="0"/>
              <a:t>OMPNumThreadsClause</a:t>
            </a:r>
            <a:r>
              <a:rPr lang="en-CA" dirty="0" smtClean="0"/>
              <a:t>(</a:t>
            </a:r>
            <a:r>
              <a:rPr lang="en-CA" dirty="0" err="1" smtClean="0"/>
              <a:t>OMPNumThreadsClause</a:t>
            </a:r>
            <a:r>
              <a:rPr lang="en-CA" dirty="0" smtClean="0"/>
              <a:t> *C)</a:t>
            </a:r>
          </a:p>
          <a:p>
            <a:r>
              <a:rPr lang="en-CA" dirty="0" smtClean="0"/>
              <a:t>{</a:t>
            </a:r>
          </a:p>
          <a:p>
            <a:r>
              <a:rPr lang="en-CA" dirty="0" smtClean="0"/>
              <a:t>    if (!</a:t>
            </a:r>
            <a:r>
              <a:rPr lang="en-CA" dirty="0" err="1" smtClean="0"/>
              <a:t>VisitOMPClauseWithPreInit</a:t>
            </a:r>
            <a:r>
              <a:rPr lang="en-CA" dirty="0" smtClean="0"/>
              <a:t>(C)) return false; </a:t>
            </a:r>
          </a:p>
          <a:p>
            <a:r>
              <a:rPr lang="en-CA" dirty="0" smtClean="0"/>
              <a:t>    if (!</a:t>
            </a:r>
            <a:r>
              <a:rPr lang="en-CA" dirty="0" err="1" smtClean="0">
                <a:solidFill>
                  <a:srgbClr val="FF0000"/>
                </a:solidFill>
              </a:rPr>
              <a:t>TraverseStmt</a:t>
            </a:r>
            <a:r>
              <a:rPr lang="en-CA" dirty="0" smtClean="0"/>
              <a:t>(C-&gt;</a:t>
            </a:r>
            <a:r>
              <a:rPr lang="en-CA" dirty="0" err="1" smtClean="0"/>
              <a:t>getNumThreads</a:t>
            </a:r>
            <a:r>
              <a:rPr lang="en-CA" dirty="0" smtClean="0"/>
              <a:t>())) return false; </a:t>
            </a:r>
          </a:p>
          <a:p>
            <a:r>
              <a:rPr lang="en-CA" dirty="0" smtClean="0"/>
              <a:t>    return true;</a:t>
            </a:r>
          </a:p>
          <a:p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>
            <a:normAutofit/>
          </a:bodyPr>
          <a:lstStyle/>
          <a:p>
            <a:r>
              <a:rPr lang="en-CA" dirty="0" smtClean="0"/>
              <a:t>A rose by another name does not smell as sweet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367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Extensive use of Macros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// This macro makes available a variable D, the passed-in decl.</a:t>
            </a:r>
          </a:p>
          <a:p>
            <a:r>
              <a:rPr lang="en-CA" dirty="0" smtClean="0"/>
              <a:t>#define DEF_TRAVERSE_DECL(DECL, CODE)                                          \</a:t>
            </a:r>
          </a:p>
          <a:p>
            <a:r>
              <a:rPr lang="en-CA" dirty="0" smtClean="0"/>
              <a:t>  template &lt;</a:t>
            </a:r>
            <a:r>
              <a:rPr lang="en-CA" dirty="0" err="1" smtClean="0"/>
              <a:t>typename</a:t>
            </a:r>
            <a:r>
              <a:rPr lang="en-CA" dirty="0" smtClean="0"/>
              <a:t> Derived&gt;                                                  \</a:t>
            </a:r>
          </a:p>
          <a:p>
            <a:r>
              <a:rPr lang="en-CA" dirty="0" smtClean="0"/>
              <a:t>  bool </a:t>
            </a:r>
            <a:r>
              <a:rPr lang="en-CA" dirty="0" err="1" smtClean="0"/>
              <a:t>RecursiveASTVisitor</a:t>
            </a:r>
            <a:r>
              <a:rPr lang="en-CA" dirty="0" smtClean="0"/>
              <a:t>&lt;Derived&gt;::Traverse##DECL(DECL *D) {                 \</a:t>
            </a:r>
          </a:p>
          <a:p>
            <a:r>
              <a:rPr lang="en-CA" dirty="0" smtClean="0"/>
              <a:t>    </a:t>
            </a:r>
            <a:r>
              <a:rPr lang="en-CA" dirty="0" smtClean="0">
                <a:solidFill>
                  <a:srgbClr val="FF0000"/>
                </a:solidFill>
              </a:rPr>
              <a:t>bool </a:t>
            </a:r>
            <a:r>
              <a:rPr lang="en-CA" dirty="0" err="1" smtClean="0">
                <a:solidFill>
                  <a:srgbClr val="FF0000"/>
                </a:solidFill>
              </a:rPr>
              <a:t>ShouldVisitChildren</a:t>
            </a:r>
            <a:r>
              <a:rPr lang="en-CA" dirty="0" smtClean="0">
                <a:solidFill>
                  <a:srgbClr val="FF0000"/>
                </a:solidFill>
              </a:rPr>
              <a:t> = true;                                           \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    bool </a:t>
            </a:r>
            <a:r>
              <a:rPr lang="en-CA" dirty="0" err="1" smtClean="0">
                <a:solidFill>
                  <a:srgbClr val="FF0000"/>
                </a:solidFill>
              </a:rPr>
              <a:t>ReturnValue</a:t>
            </a:r>
            <a:r>
              <a:rPr lang="en-CA" dirty="0" smtClean="0">
                <a:solidFill>
                  <a:srgbClr val="FF0000"/>
                </a:solidFill>
              </a:rPr>
              <a:t> = true;                                                   </a:t>
            </a:r>
            <a:r>
              <a:rPr lang="en-CA" dirty="0" smtClean="0"/>
              <a:t>\</a:t>
            </a:r>
          </a:p>
          <a:p>
            <a:r>
              <a:rPr lang="en-CA" dirty="0" smtClean="0"/>
              <a:t>    if (!</a:t>
            </a:r>
            <a:r>
              <a:rPr lang="en-CA" dirty="0" err="1" smtClean="0"/>
              <a:t>getDerived</a:t>
            </a:r>
            <a:r>
              <a:rPr lang="en-CA" dirty="0" smtClean="0"/>
              <a:t>().</a:t>
            </a:r>
            <a:r>
              <a:rPr lang="en-CA" dirty="0" err="1" smtClean="0"/>
              <a:t>shouldTraversePostOrder</a:t>
            </a:r>
            <a:r>
              <a:rPr lang="en-CA" dirty="0" smtClean="0"/>
              <a:t>())                               \</a:t>
            </a:r>
          </a:p>
          <a:p>
            <a:r>
              <a:rPr lang="en-CA" dirty="0" smtClean="0"/>
              <a:t>      TRY_TO(</a:t>
            </a:r>
            <a:r>
              <a:rPr lang="en-CA" dirty="0" err="1" smtClean="0"/>
              <a:t>WalkUpFrom</a:t>
            </a:r>
            <a:r>
              <a:rPr lang="en-CA" dirty="0" smtClean="0"/>
              <a:t>##DECL(D));                                             \</a:t>
            </a:r>
          </a:p>
          <a:p>
            <a:r>
              <a:rPr lang="en-CA" dirty="0" smtClean="0"/>
              <a:t>    { CODE; }                                                                  \</a:t>
            </a:r>
          </a:p>
          <a:p>
            <a:r>
              <a:rPr lang="en-CA" dirty="0" smtClean="0"/>
              <a:t>    if (</a:t>
            </a:r>
            <a:r>
              <a:rPr lang="en-CA" dirty="0" err="1" smtClean="0">
                <a:solidFill>
                  <a:srgbClr val="FF0000"/>
                </a:solidFill>
              </a:rPr>
              <a:t>ReturnValue</a:t>
            </a:r>
            <a:r>
              <a:rPr lang="en-CA" dirty="0" smtClean="0">
                <a:solidFill>
                  <a:srgbClr val="FF0000"/>
                </a:solidFill>
              </a:rPr>
              <a:t> &amp;&amp; </a:t>
            </a:r>
            <a:r>
              <a:rPr lang="en-CA" dirty="0" err="1" smtClean="0">
                <a:solidFill>
                  <a:srgbClr val="FF0000"/>
                </a:solidFill>
              </a:rPr>
              <a:t>ShouldVisitChildren</a:t>
            </a:r>
            <a:r>
              <a:rPr lang="en-CA" dirty="0" smtClean="0"/>
              <a:t>)                                    \</a:t>
            </a:r>
          </a:p>
          <a:p>
            <a:r>
              <a:rPr lang="en-CA" dirty="0" smtClean="0"/>
              <a:t>      TRY_TO(</a:t>
            </a:r>
            <a:r>
              <a:rPr lang="en-CA" dirty="0" err="1" smtClean="0"/>
              <a:t>TraverseDeclContextHelper</a:t>
            </a:r>
            <a:r>
              <a:rPr lang="en-CA" dirty="0" smtClean="0"/>
              <a:t>(</a:t>
            </a:r>
            <a:r>
              <a:rPr lang="en-CA" dirty="0" err="1" smtClean="0"/>
              <a:t>dyn_cast</a:t>
            </a:r>
            <a:r>
              <a:rPr lang="en-CA" dirty="0" smtClean="0"/>
              <a:t>&lt;</a:t>
            </a:r>
            <a:r>
              <a:rPr lang="en-CA" dirty="0" err="1" smtClean="0"/>
              <a:t>DeclContext</a:t>
            </a:r>
            <a:r>
              <a:rPr lang="en-CA" dirty="0" smtClean="0"/>
              <a:t>&gt;(D)));             \</a:t>
            </a:r>
          </a:p>
          <a:p>
            <a:r>
              <a:rPr lang="en-CA" dirty="0" smtClean="0"/>
              <a:t>    if (</a:t>
            </a:r>
            <a:r>
              <a:rPr lang="en-CA" dirty="0" err="1" smtClean="0"/>
              <a:t>ReturnValue</a:t>
            </a:r>
            <a:r>
              <a:rPr lang="en-CA" dirty="0" smtClean="0"/>
              <a:t> &amp;&amp; </a:t>
            </a:r>
            <a:r>
              <a:rPr lang="en-CA" dirty="0" err="1" smtClean="0"/>
              <a:t>getDerived</a:t>
            </a:r>
            <a:r>
              <a:rPr lang="en-CA" dirty="0" smtClean="0"/>
              <a:t>().</a:t>
            </a:r>
            <a:r>
              <a:rPr lang="en-CA" dirty="0" err="1" smtClean="0"/>
              <a:t>shouldTraversePostOrder</a:t>
            </a:r>
            <a:r>
              <a:rPr lang="en-CA" dirty="0" smtClean="0"/>
              <a:t>())                 \</a:t>
            </a:r>
          </a:p>
          <a:p>
            <a:r>
              <a:rPr lang="en-CA" dirty="0" smtClean="0"/>
              <a:t>      TRY_TO(</a:t>
            </a:r>
            <a:r>
              <a:rPr lang="en-CA" dirty="0" err="1" smtClean="0"/>
              <a:t>WalkUpFrom</a:t>
            </a:r>
            <a:r>
              <a:rPr lang="en-CA" dirty="0" smtClean="0"/>
              <a:t>##DECL(D));                                             \</a:t>
            </a:r>
          </a:p>
          <a:p>
            <a:r>
              <a:rPr lang="en-CA" dirty="0" smtClean="0"/>
              <a:t>    return </a:t>
            </a:r>
            <a:r>
              <a:rPr lang="en-CA" dirty="0" err="1" smtClean="0"/>
              <a:t>ReturnValue</a:t>
            </a:r>
            <a:r>
              <a:rPr lang="en-CA" dirty="0" smtClean="0"/>
              <a:t>;                                                        \</a:t>
            </a:r>
          </a:p>
          <a:p>
            <a:r>
              <a:rPr lang="en-CA" dirty="0" smtClean="0"/>
              <a:t>  }</a:t>
            </a:r>
          </a:p>
          <a:p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260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TRY_TO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// A helper macro to implement short-circuiting when </a:t>
            </a:r>
            <a:r>
              <a:rPr lang="en-CA" dirty="0" err="1" smtClean="0"/>
              <a:t>recursing</a:t>
            </a:r>
            <a:r>
              <a:rPr lang="en-CA" dirty="0" smtClean="0"/>
              <a:t>.  It</a:t>
            </a:r>
          </a:p>
          <a:p>
            <a:r>
              <a:rPr lang="en-CA" dirty="0" smtClean="0"/>
              <a:t>// invokes CALL_EXPR, which must be a method call, on the derived</a:t>
            </a:r>
          </a:p>
          <a:p>
            <a:r>
              <a:rPr lang="en-CA" dirty="0" smtClean="0"/>
              <a:t>// object (</a:t>
            </a:r>
            <a:r>
              <a:rPr lang="en-CA" dirty="0" err="1" smtClean="0"/>
              <a:t>s.t.</a:t>
            </a:r>
            <a:r>
              <a:rPr lang="en-CA" dirty="0" smtClean="0"/>
              <a:t> a user of </a:t>
            </a:r>
            <a:r>
              <a:rPr lang="en-CA" dirty="0" err="1" smtClean="0"/>
              <a:t>RecursiveASTVisitor</a:t>
            </a:r>
            <a:r>
              <a:rPr lang="en-CA" dirty="0" smtClean="0"/>
              <a:t> can override the method</a:t>
            </a:r>
          </a:p>
          <a:p>
            <a:r>
              <a:rPr lang="en-CA" dirty="0" smtClean="0"/>
              <a:t>// in CALL_EXPR).</a:t>
            </a:r>
          </a:p>
          <a:p>
            <a:r>
              <a:rPr lang="en-CA" dirty="0" smtClean="0"/>
              <a:t>#define TRY_TO(CALL_EXPR)                                                      \</a:t>
            </a:r>
          </a:p>
          <a:p>
            <a:r>
              <a:rPr lang="en-CA" dirty="0" smtClean="0"/>
              <a:t>  do {                                                                         \</a:t>
            </a:r>
          </a:p>
          <a:p>
            <a:r>
              <a:rPr lang="en-CA" dirty="0" smtClean="0"/>
              <a:t>    if (!</a:t>
            </a:r>
            <a:r>
              <a:rPr lang="en-CA" dirty="0" err="1" smtClean="0"/>
              <a:t>getDerived</a:t>
            </a:r>
            <a:r>
              <a:rPr lang="en-CA" dirty="0" smtClean="0"/>
              <a:t>().CALL_EXPR)                                               \</a:t>
            </a:r>
          </a:p>
          <a:p>
            <a:r>
              <a:rPr lang="en-CA" dirty="0" smtClean="0"/>
              <a:t>      return false;                                                            \</a:t>
            </a:r>
          </a:p>
          <a:p>
            <a:r>
              <a:rPr lang="en-CA" dirty="0" smtClean="0"/>
              <a:t>  } while (false)</a:t>
            </a:r>
          </a:p>
          <a:p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3204" y="4221088"/>
            <a:ext cx="8229600" cy="648072"/>
          </a:xfrm>
        </p:spPr>
        <p:txBody>
          <a:bodyPr>
            <a:normAutofit/>
          </a:bodyPr>
          <a:lstStyle/>
          <a:p>
            <a:r>
              <a:rPr lang="en-CA" dirty="0" smtClean="0"/>
              <a:t>Why not: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389" y="4869160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#define TRY_TO(CALL_EXPR)                                                      \</a:t>
            </a:r>
          </a:p>
          <a:p>
            <a:r>
              <a:rPr lang="en-CA" dirty="0" smtClean="0"/>
              <a:t>    if (!</a:t>
            </a:r>
            <a:r>
              <a:rPr lang="en-CA" dirty="0" err="1" smtClean="0"/>
              <a:t>getDerived</a:t>
            </a:r>
            <a:r>
              <a:rPr lang="en-CA" dirty="0" smtClean="0"/>
              <a:t>().CALL_EXPR) {                                             \</a:t>
            </a:r>
          </a:p>
          <a:p>
            <a:r>
              <a:rPr lang="en-CA" dirty="0" smtClean="0"/>
              <a:t>      return false;                                                            \</a:t>
            </a:r>
          </a:p>
          <a:p>
            <a:r>
              <a:rPr lang="en-CA" dirty="0" smtClean="0"/>
              <a:t>   }</a:t>
            </a:r>
          </a:p>
          <a:p>
            <a:endParaRPr lang="en-CA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576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 using polymorphism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232247"/>
          </a:xfrm>
        </p:spPr>
        <p:txBody>
          <a:bodyPr>
            <a:normAutofit/>
          </a:bodyPr>
          <a:lstStyle/>
          <a:p>
            <a:r>
              <a:rPr lang="en-CA" dirty="0" smtClean="0"/>
              <a:t>Visit methods are </a:t>
            </a:r>
            <a:r>
              <a:rPr lang="en-CA" dirty="0" smtClean="0">
                <a:solidFill>
                  <a:srgbClr val="FF0000"/>
                </a:solidFill>
              </a:rPr>
              <a:t>not</a:t>
            </a:r>
            <a:r>
              <a:rPr lang="en-CA" dirty="0" smtClean="0"/>
              <a:t> virtual</a:t>
            </a:r>
          </a:p>
          <a:p>
            <a:pPr lvl="1"/>
            <a:r>
              <a:rPr lang="en-CA" dirty="0" smtClean="0"/>
              <a:t>Visitor might visit templated methods</a:t>
            </a:r>
          </a:p>
          <a:p>
            <a:pPr lvl="1"/>
            <a:r>
              <a:rPr lang="en-CA" dirty="0" smtClean="0"/>
              <a:t>Perhaps </a:t>
            </a:r>
            <a:r>
              <a:rPr lang="en-CA" dirty="0"/>
              <a:t>t</a:t>
            </a:r>
            <a:r>
              <a:rPr lang="en-CA" dirty="0" smtClean="0"/>
              <a:t>emplated methods can’t be made virtual</a:t>
            </a:r>
          </a:p>
          <a:p>
            <a:pPr lvl="1"/>
            <a:r>
              <a:rPr lang="en-CA" dirty="0" smtClean="0"/>
              <a:t>But it doesn’t (so no idea why this was avoided)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3789040"/>
            <a:ext cx="813690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template &lt;</a:t>
            </a:r>
            <a:r>
              <a:rPr lang="en-CA" dirty="0" err="1" smtClean="0"/>
              <a:t>typename</a:t>
            </a:r>
            <a:r>
              <a:rPr lang="en-CA" dirty="0" smtClean="0"/>
              <a:t> Derived&gt; class </a:t>
            </a:r>
            <a:r>
              <a:rPr lang="en-CA" dirty="0" err="1" smtClean="0"/>
              <a:t>RecursiveASTVisitor</a:t>
            </a:r>
            <a:r>
              <a:rPr lang="en-CA" dirty="0" smtClean="0"/>
              <a:t> {</a:t>
            </a:r>
          </a:p>
          <a:p>
            <a:r>
              <a:rPr lang="en-CA" dirty="0" smtClean="0"/>
              <a:t>  // Return a reference to the derived class.</a:t>
            </a:r>
          </a:p>
          <a:p>
            <a:r>
              <a:rPr lang="en-CA" dirty="0" smtClean="0"/>
              <a:t>  Derived &amp;</a:t>
            </a:r>
            <a:r>
              <a:rPr lang="en-CA" dirty="0" err="1" smtClean="0">
                <a:solidFill>
                  <a:srgbClr val="FF0000"/>
                </a:solidFill>
              </a:rPr>
              <a:t>getDerived</a:t>
            </a:r>
            <a:r>
              <a:rPr lang="en-CA" dirty="0" smtClean="0">
                <a:solidFill>
                  <a:srgbClr val="FF0000"/>
                </a:solidFill>
              </a:rPr>
              <a:t>()</a:t>
            </a:r>
            <a:r>
              <a:rPr lang="en-CA" dirty="0" smtClean="0"/>
              <a:t> { return *</a:t>
            </a:r>
            <a:r>
              <a:rPr lang="en-CA" dirty="0" err="1" smtClean="0"/>
              <a:t>static_cast</a:t>
            </a:r>
            <a:r>
              <a:rPr lang="en-CA" dirty="0" smtClean="0"/>
              <a:t>&lt;Derived *&gt;(this); }</a:t>
            </a:r>
          </a:p>
          <a:p>
            <a:r>
              <a:rPr lang="en-CA" sz="2800" dirty="0" smtClean="0"/>
              <a:t>…</a:t>
            </a:r>
          </a:p>
          <a:p>
            <a:endParaRPr lang="en-CA" dirty="0"/>
          </a:p>
          <a:p>
            <a:r>
              <a:rPr lang="en-CA" dirty="0" err="1" smtClean="0"/>
              <a:t>getDerived</a:t>
            </a:r>
            <a:r>
              <a:rPr lang="en-CA" dirty="0" smtClean="0"/>
              <a:t>().</a:t>
            </a:r>
            <a:r>
              <a:rPr lang="en-CA" dirty="0" err="1" smtClean="0"/>
              <a:t>WalkUpFromOMPDeclare</a:t>
            </a:r>
            <a:r>
              <a:rPr lang="en-CA" dirty="0" smtClean="0"/>
              <a:t>(D)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152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use templates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44016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Distinct classes have the same concept</a:t>
            </a:r>
          </a:p>
          <a:p>
            <a:pPr lvl="1"/>
            <a:r>
              <a:rPr lang="en-CA" dirty="0" smtClean="0"/>
              <a:t>But not shared by any common superclass</a:t>
            </a:r>
          </a:p>
          <a:p>
            <a:pPr lvl="2"/>
            <a:r>
              <a:rPr lang="en-CA" dirty="0" smtClean="0"/>
              <a:t>Want to pretend that their internals are the same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33760" y="2848372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class </a:t>
            </a:r>
            <a:r>
              <a:rPr lang="en-CA" dirty="0" err="1" smtClean="0"/>
              <a:t>DeclaratorDecl</a:t>
            </a:r>
            <a:r>
              <a:rPr lang="en-CA" dirty="0" smtClean="0"/>
              <a:t> : public </a:t>
            </a:r>
            <a:r>
              <a:rPr lang="en-CA" dirty="0" err="1" smtClean="0"/>
              <a:t>ValueDecl</a:t>
            </a:r>
            <a:r>
              <a:rPr lang="en-CA" dirty="0" smtClean="0"/>
              <a:t> {</a:t>
            </a:r>
          </a:p>
          <a:p>
            <a:r>
              <a:rPr lang="en-CA" dirty="0" smtClean="0"/>
              <a:t> ...</a:t>
            </a:r>
          </a:p>
          <a:p>
            <a:r>
              <a:rPr lang="en-CA" dirty="0" smtClean="0"/>
              <a:t> bool </a:t>
            </a:r>
            <a:r>
              <a:rPr lang="en-CA" dirty="0" err="1" smtClean="0"/>
              <a:t>hasExtInfo</a:t>
            </a:r>
            <a:r>
              <a:rPr lang="en-CA" dirty="0" smtClean="0"/>
              <a:t>() </a:t>
            </a:r>
            <a:r>
              <a:rPr lang="en-CA" dirty="0" err="1" smtClean="0"/>
              <a:t>const</a:t>
            </a:r>
            <a:r>
              <a:rPr lang="en-CA" dirty="0" smtClean="0"/>
              <a:t> { return DeclInfo.is&lt;</a:t>
            </a:r>
            <a:r>
              <a:rPr lang="en-CA" dirty="0" err="1" smtClean="0"/>
              <a:t>ExtInfo</a:t>
            </a:r>
            <a:r>
              <a:rPr lang="en-CA" dirty="0" smtClean="0"/>
              <a:t>*&gt;(); }</a:t>
            </a:r>
          </a:p>
          <a:p>
            <a:r>
              <a:rPr lang="en-CA" dirty="0" smtClean="0"/>
              <a:t> ...</a:t>
            </a:r>
          </a:p>
          <a:p>
            <a:r>
              <a:rPr lang="en-CA" dirty="0" smtClean="0"/>
              <a:t> unsigned </a:t>
            </a:r>
            <a:r>
              <a:rPr lang="en-CA" dirty="0" err="1" smtClean="0"/>
              <a:t>getNumTemplateParameterLists</a:t>
            </a:r>
            <a:r>
              <a:rPr lang="en-CA" dirty="0" smtClean="0"/>
              <a:t>() </a:t>
            </a:r>
            <a:r>
              <a:rPr lang="en-CA" dirty="0" err="1" smtClean="0"/>
              <a:t>const</a:t>
            </a:r>
            <a:r>
              <a:rPr lang="en-CA" dirty="0" smtClean="0"/>
              <a:t> {</a:t>
            </a:r>
          </a:p>
          <a:p>
            <a:r>
              <a:rPr lang="en-CA" dirty="0" smtClean="0"/>
              <a:t>    return </a:t>
            </a:r>
            <a:r>
              <a:rPr lang="en-CA" dirty="0" err="1" smtClean="0"/>
              <a:t>hasExtInfo</a:t>
            </a:r>
            <a:r>
              <a:rPr lang="en-CA" dirty="0" smtClean="0"/>
              <a:t>() ? </a:t>
            </a:r>
            <a:r>
              <a:rPr lang="en-CA" dirty="0" err="1" smtClean="0"/>
              <a:t>getExtInfo</a:t>
            </a:r>
            <a:r>
              <a:rPr lang="en-CA" dirty="0" smtClean="0"/>
              <a:t>()-&gt;</a:t>
            </a:r>
            <a:r>
              <a:rPr lang="en-CA" dirty="0" err="1" smtClean="0"/>
              <a:t>NumTemplParamLists</a:t>
            </a:r>
            <a:r>
              <a:rPr lang="en-CA" dirty="0" smtClean="0"/>
              <a:t> : 0;</a:t>
            </a:r>
          </a:p>
          <a:p>
            <a:r>
              <a:rPr lang="en-CA" dirty="0" smtClean="0"/>
              <a:t>  }</a:t>
            </a:r>
          </a:p>
          <a:p>
            <a:r>
              <a:rPr lang="en-CA" dirty="0" smtClean="0"/>
              <a:t>class </a:t>
            </a:r>
            <a:r>
              <a:rPr lang="en-CA" dirty="0" err="1" smtClean="0"/>
              <a:t>TagDecl</a:t>
            </a:r>
            <a:r>
              <a:rPr lang="en-CA" dirty="0" smtClean="0"/>
              <a:t> : public </a:t>
            </a:r>
            <a:r>
              <a:rPr lang="en-CA" dirty="0" err="1" smtClean="0"/>
              <a:t>TypeDecl</a:t>
            </a:r>
            <a:r>
              <a:rPr lang="en-CA" dirty="0" smtClean="0"/>
              <a:t>, public </a:t>
            </a:r>
            <a:r>
              <a:rPr lang="en-CA" dirty="0" err="1" smtClean="0"/>
              <a:t>DeclContext</a:t>
            </a:r>
            <a:r>
              <a:rPr lang="en-CA" dirty="0" smtClean="0"/>
              <a:t>, public </a:t>
            </a:r>
            <a:r>
              <a:rPr lang="en-CA" dirty="0" err="1" smtClean="0"/>
              <a:t>Redeclarable</a:t>
            </a:r>
            <a:r>
              <a:rPr lang="en-CA" dirty="0" smtClean="0"/>
              <a:t>&lt;</a:t>
            </a:r>
            <a:r>
              <a:rPr lang="en-CA" dirty="0" err="1" smtClean="0"/>
              <a:t>TagDecl</a:t>
            </a:r>
            <a:r>
              <a:rPr lang="en-CA" dirty="0" smtClean="0"/>
              <a:t>&gt; {</a:t>
            </a:r>
          </a:p>
          <a:p>
            <a:r>
              <a:rPr lang="en-CA" dirty="0" smtClean="0"/>
              <a:t>...</a:t>
            </a:r>
          </a:p>
          <a:p>
            <a:r>
              <a:rPr lang="en-CA" dirty="0" smtClean="0"/>
              <a:t>  bool </a:t>
            </a:r>
            <a:r>
              <a:rPr lang="en-CA" dirty="0" err="1" smtClean="0"/>
              <a:t>hasExtInfo</a:t>
            </a:r>
            <a:r>
              <a:rPr lang="en-CA" dirty="0" smtClean="0"/>
              <a:t>() </a:t>
            </a:r>
            <a:r>
              <a:rPr lang="en-CA" dirty="0" err="1" smtClean="0"/>
              <a:t>const</a:t>
            </a:r>
            <a:r>
              <a:rPr lang="en-CA" dirty="0" smtClean="0"/>
              <a:t> { return TypedefNameDeclOrQualifier.is&lt;</a:t>
            </a:r>
            <a:r>
              <a:rPr lang="en-CA" dirty="0" err="1" smtClean="0"/>
              <a:t>ExtInfo</a:t>
            </a:r>
            <a:r>
              <a:rPr lang="en-CA" dirty="0" smtClean="0"/>
              <a:t> *&gt;(); }</a:t>
            </a:r>
          </a:p>
          <a:p>
            <a:r>
              <a:rPr lang="en-CA" dirty="0" smtClean="0"/>
              <a:t>  ...</a:t>
            </a:r>
          </a:p>
          <a:p>
            <a:r>
              <a:rPr lang="en-CA" dirty="0" smtClean="0"/>
              <a:t>  unsigned </a:t>
            </a:r>
            <a:r>
              <a:rPr lang="en-CA" dirty="0" err="1" smtClean="0"/>
              <a:t>getNumTemplateParameterLists</a:t>
            </a:r>
            <a:r>
              <a:rPr lang="en-CA" dirty="0" smtClean="0"/>
              <a:t>() </a:t>
            </a:r>
            <a:r>
              <a:rPr lang="en-CA" dirty="0" err="1" smtClean="0"/>
              <a:t>const</a:t>
            </a:r>
            <a:r>
              <a:rPr lang="en-CA" dirty="0" smtClean="0"/>
              <a:t> {</a:t>
            </a:r>
          </a:p>
          <a:p>
            <a:r>
              <a:rPr lang="en-CA" dirty="0" smtClean="0"/>
              <a:t>    return </a:t>
            </a:r>
            <a:r>
              <a:rPr lang="en-CA" dirty="0" err="1" smtClean="0"/>
              <a:t>hasExtInfo</a:t>
            </a:r>
            <a:r>
              <a:rPr lang="en-CA" dirty="0" smtClean="0"/>
              <a:t>() ? </a:t>
            </a:r>
            <a:r>
              <a:rPr lang="en-CA" dirty="0" err="1" smtClean="0"/>
              <a:t>getExtInfo</a:t>
            </a:r>
            <a:r>
              <a:rPr lang="en-CA" dirty="0" smtClean="0"/>
              <a:t>()-&gt;</a:t>
            </a:r>
            <a:r>
              <a:rPr lang="en-CA" dirty="0" err="1" smtClean="0"/>
              <a:t>NumTemplParamLists</a:t>
            </a:r>
            <a:r>
              <a:rPr lang="en-CA" dirty="0" smtClean="0"/>
              <a:t> : 0;</a:t>
            </a:r>
          </a:p>
          <a:p>
            <a:r>
              <a:rPr lang="en-CA" dirty="0" smtClean="0"/>
              <a:t>  }</a:t>
            </a:r>
          </a:p>
          <a:p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825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Continued…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556792"/>
            <a:ext cx="78488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template &lt;</a:t>
            </a:r>
            <a:r>
              <a:rPr lang="en-CA" dirty="0" err="1" smtClean="0"/>
              <a:t>typename</a:t>
            </a:r>
            <a:r>
              <a:rPr lang="en-CA" dirty="0" smtClean="0"/>
              <a:t> Derived&gt;</a:t>
            </a:r>
          </a:p>
          <a:p>
            <a:r>
              <a:rPr lang="en-CA" dirty="0" smtClean="0"/>
              <a:t>template &lt;</a:t>
            </a:r>
            <a:r>
              <a:rPr lang="en-CA" dirty="0" err="1" smtClean="0"/>
              <a:t>typename</a:t>
            </a:r>
            <a:r>
              <a:rPr lang="en-CA" dirty="0" smtClean="0"/>
              <a:t> T&gt;</a:t>
            </a:r>
          </a:p>
          <a:p>
            <a:r>
              <a:rPr lang="en-CA" dirty="0" smtClean="0"/>
              <a:t>bool </a:t>
            </a:r>
            <a:r>
              <a:rPr lang="en-CA" dirty="0" err="1" smtClean="0"/>
              <a:t>RecursiveASTVisitor</a:t>
            </a:r>
            <a:r>
              <a:rPr lang="en-CA" dirty="0" smtClean="0"/>
              <a:t>&lt;Derived&gt;::</a:t>
            </a:r>
            <a:r>
              <a:rPr lang="en-CA" dirty="0" err="1" smtClean="0"/>
              <a:t>TraverseDeclTemplateParameterLists</a:t>
            </a:r>
            <a:r>
              <a:rPr lang="en-CA" dirty="0" smtClean="0"/>
              <a:t>(T *D) {</a:t>
            </a:r>
          </a:p>
          <a:p>
            <a:r>
              <a:rPr lang="en-CA" dirty="0" smtClean="0"/>
              <a:t>  for (unsigned </a:t>
            </a:r>
            <a:r>
              <a:rPr lang="en-CA" dirty="0" err="1" smtClean="0"/>
              <a:t>i</a:t>
            </a:r>
            <a:r>
              <a:rPr lang="en-CA" dirty="0" smtClean="0"/>
              <a:t> = 0; </a:t>
            </a:r>
            <a:r>
              <a:rPr lang="en-CA" dirty="0" err="1" smtClean="0"/>
              <a:t>i</a:t>
            </a:r>
            <a:r>
              <a:rPr lang="en-CA" dirty="0" smtClean="0"/>
              <a:t> &lt; D-&gt;</a:t>
            </a:r>
            <a:r>
              <a:rPr lang="en-CA" dirty="0" err="1" smtClean="0"/>
              <a:t>getNumTemplateParameterLists</a:t>
            </a:r>
            <a:r>
              <a:rPr lang="en-CA" dirty="0" smtClean="0"/>
              <a:t>(); </a:t>
            </a:r>
            <a:r>
              <a:rPr lang="en-CA" dirty="0" err="1" smtClean="0"/>
              <a:t>i</a:t>
            </a:r>
            <a:r>
              <a:rPr lang="en-CA" dirty="0" smtClean="0"/>
              <a:t>++) {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TemplateParameterList</a:t>
            </a:r>
            <a:r>
              <a:rPr lang="en-CA" dirty="0" smtClean="0"/>
              <a:t> *TPL = D-&gt;</a:t>
            </a:r>
            <a:r>
              <a:rPr lang="en-CA" dirty="0" err="1" smtClean="0"/>
              <a:t>getTemplateParameterList</a:t>
            </a:r>
            <a:r>
              <a:rPr lang="en-CA" dirty="0" smtClean="0"/>
              <a:t>(</a:t>
            </a:r>
            <a:r>
              <a:rPr lang="en-CA" dirty="0" err="1" smtClean="0"/>
              <a:t>i</a:t>
            </a:r>
            <a:r>
              <a:rPr lang="en-CA" dirty="0" smtClean="0"/>
              <a:t>);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TraverseTemplateParameterListHelper</a:t>
            </a:r>
            <a:r>
              <a:rPr lang="en-CA" dirty="0" smtClean="0"/>
              <a:t>(TPL);</a:t>
            </a:r>
          </a:p>
          <a:p>
            <a:r>
              <a:rPr lang="en-CA" dirty="0" smtClean="0"/>
              <a:t>  }</a:t>
            </a:r>
          </a:p>
          <a:p>
            <a:r>
              <a:rPr lang="en-CA" dirty="0" smtClean="0"/>
              <a:t>  return true;</a:t>
            </a:r>
          </a:p>
          <a:p>
            <a:r>
              <a:rPr lang="en-CA" dirty="0" smtClean="0"/>
              <a:t>}</a:t>
            </a:r>
          </a:p>
          <a:p>
            <a:endParaRPr lang="en-CA" dirty="0"/>
          </a:p>
          <a:p>
            <a:r>
              <a:rPr lang="en-CA" dirty="0" smtClean="0"/>
              <a:t>DEF_TRAVERSE_DECL(</a:t>
            </a:r>
            <a:r>
              <a:rPr lang="en-CA" dirty="0" err="1" smtClean="0"/>
              <a:t>EnumDecl</a:t>
            </a:r>
            <a:r>
              <a:rPr lang="en-CA" dirty="0" smtClean="0"/>
              <a:t>, {</a:t>
            </a:r>
          </a:p>
          <a:p>
            <a:r>
              <a:rPr lang="en-CA" dirty="0" smtClean="0"/>
              <a:t>  TRY_TO(</a:t>
            </a:r>
            <a:r>
              <a:rPr lang="en-CA" dirty="0" err="1" smtClean="0"/>
              <a:t>TraverseDeclTemplateParameterLists</a:t>
            </a:r>
            <a:r>
              <a:rPr lang="en-CA" dirty="0" smtClean="0"/>
              <a:t>(D));</a:t>
            </a:r>
          </a:p>
          <a:p>
            <a:endParaRPr lang="en-CA" dirty="0" smtClean="0"/>
          </a:p>
          <a:p>
            <a:r>
              <a:rPr lang="en-CA" dirty="0" smtClean="0"/>
              <a:t>template &lt;</a:t>
            </a:r>
            <a:r>
              <a:rPr lang="en-CA" dirty="0" err="1" smtClean="0"/>
              <a:t>typename</a:t>
            </a:r>
            <a:r>
              <a:rPr lang="en-CA" dirty="0" smtClean="0"/>
              <a:t> Derived&gt;</a:t>
            </a:r>
          </a:p>
          <a:p>
            <a:r>
              <a:rPr lang="en-CA" dirty="0" smtClean="0"/>
              <a:t>bool </a:t>
            </a:r>
            <a:r>
              <a:rPr lang="en-CA" dirty="0" err="1" smtClean="0"/>
              <a:t>RecursiveASTVisitor</a:t>
            </a:r>
            <a:r>
              <a:rPr lang="en-CA" dirty="0" smtClean="0"/>
              <a:t>&lt;Derived&gt;::</a:t>
            </a:r>
            <a:r>
              <a:rPr lang="en-CA" dirty="0" err="1" smtClean="0"/>
              <a:t>TraverseRecordHelper</a:t>
            </a:r>
            <a:r>
              <a:rPr lang="en-CA" dirty="0" smtClean="0"/>
              <a:t>(</a:t>
            </a:r>
            <a:r>
              <a:rPr lang="en-CA" dirty="0" err="1" smtClean="0"/>
              <a:t>RecordDecl</a:t>
            </a:r>
            <a:r>
              <a:rPr lang="en-CA" dirty="0" smtClean="0"/>
              <a:t> *D) {</a:t>
            </a:r>
          </a:p>
          <a:p>
            <a:r>
              <a:rPr lang="en-CA" dirty="0" smtClean="0"/>
              <a:t>  TRY_TO(</a:t>
            </a:r>
            <a:r>
              <a:rPr lang="en-CA" dirty="0" err="1" smtClean="0"/>
              <a:t>TraverseDeclTemplateParameterLists</a:t>
            </a:r>
            <a:r>
              <a:rPr lang="en-CA" dirty="0" smtClean="0"/>
              <a:t>(D));</a:t>
            </a:r>
          </a:p>
          <a:p>
            <a:endParaRPr lang="en-CA" dirty="0" smtClean="0"/>
          </a:p>
          <a:p>
            <a:r>
              <a:rPr lang="en-CA" dirty="0" smtClean="0"/>
              <a:t>… etc.</a:t>
            </a:r>
          </a:p>
          <a:p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61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Online video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en-CA" dirty="0" smtClean="0"/>
              <a:t>https://jonasdevlieghere.com/understanding-the-clang-ast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429000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Tell you </a:t>
            </a:r>
            <a:r>
              <a:rPr lang="en-CA" sz="2800" b="1" dirty="0" smtClean="0"/>
              <a:t>everything</a:t>
            </a:r>
            <a:r>
              <a:rPr lang="en-CA" sz="2800" dirty="0" smtClean="0"/>
              <a:t> you might ever want to know about C++ source code </a:t>
            </a:r>
            <a:r>
              <a:rPr lang="en-CA" sz="2800" dirty="0" smtClean="0">
                <a:solidFill>
                  <a:srgbClr val="FF0000"/>
                </a:solidFill>
              </a:rPr>
              <a:t>except</a:t>
            </a:r>
            <a:r>
              <a:rPr lang="en-CA" sz="2800" dirty="0" smtClean="0"/>
              <a:t> where the semicolons are</a:t>
            </a:r>
          </a:p>
          <a:p>
            <a:endParaRPr lang="en-CA" sz="2800" dirty="0"/>
          </a:p>
          <a:p>
            <a:r>
              <a:rPr lang="en-CA" sz="2800" dirty="0" smtClean="0"/>
              <a:t>Oops:  The architects clearly forgot to think about the case where one wishes to generate new source code from old, and would like it to then compile</a:t>
            </a:r>
            <a:endParaRPr lang="en-CA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557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Architectural issue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CA" dirty="0" smtClean="0"/>
              <a:t>High level architectural templates:</a:t>
            </a:r>
          </a:p>
          <a:p>
            <a:pPr lvl="1"/>
            <a:r>
              <a:rPr lang="en-CA" dirty="0" smtClean="0"/>
              <a:t>A sign you’d got something wrong</a:t>
            </a:r>
          </a:p>
          <a:p>
            <a:pPr lvl="1"/>
            <a:r>
              <a:rPr lang="en-CA" dirty="0" smtClean="0"/>
              <a:t>Same concepts should be inherited (not divorced)</a:t>
            </a:r>
          </a:p>
          <a:p>
            <a:r>
              <a:rPr lang="en-CA" dirty="0" smtClean="0"/>
              <a:t>But I also don’t like multiple inheritance</a:t>
            </a:r>
          </a:p>
          <a:p>
            <a:pPr lvl="1"/>
            <a:r>
              <a:rPr lang="en-CA" dirty="0" err="1" smtClean="0"/>
              <a:t>IsA</a:t>
            </a:r>
            <a:r>
              <a:rPr lang="en-CA" dirty="0" smtClean="0"/>
              <a:t> is not the same as </a:t>
            </a:r>
            <a:r>
              <a:rPr lang="en-CA" dirty="0" err="1" smtClean="0"/>
              <a:t>HasA</a:t>
            </a:r>
            <a:endParaRPr lang="en-CA" dirty="0" smtClean="0"/>
          </a:p>
          <a:p>
            <a:r>
              <a:rPr lang="en-CA" dirty="0" smtClean="0"/>
              <a:t>Perhaps very different AST nodes can all have</a:t>
            </a:r>
          </a:p>
          <a:p>
            <a:pPr lvl="1"/>
            <a:r>
              <a:rPr lang="en-CA" dirty="0" err="1" smtClean="0"/>
              <a:t>TemplateParameterLists</a:t>
            </a:r>
            <a:endParaRPr lang="en-CA" dirty="0" smtClean="0"/>
          </a:p>
          <a:p>
            <a:r>
              <a:rPr lang="en-CA" dirty="0" smtClean="0"/>
              <a:t>And perhaps just about any Node might</a:t>
            </a:r>
          </a:p>
          <a:p>
            <a:r>
              <a:rPr lang="en-CA" dirty="0" smtClean="0"/>
              <a:t>Don’t want to redesign everything on change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313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CA" dirty="0" smtClean="0"/>
              <a:t>Putting it all together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0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DEF_TRAVERSE_DECL(</a:t>
            </a:r>
            <a:r>
              <a:rPr lang="en-CA" dirty="0" err="1" smtClean="0"/>
              <a:t>OMPDeclareReductionDecl</a:t>
            </a:r>
            <a:r>
              <a:rPr lang="en-CA" dirty="0" smtClean="0"/>
              <a:t>, {</a:t>
            </a:r>
          </a:p>
          <a:p>
            <a:r>
              <a:rPr lang="en-CA" dirty="0" smtClean="0"/>
              <a:t>  TRY_TO(</a:t>
            </a:r>
            <a:r>
              <a:rPr lang="en-CA" dirty="0" err="1" smtClean="0"/>
              <a:t>TraverseStmt</a:t>
            </a:r>
            <a:r>
              <a:rPr lang="en-CA" dirty="0" smtClean="0"/>
              <a:t>(D-&gt;</a:t>
            </a:r>
            <a:r>
              <a:rPr lang="en-CA" dirty="0" err="1" smtClean="0"/>
              <a:t>getCombiner</a:t>
            </a:r>
            <a:r>
              <a:rPr lang="en-CA" dirty="0" smtClean="0"/>
              <a:t>()));</a:t>
            </a:r>
          </a:p>
          <a:p>
            <a:r>
              <a:rPr lang="en-CA" dirty="0" smtClean="0"/>
              <a:t>  if (auto *Initializer = D-&gt;</a:t>
            </a:r>
            <a:r>
              <a:rPr lang="en-CA" dirty="0" err="1" smtClean="0"/>
              <a:t>getInitializer</a:t>
            </a:r>
            <a:r>
              <a:rPr lang="en-CA" dirty="0" smtClean="0"/>
              <a:t>())</a:t>
            </a:r>
          </a:p>
          <a:p>
            <a:r>
              <a:rPr lang="en-CA" dirty="0" smtClean="0"/>
              <a:t>    TRY_TO(</a:t>
            </a:r>
            <a:r>
              <a:rPr lang="en-CA" dirty="0" err="1" smtClean="0"/>
              <a:t>TraverseStmt</a:t>
            </a:r>
            <a:r>
              <a:rPr lang="en-CA" dirty="0" smtClean="0"/>
              <a:t>(Initializer));</a:t>
            </a:r>
          </a:p>
          <a:p>
            <a:r>
              <a:rPr lang="en-CA" dirty="0" smtClean="0"/>
              <a:t>  TRY_TO(</a:t>
            </a:r>
            <a:r>
              <a:rPr lang="en-CA" dirty="0" err="1" smtClean="0"/>
              <a:t>TraverseType</a:t>
            </a:r>
            <a:r>
              <a:rPr lang="en-CA" dirty="0" smtClean="0"/>
              <a:t>(D-&gt;</a:t>
            </a:r>
            <a:r>
              <a:rPr lang="en-CA" dirty="0" err="1" smtClean="0"/>
              <a:t>getType</a:t>
            </a:r>
            <a:r>
              <a:rPr lang="en-CA" dirty="0" smtClean="0"/>
              <a:t>()));</a:t>
            </a:r>
          </a:p>
          <a:p>
            <a:r>
              <a:rPr lang="en-CA" dirty="0" smtClean="0"/>
              <a:t>  </a:t>
            </a:r>
            <a:r>
              <a:rPr lang="en-CA" dirty="0" smtClean="0">
                <a:solidFill>
                  <a:srgbClr val="FF0000"/>
                </a:solidFill>
              </a:rPr>
              <a:t>return true;</a:t>
            </a:r>
          </a:p>
          <a:p>
            <a:r>
              <a:rPr lang="en-CA" dirty="0" smtClean="0"/>
              <a:t>})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3336081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template &lt;</a:t>
            </a:r>
            <a:r>
              <a:rPr lang="en-CA" dirty="0" err="1" smtClean="0"/>
              <a:t>typename</a:t>
            </a:r>
            <a:r>
              <a:rPr lang="en-CA" dirty="0" smtClean="0"/>
              <a:t> Derived&gt; bool </a:t>
            </a:r>
            <a:r>
              <a:rPr lang="en-CA" dirty="0" err="1" smtClean="0"/>
              <a:t>RecursiveASTVisitor</a:t>
            </a:r>
            <a:r>
              <a:rPr lang="en-CA" dirty="0" smtClean="0"/>
              <a:t>&lt;Derived&gt;::</a:t>
            </a:r>
            <a:r>
              <a:rPr lang="en-CA" dirty="0" err="1" smtClean="0"/>
              <a:t>TraverseOMPDeclar</a:t>
            </a:r>
            <a:endParaRPr lang="en-CA" dirty="0" smtClean="0"/>
          </a:p>
          <a:p>
            <a:r>
              <a:rPr lang="en-CA" dirty="0" err="1" smtClean="0"/>
              <a:t>eReductionDecl</a:t>
            </a:r>
            <a:r>
              <a:rPr lang="en-CA" dirty="0" smtClean="0"/>
              <a:t>(</a:t>
            </a:r>
            <a:r>
              <a:rPr lang="en-CA" dirty="0" err="1" smtClean="0"/>
              <a:t>OMPDeclareReductionDecl</a:t>
            </a:r>
            <a:r>
              <a:rPr lang="en-CA" dirty="0" smtClean="0"/>
              <a:t> *D) { bool </a:t>
            </a:r>
            <a:r>
              <a:rPr lang="en-CA" dirty="0" err="1" smtClean="0"/>
              <a:t>ShouldVisitChildren</a:t>
            </a:r>
            <a:r>
              <a:rPr lang="en-CA" dirty="0" smtClean="0"/>
              <a:t> = true; </a:t>
            </a:r>
            <a:r>
              <a:rPr lang="en-CA" dirty="0" err="1" smtClean="0"/>
              <a:t>bo</a:t>
            </a:r>
            <a:endParaRPr lang="en-CA" dirty="0" smtClean="0"/>
          </a:p>
          <a:p>
            <a:r>
              <a:rPr lang="en-CA" dirty="0" err="1" smtClean="0"/>
              <a:t>ol</a:t>
            </a:r>
            <a:r>
              <a:rPr lang="en-CA" dirty="0" smtClean="0"/>
              <a:t> </a:t>
            </a:r>
            <a:r>
              <a:rPr lang="en-CA" dirty="0" err="1" smtClean="0"/>
              <a:t>ReturnValue</a:t>
            </a:r>
            <a:r>
              <a:rPr lang="en-CA" dirty="0" smtClean="0"/>
              <a:t> = true; if (!</a:t>
            </a:r>
            <a:r>
              <a:rPr lang="en-CA" dirty="0" err="1" smtClean="0"/>
              <a:t>getDerived</a:t>
            </a:r>
            <a:r>
              <a:rPr lang="en-CA" dirty="0" smtClean="0"/>
              <a:t>().</a:t>
            </a:r>
            <a:r>
              <a:rPr lang="en-CA" dirty="0" err="1" smtClean="0"/>
              <a:t>shouldTraversePostOrder</a:t>
            </a:r>
            <a:r>
              <a:rPr lang="en-CA" dirty="0" smtClean="0"/>
              <a:t>()) do { if (!</a:t>
            </a:r>
            <a:r>
              <a:rPr lang="en-CA" dirty="0" err="1" smtClean="0"/>
              <a:t>ge</a:t>
            </a:r>
            <a:endParaRPr lang="en-CA" dirty="0" smtClean="0"/>
          </a:p>
          <a:p>
            <a:r>
              <a:rPr lang="en-CA" dirty="0" err="1" smtClean="0"/>
              <a:t>tDerived</a:t>
            </a:r>
            <a:r>
              <a:rPr lang="en-CA" dirty="0" smtClean="0"/>
              <a:t>().</a:t>
            </a:r>
            <a:r>
              <a:rPr lang="en-CA" dirty="0" err="1" smtClean="0"/>
              <a:t>WalkUpFromOMPDeclareReductionDecl</a:t>
            </a:r>
            <a:r>
              <a:rPr lang="en-CA" dirty="0" smtClean="0"/>
              <a:t>(D)) return false; } while (false);</a:t>
            </a:r>
          </a:p>
          <a:p>
            <a:r>
              <a:rPr lang="en-CA" dirty="0" smtClean="0"/>
              <a:t>{ { do { if (!</a:t>
            </a:r>
            <a:r>
              <a:rPr lang="en-CA" dirty="0" err="1" smtClean="0"/>
              <a:t>getDerived</a:t>
            </a:r>
            <a:r>
              <a:rPr lang="en-CA" dirty="0" smtClean="0"/>
              <a:t>().</a:t>
            </a:r>
            <a:r>
              <a:rPr lang="en-CA" dirty="0" err="1" smtClean="0"/>
              <a:t>TraverseStmt</a:t>
            </a:r>
            <a:r>
              <a:rPr lang="en-CA" dirty="0" smtClean="0"/>
              <a:t>(D-&gt;</a:t>
            </a:r>
            <a:r>
              <a:rPr lang="en-CA" dirty="0" err="1" smtClean="0"/>
              <a:t>getCombiner</a:t>
            </a:r>
            <a:r>
              <a:rPr lang="en-CA" dirty="0" smtClean="0"/>
              <a:t>())) return false; } while</a:t>
            </a:r>
          </a:p>
          <a:p>
            <a:r>
              <a:rPr lang="en-CA" dirty="0" smtClean="0"/>
              <a:t> (false); if (auto *Initializer = D-&gt;</a:t>
            </a:r>
            <a:r>
              <a:rPr lang="en-CA" dirty="0" err="1" smtClean="0"/>
              <a:t>getInitializer</a:t>
            </a:r>
            <a:r>
              <a:rPr lang="en-CA" dirty="0" smtClean="0"/>
              <a:t>()) do { if (!</a:t>
            </a:r>
            <a:r>
              <a:rPr lang="en-CA" dirty="0" err="1" smtClean="0"/>
              <a:t>getDerived</a:t>
            </a:r>
            <a:r>
              <a:rPr lang="en-CA" dirty="0" smtClean="0"/>
              <a:t>().</a:t>
            </a:r>
            <a:r>
              <a:rPr lang="en-CA" dirty="0" err="1" smtClean="0"/>
              <a:t>Tr</a:t>
            </a:r>
            <a:endParaRPr lang="en-CA" dirty="0" smtClean="0"/>
          </a:p>
          <a:p>
            <a:r>
              <a:rPr lang="en-CA" dirty="0" err="1" smtClean="0"/>
              <a:t>averseStmt</a:t>
            </a:r>
            <a:r>
              <a:rPr lang="en-CA" dirty="0" smtClean="0"/>
              <a:t>(Initializer)) return false; } while (false); do { if (!</a:t>
            </a:r>
            <a:r>
              <a:rPr lang="en-CA" dirty="0" err="1" smtClean="0"/>
              <a:t>getDerived</a:t>
            </a:r>
            <a:r>
              <a:rPr lang="en-CA" dirty="0" smtClean="0"/>
              <a:t>().T</a:t>
            </a:r>
          </a:p>
          <a:p>
            <a:r>
              <a:rPr lang="en-CA" dirty="0" err="1" smtClean="0"/>
              <a:t>raverseType</a:t>
            </a:r>
            <a:r>
              <a:rPr lang="en-CA" dirty="0" smtClean="0"/>
              <a:t>(D-&gt;</a:t>
            </a:r>
            <a:r>
              <a:rPr lang="en-CA" dirty="0" err="1" smtClean="0"/>
              <a:t>getType</a:t>
            </a:r>
            <a:r>
              <a:rPr lang="en-CA" dirty="0" smtClean="0"/>
              <a:t>())) return false; } while (false); </a:t>
            </a:r>
            <a:r>
              <a:rPr lang="en-CA" dirty="0" smtClean="0">
                <a:solidFill>
                  <a:srgbClr val="FF0000"/>
                </a:solidFill>
              </a:rPr>
              <a:t>return true</a:t>
            </a:r>
            <a:r>
              <a:rPr lang="en-CA" dirty="0" smtClean="0"/>
              <a:t>; }; } if (</a:t>
            </a:r>
          </a:p>
          <a:p>
            <a:r>
              <a:rPr lang="en-CA" dirty="0" err="1" smtClean="0"/>
              <a:t>ReturnValue</a:t>
            </a:r>
            <a:r>
              <a:rPr lang="en-CA" dirty="0" smtClean="0"/>
              <a:t> &amp;&amp; </a:t>
            </a:r>
            <a:r>
              <a:rPr lang="en-CA" dirty="0" err="1" smtClean="0"/>
              <a:t>ShouldVisitChildren</a:t>
            </a:r>
            <a:r>
              <a:rPr lang="en-CA" dirty="0" smtClean="0"/>
              <a:t>) do { if (!</a:t>
            </a:r>
            <a:r>
              <a:rPr lang="en-CA" dirty="0" err="1" smtClean="0"/>
              <a:t>getDerived</a:t>
            </a:r>
            <a:r>
              <a:rPr lang="en-CA" dirty="0" smtClean="0"/>
              <a:t>().</a:t>
            </a:r>
            <a:r>
              <a:rPr lang="en-CA" dirty="0" err="1" smtClean="0"/>
              <a:t>TraverseDeclContextHe</a:t>
            </a:r>
            <a:endParaRPr lang="en-CA" dirty="0" smtClean="0"/>
          </a:p>
          <a:p>
            <a:r>
              <a:rPr lang="en-CA" dirty="0" err="1" smtClean="0"/>
              <a:t>lper</a:t>
            </a:r>
            <a:r>
              <a:rPr lang="en-CA" dirty="0" smtClean="0"/>
              <a:t>(</a:t>
            </a:r>
            <a:r>
              <a:rPr lang="en-CA" dirty="0" err="1" smtClean="0"/>
              <a:t>dyn_cast</a:t>
            </a:r>
            <a:r>
              <a:rPr lang="en-CA" dirty="0" smtClean="0"/>
              <a:t>&lt;</a:t>
            </a:r>
            <a:r>
              <a:rPr lang="en-CA" dirty="0" err="1" smtClean="0"/>
              <a:t>DeclContext</a:t>
            </a:r>
            <a:r>
              <a:rPr lang="en-CA" dirty="0" smtClean="0"/>
              <a:t>&gt;(D))) return false; } while (false); if (</a:t>
            </a:r>
            <a:r>
              <a:rPr lang="en-CA" dirty="0" err="1" smtClean="0"/>
              <a:t>ReturnValue</a:t>
            </a:r>
            <a:r>
              <a:rPr lang="en-CA" dirty="0" smtClean="0"/>
              <a:t> &amp;</a:t>
            </a:r>
          </a:p>
          <a:p>
            <a:r>
              <a:rPr lang="en-CA" dirty="0" smtClean="0"/>
              <a:t>&amp; </a:t>
            </a:r>
            <a:r>
              <a:rPr lang="en-CA" dirty="0" err="1" smtClean="0"/>
              <a:t>getDerived</a:t>
            </a:r>
            <a:r>
              <a:rPr lang="en-CA" dirty="0" smtClean="0"/>
              <a:t>().</a:t>
            </a:r>
            <a:r>
              <a:rPr lang="en-CA" dirty="0" err="1" smtClean="0"/>
              <a:t>shouldTraversePostOrder</a:t>
            </a:r>
            <a:r>
              <a:rPr lang="en-CA" dirty="0" smtClean="0"/>
              <a:t>()) do { if (!</a:t>
            </a:r>
            <a:r>
              <a:rPr lang="en-CA" dirty="0" err="1" smtClean="0"/>
              <a:t>getDerived</a:t>
            </a:r>
            <a:r>
              <a:rPr lang="en-CA" dirty="0" smtClean="0"/>
              <a:t>().</a:t>
            </a:r>
            <a:r>
              <a:rPr lang="en-CA" dirty="0" err="1" smtClean="0"/>
              <a:t>WalkUpFromOMPDe</a:t>
            </a:r>
            <a:endParaRPr lang="en-CA" dirty="0" smtClean="0"/>
          </a:p>
          <a:p>
            <a:r>
              <a:rPr lang="en-CA" dirty="0" err="1" smtClean="0"/>
              <a:t>clareReductionDecl</a:t>
            </a:r>
            <a:r>
              <a:rPr lang="en-CA" dirty="0" smtClean="0"/>
              <a:t>(D)) return false; } while (false); return </a:t>
            </a:r>
            <a:r>
              <a:rPr lang="en-CA" dirty="0" err="1" smtClean="0"/>
              <a:t>ReturnValue</a:t>
            </a:r>
            <a:r>
              <a:rPr lang="en-CA" dirty="0" smtClean="0"/>
              <a:t>; }</a:t>
            </a:r>
          </a:p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677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Post-order consequently broken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412776"/>
            <a:ext cx="87849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template &lt;</a:t>
            </a:r>
            <a:r>
              <a:rPr lang="en-CA" dirty="0" err="1" smtClean="0"/>
              <a:t>typename</a:t>
            </a:r>
            <a:r>
              <a:rPr lang="en-CA" dirty="0" smtClean="0"/>
              <a:t> Derived&gt; bool</a:t>
            </a:r>
          </a:p>
          <a:p>
            <a:r>
              <a:rPr lang="en-CA" dirty="0" err="1" smtClean="0"/>
              <a:t>RecursiveASTVisitor</a:t>
            </a:r>
            <a:r>
              <a:rPr lang="en-CA" dirty="0" smtClean="0"/>
              <a:t>&lt;Derived&gt;::</a:t>
            </a:r>
            <a:r>
              <a:rPr lang="en-CA" dirty="0" err="1" smtClean="0"/>
              <a:t>TraverseOMPDeclare</a:t>
            </a:r>
            <a:r>
              <a:rPr lang="en-CA" dirty="0" smtClean="0"/>
              <a:t>(</a:t>
            </a:r>
            <a:r>
              <a:rPr lang="en-CA" dirty="0" err="1" smtClean="0"/>
              <a:t>OMPDeclare</a:t>
            </a:r>
            <a:r>
              <a:rPr lang="en-CA" dirty="0" smtClean="0"/>
              <a:t> *D)</a:t>
            </a:r>
          </a:p>
          <a:p>
            <a:r>
              <a:rPr lang="en-CA" dirty="0" smtClean="0"/>
              <a:t>{</a:t>
            </a:r>
          </a:p>
          <a:p>
            <a:r>
              <a:rPr lang="en-CA" dirty="0" smtClean="0"/>
              <a:t>    </a:t>
            </a:r>
            <a:r>
              <a:rPr lang="en-CA" dirty="0" smtClean="0">
                <a:solidFill>
                  <a:srgbClr val="FF0000"/>
                </a:solidFill>
              </a:rPr>
              <a:t>bool </a:t>
            </a:r>
            <a:r>
              <a:rPr lang="en-CA" dirty="0" err="1" smtClean="0">
                <a:solidFill>
                  <a:srgbClr val="FF0000"/>
                </a:solidFill>
              </a:rPr>
              <a:t>ShouldVisitChildren</a:t>
            </a:r>
            <a:r>
              <a:rPr lang="en-CA" dirty="0" smtClean="0">
                <a:solidFill>
                  <a:srgbClr val="FF0000"/>
                </a:solidFill>
              </a:rPr>
              <a:t> = true;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    bool </a:t>
            </a:r>
            <a:r>
              <a:rPr lang="en-CA" dirty="0" err="1" smtClean="0">
                <a:solidFill>
                  <a:srgbClr val="FF0000"/>
                </a:solidFill>
              </a:rPr>
              <a:t>ReturnValue</a:t>
            </a:r>
            <a:r>
              <a:rPr lang="en-CA" dirty="0" smtClean="0">
                <a:solidFill>
                  <a:srgbClr val="FF0000"/>
                </a:solidFill>
              </a:rPr>
              <a:t> = true;</a:t>
            </a:r>
          </a:p>
          <a:p>
            <a:endParaRPr lang="en-CA" dirty="0" smtClean="0"/>
          </a:p>
          <a:p>
            <a:r>
              <a:rPr lang="en-CA" dirty="0" smtClean="0"/>
              <a:t>    if (!</a:t>
            </a:r>
            <a:r>
              <a:rPr lang="en-CA" dirty="0" err="1" smtClean="0"/>
              <a:t>getDerived</a:t>
            </a:r>
            <a:r>
              <a:rPr lang="en-CA" dirty="0" smtClean="0"/>
              <a:t>().</a:t>
            </a:r>
            <a:r>
              <a:rPr lang="en-CA" dirty="0" err="1" smtClean="0"/>
              <a:t>shouldTraversePostOrder</a:t>
            </a:r>
            <a:r>
              <a:rPr lang="en-CA" dirty="0" smtClean="0"/>
              <a:t>()) </a:t>
            </a:r>
            <a:r>
              <a:rPr lang="en-CA" dirty="0" smtClean="0">
                <a:solidFill>
                  <a:srgbClr val="FF0000"/>
                </a:solidFill>
              </a:rPr>
              <a:t>do</a:t>
            </a:r>
            <a:r>
              <a:rPr lang="en-CA" dirty="0" smtClean="0"/>
              <a:t> {</a:t>
            </a:r>
          </a:p>
          <a:p>
            <a:r>
              <a:rPr lang="en-CA" dirty="0" smtClean="0"/>
              <a:t>        if (!</a:t>
            </a:r>
            <a:r>
              <a:rPr lang="en-CA" dirty="0" err="1" smtClean="0"/>
              <a:t>getDerived</a:t>
            </a:r>
            <a:r>
              <a:rPr lang="en-CA" dirty="0" smtClean="0"/>
              <a:t>().</a:t>
            </a:r>
            <a:r>
              <a:rPr lang="en-CA" dirty="0" err="1" smtClean="0"/>
              <a:t>WalkUpFromOMPDeclare</a:t>
            </a:r>
            <a:r>
              <a:rPr lang="en-CA" dirty="0" smtClean="0"/>
              <a:t>(D)) return false;</a:t>
            </a:r>
          </a:p>
          <a:p>
            <a:r>
              <a:rPr lang="en-CA" dirty="0" smtClean="0"/>
              <a:t>    } </a:t>
            </a:r>
            <a:r>
              <a:rPr lang="en-CA" dirty="0" smtClean="0">
                <a:solidFill>
                  <a:srgbClr val="FF0000"/>
                </a:solidFill>
              </a:rPr>
              <a:t>while (false);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    {  {</a:t>
            </a:r>
          </a:p>
          <a:p>
            <a:r>
              <a:rPr lang="en-CA" dirty="0" smtClean="0"/>
              <a:t>            </a:t>
            </a:r>
            <a:r>
              <a:rPr lang="en-CA" dirty="0" smtClean="0">
                <a:solidFill>
                  <a:srgbClr val="FF0000"/>
                </a:solidFill>
              </a:rPr>
              <a:t>do { </a:t>
            </a:r>
            <a:r>
              <a:rPr lang="en-CA" dirty="0" smtClean="0"/>
              <a:t>if (!</a:t>
            </a:r>
            <a:r>
              <a:rPr lang="en-CA" dirty="0" err="1" smtClean="0"/>
              <a:t>getDerived</a:t>
            </a:r>
            <a:r>
              <a:rPr lang="en-CA" dirty="0" smtClean="0"/>
              <a:t>().</a:t>
            </a:r>
            <a:r>
              <a:rPr lang="en-CA" dirty="0" err="1" smtClean="0"/>
              <a:t>TraverseStmt</a:t>
            </a:r>
            <a:r>
              <a:rPr lang="en-CA" dirty="0" smtClean="0"/>
              <a:t>(D-&gt;</a:t>
            </a:r>
            <a:r>
              <a:rPr lang="en-CA" dirty="0" err="1" smtClean="0"/>
              <a:t>getCombiner</a:t>
            </a:r>
            <a:r>
              <a:rPr lang="en-CA" dirty="0" smtClean="0"/>
              <a:t>())) return false; </a:t>
            </a:r>
            <a:r>
              <a:rPr lang="en-CA" dirty="0" smtClean="0">
                <a:solidFill>
                  <a:srgbClr val="FF0000"/>
                </a:solidFill>
              </a:rPr>
              <a:t>} while (false);</a:t>
            </a:r>
          </a:p>
          <a:p>
            <a:r>
              <a:rPr lang="en-CA" dirty="0" smtClean="0"/>
              <a:t>            if (auto *Initializer = D-&gt;</a:t>
            </a:r>
            <a:r>
              <a:rPr lang="en-CA" dirty="0" err="1" smtClean="0"/>
              <a:t>getInitializer</a:t>
            </a:r>
            <a:r>
              <a:rPr lang="en-CA" dirty="0" smtClean="0"/>
              <a:t>()) </a:t>
            </a:r>
            <a:r>
              <a:rPr lang="en-CA" dirty="0" smtClean="0">
                <a:solidFill>
                  <a:srgbClr val="FF0000"/>
                </a:solidFill>
              </a:rPr>
              <a:t>do</a:t>
            </a:r>
            <a:r>
              <a:rPr lang="en-CA" dirty="0" smtClean="0"/>
              <a:t> {</a:t>
            </a:r>
          </a:p>
          <a:p>
            <a:r>
              <a:rPr lang="en-CA" dirty="0" smtClean="0"/>
              <a:t>                if (!</a:t>
            </a:r>
            <a:r>
              <a:rPr lang="en-CA" dirty="0" err="1" smtClean="0"/>
              <a:t>getDerived</a:t>
            </a:r>
            <a:r>
              <a:rPr lang="en-CA" dirty="0" smtClean="0"/>
              <a:t>().</a:t>
            </a:r>
            <a:r>
              <a:rPr lang="en-CA" dirty="0" err="1" smtClean="0"/>
              <a:t>TraverseStmt</a:t>
            </a:r>
            <a:r>
              <a:rPr lang="en-CA" dirty="0" smtClean="0"/>
              <a:t>(Initializer)) return false;</a:t>
            </a:r>
          </a:p>
          <a:p>
            <a:r>
              <a:rPr lang="en-CA" dirty="0" smtClean="0"/>
              <a:t>            } </a:t>
            </a:r>
            <a:r>
              <a:rPr lang="en-CA" dirty="0" smtClean="0">
                <a:solidFill>
                  <a:srgbClr val="FF0000"/>
                </a:solidFill>
              </a:rPr>
              <a:t>while (false);</a:t>
            </a:r>
          </a:p>
          <a:p>
            <a:r>
              <a:rPr lang="en-CA" dirty="0" smtClean="0"/>
              <a:t>            </a:t>
            </a:r>
            <a:r>
              <a:rPr lang="en-CA" dirty="0" smtClean="0">
                <a:solidFill>
                  <a:srgbClr val="FF0000"/>
                </a:solidFill>
              </a:rPr>
              <a:t>do {  </a:t>
            </a:r>
            <a:r>
              <a:rPr lang="en-CA" dirty="0" smtClean="0"/>
              <a:t>if (!</a:t>
            </a:r>
            <a:r>
              <a:rPr lang="en-CA" dirty="0" err="1" smtClean="0"/>
              <a:t>getDerived</a:t>
            </a:r>
            <a:r>
              <a:rPr lang="en-CA" dirty="0" smtClean="0"/>
              <a:t>().</a:t>
            </a:r>
            <a:r>
              <a:rPr lang="en-CA" dirty="0" err="1" smtClean="0"/>
              <a:t>TraverseType</a:t>
            </a:r>
            <a:r>
              <a:rPr lang="en-CA" dirty="0" smtClean="0"/>
              <a:t>(D-&gt;</a:t>
            </a:r>
            <a:r>
              <a:rPr lang="en-CA" dirty="0" err="1" smtClean="0"/>
              <a:t>getType</a:t>
            </a:r>
            <a:r>
              <a:rPr lang="en-CA" dirty="0" smtClean="0"/>
              <a:t>())) return false;  </a:t>
            </a:r>
            <a:r>
              <a:rPr lang="en-CA" dirty="0" smtClean="0">
                <a:solidFill>
                  <a:srgbClr val="FF0000"/>
                </a:solidFill>
              </a:rPr>
              <a:t>} while (false);</a:t>
            </a:r>
          </a:p>
          <a:p>
            <a:r>
              <a:rPr lang="en-CA" dirty="0" smtClean="0"/>
              <a:t>            </a:t>
            </a:r>
            <a:r>
              <a:rPr lang="en-CA" b="1" dirty="0" smtClean="0">
                <a:solidFill>
                  <a:srgbClr val="FF0000"/>
                </a:solidFill>
              </a:rPr>
              <a:t>return true</a:t>
            </a:r>
            <a:r>
              <a:rPr lang="en-CA" dirty="0" smtClean="0"/>
              <a:t>;</a:t>
            </a:r>
          </a:p>
          <a:p>
            <a:r>
              <a:rPr lang="en-CA" dirty="0" smtClean="0"/>
              <a:t>        };</a:t>
            </a:r>
          </a:p>
          <a:p>
            <a:r>
              <a:rPr lang="en-CA" dirty="0" smtClean="0"/>
              <a:t>    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909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Continued …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916832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 if (</a:t>
            </a:r>
            <a:r>
              <a:rPr lang="en-CA" dirty="0" err="1" smtClean="0">
                <a:solidFill>
                  <a:srgbClr val="FF0000"/>
                </a:solidFill>
              </a:rPr>
              <a:t>ReturnValue</a:t>
            </a:r>
            <a:r>
              <a:rPr lang="en-CA" dirty="0" smtClean="0">
                <a:solidFill>
                  <a:srgbClr val="FF0000"/>
                </a:solidFill>
              </a:rPr>
              <a:t> &amp;&amp; </a:t>
            </a:r>
            <a:r>
              <a:rPr lang="en-CA" dirty="0" err="1" smtClean="0">
                <a:solidFill>
                  <a:srgbClr val="FF0000"/>
                </a:solidFill>
              </a:rPr>
              <a:t>ShouldVisitChildren</a:t>
            </a:r>
            <a:r>
              <a:rPr lang="en-CA" dirty="0" smtClean="0"/>
              <a:t>) </a:t>
            </a:r>
            <a:r>
              <a:rPr lang="en-CA" dirty="0" smtClean="0">
                <a:solidFill>
                  <a:srgbClr val="FF0000"/>
                </a:solidFill>
              </a:rPr>
              <a:t>do</a:t>
            </a:r>
            <a:r>
              <a:rPr lang="en-CA" dirty="0" smtClean="0"/>
              <a:t> {</a:t>
            </a:r>
          </a:p>
          <a:p>
            <a:r>
              <a:rPr lang="en-CA" dirty="0" smtClean="0"/>
              <a:t>        if (!</a:t>
            </a:r>
            <a:r>
              <a:rPr lang="en-CA" dirty="0" err="1" smtClean="0"/>
              <a:t>getDerived</a:t>
            </a:r>
            <a:r>
              <a:rPr lang="en-CA" dirty="0" smtClean="0"/>
              <a:t>().</a:t>
            </a:r>
            <a:r>
              <a:rPr lang="en-CA" dirty="0" err="1" smtClean="0"/>
              <a:t>TraverseDeclContextHelper</a:t>
            </a:r>
            <a:r>
              <a:rPr lang="en-CA" dirty="0" smtClean="0"/>
              <a:t>(</a:t>
            </a:r>
            <a:r>
              <a:rPr lang="en-CA" dirty="0" err="1" smtClean="0"/>
              <a:t>dyn_cast</a:t>
            </a:r>
            <a:r>
              <a:rPr lang="en-CA" dirty="0" smtClean="0"/>
              <a:t>&lt;</a:t>
            </a:r>
            <a:r>
              <a:rPr lang="en-CA" dirty="0" err="1" smtClean="0"/>
              <a:t>DeclContext</a:t>
            </a:r>
            <a:r>
              <a:rPr lang="en-CA" dirty="0" smtClean="0"/>
              <a:t>&gt;(D))) return false;</a:t>
            </a:r>
          </a:p>
          <a:p>
            <a:r>
              <a:rPr lang="en-CA" dirty="0" smtClean="0"/>
              <a:t>    } </a:t>
            </a:r>
            <a:r>
              <a:rPr lang="en-CA" dirty="0" smtClean="0">
                <a:solidFill>
                  <a:srgbClr val="FF0000"/>
                </a:solidFill>
              </a:rPr>
              <a:t>while (false);</a:t>
            </a:r>
          </a:p>
          <a:p>
            <a:r>
              <a:rPr lang="en-CA" dirty="0" smtClean="0"/>
              <a:t>    if (</a:t>
            </a:r>
            <a:r>
              <a:rPr lang="en-CA" dirty="0" err="1" smtClean="0"/>
              <a:t>ReturnValue</a:t>
            </a:r>
            <a:r>
              <a:rPr lang="en-CA" dirty="0" smtClean="0"/>
              <a:t> &amp;&amp; </a:t>
            </a:r>
            <a:r>
              <a:rPr lang="en-CA" dirty="0" err="1" smtClean="0"/>
              <a:t>getDerived</a:t>
            </a:r>
            <a:r>
              <a:rPr lang="en-CA" dirty="0" smtClean="0"/>
              <a:t>().</a:t>
            </a:r>
            <a:r>
              <a:rPr lang="en-CA" dirty="0" err="1" smtClean="0"/>
              <a:t>shouldTraversePostOrder</a:t>
            </a:r>
            <a:r>
              <a:rPr lang="en-CA" dirty="0" smtClean="0"/>
              <a:t>()) do {</a:t>
            </a:r>
          </a:p>
          <a:p>
            <a:r>
              <a:rPr lang="en-CA" dirty="0" smtClean="0"/>
              <a:t>        if (!</a:t>
            </a:r>
            <a:r>
              <a:rPr lang="en-CA" dirty="0" err="1" smtClean="0"/>
              <a:t>getDerived</a:t>
            </a:r>
            <a:r>
              <a:rPr lang="en-CA" dirty="0" smtClean="0"/>
              <a:t>().</a:t>
            </a:r>
            <a:r>
              <a:rPr lang="en-CA" dirty="0" err="1" smtClean="0"/>
              <a:t>WalkUpFromOMPDeclareReductionDecl</a:t>
            </a:r>
            <a:r>
              <a:rPr lang="en-CA" dirty="0" smtClean="0"/>
              <a:t>(D)) return false;</a:t>
            </a:r>
          </a:p>
          <a:p>
            <a:r>
              <a:rPr lang="en-CA" dirty="0" smtClean="0"/>
              <a:t>    } while (false);</a:t>
            </a:r>
          </a:p>
          <a:p>
            <a:r>
              <a:rPr lang="en-CA" dirty="0" smtClean="0"/>
              <a:t>    return </a:t>
            </a:r>
            <a:r>
              <a:rPr lang="en-CA" dirty="0" err="1" smtClean="0"/>
              <a:t>ReturnValue</a:t>
            </a:r>
            <a:r>
              <a:rPr lang="en-CA" dirty="0" smtClean="0"/>
              <a:t>;</a:t>
            </a:r>
          </a:p>
          <a:p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225156"/>
            <a:ext cx="8229600" cy="1901007"/>
          </a:xfrm>
        </p:spPr>
        <p:txBody>
          <a:bodyPr>
            <a:normAutofit fontScale="92500" lnSpcReduction="10000"/>
          </a:bodyPr>
          <a:lstStyle/>
          <a:p>
            <a:r>
              <a:rPr lang="en-CA" dirty="0" err="1" smtClean="0"/>
              <a:t>ReturnValue</a:t>
            </a:r>
            <a:r>
              <a:rPr lang="en-CA" dirty="0" smtClean="0"/>
              <a:t> almost never used</a:t>
            </a:r>
          </a:p>
          <a:p>
            <a:pPr lvl="1"/>
            <a:r>
              <a:rPr lang="en-CA" dirty="0" smtClean="0"/>
              <a:t>Could easily be removed from logic</a:t>
            </a:r>
          </a:p>
          <a:p>
            <a:r>
              <a:rPr lang="en-CA" dirty="0" err="1" smtClean="0"/>
              <a:t>ShouldVisitChildren</a:t>
            </a:r>
            <a:endParaRPr lang="en-CA" dirty="0"/>
          </a:p>
          <a:p>
            <a:pPr lvl="1"/>
            <a:r>
              <a:rPr lang="en-CA" dirty="0" smtClean="0"/>
              <a:t>perhaps better 2 macros than this ghastly </a:t>
            </a:r>
            <a:r>
              <a:rPr lang="en-CA" dirty="0" err="1" smtClean="0"/>
              <a:t>cludge</a:t>
            </a:r>
            <a:endParaRPr lang="en-CA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665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Macros as architectural Issue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RecursiveASTVisitor.h</a:t>
            </a:r>
            <a:r>
              <a:rPr lang="en-CA" dirty="0" smtClean="0"/>
              <a:t>	</a:t>
            </a:r>
          </a:p>
          <a:p>
            <a:pPr lvl="1"/>
            <a:r>
              <a:rPr lang="en-CA" dirty="0" smtClean="0"/>
              <a:t>3,124 lines (using macros everywhere)</a:t>
            </a:r>
          </a:p>
          <a:p>
            <a:pPr lvl="1"/>
            <a:r>
              <a:rPr lang="en-CA" dirty="0" smtClean="0"/>
              <a:t>Easy to make bulk adds, changes </a:t>
            </a:r>
            <a:r>
              <a:rPr lang="en-CA" dirty="0" err="1" smtClean="0"/>
              <a:t>etc</a:t>
            </a:r>
            <a:endParaRPr lang="en-CA" dirty="0" smtClean="0"/>
          </a:p>
          <a:p>
            <a:pPr lvl="1"/>
            <a:r>
              <a:rPr lang="en-CA" dirty="0"/>
              <a:t>Hard to read and debug using debuggers</a:t>
            </a:r>
          </a:p>
          <a:p>
            <a:pPr lvl="1"/>
            <a:r>
              <a:rPr lang="en-CA" dirty="0" smtClean="0"/>
              <a:t>Cloning consider harmful [considered harmful]</a:t>
            </a:r>
          </a:p>
          <a:p>
            <a:r>
              <a:rPr lang="en-CA" dirty="0" err="1" smtClean="0"/>
              <a:t>SimpleRecursiveASTVisitor</a:t>
            </a:r>
            <a:endParaRPr lang="en-CA" dirty="0" smtClean="0"/>
          </a:p>
          <a:p>
            <a:pPr lvl="1"/>
            <a:r>
              <a:rPr lang="en-CA" dirty="0" smtClean="0"/>
              <a:t>20,000 lines of code (using no macros)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240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CA" dirty="0" smtClean="0"/>
              <a:t>And now for the really ugly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84249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template &lt;</a:t>
            </a:r>
            <a:r>
              <a:rPr lang="en-CA" dirty="0" err="1" smtClean="0"/>
              <a:t>typename</a:t>
            </a:r>
            <a:r>
              <a:rPr lang="en-CA" dirty="0" smtClean="0"/>
              <a:t> Derived&gt; class </a:t>
            </a:r>
            <a:r>
              <a:rPr lang="en-CA" dirty="0" err="1" smtClean="0"/>
              <a:t>RecursiveASTVisitor</a:t>
            </a:r>
            <a:r>
              <a:rPr lang="en-CA" dirty="0" smtClean="0"/>
              <a:t> {</a:t>
            </a:r>
          </a:p>
          <a:p>
            <a:r>
              <a:rPr lang="en-CA" dirty="0" smtClean="0"/>
              <a:t>  // Return a reference to the derived class.</a:t>
            </a:r>
          </a:p>
          <a:p>
            <a:r>
              <a:rPr lang="en-CA" dirty="0" smtClean="0"/>
              <a:t>  Derived &amp;</a:t>
            </a:r>
            <a:r>
              <a:rPr lang="en-CA" dirty="0" err="1" smtClean="0"/>
              <a:t>getDerived</a:t>
            </a:r>
            <a:r>
              <a:rPr lang="en-CA" dirty="0" smtClean="0"/>
              <a:t>() { return *</a:t>
            </a:r>
            <a:r>
              <a:rPr lang="en-CA" dirty="0" err="1" smtClean="0"/>
              <a:t>static_cast</a:t>
            </a:r>
            <a:r>
              <a:rPr lang="en-CA" dirty="0" smtClean="0"/>
              <a:t>&lt;Derived *&gt;(this); }</a:t>
            </a:r>
          </a:p>
          <a:p>
            <a:endParaRPr lang="en-CA" dirty="0"/>
          </a:p>
          <a:p>
            <a:r>
              <a:rPr lang="en-CA" dirty="0" smtClean="0"/>
              <a:t> template&lt;</a:t>
            </a:r>
            <a:r>
              <a:rPr lang="en-CA" dirty="0" err="1" smtClean="0"/>
              <a:t>typename</a:t>
            </a:r>
            <a:r>
              <a:rPr lang="en-CA" dirty="0" smtClean="0"/>
              <a:t> T, </a:t>
            </a:r>
            <a:r>
              <a:rPr lang="en-CA" dirty="0" err="1" smtClean="0"/>
              <a:t>typename</a:t>
            </a:r>
            <a:r>
              <a:rPr lang="en-CA" dirty="0" smtClean="0"/>
              <a:t> U&gt;</a:t>
            </a:r>
          </a:p>
          <a:p>
            <a:r>
              <a:rPr lang="en-CA" dirty="0" smtClean="0"/>
              <a:t>  </a:t>
            </a:r>
            <a:r>
              <a:rPr lang="en-CA" dirty="0" err="1" smtClean="0"/>
              <a:t>struct</a:t>
            </a:r>
            <a:r>
              <a:rPr lang="en-CA" dirty="0" smtClean="0"/>
              <a:t> </a:t>
            </a:r>
            <a:r>
              <a:rPr lang="en-CA" dirty="0" err="1" smtClean="0"/>
              <a:t>has_same_member_pointer_type</a:t>
            </a:r>
            <a:r>
              <a:rPr lang="en-CA" dirty="0" smtClean="0"/>
              <a:t> : </a:t>
            </a:r>
            <a:r>
              <a:rPr lang="en-CA" dirty="0" err="1" smtClean="0"/>
              <a:t>std</a:t>
            </a:r>
            <a:r>
              <a:rPr lang="en-CA" dirty="0" smtClean="0"/>
              <a:t>::</a:t>
            </a:r>
            <a:r>
              <a:rPr lang="en-CA" dirty="0" err="1" smtClean="0"/>
              <a:t>false_type</a:t>
            </a:r>
            <a:r>
              <a:rPr lang="en-CA" dirty="0" smtClean="0"/>
              <a:t> {};</a:t>
            </a:r>
          </a:p>
          <a:p>
            <a:r>
              <a:rPr lang="en-CA" dirty="0" smtClean="0"/>
              <a:t>  template&lt;</a:t>
            </a:r>
            <a:r>
              <a:rPr lang="en-CA" dirty="0" err="1" smtClean="0"/>
              <a:t>typename</a:t>
            </a:r>
            <a:r>
              <a:rPr lang="en-CA" dirty="0" smtClean="0"/>
              <a:t> T, </a:t>
            </a:r>
            <a:r>
              <a:rPr lang="en-CA" dirty="0" err="1" smtClean="0"/>
              <a:t>typename</a:t>
            </a:r>
            <a:r>
              <a:rPr lang="en-CA" dirty="0" smtClean="0"/>
              <a:t> U, </a:t>
            </a:r>
            <a:r>
              <a:rPr lang="en-CA" dirty="0" err="1" smtClean="0"/>
              <a:t>typename</a:t>
            </a:r>
            <a:r>
              <a:rPr lang="en-CA" dirty="0" smtClean="0"/>
              <a:t> R, </a:t>
            </a:r>
            <a:r>
              <a:rPr lang="en-CA" dirty="0" err="1" smtClean="0"/>
              <a:t>typename</a:t>
            </a:r>
            <a:r>
              <a:rPr lang="en-CA" dirty="0" smtClean="0"/>
              <a:t>... P&gt;</a:t>
            </a:r>
          </a:p>
          <a:p>
            <a:r>
              <a:rPr lang="en-CA" dirty="0" smtClean="0"/>
              <a:t>  </a:t>
            </a:r>
            <a:r>
              <a:rPr lang="en-CA" dirty="0" err="1" smtClean="0"/>
              <a:t>struct</a:t>
            </a:r>
            <a:r>
              <a:rPr lang="en-CA" dirty="0" smtClean="0"/>
              <a:t> </a:t>
            </a:r>
            <a:r>
              <a:rPr lang="en-CA" dirty="0" err="1" smtClean="0"/>
              <a:t>has_same_member_pointer_type</a:t>
            </a:r>
            <a:r>
              <a:rPr lang="en-CA" dirty="0" smtClean="0"/>
              <a:t>&lt;R (T::*)(P...), R (U::*)(P...)&gt; : </a:t>
            </a:r>
            <a:r>
              <a:rPr lang="en-CA" dirty="0" err="1" smtClean="0"/>
              <a:t>std</a:t>
            </a:r>
            <a:r>
              <a:rPr lang="en-CA" dirty="0" smtClean="0"/>
              <a:t>::</a:t>
            </a:r>
            <a:r>
              <a:rPr lang="en-CA" dirty="0" err="1" smtClean="0"/>
              <a:t>true_type</a:t>
            </a:r>
            <a:r>
              <a:rPr lang="en-CA" dirty="0" smtClean="0"/>
              <a:t> {};</a:t>
            </a:r>
          </a:p>
          <a:p>
            <a:endParaRPr lang="en-CA" dirty="0" smtClean="0"/>
          </a:p>
          <a:p>
            <a:r>
              <a:rPr lang="en-CA" dirty="0" smtClean="0"/>
              <a:t>#define TRAVERSE_STMT_BASE(NAME, CLASS, VAR, QUEUE)                            \</a:t>
            </a:r>
          </a:p>
          <a:p>
            <a:r>
              <a:rPr lang="en-CA" dirty="0" smtClean="0"/>
              <a:t>  (</a:t>
            </a:r>
            <a:r>
              <a:rPr lang="en-CA" dirty="0" err="1" smtClean="0"/>
              <a:t>has_same_member_pointer_type</a:t>
            </a:r>
            <a:r>
              <a:rPr lang="en-CA" dirty="0" smtClean="0"/>
              <a:t>&lt;</a:t>
            </a:r>
          </a:p>
          <a:p>
            <a:r>
              <a:rPr lang="en-CA" dirty="0"/>
              <a:t> </a:t>
            </a:r>
            <a:r>
              <a:rPr lang="en-CA" dirty="0" smtClean="0"/>
              <a:t>      </a:t>
            </a:r>
            <a:r>
              <a:rPr lang="en-CA" dirty="0" err="1" smtClean="0"/>
              <a:t>decltype</a:t>
            </a:r>
            <a:r>
              <a:rPr lang="en-CA" dirty="0" smtClean="0"/>
              <a:t>(&amp;</a:t>
            </a:r>
            <a:r>
              <a:rPr lang="en-CA" dirty="0" err="1" smtClean="0"/>
              <a:t>RecursiveASTVisitor</a:t>
            </a:r>
            <a:r>
              <a:rPr lang="en-CA" dirty="0" smtClean="0"/>
              <a:t>::Traverse##NAME),     \</a:t>
            </a:r>
          </a:p>
          <a:p>
            <a:r>
              <a:rPr lang="en-CA" dirty="0" smtClean="0"/>
              <a:t>       </a:t>
            </a:r>
            <a:r>
              <a:rPr lang="en-CA" dirty="0" err="1" smtClean="0"/>
              <a:t>decltype</a:t>
            </a:r>
            <a:r>
              <a:rPr lang="en-CA" dirty="0" smtClean="0"/>
              <a:t>(&amp;Derived::Traverse##NAME)&gt;::value     \</a:t>
            </a:r>
          </a:p>
          <a:p>
            <a:r>
              <a:rPr lang="en-CA" dirty="0" smtClean="0"/>
              <a:t>       ? </a:t>
            </a:r>
            <a:r>
              <a:rPr lang="en-CA" dirty="0" err="1" smtClean="0"/>
              <a:t>static_cast</a:t>
            </a:r>
            <a:r>
              <a:rPr lang="en-CA" dirty="0" smtClean="0"/>
              <a:t>&lt;</a:t>
            </a:r>
            <a:r>
              <a:rPr lang="en-CA" dirty="0" err="1" smtClean="0"/>
              <a:t>typename</a:t>
            </a:r>
            <a:r>
              <a:rPr lang="en-CA" dirty="0" smtClean="0"/>
              <a:t> </a:t>
            </a:r>
            <a:r>
              <a:rPr lang="en-CA" dirty="0" err="1" smtClean="0"/>
              <a:t>std</a:t>
            </a:r>
            <a:r>
              <a:rPr lang="en-CA" dirty="0" smtClean="0"/>
              <a:t>::conditional&lt;                                \</a:t>
            </a:r>
          </a:p>
          <a:p>
            <a:r>
              <a:rPr lang="en-CA" dirty="0" smtClean="0"/>
              <a:t>             </a:t>
            </a:r>
            <a:r>
              <a:rPr lang="en-CA" dirty="0" err="1" smtClean="0"/>
              <a:t>has_same_member_pointer_type</a:t>
            </a:r>
            <a:r>
              <a:rPr lang="en-CA" dirty="0" smtClean="0"/>
              <a:t>&lt;                                     \</a:t>
            </a:r>
          </a:p>
          <a:p>
            <a:r>
              <a:rPr lang="en-CA" dirty="0" smtClean="0"/>
              <a:t>                 </a:t>
            </a:r>
            <a:r>
              <a:rPr lang="en-CA" dirty="0" err="1" smtClean="0"/>
              <a:t>decltype</a:t>
            </a:r>
            <a:r>
              <a:rPr lang="en-CA" dirty="0" smtClean="0"/>
              <a:t>(&amp;</a:t>
            </a:r>
            <a:r>
              <a:rPr lang="en-CA" dirty="0" err="1" smtClean="0"/>
              <a:t>RecursiveASTVisitor</a:t>
            </a:r>
            <a:r>
              <a:rPr lang="en-CA" dirty="0" smtClean="0"/>
              <a:t>::Traverse##NAME),               \</a:t>
            </a:r>
          </a:p>
          <a:p>
            <a:r>
              <a:rPr lang="en-CA" dirty="0" smtClean="0"/>
              <a:t>                 </a:t>
            </a:r>
            <a:r>
              <a:rPr lang="en-CA" dirty="0" err="1" smtClean="0"/>
              <a:t>decltype</a:t>
            </a:r>
            <a:r>
              <a:rPr lang="en-CA" dirty="0" smtClean="0"/>
              <a:t>(&amp;Derived::Traverse##NAME)&gt;::value,                   \</a:t>
            </a:r>
          </a:p>
          <a:p>
            <a:r>
              <a:rPr lang="en-CA" dirty="0" smtClean="0"/>
              <a:t>             Derived &amp;, </a:t>
            </a:r>
            <a:r>
              <a:rPr lang="en-CA" dirty="0" err="1" smtClean="0"/>
              <a:t>RecursiveASTVisitor</a:t>
            </a:r>
            <a:r>
              <a:rPr lang="en-CA" dirty="0" smtClean="0"/>
              <a:t> &amp;&gt;::type&gt;(*this)                   \</a:t>
            </a:r>
          </a:p>
          <a:p>
            <a:r>
              <a:rPr lang="en-CA" dirty="0" smtClean="0"/>
              <a:t>             .Traverse##NAME(</a:t>
            </a:r>
            <a:r>
              <a:rPr lang="en-CA" dirty="0" err="1" smtClean="0"/>
              <a:t>static_cast</a:t>
            </a:r>
            <a:r>
              <a:rPr lang="en-CA" dirty="0" smtClean="0"/>
              <a:t>&lt;CLASS *&gt;(VAR), QUEUE)                 \</a:t>
            </a:r>
          </a:p>
          <a:p>
            <a:r>
              <a:rPr lang="en-CA" dirty="0" smtClean="0"/>
              <a:t>       : </a:t>
            </a:r>
            <a:r>
              <a:rPr lang="en-CA" dirty="0" err="1" smtClean="0"/>
              <a:t>getDerived</a:t>
            </a:r>
            <a:r>
              <a:rPr lang="en-CA" dirty="0" smtClean="0"/>
              <a:t>().Traverse##NAME(</a:t>
            </a:r>
            <a:r>
              <a:rPr lang="en-CA" dirty="0" err="1" smtClean="0"/>
              <a:t>static_cast</a:t>
            </a:r>
            <a:r>
              <a:rPr lang="en-CA" dirty="0" smtClean="0"/>
              <a:t>&lt;CLASS *&gt;(VAR)))</a:t>
            </a:r>
          </a:p>
          <a:p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23/04/2017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39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Core non-functional requirement </a:t>
            </a:r>
            <a:r>
              <a:rPr lang="en-CA" dirty="0"/>
              <a:t>E</a:t>
            </a:r>
            <a:r>
              <a:rPr lang="en-CA" dirty="0" smtClean="0"/>
              <a:t>ncourage reuse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640960" cy="4680520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CA" dirty="0" smtClean="0"/>
              <a:t>You want Documentation: It’s called source code</a:t>
            </a:r>
          </a:p>
          <a:p>
            <a:pPr lvl="1"/>
            <a:r>
              <a:rPr lang="en-CA" dirty="0" smtClean="0"/>
              <a:t>Auto generated using </a:t>
            </a:r>
            <a:r>
              <a:rPr lang="en-CA" dirty="0" err="1" smtClean="0"/>
              <a:t>Doxygen</a:t>
            </a:r>
            <a:endParaRPr lang="en-CA" dirty="0" smtClean="0"/>
          </a:p>
          <a:p>
            <a:pPr lvl="1"/>
            <a:r>
              <a:rPr lang="en-CA" dirty="0" smtClean="0"/>
              <a:t>Accessible from the web using google search</a:t>
            </a:r>
          </a:p>
          <a:p>
            <a:pPr lvl="1"/>
            <a:r>
              <a:rPr lang="en-CA" dirty="0" smtClean="0"/>
              <a:t>For example:  Google “</a:t>
            </a:r>
            <a:r>
              <a:rPr lang="en-CA" i="1" dirty="0" smtClean="0"/>
              <a:t>Clang </a:t>
            </a:r>
            <a:r>
              <a:rPr lang="en-CA" i="1" dirty="0" err="1" smtClean="0"/>
              <a:t>FunctionDecl</a:t>
            </a:r>
            <a:r>
              <a:rPr lang="en-CA" dirty="0" smtClean="0"/>
              <a:t>”</a:t>
            </a:r>
          </a:p>
          <a:p>
            <a:r>
              <a:rPr lang="en-CA" dirty="0" err="1" smtClean="0"/>
              <a:t>StackOverflow</a:t>
            </a:r>
            <a:r>
              <a:rPr lang="en-CA" dirty="0" smtClean="0"/>
              <a:t> to the rescue..</a:t>
            </a:r>
          </a:p>
          <a:p>
            <a:pPr lvl="1"/>
            <a:r>
              <a:rPr lang="en-CA" b="1" dirty="0">
                <a:solidFill>
                  <a:srgbClr val="0070C0"/>
                </a:solidFill>
              </a:rPr>
              <a:t>How to get function name using </a:t>
            </a:r>
            <a:r>
              <a:rPr lang="en-CA" b="1" dirty="0" err="1" smtClean="0">
                <a:solidFill>
                  <a:srgbClr val="0070C0"/>
                </a:solidFill>
              </a:rPr>
              <a:t>FunctionDecl</a:t>
            </a:r>
            <a:endParaRPr lang="en-CA" b="1" dirty="0" smtClean="0">
              <a:solidFill>
                <a:srgbClr val="0070C0"/>
              </a:solidFill>
            </a:endParaRPr>
          </a:p>
          <a:p>
            <a:pPr lvl="1"/>
            <a:r>
              <a:rPr lang="en-CA" b="1" dirty="0" smtClean="0">
                <a:solidFill>
                  <a:srgbClr val="0070C0"/>
                </a:solidFill>
              </a:rPr>
              <a:t>Getting </a:t>
            </a:r>
            <a:r>
              <a:rPr lang="en-CA" b="1" dirty="0">
                <a:solidFill>
                  <a:srgbClr val="0070C0"/>
                </a:solidFill>
              </a:rPr>
              <a:t>parameter information from </a:t>
            </a:r>
            <a:r>
              <a:rPr lang="en-CA" b="1" dirty="0" err="1">
                <a:solidFill>
                  <a:srgbClr val="0070C0"/>
                </a:solidFill>
              </a:rPr>
              <a:t>FunctionDecl</a:t>
            </a:r>
            <a:r>
              <a:rPr lang="en-CA" b="1" dirty="0">
                <a:solidFill>
                  <a:srgbClr val="0070C0"/>
                </a:solidFill>
              </a:rPr>
              <a:t> class in clang </a:t>
            </a:r>
            <a:r>
              <a:rPr lang="en-CA" b="1" dirty="0" smtClean="0">
                <a:solidFill>
                  <a:srgbClr val="0070C0"/>
                </a:solidFill>
              </a:rPr>
              <a:t>...</a:t>
            </a:r>
          </a:p>
          <a:p>
            <a:r>
              <a:rPr lang="en-CA" dirty="0" smtClean="0"/>
              <a:t>What mark would you give this in CS446 ??</a:t>
            </a:r>
            <a:endParaRPr lang="en-CA" dirty="0"/>
          </a:p>
          <a:p>
            <a:endParaRPr lang="en-CA" b="1" dirty="0">
              <a:solidFill>
                <a:srgbClr val="0070C0"/>
              </a:solidFill>
            </a:endParaRP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735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Core non-functional requirement</a:t>
            </a:r>
            <a:br>
              <a:rPr lang="en-CA" dirty="0" smtClean="0"/>
            </a:br>
            <a:r>
              <a:rPr lang="en-CA" dirty="0" smtClean="0"/>
              <a:t>Must be easy to build CLANG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579296" cy="4569371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Involves at least 155 libraries</a:t>
            </a:r>
          </a:p>
          <a:p>
            <a:pPr lvl="1"/>
            <a:r>
              <a:rPr lang="en-CA" dirty="0" smtClean="0"/>
              <a:t>Including them all is painfully slow</a:t>
            </a:r>
          </a:p>
          <a:p>
            <a:pPr lvl="1"/>
            <a:r>
              <a:rPr lang="en-CA" dirty="0" smtClean="0"/>
              <a:t>So which of the 155 libraries do you need??</a:t>
            </a:r>
          </a:p>
          <a:p>
            <a:pPr lvl="2"/>
            <a:r>
              <a:rPr lang="en-CA" dirty="0" smtClean="0"/>
              <a:t>Do I need code for </a:t>
            </a:r>
            <a:r>
              <a:rPr lang="en-CA" dirty="0" err="1" smtClean="0"/>
              <a:t>SystemZ</a:t>
            </a:r>
            <a:r>
              <a:rPr lang="en-CA" dirty="0" smtClean="0"/>
              <a:t>, </a:t>
            </a:r>
            <a:r>
              <a:rPr lang="en-CA" dirty="0" err="1" smtClean="0"/>
              <a:t>Sparc</a:t>
            </a:r>
            <a:r>
              <a:rPr lang="en-CA" dirty="0"/>
              <a:t>, PowerPC, </a:t>
            </a:r>
            <a:r>
              <a:rPr lang="en-CA" dirty="0" smtClean="0"/>
              <a:t>NVPTX,</a:t>
            </a:r>
          </a:p>
          <a:p>
            <a:pPr marL="914400" lvl="2" indent="0">
              <a:buNone/>
            </a:pPr>
            <a:r>
              <a:rPr lang="en-CA" dirty="0"/>
              <a:t>     </a:t>
            </a:r>
            <a:r>
              <a:rPr lang="en-CA" dirty="0" smtClean="0"/>
              <a:t>MSP430, </a:t>
            </a:r>
            <a:r>
              <a:rPr lang="en-CA" dirty="0" err="1" smtClean="0"/>
              <a:t>Mips</a:t>
            </a:r>
            <a:r>
              <a:rPr lang="en-CA" dirty="0" smtClean="0"/>
              <a:t>,  Lanai, Hexagon, Arm,  MX86, …</a:t>
            </a:r>
          </a:p>
          <a:p>
            <a:r>
              <a:rPr lang="en-CA" dirty="0" smtClean="0"/>
              <a:t>Code links if a function is present in the mainline</a:t>
            </a:r>
          </a:p>
          <a:p>
            <a:pPr lvl="1"/>
            <a:r>
              <a:rPr lang="en-CA" dirty="0" smtClean="0"/>
              <a:t>All sorts of things missing if this line isn’t there</a:t>
            </a:r>
          </a:p>
          <a:p>
            <a:pPr lvl="2"/>
            <a:r>
              <a:rPr lang="en-CA" i="1" dirty="0" err="1" smtClean="0">
                <a:solidFill>
                  <a:srgbClr val="0070C0"/>
                </a:solidFill>
              </a:rPr>
              <a:t>newFrontendActionFactory</a:t>
            </a:r>
            <a:r>
              <a:rPr lang="en-CA" i="1" dirty="0">
                <a:solidFill>
                  <a:srgbClr val="0070C0"/>
                </a:solidFill>
              </a:rPr>
              <a:t>((</a:t>
            </a:r>
            <a:r>
              <a:rPr lang="en-CA" i="1" dirty="0" err="1">
                <a:solidFill>
                  <a:srgbClr val="0070C0"/>
                </a:solidFill>
              </a:rPr>
              <a:t>MatchFinder</a:t>
            </a:r>
            <a:r>
              <a:rPr lang="en-CA" i="1" dirty="0">
                <a:solidFill>
                  <a:srgbClr val="0070C0"/>
                </a:solidFill>
              </a:rPr>
              <a:t> *) 0).get</a:t>
            </a:r>
            <a:r>
              <a:rPr lang="en-CA" i="1" dirty="0" smtClean="0">
                <a:solidFill>
                  <a:srgbClr val="0070C0"/>
                </a:solidFill>
              </a:rPr>
              <a:t>()</a:t>
            </a:r>
          </a:p>
          <a:p>
            <a:pPr lvl="2"/>
            <a:r>
              <a:rPr lang="en-CA" dirty="0" smtClean="0"/>
              <a:t>Required re-ordering sequence of libraries to be linked</a:t>
            </a:r>
            <a:endParaRPr lang="en-CA" dirty="0"/>
          </a:p>
          <a:p>
            <a:r>
              <a:rPr lang="en-CA" dirty="0" smtClean="0"/>
              <a:t>Building the full package</a:t>
            </a:r>
          </a:p>
          <a:p>
            <a:pPr lvl="1"/>
            <a:r>
              <a:rPr lang="en-CA" dirty="0" smtClean="0"/>
              <a:t>Takes many hours to build it just once</a:t>
            </a:r>
            <a:endParaRPr lang="en-CA" dirty="0"/>
          </a:p>
          <a:p>
            <a:r>
              <a:rPr lang="en-CA" dirty="0" smtClean="0"/>
              <a:t>Everything is built using </a:t>
            </a:r>
            <a:r>
              <a:rPr lang="en-CA" dirty="0" err="1" smtClean="0"/>
              <a:t>cmake</a:t>
            </a:r>
            <a:endParaRPr lang="en-CA" dirty="0" smtClean="0"/>
          </a:p>
          <a:p>
            <a:pPr lvl="1"/>
            <a:r>
              <a:rPr lang="en-CA" dirty="0" smtClean="0"/>
              <a:t>Many layers of </a:t>
            </a:r>
            <a:r>
              <a:rPr lang="en-CA" dirty="0" err="1" smtClean="0"/>
              <a:t>cmake</a:t>
            </a:r>
            <a:endParaRPr lang="en-CA" dirty="0" smtClean="0"/>
          </a:p>
          <a:p>
            <a:pPr lvl="1"/>
            <a:r>
              <a:rPr lang="en-CA" dirty="0" smtClean="0"/>
              <a:t>Hard to understand or customize the build process</a:t>
            </a:r>
          </a:p>
          <a:p>
            <a:pPr lvl="1"/>
            <a:r>
              <a:rPr lang="en-CA" dirty="0" smtClean="0"/>
              <a:t>Hard to apply the build process to new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5</a:t>
            </a:fld>
            <a:endParaRPr lang="en-CA" dirty="0"/>
          </a:p>
        </p:txBody>
      </p:sp>
      <p:sp>
        <p:nvSpPr>
          <p:cNvPr id="8" name="Cloud Callout 7"/>
          <p:cNvSpPr/>
          <p:nvPr/>
        </p:nvSpPr>
        <p:spPr>
          <a:xfrm>
            <a:off x="6732240" y="1772816"/>
            <a:ext cx="1473730" cy="1512168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Baffled?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284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Pages and pages of linker errors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51520" y="1196752"/>
            <a:ext cx="864096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/home/</a:t>
            </a:r>
            <a:r>
              <a:rPr lang="en-CA" sz="1400" dirty="0" err="1"/>
              <a:t>ijdavis</a:t>
            </a:r>
            <a:r>
              <a:rPr lang="en-CA" sz="1400" dirty="0"/>
              <a:t>/build/lib/</a:t>
            </a:r>
            <a:r>
              <a:rPr lang="en-CA" sz="1400" dirty="0" err="1"/>
              <a:t>libclangLex.a</a:t>
            </a:r>
            <a:r>
              <a:rPr lang="en-CA" sz="1400" dirty="0"/>
              <a:t>(</a:t>
            </a:r>
            <a:r>
              <a:rPr lang="en-CA" sz="1400" dirty="0" err="1"/>
              <a:t>PPMacroExpansion.cpp.o</a:t>
            </a:r>
            <a:r>
              <a:rPr lang="en-CA" sz="1400" dirty="0"/>
              <a:t>): In function `clang::Preprocessor::</a:t>
            </a:r>
            <a:r>
              <a:rPr lang="en-CA" sz="1400" dirty="0" err="1"/>
              <a:t>ExpandBuiltinMacro</a:t>
            </a:r>
            <a:r>
              <a:rPr lang="en-CA" sz="1400" dirty="0"/>
              <a:t>(clang::Token&amp;)::{lambda(clang::Token&amp;, bool&amp;)#5}::operator()(clang::Token&amp;, bool&amp;) </a:t>
            </a:r>
            <a:r>
              <a:rPr lang="en-CA" sz="1400" dirty="0" err="1"/>
              <a:t>const</a:t>
            </a:r>
            <a:r>
              <a:rPr lang="en-CA" sz="1400" dirty="0"/>
              <a:t>':</a:t>
            </a:r>
          </a:p>
          <a:p>
            <a:r>
              <a:rPr lang="en-CA" sz="1400" dirty="0"/>
              <a:t>/home/</a:t>
            </a:r>
            <a:r>
              <a:rPr lang="en-CA" sz="1400" dirty="0" err="1"/>
              <a:t>ijdavis</a:t>
            </a:r>
            <a:r>
              <a:rPr lang="en-CA" sz="1400" dirty="0"/>
              <a:t>/</a:t>
            </a:r>
            <a:r>
              <a:rPr lang="en-CA" sz="1400" dirty="0" err="1"/>
              <a:t>llvm</a:t>
            </a:r>
            <a:r>
              <a:rPr lang="en-CA" sz="1400" dirty="0"/>
              <a:t>/tools/clang/lib/Lex/PPMacroExpansion.cpp:1763: undefined reference to `clang::</a:t>
            </a:r>
            <a:r>
              <a:rPr lang="en-CA" sz="1400" dirty="0" err="1"/>
              <a:t>hasAttribute</a:t>
            </a:r>
            <a:r>
              <a:rPr lang="en-CA" sz="1400" dirty="0"/>
              <a:t>(clang::</a:t>
            </a:r>
            <a:r>
              <a:rPr lang="en-CA" sz="1400" dirty="0" err="1"/>
              <a:t>AttrSyntax</a:t>
            </a:r>
            <a:r>
              <a:rPr lang="en-CA" sz="1400" dirty="0"/>
              <a:t>, clang::</a:t>
            </a:r>
            <a:r>
              <a:rPr lang="en-CA" sz="1400" dirty="0" err="1"/>
              <a:t>IdentifierInfo</a:t>
            </a:r>
            <a:r>
              <a:rPr lang="en-CA" sz="1400" dirty="0"/>
              <a:t> </a:t>
            </a:r>
            <a:r>
              <a:rPr lang="en-CA" sz="1400" dirty="0" err="1"/>
              <a:t>const</a:t>
            </a:r>
            <a:r>
              <a:rPr lang="en-CA" sz="1400" dirty="0"/>
              <a:t>*, clang::</a:t>
            </a:r>
            <a:r>
              <a:rPr lang="en-CA" sz="1400" dirty="0" err="1"/>
              <a:t>IdentifierInfo</a:t>
            </a:r>
            <a:r>
              <a:rPr lang="en-CA" sz="1400" dirty="0"/>
              <a:t> </a:t>
            </a:r>
            <a:r>
              <a:rPr lang="en-CA" sz="1400" dirty="0" err="1"/>
              <a:t>const</a:t>
            </a:r>
            <a:r>
              <a:rPr lang="en-CA" sz="1400" dirty="0"/>
              <a:t>*, clang::</a:t>
            </a:r>
            <a:r>
              <a:rPr lang="en-CA" sz="1400" dirty="0" err="1"/>
              <a:t>TargetInfo</a:t>
            </a:r>
            <a:r>
              <a:rPr lang="en-CA" sz="1400" dirty="0"/>
              <a:t> </a:t>
            </a:r>
            <a:r>
              <a:rPr lang="en-CA" sz="1400" dirty="0" err="1"/>
              <a:t>const</a:t>
            </a:r>
            <a:r>
              <a:rPr lang="en-CA" sz="1400" dirty="0"/>
              <a:t>&amp;, clang::</a:t>
            </a:r>
            <a:r>
              <a:rPr lang="en-CA" sz="1400" dirty="0" err="1"/>
              <a:t>LangOptions</a:t>
            </a:r>
            <a:r>
              <a:rPr lang="en-CA" sz="1400" dirty="0"/>
              <a:t> </a:t>
            </a:r>
            <a:r>
              <a:rPr lang="en-CA" sz="1400" dirty="0" err="1"/>
              <a:t>const</a:t>
            </a:r>
            <a:r>
              <a:rPr lang="en-CA" sz="1400" dirty="0"/>
              <a:t>&amp;)'</a:t>
            </a:r>
          </a:p>
          <a:p>
            <a:r>
              <a:rPr lang="en-CA" sz="1400" dirty="0"/>
              <a:t>/home/</a:t>
            </a:r>
            <a:r>
              <a:rPr lang="en-CA" sz="1400" dirty="0" err="1"/>
              <a:t>ijdavis</a:t>
            </a:r>
            <a:r>
              <a:rPr lang="en-CA" sz="1400" dirty="0"/>
              <a:t>/build/lib/</a:t>
            </a:r>
            <a:r>
              <a:rPr lang="en-CA" sz="1400" dirty="0" err="1"/>
              <a:t>libclangLex.a</a:t>
            </a:r>
            <a:r>
              <a:rPr lang="en-CA" sz="1400" dirty="0"/>
              <a:t>(</a:t>
            </a:r>
            <a:r>
              <a:rPr lang="en-CA" sz="1400" dirty="0" err="1"/>
              <a:t>PPMacroExpansion.cpp.o</a:t>
            </a:r>
            <a:r>
              <a:rPr lang="en-CA" sz="1400" dirty="0"/>
              <a:t>): In function `clang::Preprocessor::</a:t>
            </a:r>
            <a:r>
              <a:rPr lang="en-CA" sz="1400" dirty="0" err="1"/>
              <a:t>ExpandBuiltinMacro</a:t>
            </a:r>
            <a:r>
              <a:rPr lang="en-CA" sz="1400" dirty="0"/>
              <a:t>(clang::Token&amp;)::{lambda(clang::Token&amp;, bool&amp;)#6}::operator()(clang::Token&amp;, bool&amp;) </a:t>
            </a:r>
            <a:r>
              <a:rPr lang="en-CA" sz="1400" dirty="0" err="1"/>
              <a:t>const</a:t>
            </a:r>
            <a:r>
              <a:rPr lang="en-CA" sz="1400" dirty="0"/>
              <a:t>':</a:t>
            </a:r>
          </a:p>
          <a:p>
            <a:r>
              <a:rPr lang="en-CA" sz="1400" dirty="0"/>
              <a:t>/home/</a:t>
            </a:r>
            <a:r>
              <a:rPr lang="en-CA" sz="1400" dirty="0" err="1"/>
              <a:t>ijdavis</a:t>
            </a:r>
            <a:r>
              <a:rPr lang="en-CA" sz="1400" dirty="0"/>
              <a:t>/</a:t>
            </a:r>
            <a:r>
              <a:rPr lang="en-CA" sz="1400" dirty="0" err="1"/>
              <a:t>llvm</a:t>
            </a:r>
            <a:r>
              <a:rPr lang="en-CA" sz="1400" dirty="0"/>
              <a:t>/tools/clang/lib/Lex/PPMacroExpansion.cpp:1771: undefined reference to `clang::</a:t>
            </a:r>
            <a:r>
              <a:rPr lang="en-CA" sz="1400" dirty="0" err="1"/>
              <a:t>hasAttribute</a:t>
            </a:r>
            <a:r>
              <a:rPr lang="en-CA" sz="1400" dirty="0"/>
              <a:t>(clang::</a:t>
            </a:r>
            <a:r>
              <a:rPr lang="en-CA" sz="1400" dirty="0" err="1"/>
              <a:t>AttrSyntax</a:t>
            </a:r>
            <a:r>
              <a:rPr lang="en-CA" sz="1400" dirty="0"/>
              <a:t>, clang::</a:t>
            </a:r>
            <a:r>
              <a:rPr lang="en-CA" sz="1400" dirty="0" err="1"/>
              <a:t>IdentifierInfo</a:t>
            </a:r>
            <a:r>
              <a:rPr lang="en-CA" sz="1400" dirty="0"/>
              <a:t> </a:t>
            </a:r>
            <a:r>
              <a:rPr lang="en-CA" sz="1400" dirty="0" err="1"/>
              <a:t>const</a:t>
            </a:r>
            <a:r>
              <a:rPr lang="en-CA" sz="1400" dirty="0"/>
              <a:t>*, clang::</a:t>
            </a:r>
            <a:r>
              <a:rPr lang="en-CA" sz="1400" dirty="0" err="1"/>
              <a:t>IdentifierInfo</a:t>
            </a:r>
            <a:r>
              <a:rPr lang="en-CA" sz="1400" dirty="0"/>
              <a:t> </a:t>
            </a:r>
            <a:r>
              <a:rPr lang="en-CA" sz="1400" dirty="0" err="1"/>
              <a:t>const</a:t>
            </a:r>
            <a:r>
              <a:rPr lang="en-CA" sz="1400" dirty="0"/>
              <a:t>*, clang::</a:t>
            </a:r>
            <a:r>
              <a:rPr lang="en-CA" sz="1400" dirty="0" err="1"/>
              <a:t>TargetInfo</a:t>
            </a:r>
            <a:r>
              <a:rPr lang="en-CA" sz="1400" dirty="0"/>
              <a:t> </a:t>
            </a:r>
            <a:r>
              <a:rPr lang="en-CA" sz="1400" dirty="0" err="1"/>
              <a:t>const</a:t>
            </a:r>
            <a:r>
              <a:rPr lang="en-CA" sz="1400" dirty="0"/>
              <a:t>&amp;, clang::</a:t>
            </a:r>
            <a:r>
              <a:rPr lang="en-CA" sz="1400" dirty="0" err="1"/>
              <a:t>LangOptions</a:t>
            </a:r>
            <a:r>
              <a:rPr lang="en-CA" sz="1400" dirty="0"/>
              <a:t> </a:t>
            </a:r>
            <a:r>
              <a:rPr lang="en-CA" sz="1400" dirty="0" err="1"/>
              <a:t>const</a:t>
            </a:r>
            <a:r>
              <a:rPr lang="en-CA" sz="1400" dirty="0"/>
              <a:t>&amp;)'</a:t>
            </a:r>
          </a:p>
          <a:p>
            <a:r>
              <a:rPr lang="en-CA" sz="1400" dirty="0"/>
              <a:t>/home/</a:t>
            </a:r>
            <a:r>
              <a:rPr lang="en-CA" sz="1400" dirty="0" err="1"/>
              <a:t>ijdavis</a:t>
            </a:r>
            <a:r>
              <a:rPr lang="en-CA" sz="1400" dirty="0"/>
              <a:t>/build/lib/</a:t>
            </a:r>
            <a:r>
              <a:rPr lang="en-CA" sz="1400" dirty="0" err="1"/>
              <a:t>libclangLex.a</a:t>
            </a:r>
            <a:r>
              <a:rPr lang="en-CA" sz="1400" dirty="0"/>
              <a:t>(</a:t>
            </a:r>
            <a:r>
              <a:rPr lang="en-CA" sz="1400" dirty="0" err="1"/>
              <a:t>PPMacroExpansion.cpp.o</a:t>
            </a:r>
            <a:r>
              <a:rPr lang="en-CA" sz="1400" dirty="0"/>
              <a:t>): In function `clang::Preprocessor::</a:t>
            </a:r>
            <a:r>
              <a:rPr lang="en-CA" sz="1400" dirty="0" err="1"/>
              <a:t>ExpandBuiltinMacro</a:t>
            </a:r>
            <a:r>
              <a:rPr lang="en-CA" sz="1400" dirty="0"/>
              <a:t>(clang::Token&amp;)::{lambda(clang::Token&amp;, bool&amp;)#7}::operator()(clang::Token&amp;, bool&amp;) </a:t>
            </a:r>
            <a:r>
              <a:rPr lang="en-CA" sz="1400" dirty="0" err="1"/>
              <a:t>const</a:t>
            </a:r>
            <a:r>
              <a:rPr lang="en-CA" sz="1400" dirty="0"/>
              <a:t>':</a:t>
            </a:r>
          </a:p>
          <a:p>
            <a:r>
              <a:rPr lang="en-CA" sz="1400" dirty="0"/>
              <a:t>/home/</a:t>
            </a:r>
            <a:r>
              <a:rPr lang="en-CA" sz="1400" dirty="0" err="1"/>
              <a:t>ijdavis</a:t>
            </a:r>
            <a:r>
              <a:rPr lang="en-CA" sz="1400" dirty="0"/>
              <a:t>/</a:t>
            </a:r>
            <a:r>
              <a:rPr lang="en-CA" sz="1400" dirty="0" err="1"/>
              <a:t>llvm</a:t>
            </a:r>
            <a:r>
              <a:rPr lang="en-CA" sz="1400" dirty="0"/>
              <a:t>/tools/clang/lib/Lex/PPMacroExpansion.cpp:1795: undefined reference to `clang::</a:t>
            </a:r>
            <a:r>
              <a:rPr lang="en-CA" sz="1400" dirty="0" err="1"/>
              <a:t>hasAttribute</a:t>
            </a:r>
            <a:r>
              <a:rPr lang="en-CA" sz="1400" dirty="0"/>
              <a:t>(clang::</a:t>
            </a:r>
            <a:r>
              <a:rPr lang="en-CA" sz="1400" dirty="0" err="1"/>
              <a:t>AttrSyntax</a:t>
            </a:r>
            <a:r>
              <a:rPr lang="en-CA" sz="1400" dirty="0"/>
              <a:t>, clang::</a:t>
            </a:r>
            <a:r>
              <a:rPr lang="en-CA" sz="1400" dirty="0" err="1"/>
              <a:t>IdentifierInfo</a:t>
            </a:r>
            <a:r>
              <a:rPr lang="en-CA" sz="1400" dirty="0"/>
              <a:t> </a:t>
            </a:r>
            <a:r>
              <a:rPr lang="en-CA" sz="1400" dirty="0" err="1"/>
              <a:t>const</a:t>
            </a:r>
            <a:r>
              <a:rPr lang="en-CA" sz="1400" dirty="0"/>
              <a:t>*, clang::</a:t>
            </a:r>
            <a:r>
              <a:rPr lang="en-CA" sz="1400" dirty="0" err="1"/>
              <a:t>IdentifierInfo</a:t>
            </a:r>
            <a:r>
              <a:rPr lang="en-CA" sz="1400" dirty="0"/>
              <a:t> </a:t>
            </a:r>
            <a:r>
              <a:rPr lang="en-CA" sz="1400" dirty="0" err="1"/>
              <a:t>const</a:t>
            </a:r>
            <a:r>
              <a:rPr lang="en-CA" sz="1400" dirty="0"/>
              <a:t>*, clang::</a:t>
            </a:r>
            <a:r>
              <a:rPr lang="en-CA" sz="1400" dirty="0" err="1"/>
              <a:t>TargetInfo</a:t>
            </a:r>
            <a:r>
              <a:rPr lang="en-CA" sz="1400" dirty="0"/>
              <a:t> </a:t>
            </a:r>
            <a:r>
              <a:rPr lang="en-CA" sz="1400" dirty="0" err="1"/>
              <a:t>const</a:t>
            </a:r>
            <a:r>
              <a:rPr lang="en-CA" sz="1400" dirty="0"/>
              <a:t>&amp;, clang::</a:t>
            </a:r>
            <a:r>
              <a:rPr lang="en-CA" sz="1400" dirty="0" err="1"/>
              <a:t>LangOptions</a:t>
            </a:r>
            <a:r>
              <a:rPr lang="en-CA" sz="1400" dirty="0"/>
              <a:t> </a:t>
            </a:r>
            <a:r>
              <a:rPr lang="en-CA" sz="1400" dirty="0" err="1"/>
              <a:t>const</a:t>
            </a:r>
            <a:r>
              <a:rPr lang="en-CA" sz="1400" dirty="0"/>
              <a:t>&amp;)'</a:t>
            </a:r>
          </a:p>
          <a:p>
            <a:r>
              <a:rPr lang="en-CA" sz="1400" dirty="0"/>
              <a:t>/home/</a:t>
            </a:r>
            <a:r>
              <a:rPr lang="en-CA" sz="1400" dirty="0" err="1"/>
              <a:t>ijdavis</a:t>
            </a:r>
            <a:r>
              <a:rPr lang="en-CA" sz="1400" dirty="0"/>
              <a:t>/build/lib/</a:t>
            </a:r>
            <a:r>
              <a:rPr lang="en-CA" sz="1400" dirty="0" err="1"/>
              <a:t>libclangTooling.a</a:t>
            </a:r>
            <a:r>
              <a:rPr lang="en-CA" sz="1400" dirty="0"/>
              <a:t>(</a:t>
            </a:r>
            <a:r>
              <a:rPr lang="en-CA" sz="1400" dirty="0" err="1"/>
              <a:t>CompilationDatabase.cpp.o</a:t>
            </a:r>
            <a:r>
              <a:rPr lang="en-CA" sz="1400" dirty="0"/>
              <a:t>): In function `</a:t>
            </a:r>
            <a:r>
              <a:rPr lang="en-CA" sz="1400" dirty="0" err="1"/>
              <a:t>stripPositionalArgs</a:t>
            </a:r>
            <a:r>
              <a:rPr lang="en-CA" sz="1400" dirty="0"/>
              <a:t>(</a:t>
            </a:r>
            <a:r>
              <a:rPr lang="en-CA" sz="1400" dirty="0" err="1"/>
              <a:t>std</a:t>
            </a:r>
            <a:r>
              <a:rPr lang="en-CA" sz="1400" dirty="0"/>
              <a:t>::vector&lt;char </a:t>
            </a:r>
            <a:r>
              <a:rPr lang="en-CA" sz="1400" dirty="0" err="1"/>
              <a:t>const</a:t>
            </a:r>
            <a:r>
              <a:rPr lang="en-CA" sz="1400" dirty="0"/>
              <a:t>*, </a:t>
            </a:r>
            <a:r>
              <a:rPr lang="en-CA" sz="1400" dirty="0" err="1"/>
              <a:t>std</a:t>
            </a:r>
            <a:r>
              <a:rPr lang="en-CA" sz="1400" dirty="0"/>
              <a:t>::allocator&lt;char </a:t>
            </a:r>
            <a:r>
              <a:rPr lang="en-CA" sz="1400" dirty="0" err="1"/>
              <a:t>const</a:t>
            </a:r>
            <a:r>
              <a:rPr lang="en-CA" sz="1400" dirty="0"/>
              <a:t>*&gt; &gt;, </a:t>
            </a:r>
            <a:r>
              <a:rPr lang="en-CA" sz="1400" dirty="0" err="1"/>
              <a:t>std</a:t>
            </a:r>
            <a:r>
              <a:rPr lang="en-CA" sz="1400" dirty="0"/>
              <a:t>::vector&lt;</a:t>
            </a:r>
            <a:r>
              <a:rPr lang="en-CA" sz="1400" dirty="0" err="1"/>
              <a:t>std</a:t>
            </a:r>
            <a:r>
              <a:rPr lang="en-CA" sz="1400" dirty="0"/>
              <a:t>::__cxx11::</a:t>
            </a:r>
            <a:r>
              <a:rPr lang="en-CA" sz="1400" dirty="0" err="1"/>
              <a:t>basic_string</a:t>
            </a:r>
            <a:r>
              <a:rPr lang="en-CA" sz="1400" dirty="0"/>
              <a:t>&lt;char, </a:t>
            </a:r>
            <a:r>
              <a:rPr lang="en-CA" sz="1400" dirty="0" err="1"/>
              <a:t>std</a:t>
            </a:r>
            <a:r>
              <a:rPr lang="en-CA" sz="1400" dirty="0"/>
              <a:t>::</a:t>
            </a:r>
            <a:r>
              <a:rPr lang="en-CA" sz="1400" dirty="0" err="1"/>
              <a:t>char_traits</a:t>
            </a:r>
            <a:r>
              <a:rPr lang="en-CA" sz="1400" dirty="0"/>
              <a:t>&lt;char&gt;, </a:t>
            </a:r>
            <a:r>
              <a:rPr lang="en-CA" sz="1400" dirty="0" err="1"/>
              <a:t>std</a:t>
            </a:r>
            <a:r>
              <a:rPr lang="en-CA" sz="1400" dirty="0"/>
              <a:t>::allocator&lt;char&gt; &gt;, </a:t>
            </a:r>
            <a:r>
              <a:rPr lang="en-CA" sz="1400" dirty="0" err="1"/>
              <a:t>std</a:t>
            </a:r>
            <a:r>
              <a:rPr lang="en-CA" sz="1400" dirty="0"/>
              <a:t>::allocator&lt;</a:t>
            </a:r>
            <a:r>
              <a:rPr lang="en-CA" sz="1400" dirty="0" err="1"/>
              <a:t>std</a:t>
            </a:r>
            <a:r>
              <a:rPr lang="en-CA" sz="1400" dirty="0"/>
              <a:t>::__cxx11::</a:t>
            </a:r>
            <a:r>
              <a:rPr lang="en-CA" sz="1400" dirty="0" err="1"/>
              <a:t>basic_string</a:t>
            </a:r>
            <a:r>
              <a:rPr lang="en-CA" sz="1400" dirty="0"/>
              <a:t>&lt;char, </a:t>
            </a:r>
            <a:r>
              <a:rPr lang="en-CA" sz="1400" dirty="0" err="1"/>
              <a:t>std</a:t>
            </a:r>
            <a:r>
              <a:rPr lang="en-CA" sz="1400" dirty="0"/>
              <a:t>::</a:t>
            </a:r>
            <a:r>
              <a:rPr lang="en-CA" sz="1400" dirty="0" err="1"/>
              <a:t>char_traits</a:t>
            </a:r>
            <a:r>
              <a:rPr lang="en-CA" sz="1400" dirty="0"/>
              <a:t>&lt;char&gt;, </a:t>
            </a:r>
            <a:r>
              <a:rPr lang="en-CA" sz="1400" dirty="0" err="1"/>
              <a:t>std</a:t>
            </a:r>
            <a:r>
              <a:rPr lang="en-CA" sz="1400" dirty="0"/>
              <a:t>::allocator&lt;char&gt; &gt; &gt; </a:t>
            </a:r>
            <a:r>
              <a:rPr lang="en-CA" sz="1400" dirty="0" smtClean="0"/>
              <a:t>&gt;&amp;)':</a:t>
            </a:r>
            <a:endParaRPr lang="en-CA" sz="2000" dirty="0" smtClean="0"/>
          </a:p>
          <a:p>
            <a:r>
              <a:rPr lang="en-CA" sz="2000" dirty="0" smtClean="0"/>
              <a:t>…</a:t>
            </a:r>
            <a:endParaRPr lang="en-CA" sz="1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686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Must also be easy to debug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CA" dirty="0" smtClean="0"/>
              <a:t>Takes </a:t>
            </a:r>
            <a:r>
              <a:rPr lang="en-CA" dirty="0" err="1" smtClean="0"/>
              <a:t>gdb</a:t>
            </a:r>
            <a:r>
              <a:rPr lang="en-CA" dirty="0" smtClean="0"/>
              <a:t> about 40 seconds to load clang</a:t>
            </a:r>
          </a:p>
          <a:p>
            <a:r>
              <a:rPr lang="en-CA" dirty="0" smtClean="0"/>
              <a:t>Everything is in namespaces</a:t>
            </a:r>
          </a:p>
          <a:p>
            <a:pPr lvl="1"/>
            <a:r>
              <a:rPr lang="en-CA" dirty="0" smtClean="0"/>
              <a:t>How do you break in anonymous namespaces</a:t>
            </a:r>
          </a:p>
          <a:p>
            <a:pPr lvl="2"/>
            <a:r>
              <a:rPr lang="en-CA" dirty="0" smtClean="0"/>
              <a:t>break </a:t>
            </a:r>
            <a:r>
              <a:rPr lang="en-CA" dirty="0"/>
              <a:t>(anonymous namespace)::</a:t>
            </a:r>
            <a:r>
              <a:rPr lang="en-CA" dirty="0" err="1"/>
              <a:t>DeclPrinter</a:t>
            </a:r>
            <a:r>
              <a:rPr lang="en-CA" dirty="0"/>
              <a:t>::</a:t>
            </a:r>
            <a:r>
              <a:rPr lang="en-CA" dirty="0" err="1" smtClean="0"/>
              <a:t>DeclPrinter</a:t>
            </a:r>
            <a:endParaRPr lang="en-CA" dirty="0" smtClean="0"/>
          </a:p>
          <a:p>
            <a:pPr lvl="1"/>
            <a:r>
              <a:rPr lang="en-CA" dirty="0" smtClean="0"/>
              <a:t>Not exactly easy to debug</a:t>
            </a:r>
          </a:p>
          <a:p>
            <a:pPr lvl="1"/>
            <a:r>
              <a:rPr lang="en-CA" dirty="0" smtClean="0"/>
              <a:t>Macros and templating everywhere obfuscate code</a:t>
            </a:r>
          </a:p>
          <a:p>
            <a:pPr lvl="1"/>
            <a:r>
              <a:rPr lang="en-CA" dirty="0" smtClean="0"/>
              <a:t>Easiest way to understand source code</a:t>
            </a:r>
          </a:p>
          <a:p>
            <a:pPr lvl="2"/>
            <a:r>
              <a:rPr lang="en-CA" dirty="0" smtClean="0"/>
              <a:t>Single step through it, down through the layers</a:t>
            </a:r>
          </a:p>
          <a:p>
            <a:pPr marL="457200" lvl="1" indent="0"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61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Visitor Design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Goal</a:t>
            </a:r>
          </a:p>
          <a:p>
            <a:pPr lvl="1"/>
            <a:r>
              <a:rPr lang="en-CA" dirty="0" smtClean="0"/>
              <a:t>Write new code for many/all existing AST classes</a:t>
            </a:r>
          </a:p>
          <a:p>
            <a:pPr lvl="1"/>
            <a:r>
              <a:rPr lang="en-CA" dirty="0" smtClean="0"/>
              <a:t>But can’t modify any of these AST classes</a:t>
            </a:r>
          </a:p>
          <a:p>
            <a:pPr lvl="1"/>
            <a:r>
              <a:rPr lang="en-CA" dirty="0" smtClean="0"/>
              <a:t>Instead of </a:t>
            </a:r>
          </a:p>
          <a:p>
            <a:pPr lvl="2"/>
            <a:r>
              <a:rPr lang="en-CA" dirty="0" smtClean="0"/>
              <a:t>something::visit() { … this-&gt; …} </a:t>
            </a:r>
          </a:p>
          <a:p>
            <a:pPr lvl="1"/>
            <a:r>
              <a:rPr lang="en-CA" dirty="0" smtClean="0"/>
              <a:t>We create a visitor class</a:t>
            </a:r>
          </a:p>
          <a:p>
            <a:pPr lvl="1"/>
            <a:r>
              <a:rPr lang="en-CA" dirty="0" smtClean="0"/>
              <a:t>With a matching method for each AST class</a:t>
            </a:r>
          </a:p>
          <a:p>
            <a:pPr lvl="2"/>
            <a:r>
              <a:rPr lang="en-CA" dirty="0" smtClean="0"/>
              <a:t>visit::</a:t>
            </a:r>
            <a:r>
              <a:rPr lang="en-CA" dirty="0" err="1" smtClean="0"/>
              <a:t>visitSomething</a:t>
            </a:r>
            <a:r>
              <a:rPr lang="en-CA" dirty="0" smtClean="0"/>
              <a:t>(something *P) { … P-&gt; …}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56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Composite Design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All elements in tree inherit from base class</a:t>
            </a:r>
          </a:p>
          <a:p>
            <a:r>
              <a:rPr lang="en-CA" dirty="0" smtClean="0"/>
              <a:t>Base class has generic traversal methods</a:t>
            </a:r>
          </a:p>
          <a:p>
            <a:pPr lvl="1"/>
            <a:r>
              <a:rPr lang="en-CA" dirty="0" err="1" smtClean="0"/>
              <a:t>getFirstChild</a:t>
            </a:r>
            <a:r>
              <a:rPr lang="en-CA" dirty="0" smtClean="0"/>
              <a:t>, </a:t>
            </a:r>
            <a:r>
              <a:rPr lang="en-CA" dirty="0" err="1" smtClean="0"/>
              <a:t>getNextChild</a:t>
            </a:r>
            <a:r>
              <a:rPr lang="en-CA" dirty="0" smtClean="0"/>
              <a:t>, </a:t>
            </a:r>
            <a:r>
              <a:rPr lang="en-CA" dirty="0" err="1" smtClean="0"/>
              <a:t>getChild</a:t>
            </a:r>
            <a:r>
              <a:rPr lang="en-CA" dirty="0" smtClean="0"/>
              <a:t>[</a:t>
            </a:r>
            <a:r>
              <a:rPr lang="en-CA" dirty="0" err="1" smtClean="0"/>
              <a:t>i</a:t>
            </a:r>
            <a:r>
              <a:rPr lang="en-CA" dirty="0" smtClean="0"/>
              <a:t>], </a:t>
            </a:r>
            <a:r>
              <a:rPr lang="en-CA" dirty="0" err="1" smtClean="0"/>
              <a:t>getParent</a:t>
            </a:r>
            <a:endParaRPr lang="en-CA" dirty="0" smtClean="0"/>
          </a:p>
          <a:p>
            <a:r>
              <a:rPr lang="en-CA" dirty="0" smtClean="0"/>
              <a:t>All classes implement their versions of above</a:t>
            </a:r>
          </a:p>
          <a:p>
            <a:pPr lvl="1"/>
            <a:r>
              <a:rPr lang="en-CA" dirty="0" smtClean="0"/>
              <a:t>Either by inheriting from superclass</a:t>
            </a:r>
          </a:p>
          <a:p>
            <a:pPr lvl="1"/>
            <a:r>
              <a:rPr lang="en-CA" dirty="0" smtClean="0"/>
              <a:t>Or by override from superclass</a:t>
            </a:r>
          </a:p>
          <a:p>
            <a:r>
              <a:rPr lang="en-CA" dirty="0" smtClean="0"/>
              <a:t>Traversal logic greatly simplified</a:t>
            </a:r>
          </a:p>
          <a:p>
            <a:pPr lvl="1"/>
            <a:r>
              <a:rPr lang="en-CA" dirty="0" smtClean="0"/>
              <a:t>Can all be done in just one place</a:t>
            </a:r>
          </a:p>
          <a:p>
            <a:pPr lvl="1"/>
            <a:r>
              <a:rPr lang="en-CA" dirty="0" smtClean="0"/>
              <a:t>Also available for reuse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23/04/2017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2CDC-5CE2-46A4-8C92-9D694E8E8353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992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2736</Words>
  <Application>Microsoft Office PowerPoint</Application>
  <PresentationFormat>On-screen Show (4:3)</PresentationFormat>
  <Paragraphs>483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The Clang AST Visitor</vt:lpstr>
      <vt:lpstr>Overview</vt:lpstr>
      <vt:lpstr>Online video</vt:lpstr>
      <vt:lpstr>Core non-functional requirement Encourage reuse</vt:lpstr>
      <vt:lpstr>Core non-functional requirement Must be easy to build CLANG</vt:lpstr>
      <vt:lpstr>Pages and pages of linker errors</vt:lpstr>
      <vt:lpstr>Must also be easy to debug</vt:lpstr>
      <vt:lpstr>Visitor Design Pattern</vt:lpstr>
      <vt:lpstr>Composite Design Pattern</vt:lpstr>
      <vt:lpstr>No unifying base class</vt:lpstr>
      <vt:lpstr>Not easy to navigate to parent</vt:lpstr>
      <vt:lpstr>Actual GetParents Code</vt:lpstr>
      <vt:lpstr>AST Visitor Traversal Logic</vt:lpstr>
      <vt:lpstr>Basic Clang Visitor Architecture</vt:lpstr>
      <vt:lpstr>Actual Clang Visit Architecture</vt:lpstr>
      <vt:lpstr>Error Handling</vt:lpstr>
      <vt:lpstr>But ….</vt:lpstr>
      <vt:lpstr>No global class instance identifier</vt:lpstr>
      <vt:lpstr>WalkUp</vt:lpstr>
      <vt:lpstr>Architecture Naming Conventions</vt:lpstr>
      <vt:lpstr>Other name conflicts</vt:lpstr>
      <vt:lpstr>Interface signature problems</vt:lpstr>
      <vt:lpstr>What is our architectural goal</vt:lpstr>
      <vt:lpstr>Example of bad code</vt:lpstr>
      <vt:lpstr>Extensive use of Macros</vt:lpstr>
      <vt:lpstr>TRY_TO</vt:lpstr>
      <vt:lpstr>Not using polymorphism</vt:lpstr>
      <vt:lpstr>Why use templates</vt:lpstr>
      <vt:lpstr>Continued…</vt:lpstr>
      <vt:lpstr>Architectural issue</vt:lpstr>
      <vt:lpstr>Putting it all together</vt:lpstr>
      <vt:lpstr>Post-order consequently broken</vt:lpstr>
      <vt:lpstr>Continued …</vt:lpstr>
      <vt:lpstr>Macros as architectural Issue</vt:lpstr>
      <vt:lpstr>And now for the really ugly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Clang AST Visitor</dc:title>
  <dc:creator>Ian</dc:creator>
  <cp:lastModifiedBy>Ian</cp:lastModifiedBy>
  <cp:revision>55</cp:revision>
  <dcterms:created xsi:type="dcterms:W3CDTF">2017-04-23T15:53:59Z</dcterms:created>
  <dcterms:modified xsi:type="dcterms:W3CDTF">2017-05-04T21:01:12Z</dcterms:modified>
</cp:coreProperties>
</file>