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71" r:id="rId9"/>
    <p:sldId id="273" r:id="rId10"/>
    <p:sldId id="276" r:id="rId11"/>
    <p:sldId id="277" r:id="rId12"/>
    <p:sldId id="278" r:id="rId13"/>
    <p:sldId id="265" r:id="rId14"/>
    <p:sldId id="272" r:id="rId15"/>
    <p:sldId id="282" r:id="rId16"/>
    <p:sldId id="279" r:id="rId17"/>
    <p:sldId id="281" r:id="rId18"/>
    <p:sldId id="280" r:id="rId19"/>
    <p:sldId id="284" r:id="rId20"/>
    <p:sldId id="283" r:id="rId21"/>
    <p:sldId id="292" r:id="rId22"/>
    <p:sldId id="266" r:id="rId23"/>
    <p:sldId id="267" r:id="rId24"/>
    <p:sldId id="270" r:id="rId25"/>
    <p:sldId id="286" r:id="rId26"/>
    <p:sldId id="288" r:id="rId27"/>
    <p:sldId id="289" r:id="rId28"/>
    <p:sldId id="290" r:id="rId29"/>
    <p:sldId id="2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94" autoAdjust="0"/>
    <p:restoredTop sz="94660"/>
  </p:normalViewPr>
  <p:slideViewPr>
    <p:cSldViewPr snapToGrid="0">
      <p:cViewPr varScale="1">
        <p:scale>
          <a:sx n="73" d="100"/>
          <a:sy n="73" d="100"/>
        </p:scale>
        <p:origin x="1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E6DC59-5CD6-4262-A9AF-EAC9EE2C62EC}"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198223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6DC59-5CD6-4262-A9AF-EAC9EE2C62EC}"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25558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6DC59-5CD6-4262-A9AF-EAC9EE2C62EC}"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2824990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E6DC59-5CD6-4262-A9AF-EAC9EE2C62EC}"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4797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E6DC59-5CD6-4262-A9AF-EAC9EE2C62EC}"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21960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E6DC59-5CD6-4262-A9AF-EAC9EE2C62EC}"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159506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E6DC59-5CD6-4262-A9AF-EAC9EE2C62EC}"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876899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E6DC59-5CD6-4262-A9AF-EAC9EE2C62EC}"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10833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6DC59-5CD6-4262-A9AF-EAC9EE2C62EC}"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3401389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E6DC59-5CD6-4262-A9AF-EAC9EE2C62EC}"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3969700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E6DC59-5CD6-4262-A9AF-EAC9EE2C62EC}"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D149C6-AC82-4BA0-AECC-6A978FEEBEE3}" type="slidenum">
              <a:rPr lang="en-US" smtClean="0"/>
              <a:t>‹#›</a:t>
            </a:fld>
            <a:endParaRPr lang="en-US"/>
          </a:p>
        </p:txBody>
      </p:sp>
    </p:spTree>
    <p:extLst>
      <p:ext uri="{BB962C8B-B14F-4D97-AF65-F5344CB8AC3E}">
        <p14:creationId xmlns:p14="http://schemas.microsoft.com/office/powerpoint/2010/main" val="73148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6DC59-5CD6-4262-A9AF-EAC9EE2C62EC}" type="datetimeFigureOut">
              <a:rPr lang="en-US" smtClean="0"/>
              <a:t>11/27/2018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149C6-AC82-4BA0-AECC-6A978FEEBEE3}" type="slidenum">
              <a:rPr lang="en-US" smtClean="0"/>
              <a:t>‹#›</a:t>
            </a:fld>
            <a:endParaRPr lang="en-US"/>
          </a:p>
        </p:txBody>
      </p:sp>
    </p:spTree>
    <p:extLst>
      <p:ext uri="{BB962C8B-B14F-4D97-AF65-F5344CB8AC3E}">
        <p14:creationId xmlns:p14="http://schemas.microsoft.com/office/powerpoint/2010/main" val="3659259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27.0.0.1:5984/_utils/" TargetMode="External"/><Relationship Id="rId2" Type="http://schemas.openxmlformats.org/officeDocument/2006/relationships/hyperlink" Target="http://couchdb.apach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ouchdb.apach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_util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guide.couchdb.org/draft/tour.html#figure/8"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7874" y="705393"/>
            <a:ext cx="9144000" cy="4990013"/>
          </a:xfrm>
        </p:spPr>
        <p:txBody>
          <a:bodyPr>
            <a:normAutofit/>
          </a:bodyPr>
          <a:lstStyle/>
          <a:p>
            <a:r>
              <a:rPr lang="en-US" sz="8000" dirty="0" smtClean="0">
                <a:solidFill>
                  <a:schemeClr val="bg1"/>
                </a:solidFill>
                <a:latin typeface="Comic Sans MS" panose="030F0702030302020204" pitchFamily="66" charset="0"/>
              </a:rPr>
              <a:t>Couch </a:t>
            </a:r>
            <a:r>
              <a:rPr lang="en-US" sz="8000" dirty="0" smtClean="0">
                <a:solidFill>
                  <a:schemeClr val="bg1"/>
                </a:solidFill>
                <a:latin typeface="Comic Sans MS" panose="030F0702030302020204" pitchFamily="66" charset="0"/>
              </a:rPr>
              <a:t>DB</a:t>
            </a:r>
            <a:r>
              <a:rPr lang="en-US" sz="8000" dirty="0" smtClean="0">
                <a:solidFill>
                  <a:schemeClr val="bg1"/>
                </a:solidFill>
                <a:latin typeface="Comic Sans MS" panose="030F0702030302020204" pitchFamily="66" charset="0"/>
              </a:rPr>
              <a:t/>
            </a:r>
            <a:br>
              <a:rPr lang="en-US" sz="8000" dirty="0" smtClean="0">
                <a:solidFill>
                  <a:schemeClr val="bg1"/>
                </a:solidFill>
                <a:latin typeface="Comic Sans MS" panose="030F0702030302020204" pitchFamily="66" charset="0"/>
              </a:rPr>
            </a:br>
            <a:r>
              <a:rPr lang="en-US" sz="8000" dirty="0" smtClean="0">
                <a:solidFill>
                  <a:schemeClr val="bg1"/>
                </a:solidFill>
                <a:latin typeface="Comic Sans MS" panose="030F0702030302020204" pitchFamily="66" charset="0"/>
              </a:rPr>
              <a:t>  </a:t>
            </a:r>
            <a:r>
              <a:rPr lang="en-US" dirty="0" smtClean="0">
                <a:solidFill>
                  <a:schemeClr val="bg1"/>
                </a:solidFill>
                <a:latin typeface="Comic Sans MS" panose="030F0702030302020204" pitchFamily="66" charset="0"/>
              </a:rPr>
              <a:t>Nhóm 17</a:t>
            </a:r>
            <a:br>
              <a:rPr lang="en-US" dirty="0" smtClean="0">
                <a:solidFill>
                  <a:schemeClr val="bg1"/>
                </a:solidFill>
                <a:latin typeface="Comic Sans MS" panose="030F0702030302020204" pitchFamily="66" charset="0"/>
              </a:rPr>
            </a:br>
            <a:endParaRPr lang="en-US"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888074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926" y="900702"/>
            <a:ext cx="10515600" cy="1325563"/>
          </a:xfrm>
        </p:spPr>
        <p:txBody>
          <a:bodyPr>
            <a:normAutofit/>
          </a:bodyPr>
          <a:lstStyle/>
          <a:p>
            <a:r>
              <a:rPr lang="en-US" sz="6000" u="sng" dirty="0" smtClean="0">
                <a:solidFill>
                  <a:schemeClr val="bg1"/>
                </a:solidFill>
                <a:latin typeface="Comic Sans MS" panose="030F0702030302020204" pitchFamily="66" charset="0"/>
              </a:rPr>
              <a:t>Cài đặt</a:t>
            </a: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838200" y="2528047"/>
            <a:ext cx="10515600" cy="4615567"/>
          </a:xfrm>
        </p:spPr>
        <p:txBody>
          <a:bodyPr>
            <a:normAutofit/>
          </a:bodyPr>
          <a:lstStyle/>
          <a:p>
            <a:pPr lvl="4"/>
            <a:r>
              <a:rPr lang="en-US" sz="3600" dirty="0">
                <a:solidFill>
                  <a:schemeClr val="bg1"/>
                </a:solidFill>
                <a:latin typeface="Comic Sans MS" panose="030F0702030302020204" pitchFamily="66" charset="0"/>
              </a:rPr>
              <a:t>Truy cập: </a:t>
            </a:r>
            <a:r>
              <a:rPr lang="en-US" sz="3600" dirty="0">
                <a:solidFill>
                  <a:schemeClr val="accent6"/>
                </a:solidFill>
                <a:latin typeface="Comic Sans MS" panose="030F0702030302020204" pitchFamily="66" charset="0"/>
                <a:hlinkClick r:id="rId2"/>
              </a:rPr>
              <a:t>http://couchdb.apache.org</a:t>
            </a:r>
            <a:r>
              <a:rPr lang="en-US" sz="3600" dirty="0" smtClean="0">
                <a:solidFill>
                  <a:schemeClr val="accent6"/>
                </a:solidFill>
                <a:latin typeface="Comic Sans MS" panose="030F0702030302020204" pitchFamily="66" charset="0"/>
                <a:hlinkClick r:id="rId2"/>
              </a:rPr>
              <a:t>/</a:t>
            </a:r>
            <a:r>
              <a:rPr lang="en-US" sz="3600" dirty="0" smtClean="0">
                <a:solidFill>
                  <a:schemeClr val="accent6"/>
                </a:solidFill>
                <a:latin typeface="Comic Sans MS" panose="030F0702030302020204" pitchFamily="66" charset="0"/>
              </a:rPr>
              <a:t> </a:t>
            </a:r>
          </a:p>
          <a:p>
            <a:pPr lvl="4"/>
            <a:r>
              <a:rPr lang="en-US" sz="3600" dirty="0" smtClean="0">
                <a:solidFill>
                  <a:schemeClr val="bg1"/>
                </a:solidFill>
                <a:latin typeface="Comic Sans MS" panose="030F0702030302020204" pitchFamily="66" charset="0"/>
              </a:rPr>
              <a:t>Tải phiên bản phù hợp</a:t>
            </a:r>
          </a:p>
          <a:p>
            <a:pPr lvl="4"/>
            <a:r>
              <a:rPr lang="en-US" sz="3600" dirty="0" smtClean="0">
                <a:solidFill>
                  <a:schemeClr val="bg1"/>
                </a:solidFill>
                <a:latin typeface="Comic Sans MS" panose="030F0702030302020204" pitchFamily="66" charset="0"/>
              </a:rPr>
              <a:t>Truy </a:t>
            </a:r>
            <a:r>
              <a:rPr lang="en-US" sz="3600" dirty="0">
                <a:solidFill>
                  <a:schemeClr val="bg1"/>
                </a:solidFill>
                <a:latin typeface="Comic Sans MS" panose="030F0702030302020204" pitchFamily="66" charset="0"/>
              </a:rPr>
              <a:t>cập: </a:t>
            </a:r>
            <a:r>
              <a:rPr lang="en-US" sz="3600" dirty="0">
                <a:solidFill>
                  <a:schemeClr val="bg1"/>
                </a:solidFill>
                <a:latin typeface="Comic Sans MS" panose="030F0702030302020204" pitchFamily="66" charset="0"/>
                <a:hlinkClick r:id="rId3"/>
              </a:rPr>
              <a:t>http://127.0.0.1:5984/_utils</a:t>
            </a:r>
            <a:r>
              <a:rPr lang="en-US" sz="3600" dirty="0" smtClean="0">
                <a:solidFill>
                  <a:schemeClr val="bg1"/>
                </a:solidFill>
                <a:latin typeface="Comic Sans MS" panose="030F0702030302020204" pitchFamily="66" charset="0"/>
                <a:hlinkClick r:id="rId3"/>
              </a:rPr>
              <a:t>/</a:t>
            </a:r>
            <a:r>
              <a:rPr lang="en-US" sz="3600" dirty="0" smtClean="0">
                <a:solidFill>
                  <a:schemeClr val="bg1"/>
                </a:solidFill>
                <a:latin typeface="Comic Sans MS" panose="030F0702030302020204" pitchFamily="66" charset="0"/>
              </a:rPr>
              <a:t> để bắt đầu với Couch DB</a:t>
            </a:r>
            <a:endParaRPr lang="en-US" sz="3600" dirty="0">
              <a:solidFill>
                <a:schemeClr val="bg1"/>
              </a:solidFill>
              <a:latin typeface="Comic Sans MS" panose="030F0702030302020204" pitchFamily="66" charset="0"/>
            </a:endParaRPr>
          </a:p>
          <a:p>
            <a:pPr lvl="1"/>
            <a:endParaRPr lang="en-US" sz="3600" dirty="0" smtClean="0"/>
          </a:p>
          <a:p>
            <a:pPr lvl="1"/>
            <a:endParaRPr lang="en-US" sz="3600" dirty="0"/>
          </a:p>
        </p:txBody>
      </p:sp>
    </p:spTree>
    <p:extLst>
      <p:ext uri="{BB962C8B-B14F-4D97-AF65-F5344CB8AC3E}">
        <p14:creationId xmlns:p14="http://schemas.microsoft.com/office/powerpoint/2010/main" val="1660834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711" y="500062"/>
            <a:ext cx="10515600" cy="1325563"/>
          </a:xfrm>
        </p:spPr>
        <p:txBody>
          <a:bodyPr>
            <a:normAutofit/>
          </a:bodyPr>
          <a:lstStyle/>
          <a:p>
            <a:r>
              <a:rPr lang="en-US" sz="5400" dirty="0">
                <a:solidFill>
                  <a:schemeClr val="accent6"/>
                </a:solidFill>
                <a:latin typeface="Comic Sans MS" panose="030F0702030302020204" pitchFamily="66" charset="0"/>
                <a:hlinkClick r:id="rId2"/>
              </a:rPr>
              <a:t>http://couchdb.apache.org</a:t>
            </a:r>
            <a:r>
              <a:rPr lang="en-US" sz="5400" dirty="0" smtClean="0">
                <a:solidFill>
                  <a:schemeClr val="accent6"/>
                </a:solidFill>
                <a:latin typeface="Comic Sans MS" panose="030F0702030302020204" pitchFamily="66" charset="0"/>
                <a:hlinkClick r:id="rId2"/>
              </a:rPr>
              <a:t>/</a:t>
            </a:r>
            <a:r>
              <a:rPr lang="en-US" sz="5400" dirty="0" smtClean="0">
                <a:solidFill>
                  <a:schemeClr val="accent6"/>
                </a:solidFill>
                <a:latin typeface="Comic Sans MS" panose="030F0702030302020204" pitchFamily="66" charset="0"/>
              </a:rPr>
              <a:t> </a:t>
            </a:r>
            <a:endParaRPr lang="en-US" sz="5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6011" y="1708059"/>
            <a:ext cx="8576732" cy="4351338"/>
          </a:xfrm>
        </p:spPr>
      </p:pic>
    </p:spTree>
    <p:extLst>
      <p:ext uri="{BB962C8B-B14F-4D97-AF65-F5344CB8AC3E}">
        <p14:creationId xmlns:p14="http://schemas.microsoft.com/office/powerpoint/2010/main" val="1899991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150" y="500062"/>
            <a:ext cx="10515600" cy="1325563"/>
          </a:xfrm>
        </p:spPr>
        <p:txBody>
          <a:bodyPr>
            <a:normAutofit/>
          </a:bodyPr>
          <a:lstStyle/>
          <a:p>
            <a:r>
              <a:rPr lang="en-US" sz="5400" dirty="0">
                <a:solidFill>
                  <a:schemeClr val="bg1"/>
                </a:solidFill>
                <a:latin typeface="Comic Sans MS" panose="030F0702030302020204" pitchFamily="66" charset="0"/>
                <a:hlinkClick r:id="rId2"/>
              </a:rPr>
              <a:t>http://127.0.0.1:5984/_utils/</a:t>
            </a:r>
            <a:endParaRPr lang="en-US" sz="5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7158" y="1825625"/>
            <a:ext cx="8657684" cy="4170226"/>
          </a:xfrm>
        </p:spPr>
      </p:pic>
    </p:spTree>
    <p:extLst>
      <p:ext uri="{BB962C8B-B14F-4D97-AF65-F5344CB8AC3E}">
        <p14:creationId xmlns:p14="http://schemas.microsoft.com/office/powerpoint/2010/main" val="2471621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9880" y="900702"/>
            <a:ext cx="10515600" cy="1325563"/>
          </a:xfrm>
        </p:spPr>
        <p:txBody>
          <a:bodyPr>
            <a:normAutofit/>
          </a:bodyPr>
          <a:lstStyle/>
          <a:p>
            <a:r>
              <a:rPr lang="en-US" sz="6000" u="sng" dirty="0" smtClean="0">
                <a:solidFill>
                  <a:schemeClr val="bg1"/>
                </a:solidFill>
                <a:latin typeface="Comic Sans MS" panose="030F0702030302020204" pitchFamily="66" charset="0"/>
              </a:rPr>
              <a:t>Khái niệm cơ bản</a:t>
            </a: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82878" y="1956253"/>
            <a:ext cx="9162827" cy="4351338"/>
          </a:xfrm>
        </p:spPr>
        <p:txBody>
          <a:bodyPr>
            <a:normAutofit/>
          </a:bodyPr>
          <a:lstStyle/>
          <a:p>
            <a:endParaRPr lang="en-US" dirty="0" smtClean="0"/>
          </a:p>
          <a:p>
            <a:pPr lvl="8">
              <a:buFont typeface="Wingdings" panose="05000000000000000000" pitchFamily="2" charset="2"/>
              <a:buChar char="§"/>
            </a:pPr>
            <a:r>
              <a:rPr lang="en-US" sz="4000" dirty="0" smtClean="0">
                <a:solidFill>
                  <a:schemeClr val="bg1"/>
                </a:solidFill>
                <a:latin typeface="Comic Sans MS" panose="030F0702030302020204" pitchFamily="66" charset="0"/>
              </a:rPr>
              <a:t>Document Storage </a:t>
            </a:r>
          </a:p>
          <a:p>
            <a:pPr lvl="8">
              <a:buFont typeface="Wingdings" panose="05000000000000000000" pitchFamily="2" charset="2"/>
              <a:buChar char="§"/>
            </a:pPr>
            <a:r>
              <a:rPr lang="en-US" sz="4000" dirty="0" smtClean="0">
                <a:solidFill>
                  <a:schemeClr val="bg1"/>
                </a:solidFill>
                <a:latin typeface="Comic Sans MS" panose="030F0702030302020204" pitchFamily="66" charset="0"/>
              </a:rPr>
              <a:t>ACID Properties</a:t>
            </a:r>
          </a:p>
          <a:p>
            <a:pPr lvl="8">
              <a:buFont typeface="Wingdings" panose="05000000000000000000" pitchFamily="2" charset="2"/>
              <a:buChar char="§"/>
            </a:pPr>
            <a:r>
              <a:rPr lang="en-US" sz="4000" dirty="0" smtClean="0">
                <a:solidFill>
                  <a:schemeClr val="bg1"/>
                </a:solidFill>
                <a:latin typeface="Comic Sans MS" panose="030F0702030302020204" pitchFamily="66" charset="0"/>
              </a:rPr>
              <a:t>Compaction</a:t>
            </a:r>
            <a:endParaRPr lang="en-US" sz="4000" dirty="0" smtClean="0">
              <a:solidFill>
                <a:schemeClr val="bg1"/>
              </a:solidFill>
              <a:latin typeface="Comic Sans MS" panose="030F0702030302020204" pitchFamily="66" charset="0"/>
            </a:endParaRPr>
          </a:p>
          <a:p>
            <a:pPr lvl="8">
              <a:buFont typeface="Wingdings" panose="05000000000000000000" pitchFamily="2" charset="2"/>
              <a:buChar char="§"/>
            </a:pPr>
            <a:r>
              <a:rPr lang="en-US" sz="4000" dirty="0" smtClean="0">
                <a:solidFill>
                  <a:schemeClr val="bg1"/>
                </a:solidFill>
                <a:latin typeface="Comic Sans MS" panose="030F0702030302020204" pitchFamily="66" charset="0"/>
              </a:rPr>
              <a:t>HTTP API &amp; cURL</a:t>
            </a:r>
          </a:p>
          <a:p>
            <a:pPr lvl="8">
              <a:buFont typeface="Wingdings" panose="05000000000000000000" pitchFamily="2" charset="2"/>
              <a:buChar char="§"/>
            </a:pPr>
            <a:r>
              <a:rPr lang="en-US" sz="4000" dirty="0" smtClean="0">
                <a:solidFill>
                  <a:schemeClr val="bg1"/>
                </a:solidFill>
                <a:latin typeface="Comic Sans MS" panose="030F0702030302020204" pitchFamily="66" charset="0"/>
              </a:rPr>
              <a:t>Fauxton</a:t>
            </a:r>
          </a:p>
          <a:p>
            <a:pPr lvl="8">
              <a:buFont typeface="Wingdings" panose="05000000000000000000" pitchFamily="2" charset="2"/>
              <a:buChar char="§"/>
            </a:pPr>
            <a:r>
              <a:rPr lang="en-US" sz="4000" dirty="0" smtClean="0">
                <a:solidFill>
                  <a:schemeClr val="bg1"/>
                </a:solidFill>
                <a:latin typeface="Comic Sans MS" panose="030F0702030302020204" pitchFamily="66" charset="0"/>
              </a:rPr>
              <a:t>Truy vấn MapReduce</a:t>
            </a:r>
            <a:endParaRPr lang="en-US" sz="4000" dirty="0" smtClean="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43842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679" y="656816"/>
            <a:ext cx="10515600" cy="1325563"/>
          </a:xfrm>
        </p:spPr>
        <p:txBody>
          <a:bodyPr>
            <a:normAutofit/>
          </a:bodyPr>
          <a:lstStyle/>
          <a:p>
            <a:r>
              <a:rPr lang="en-US" sz="6000" dirty="0" smtClean="0">
                <a:solidFill>
                  <a:schemeClr val="bg1"/>
                </a:solidFill>
                <a:latin typeface="Comic Sans MS" panose="030F0702030302020204" pitchFamily="66" charset="0"/>
              </a:rPr>
              <a:t>Document Storage</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959224" y="2417295"/>
            <a:ext cx="10515600" cy="5139952"/>
          </a:xfrm>
        </p:spPr>
        <p:txBody>
          <a:bodyPr>
            <a:normAutofit/>
          </a:bodyPr>
          <a:lstStyle/>
          <a:p>
            <a:r>
              <a:rPr lang="en-US" sz="3600" dirty="0" smtClean="0">
                <a:solidFill>
                  <a:schemeClr val="bg1"/>
                </a:solidFill>
                <a:latin typeface="Comic Sans MS" panose="030F0702030302020204" pitchFamily="66" charset="0"/>
              </a:rPr>
              <a:t>Lưu trữ dữ liệu dưới dạng document(tài liệu)</a:t>
            </a:r>
          </a:p>
          <a:p>
            <a:r>
              <a:rPr lang="en-US" sz="3600" dirty="0" smtClean="0">
                <a:solidFill>
                  <a:schemeClr val="bg1"/>
                </a:solidFill>
                <a:latin typeface="Comic Sans MS" panose="030F0702030302020204" pitchFamily="66" charset="0"/>
              </a:rPr>
              <a:t>Tài liệu gồm 2 thuộc tính: Field và Value</a:t>
            </a:r>
          </a:p>
          <a:p>
            <a:r>
              <a:rPr lang="en-US" sz="3600" dirty="0" smtClean="0">
                <a:solidFill>
                  <a:schemeClr val="bg1"/>
                </a:solidFill>
                <a:latin typeface="Comic Sans MS" panose="030F0702030302020204" pitchFamily="66" charset="0"/>
              </a:rPr>
              <a:t>Mỗi field đặt tên riêng biệt chứa value của nhiều loại dữ liệu như text,number,boolean,list,..</a:t>
            </a:r>
          </a:p>
          <a:p>
            <a:pPr marL="0" indent="0">
              <a:buNone/>
            </a:pPr>
            <a:r>
              <a:rPr lang="en-US" sz="3600" dirty="0" smtClean="0">
                <a:solidFill>
                  <a:schemeClr val="bg1"/>
                </a:solidFill>
                <a:latin typeface="Comic Sans MS" panose="030F0702030302020204" pitchFamily="66" charset="0"/>
              </a:rPr>
              <a:t> Không giới hạn kích cỡ KDL text.</a:t>
            </a:r>
          </a:p>
        </p:txBody>
      </p:sp>
    </p:spTree>
    <p:extLst>
      <p:ext uri="{BB962C8B-B14F-4D97-AF65-F5344CB8AC3E}">
        <p14:creationId xmlns:p14="http://schemas.microsoft.com/office/powerpoint/2010/main" val="157446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636" y="647513"/>
            <a:ext cx="10515600" cy="1325563"/>
          </a:xfrm>
        </p:spPr>
        <p:txBody>
          <a:bodyPr>
            <a:normAutofit/>
          </a:bodyPr>
          <a:lstStyle/>
          <a:p>
            <a:r>
              <a:rPr lang="en-US" sz="6000" dirty="0" smtClean="0">
                <a:solidFill>
                  <a:schemeClr val="bg1"/>
                </a:solidFill>
                <a:latin typeface="Comic Sans MS" panose="030F0702030302020204" pitchFamily="66" charset="0"/>
              </a:rPr>
              <a:t>Document Storage</a:t>
            </a:r>
            <a:endParaRPr lang="en-US" sz="6000" dirty="0">
              <a:solidFill>
                <a:schemeClr val="bg1"/>
              </a:solidFill>
              <a:latin typeface="Comic Sans MS" panose="030F0702030302020204" pitchFamily="66" charset="0"/>
            </a:endParaRPr>
          </a:p>
        </p:txBody>
      </p:sp>
      <p:sp>
        <p:nvSpPr>
          <p:cNvPr id="8" name="Content Placeholder 7"/>
          <p:cNvSpPr>
            <a:spLocks noGrp="1"/>
          </p:cNvSpPr>
          <p:nvPr>
            <p:ph idx="1"/>
          </p:nvPr>
        </p:nvSpPr>
        <p:spPr/>
        <p:txBody>
          <a:bodyPr/>
          <a:lstStyle/>
          <a:p>
            <a:pPr marL="0" indent="0">
              <a:buNone/>
            </a:pPr>
            <a:r>
              <a:rPr lang="en-US" sz="4000" dirty="0">
                <a:solidFill>
                  <a:schemeClr val="bg1"/>
                </a:solidFill>
                <a:latin typeface="Comic Sans MS" panose="030F0702030302020204" pitchFamily="66" charset="0"/>
              </a:rPr>
              <a:t> </a:t>
            </a:r>
            <a:r>
              <a:rPr lang="en-US" sz="4000" dirty="0" smtClean="0">
                <a:solidFill>
                  <a:schemeClr val="bg1"/>
                </a:solidFill>
                <a:latin typeface="Comic Sans MS" panose="030F0702030302020204" pitchFamily="66" charset="0"/>
              </a:rPr>
              <a:t> </a:t>
            </a:r>
            <a:endParaRPr lang="en-US" dirty="0"/>
          </a:p>
        </p:txBody>
      </p:sp>
      <p:pic>
        <p:nvPicPr>
          <p:cNvPr id="9" name="Picture 8"/>
          <p:cNvPicPr>
            <a:picLocks noChangeAspect="1"/>
          </p:cNvPicPr>
          <p:nvPr/>
        </p:nvPicPr>
        <p:blipFill>
          <a:blip r:embed="rId2"/>
          <a:stretch>
            <a:fillRect/>
          </a:stretch>
        </p:blipFill>
        <p:spPr>
          <a:xfrm>
            <a:off x="1026033" y="2240059"/>
            <a:ext cx="7530994" cy="3936904"/>
          </a:xfrm>
          <a:prstGeom prst="rect">
            <a:avLst/>
          </a:prstGeom>
        </p:spPr>
      </p:pic>
      <p:sp>
        <p:nvSpPr>
          <p:cNvPr id="10" name="Rectangle 9"/>
          <p:cNvSpPr/>
          <p:nvPr/>
        </p:nvSpPr>
        <p:spPr>
          <a:xfrm>
            <a:off x="7895771" y="2104571"/>
            <a:ext cx="3207658" cy="38143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45712" y="2240059"/>
            <a:ext cx="2546402" cy="3565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Comic Sans MS" panose="030F0702030302020204" pitchFamily="66" charset="0"/>
              </a:rPr>
              <a:t>Sử dụng HTTP API để đọc và cập nhật dữ liệu</a:t>
            </a:r>
            <a:endParaRPr lang="en-US" sz="2800" dirty="0">
              <a:latin typeface="Comic Sans MS" panose="030F0702030302020204" pitchFamily="66" charset="0"/>
            </a:endParaRPr>
          </a:p>
        </p:txBody>
      </p:sp>
    </p:spTree>
    <p:extLst>
      <p:ext uri="{BB962C8B-B14F-4D97-AF65-F5344CB8AC3E}">
        <p14:creationId xmlns:p14="http://schemas.microsoft.com/office/powerpoint/2010/main" val="484646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486" y="815068"/>
            <a:ext cx="10515600" cy="1325563"/>
          </a:xfrm>
        </p:spPr>
        <p:txBody>
          <a:bodyPr>
            <a:normAutofit fontScale="90000"/>
          </a:bodyPr>
          <a:lstStyle/>
          <a:p>
            <a:r>
              <a:rPr lang="en-US" sz="6000" dirty="0" smtClean="0">
                <a:solidFill>
                  <a:schemeClr val="bg1"/>
                </a:solidFill>
                <a:latin typeface="Comic Sans MS" panose="030F0702030302020204" pitchFamily="66" charset="0"/>
              </a:rPr>
              <a:t>ACID Properties</a:t>
            </a:r>
            <a:r>
              <a:rPr lang="en-US" dirty="0" smtClean="0"/>
              <a:t/>
            </a:r>
            <a:br>
              <a:rPr lang="en-US" dirty="0" smtClean="0"/>
            </a:br>
            <a:endParaRPr lang="en-US" dirty="0"/>
          </a:p>
        </p:txBody>
      </p:sp>
      <p:sp>
        <p:nvSpPr>
          <p:cNvPr id="3" name="Content Placeholder 2"/>
          <p:cNvSpPr>
            <a:spLocks noGrp="1"/>
          </p:cNvSpPr>
          <p:nvPr>
            <p:ph idx="1"/>
          </p:nvPr>
        </p:nvSpPr>
        <p:spPr>
          <a:xfrm>
            <a:off x="939800" y="2333625"/>
            <a:ext cx="10515600" cy="4351338"/>
          </a:xfrm>
        </p:spPr>
        <p:txBody>
          <a:bodyPr>
            <a:noAutofit/>
          </a:bodyPr>
          <a:lstStyle/>
          <a:p>
            <a:r>
              <a:rPr lang="en-US" sz="3200" dirty="0" smtClean="0">
                <a:solidFill>
                  <a:schemeClr val="bg1"/>
                </a:solidFill>
                <a:latin typeface="Comic Sans MS" panose="030F0702030302020204" pitchFamily="66" charset="0"/>
              </a:rPr>
              <a:t>Khi dữ liệu được ghi xuống ổ cứng thì không bị ghi đè. Bất cứ thay đổi nào đều theo chuẩn Atomic.Nghĩa là dữ liệu sẽ lưu lại toàn diện hoặc không được lưu lại. Database không bao giờ thêm hay sửa một phần dữ liệu.</a:t>
            </a:r>
            <a:r>
              <a:rPr lang="vi-VN" sz="3200" dirty="0" smtClean="0">
                <a:solidFill>
                  <a:schemeClr val="bg1"/>
                </a:solidFill>
                <a:latin typeface="Bahnschrift SemiBold" panose="020B0502040204020203" pitchFamily="34" charset="0"/>
              </a:rPr>
              <a:t> </a:t>
            </a:r>
            <a:endParaRPr lang="en-US" sz="3200" dirty="0" smtClean="0">
              <a:solidFill>
                <a:schemeClr val="bg1"/>
              </a:solidFill>
              <a:latin typeface="Comic Sans MS" panose="030F0702030302020204" pitchFamily="66" charset="0"/>
            </a:endParaRPr>
          </a:p>
          <a:p>
            <a:r>
              <a:rPr lang="en-US" sz="3200" dirty="0">
                <a:solidFill>
                  <a:schemeClr val="bg1"/>
                </a:solidFill>
                <a:latin typeface="Comic Sans MS" panose="030F0702030302020204" pitchFamily="66" charset="0"/>
              </a:rPr>
              <a:t>C</a:t>
            </a:r>
            <a:r>
              <a:rPr lang="en-US" sz="3200" dirty="0" smtClean="0">
                <a:solidFill>
                  <a:schemeClr val="bg1"/>
                </a:solidFill>
                <a:latin typeface="Comic Sans MS" panose="030F0702030302020204" pitchFamily="66" charset="0"/>
              </a:rPr>
              <a:t>ác cập nhật đều được xếp theo thứ tự=&gt; người dùng đọc document mà không chờ đợi hay gián đoạn.</a:t>
            </a:r>
            <a:endParaRPr lang="vi-VN" sz="3200" dirty="0">
              <a:solidFill>
                <a:schemeClr val="bg1"/>
              </a:solidFill>
              <a:latin typeface="Bahnschrift SemiBold" panose="020B0502040204020203" pitchFamily="34" charset="0"/>
            </a:endParaRPr>
          </a:p>
          <a:p>
            <a:endParaRPr lang="en-US" sz="3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299941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942" y="916668"/>
            <a:ext cx="10515600" cy="1325563"/>
          </a:xfrm>
        </p:spPr>
        <p:txBody>
          <a:bodyPr>
            <a:normAutofit/>
          </a:bodyPr>
          <a:lstStyle/>
          <a:p>
            <a:r>
              <a:rPr lang="en-US" sz="6000" dirty="0" smtClean="0">
                <a:solidFill>
                  <a:schemeClr val="bg1"/>
                </a:solidFill>
                <a:latin typeface="Comic Sans MS" panose="030F0702030302020204" pitchFamily="66" charset="0"/>
              </a:rPr>
              <a:t>Compaction(Nén) </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997857" y="2377168"/>
            <a:ext cx="10515600" cy="4351338"/>
          </a:xfrm>
        </p:spPr>
        <p:txBody>
          <a:bodyPr>
            <a:normAutofit/>
          </a:bodyPr>
          <a:lstStyle/>
          <a:p>
            <a:r>
              <a:rPr lang="en-US" sz="3600" dirty="0" smtClean="0">
                <a:solidFill>
                  <a:schemeClr val="bg1"/>
                </a:solidFill>
                <a:latin typeface="Comic Sans MS" panose="030F0702030302020204" pitchFamily="66" charset="0"/>
              </a:rPr>
              <a:t>Giải phóng dung lượng ổ cứng bằng cách xóa đi dữ liệu không sử dụng.</a:t>
            </a:r>
          </a:p>
          <a:p>
            <a:r>
              <a:rPr lang="en-US" sz="3600" dirty="0" smtClean="0">
                <a:solidFill>
                  <a:schemeClr val="bg1"/>
                </a:solidFill>
                <a:latin typeface="Comic Sans MS" panose="030F0702030302020204" pitchFamily="66" charset="0"/>
              </a:rPr>
              <a:t> Khi nén dữ liệu ở 1 file, khi đó file mới .compaction được tạo ra và dữ liệu lưu vào file này.Khi quá trình copy hoàn thành thì file cũ được xóa bỏ. Database vẫn online trong quá trình nén. </a:t>
            </a:r>
            <a:endParaRPr lang="en-US"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9531797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9114" y="1119868"/>
            <a:ext cx="4706257" cy="1325563"/>
          </a:xfrm>
        </p:spPr>
        <p:txBody>
          <a:bodyPr>
            <a:normAutofit/>
          </a:bodyPr>
          <a:lstStyle/>
          <a:p>
            <a:r>
              <a:rPr lang="en-US" sz="6000" dirty="0" smtClean="0">
                <a:solidFill>
                  <a:schemeClr val="bg1"/>
                </a:solidFill>
                <a:latin typeface="Comic Sans MS" panose="030F0702030302020204" pitchFamily="66" charset="0"/>
              </a:rPr>
              <a:t>HTTP API</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128486" y="2506662"/>
            <a:ext cx="10515600" cy="4351338"/>
          </a:xfrm>
        </p:spPr>
        <p:txBody>
          <a:bodyPr>
            <a:normAutofit/>
          </a:bodyPr>
          <a:lstStyle/>
          <a:p>
            <a:r>
              <a:rPr lang="en-US" sz="3600" dirty="0" smtClean="0">
                <a:solidFill>
                  <a:schemeClr val="bg1"/>
                </a:solidFill>
                <a:latin typeface="Comic Sans MS" panose="030F0702030302020204" pitchFamily="66" charset="0"/>
              </a:rPr>
              <a:t>Phương thức để giao tiếp với dữ liệu Couch DB.</a:t>
            </a:r>
          </a:p>
          <a:p>
            <a:r>
              <a:rPr lang="en-US" sz="3600" dirty="0" smtClean="0">
                <a:solidFill>
                  <a:schemeClr val="bg1"/>
                </a:solidFill>
                <a:latin typeface="Comic Sans MS" panose="030F0702030302020204" pitchFamily="66" charset="0"/>
              </a:rPr>
              <a:t>Các yêu cầu được thực hiện bằng cách sử dụng HTTP.  </a:t>
            </a:r>
          </a:p>
          <a:p>
            <a:r>
              <a:rPr lang="en-US" sz="3600" dirty="0" smtClean="0">
                <a:solidFill>
                  <a:schemeClr val="bg1"/>
                </a:solidFill>
                <a:latin typeface="Comic Sans MS" panose="030F0702030302020204" pitchFamily="66" charset="0"/>
              </a:rPr>
              <a:t>Thông qua đó có thể lấy được dữ liệu,cập nhật,tạo mới dữ liệu trong CSDL.</a:t>
            </a:r>
          </a:p>
          <a:p>
            <a:endParaRPr lang="en-US" dirty="0"/>
          </a:p>
        </p:txBody>
      </p:sp>
    </p:spTree>
    <p:extLst>
      <p:ext uri="{BB962C8B-B14F-4D97-AF65-F5344CB8AC3E}">
        <p14:creationId xmlns:p14="http://schemas.microsoft.com/office/powerpoint/2010/main" val="1369805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629" y="742496"/>
            <a:ext cx="10515600" cy="1325563"/>
          </a:xfrm>
        </p:spPr>
        <p:txBody>
          <a:bodyPr>
            <a:normAutofit/>
          </a:bodyPr>
          <a:lstStyle/>
          <a:p>
            <a:r>
              <a:rPr lang="en-US" dirty="0">
                <a:solidFill>
                  <a:schemeClr val="bg1"/>
                </a:solidFill>
                <a:latin typeface="Comic Sans MS" panose="030F0702030302020204" pitchFamily="66" charset="0"/>
              </a:rPr>
              <a:t>Các phương thức yêu cầu HTTP</a:t>
            </a:r>
            <a:r>
              <a:rPr lang="en-US" dirty="0" smtClean="0">
                <a:solidFill>
                  <a:schemeClr val="bg1"/>
                </a:solidFill>
                <a:latin typeface="Comic Sans MS" panose="030F0702030302020204" pitchFamily="66" charset="0"/>
              </a:rPr>
              <a:t>:</a:t>
            </a:r>
            <a:endParaRPr lang="en-US" dirty="0"/>
          </a:p>
        </p:txBody>
      </p:sp>
      <p:sp>
        <p:nvSpPr>
          <p:cNvPr id="3" name="Content Placeholder 2"/>
          <p:cNvSpPr>
            <a:spLocks noGrp="1"/>
          </p:cNvSpPr>
          <p:nvPr>
            <p:ph idx="1"/>
          </p:nvPr>
        </p:nvSpPr>
        <p:spPr>
          <a:xfrm>
            <a:off x="1157515" y="2348139"/>
            <a:ext cx="10515600" cy="4351338"/>
          </a:xfrm>
        </p:spPr>
        <p:txBody>
          <a:bodyPr>
            <a:normAutofit/>
          </a:bodyPr>
          <a:lstStyle/>
          <a:p>
            <a:pPr lvl="8">
              <a:buFont typeface="Wingdings" panose="05000000000000000000" pitchFamily="2" charset="2"/>
              <a:buChar char="Ø"/>
            </a:pPr>
            <a:r>
              <a:rPr lang="en-US" sz="3600" dirty="0">
                <a:solidFill>
                  <a:schemeClr val="bg1"/>
                </a:solidFill>
                <a:latin typeface="Comic Sans MS" panose="030F0702030302020204" pitchFamily="66" charset="0"/>
              </a:rPr>
              <a:t>PUT </a:t>
            </a:r>
          </a:p>
          <a:p>
            <a:pPr lvl="8">
              <a:buFont typeface="Wingdings" panose="05000000000000000000" pitchFamily="2" charset="2"/>
              <a:buChar char="Ø"/>
            </a:pPr>
            <a:r>
              <a:rPr lang="en-US" sz="3600" dirty="0">
                <a:solidFill>
                  <a:schemeClr val="bg1"/>
                </a:solidFill>
                <a:latin typeface="Comic Sans MS" panose="030F0702030302020204" pitchFamily="66" charset="0"/>
              </a:rPr>
              <a:t>GET</a:t>
            </a:r>
          </a:p>
          <a:p>
            <a:pPr lvl="8">
              <a:buFont typeface="Wingdings" panose="05000000000000000000" pitchFamily="2" charset="2"/>
              <a:buChar char="Ø"/>
            </a:pPr>
            <a:r>
              <a:rPr lang="en-US" sz="3600" dirty="0">
                <a:solidFill>
                  <a:schemeClr val="bg1"/>
                </a:solidFill>
                <a:latin typeface="Comic Sans MS" panose="030F0702030302020204" pitchFamily="66" charset="0"/>
              </a:rPr>
              <a:t>POST</a:t>
            </a:r>
          </a:p>
          <a:p>
            <a:pPr lvl="8">
              <a:buFont typeface="Wingdings" panose="05000000000000000000" pitchFamily="2" charset="2"/>
              <a:buChar char="Ø"/>
            </a:pPr>
            <a:r>
              <a:rPr lang="en-US" sz="3600" dirty="0">
                <a:solidFill>
                  <a:schemeClr val="bg1"/>
                </a:solidFill>
                <a:latin typeface="Comic Sans MS" panose="030F0702030302020204" pitchFamily="66" charset="0"/>
              </a:rPr>
              <a:t>HEAD</a:t>
            </a:r>
          </a:p>
          <a:p>
            <a:pPr lvl="8">
              <a:buFont typeface="Wingdings" panose="05000000000000000000" pitchFamily="2" charset="2"/>
              <a:buChar char="Ø"/>
            </a:pPr>
            <a:r>
              <a:rPr lang="en-US" sz="3600" dirty="0">
                <a:solidFill>
                  <a:schemeClr val="bg1"/>
                </a:solidFill>
                <a:latin typeface="Comic Sans MS" panose="030F0702030302020204" pitchFamily="66" charset="0"/>
              </a:rPr>
              <a:t>DELETE </a:t>
            </a:r>
          </a:p>
          <a:p>
            <a:pPr lvl="8">
              <a:buFont typeface="Wingdings" panose="05000000000000000000" pitchFamily="2" charset="2"/>
              <a:buChar char="Ø"/>
            </a:pPr>
            <a:r>
              <a:rPr lang="en-US" sz="3600" dirty="0">
                <a:solidFill>
                  <a:schemeClr val="bg1"/>
                </a:solidFill>
                <a:latin typeface="Comic Sans MS" panose="030F0702030302020204" pitchFamily="66" charset="0"/>
              </a:rPr>
              <a:t>COPY</a:t>
            </a:r>
          </a:p>
          <a:p>
            <a:pPr lvl="8">
              <a:buFont typeface="Wingdings" panose="05000000000000000000" pitchFamily="2" charset="2"/>
              <a:buChar char="Ø"/>
            </a:pPr>
            <a:endParaRPr lang="en-US" sz="4000" dirty="0"/>
          </a:p>
        </p:txBody>
      </p:sp>
    </p:spTree>
    <p:extLst>
      <p:ext uri="{BB962C8B-B14F-4D97-AF65-F5344CB8AC3E}">
        <p14:creationId xmlns:p14="http://schemas.microsoft.com/office/powerpoint/2010/main" val="3788868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383"/>
            <a:ext cx="10515600" cy="1325563"/>
          </a:xfrm>
        </p:spPr>
        <p:txBody>
          <a:bodyPr>
            <a:normAutofit/>
          </a:bodyPr>
          <a:lstStyle/>
          <a:p>
            <a:r>
              <a:rPr lang="en-US" sz="6000" dirty="0" smtClean="0">
                <a:solidFill>
                  <a:schemeClr val="bg1"/>
                </a:solidFill>
                <a:latin typeface="Comic Sans MS" panose="030F0702030302020204" pitchFamily="66" charset="0"/>
              </a:rPr>
              <a:t>Thành viên</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013460" y="2377440"/>
            <a:ext cx="10165080" cy="3877900"/>
          </a:xfrm>
        </p:spPr>
        <p:txBody>
          <a:bodyPr>
            <a:normAutofit/>
          </a:bodyPr>
          <a:lstStyle/>
          <a:p>
            <a:r>
              <a:rPr lang="en-US" sz="4000" dirty="0" smtClean="0">
                <a:solidFill>
                  <a:schemeClr val="bg1"/>
                </a:solidFill>
                <a:latin typeface="Comic Sans MS" panose="030F0702030302020204" pitchFamily="66" charset="0"/>
                <a:ea typeface="+mj-ea"/>
                <a:cs typeface="+mj-cs"/>
              </a:rPr>
              <a:t>Nguyễn Thành Lâm 42.01.104.236</a:t>
            </a:r>
          </a:p>
          <a:p>
            <a:r>
              <a:rPr lang="en-US" sz="4000" dirty="0" smtClean="0">
                <a:solidFill>
                  <a:schemeClr val="bg1"/>
                </a:solidFill>
                <a:latin typeface="Comic Sans MS" panose="030F0702030302020204" pitchFamily="66" charset="0"/>
                <a:ea typeface="+mj-ea"/>
                <a:cs typeface="+mj-cs"/>
              </a:rPr>
              <a:t>Nguyễn Như Quỳnh 42.01.104.129</a:t>
            </a:r>
          </a:p>
          <a:p>
            <a:r>
              <a:rPr lang="en-US" sz="4000" dirty="0" smtClean="0">
                <a:solidFill>
                  <a:schemeClr val="bg1"/>
                </a:solidFill>
                <a:latin typeface="Comic Sans MS" panose="030F0702030302020204" pitchFamily="66" charset="0"/>
                <a:ea typeface="+mj-ea"/>
                <a:cs typeface="+mj-cs"/>
              </a:rPr>
              <a:t>Đỗ Thị Thanh Thi 42.01.104.167</a:t>
            </a:r>
          </a:p>
          <a:p>
            <a:r>
              <a:rPr lang="en-US" sz="4000" dirty="0" smtClean="0">
                <a:solidFill>
                  <a:schemeClr val="bg1"/>
                </a:solidFill>
                <a:latin typeface="Comic Sans MS" panose="030F0702030302020204" pitchFamily="66" charset="0"/>
                <a:ea typeface="+mj-ea"/>
                <a:cs typeface="+mj-cs"/>
              </a:rPr>
              <a:t>Nguyễn Sơn Lâm 42.01.104.076</a:t>
            </a:r>
          </a:p>
          <a:p>
            <a:r>
              <a:rPr lang="en-US" sz="4000" dirty="0" smtClean="0">
                <a:solidFill>
                  <a:schemeClr val="bg1"/>
                </a:solidFill>
                <a:latin typeface="Comic Sans MS" panose="030F0702030302020204" pitchFamily="66" charset="0"/>
                <a:ea typeface="+mj-ea"/>
                <a:cs typeface="+mj-cs"/>
              </a:rPr>
              <a:t>Trần Thị Yến Nhi 42.01.104.099</a:t>
            </a:r>
            <a:endParaRPr lang="en-US" sz="4000" dirty="0">
              <a:solidFill>
                <a:schemeClr val="bg1"/>
              </a:solidFill>
              <a:latin typeface="Comic Sans MS" panose="030F0702030302020204" pitchFamily="66" charset="0"/>
              <a:ea typeface="+mj-ea"/>
              <a:cs typeface="+mj-cs"/>
            </a:endParaRPr>
          </a:p>
        </p:txBody>
      </p:sp>
    </p:spTree>
    <p:extLst>
      <p:ext uri="{BB962C8B-B14F-4D97-AF65-F5344CB8AC3E}">
        <p14:creationId xmlns:p14="http://schemas.microsoft.com/office/powerpoint/2010/main" val="13256554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1229" y="626383"/>
            <a:ext cx="2659743" cy="1325563"/>
          </a:xfrm>
        </p:spPr>
        <p:txBody>
          <a:bodyPr/>
          <a:lstStyle/>
          <a:p>
            <a:r>
              <a:rPr lang="en-US" sz="6000" dirty="0">
                <a:solidFill>
                  <a:schemeClr val="bg1"/>
                </a:solidFill>
                <a:latin typeface="Comic Sans MS" panose="030F0702030302020204" pitchFamily="66" charset="0"/>
              </a:rPr>
              <a:t>c</a:t>
            </a:r>
            <a:r>
              <a:rPr lang="en-US" sz="6000" dirty="0" smtClean="0">
                <a:solidFill>
                  <a:schemeClr val="bg1"/>
                </a:solidFill>
                <a:latin typeface="Comic Sans MS" panose="030F0702030302020204" pitchFamily="66" charset="0"/>
              </a:rPr>
              <a:t>URL</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sz="3600" dirty="0" smtClean="0">
                <a:solidFill>
                  <a:schemeClr val="bg1"/>
                </a:solidFill>
                <a:latin typeface="Comic Sans MS" panose="030F0702030302020204" pitchFamily="66" charset="0"/>
              </a:rPr>
              <a:t>Là dòng lệnh công cụ có sẵn trên Unix, Linux, Mac OS X, </a:t>
            </a:r>
            <a:r>
              <a:rPr lang="en-US" sz="3600" dirty="0" smtClean="0">
                <a:solidFill>
                  <a:schemeClr val="bg1"/>
                </a:solidFill>
                <a:latin typeface="Comic Sans MS" panose="030F0702030302020204" pitchFamily="66" charset="0"/>
              </a:rPr>
              <a:t>Windows.</a:t>
            </a:r>
            <a:r>
              <a:rPr lang="vi-VN" sz="3600" dirty="0">
                <a:solidFill>
                  <a:schemeClr val="bg1"/>
                </a:solidFill>
                <a:cs typeface="Arial" pitchFamily="34" charset="0"/>
              </a:rPr>
              <a:t> </a:t>
            </a:r>
            <a:endParaRPr lang="en-US" sz="3600" dirty="0" smtClean="0">
              <a:solidFill>
                <a:schemeClr val="bg1"/>
              </a:solidFill>
              <a:cs typeface="Arial" pitchFamily="34" charset="0"/>
            </a:endParaRPr>
          </a:p>
          <a:p>
            <a:r>
              <a:rPr lang="en-US" sz="3600" dirty="0" smtClean="0">
                <a:solidFill>
                  <a:schemeClr val="bg1"/>
                </a:solidFill>
                <a:latin typeface="Comic Sans MS" panose="030F0702030302020204" pitchFamily="66" charset="0"/>
              </a:rPr>
              <a:t>Dễ </a:t>
            </a:r>
            <a:r>
              <a:rPr lang="en-US" sz="3600" dirty="0" smtClean="0">
                <a:solidFill>
                  <a:schemeClr val="bg1"/>
                </a:solidFill>
                <a:latin typeface="Comic Sans MS" panose="030F0702030302020204" pitchFamily="66" charset="0"/>
              </a:rPr>
              <a:t>dàng truy cập vào giao thức HTTP trực tiếp từ dòng lệnh =&gt;tương tác với Couch DB qua API REST của HTTP.</a:t>
            </a:r>
          </a:p>
          <a:p>
            <a:endParaRPr lang="en-US" sz="3600" dirty="0">
              <a:solidFill>
                <a:schemeClr val="bg1"/>
              </a:solidFill>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984" y="4470400"/>
            <a:ext cx="9788031" cy="1706563"/>
          </a:xfrm>
          <a:prstGeom prst="rect">
            <a:avLst/>
          </a:prstGeom>
        </p:spPr>
      </p:pic>
    </p:spTree>
    <p:extLst>
      <p:ext uri="{BB962C8B-B14F-4D97-AF65-F5344CB8AC3E}">
        <p14:creationId xmlns:p14="http://schemas.microsoft.com/office/powerpoint/2010/main" val="1490872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507"/>
            <a:ext cx="10515600" cy="1325563"/>
          </a:xfrm>
        </p:spPr>
        <p:txBody>
          <a:bodyPr>
            <a:normAutofit/>
          </a:bodyPr>
          <a:lstStyle/>
          <a:p>
            <a:pPr algn="ctr"/>
            <a:r>
              <a:rPr lang="en-US" sz="6000" dirty="0" smtClean="0">
                <a:solidFill>
                  <a:schemeClr val="bg1"/>
                </a:solidFill>
                <a:latin typeface="Comic Sans MS" panose="030F0702030302020204" pitchFamily="66" charset="0"/>
              </a:rPr>
              <a:t>Sử dụng cURL</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838200" y="2400390"/>
            <a:ext cx="10515600" cy="4351338"/>
          </a:xfrm>
        </p:spPr>
        <p:txBody>
          <a:bodyPr>
            <a:normAutofit/>
          </a:bodyPr>
          <a:lstStyle/>
          <a:p>
            <a:r>
              <a:rPr lang="en-US" sz="3600" dirty="0" smtClean="0">
                <a:solidFill>
                  <a:schemeClr val="bg1"/>
                </a:solidFill>
                <a:latin typeface="Comic Sans MS" panose="030F0702030302020204" pitchFamily="66" charset="0"/>
              </a:rPr>
              <a:t>Truy cập bất cứ trang web nào bằng cách gõ cURL và sau đó là địa chỉ trang web. </a:t>
            </a:r>
          </a:p>
          <a:p>
            <a:pPr marL="0" indent="0">
              <a:buNone/>
            </a:pPr>
            <a:r>
              <a:rPr lang="en-US" sz="3600" dirty="0">
                <a:solidFill>
                  <a:schemeClr val="bg1"/>
                </a:solidFill>
                <a:latin typeface="Comic Sans MS" panose="030F0702030302020204" pitchFamily="66" charset="0"/>
              </a:rPr>
              <a:t> </a:t>
            </a:r>
            <a:r>
              <a:rPr lang="en-US" sz="3600" dirty="0" smtClean="0">
                <a:solidFill>
                  <a:schemeClr val="bg1"/>
                </a:solidFill>
                <a:latin typeface="Comic Sans MS" panose="030F0702030302020204" pitchFamily="66" charset="0"/>
              </a:rPr>
              <a:t>curl  www.github.com/</a:t>
            </a:r>
            <a:r>
              <a:rPr lang="en-US" sz="3600" dirty="0">
                <a:solidFill>
                  <a:schemeClr val="bg1"/>
                </a:solidFill>
                <a:latin typeface="Comic Sans MS" panose="030F0702030302020204" pitchFamily="66" charset="0"/>
              </a:rPr>
              <a:t> </a:t>
            </a:r>
            <a:endParaRPr lang="en-US" sz="3600" dirty="0" smtClean="0">
              <a:solidFill>
                <a:schemeClr val="bg1"/>
              </a:solidFill>
              <a:latin typeface="Comic Sans MS" panose="030F0702030302020204" pitchFamily="66" charset="0"/>
            </a:endParaRPr>
          </a:p>
          <a:p>
            <a:r>
              <a:rPr lang="en-US" sz="3600" dirty="0" smtClean="0">
                <a:solidFill>
                  <a:schemeClr val="bg1"/>
                </a:solidFill>
                <a:latin typeface="Comic Sans MS" panose="030F0702030302020204" pitchFamily="66" charset="0"/>
              </a:rPr>
              <a:t>Theo mặc định các tiện ích cURL trả về mã nguồn của trang bạn yêu cầu. Hiển thị trên cửa sổ terminal.</a:t>
            </a:r>
          </a:p>
        </p:txBody>
      </p:sp>
    </p:spTree>
    <p:extLst>
      <p:ext uri="{BB962C8B-B14F-4D97-AF65-F5344CB8AC3E}">
        <p14:creationId xmlns:p14="http://schemas.microsoft.com/office/powerpoint/2010/main" val="3296942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8086" y="963385"/>
            <a:ext cx="6302828" cy="1325563"/>
          </a:xfrm>
        </p:spPr>
        <p:txBody>
          <a:bodyPr>
            <a:normAutofit/>
          </a:bodyPr>
          <a:lstStyle/>
          <a:p>
            <a:r>
              <a:rPr lang="en-US" sz="6000" dirty="0" smtClean="0">
                <a:solidFill>
                  <a:schemeClr val="bg1"/>
                </a:solidFill>
                <a:latin typeface="Comic Sans MS" panose="030F0702030302020204" pitchFamily="66" charset="0"/>
              </a:rPr>
              <a:t>Fauxton</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041400" y="2506662"/>
            <a:ext cx="10515600" cy="4351338"/>
          </a:xfrm>
        </p:spPr>
        <p:txBody>
          <a:bodyPr>
            <a:normAutofit/>
          </a:bodyPr>
          <a:lstStyle/>
          <a:p>
            <a:r>
              <a:rPr lang="en-US" sz="4000" dirty="0" smtClean="0">
                <a:solidFill>
                  <a:schemeClr val="bg1"/>
                </a:solidFill>
                <a:latin typeface="Comic Sans MS" panose="030F0702030302020204" pitchFamily="66" charset="0"/>
              </a:rPr>
              <a:t>Là một giao diện trên nền tảng web, là hệ quản trị có sẵn trong Couch DB</a:t>
            </a:r>
          </a:p>
          <a:p>
            <a:r>
              <a:rPr lang="en-US" sz="4000" dirty="0" smtClean="0">
                <a:solidFill>
                  <a:schemeClr val="bg1"/>
                </a:solidFill>
                <a:latin typeface="Comic Sans MS" panose="030F0702030302020204" pitchFamily="66" charset="0"/>
              </a:rPr>
              <a:t>Cung cấp </a:t>
            </a:r>
            <a:r>
              <a:rPr lang="en-US" sz="4000" dirty="0" smtClean="0">
                <a:solidFill>
                  <a:schemeClr val="bg1"/>
                </a:solidFill>
                <a:latin typeface="Comic Sans MS" panose="030F0702030302020204" pitchFamily="66" charset="0"/>
              </a:rPr>
              <a:t>tất cả chức </a:t>
            </a:r>
            <a:r>
              <a:rPr lang="en-US" sz="4000" dirty="0" smtClean="0">
                <a:solidFill>
                  <a:schemeClr val="bg1"/>
                </a:solidFill>
                <a:latin typeface="Comic Sans MS" panose="030F0702030302020204" pitchFamily="66" charset="0"/>
              </a:rPr>
              <a:t>năng như tạo, cập nhật, xóa, xem tài liệu, khung nhìn trong Couch DB</a:t>
            </a:r>
          </a:p>
        </p:txBody>
      </p:sp>
    </p:spTree>
    <p:extLst>
      <p:ext uri="{BB962C8B-B14F-4D97-AF65-F5344CB8AC3E}">
        <p14:creationId xmlns:p14="http://schemas.microsoft.com/office/powerpoint/2010/main" val="54751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343" y="652508"/>
            <a:ext cx="10515600" cy="1325563"/>
          </a:xfrm>
        </p:spPr>
        <p:txBody>
          <a:bodyPr>
            <a:normAutofit/>
          </a:bodyPr>
          <a:lstStyle/>
          <a:p>
            <a:r>
              <a:rPr lang="en-US" sz="6000" dirty="0" smtClean="0">
                <a:solidFill>
                  <a:schemeClr val="bg1"/>
                </a:solidFill>
                <a:latin typeface="Comic Sans MS" panose="030F0702030302020204" pitchFamily="66" charset="0"/>
              </a:rPr>
              <a:t>Tại sao chọn Couch DB?</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968829" y="2322013"/>
            <a:ext cx="10173788" cy="4758055"/>
          </a:xfrm>
        </p:spPr>
        <p:txBody>
          <a:bodyPr>
            <a:normAutofit/>
          </a:bodyPr>
          <a:lstStyle/>
          <a:p>
            <a:pPr>
              <a:buFont typeface="Wingdings" panose="05000000000000000000" pitchFamily="2" charset="2"/>
              <a:buChar char="ü"/>
            </a:pPr>
            <a:r>
              <a:rPr lang="en-US" sz="3600" dirty="0" smtClean="0">
                <a:solidFill>
                  <a:schemeClr val="bg1"/>
                </a:solidFill>
                <a:latin typeface="Comic Sans MS" panose="030F0702030302020204" pitchFamily="66" charset="0"/>
              </a:rPr>
              <a:t>Có Rest API dựa trên HTTP=&gt; giao tiếp với CDSL dễ dàng</a:t>
            </a:r>
          </a:p>
          <a:p>
            <a:pPr>
              <a:buFont typeface="Wingdings" panose="05000000000000000000" pitchFamily="2" charset="2"/>
              <a:buChar char="ü"/>
            </a:pPr>
            <a:r>
              <a:rPr lang="en-US" sz="3600" dirty="0" smtClean="0">
                <a:solidFill>
                  <a:schemeClr val="bg1"/>
                </a:solidFill>
                <a:latin typeface="Comic Sans MS" panose="030F0702030302020204" pitchFamily="66" charset="0"/>
              </a:rPr>
              <a:t>Lưu trữ bằng cấu trúc document-based linh hoạt</a:t>
            </a:r>
          </a:p>
          <a:p>
            <a:pPr>
              <a:buFont typeface="Wingdings" panose="05000000000000000000" pitchFamily="2" charset="2"/>
              <a:buChar char="ü"/>
            </a:pPr>
            <a:r>
              <a:rPr lang="en-US" sz="3600" dirty="0" smtClean="0">
                <a:solidFill>
                  <a:schemeClr val="bg1"/>
                </a:solidFill>
                <a:latin typeface="Comic Sans MS" panose="030F0702030302020204" pitchFamily="66" charset="0"/>
              </a:rPr>
              <a:t>Data-mapping mạnh mẽ,cho phép truy vấn, tổng hợp và lọc thông tin</a:t>
            </a:r>
          </a:p>
          <a:p>
            <a:endParaRPr lang="en-US" dirty="0" smtClean="0"/>
          </a:p>
          <a:p>
            <a:endParaRPr lang="en-US" dirty="0" smtClean="0"/>
          </a:p>
          <a:p>
            <a:endParaRPr lang="en-US" dirty="0"/>
          </a:p>
        </p:txBody>
      </p:sp>
    </p:spTree>
    <p:extLst>
      <p:ext uri="{BB962C8B-B14F-4D97-AF65-F5344CB8AC3E}">
        <p14:creationId xmlns:p14="http://schemas.microsoft.com/office/powerpoint/2010/main" val="3583118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583" y="623117"/>
            <a:ext cx="10515600" cy="1325563"/>
          </a:xfrm>
        </p:spPr>
        <p:txBody>
          <a:bodyPr>
            <a:normAutofit/>
          </a:bodyPr>
          <a:lstStyle/>
          <a:p>
            <a:pPr algn="ctr"/>
            <a:r>
              <a:rPr lang="en-US" sz="6000" dirty="0" smtClean="0">
                <a:solidFill>
                  <a:schemeClr val="bg1"/>
                </a:solidFill>
                <a:latin typeface="Comic Sans MS" panose="030F0702030302020204" pitchFamily="66" charset="0"/>
              </a:rPr>
              <a:t>Tại sao chọn Couch DB?</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955765" y="2308949"/>
            <a:ext cx="10304418" cy="4351338"/>
          </a:xfrm>
        </p:spPr>
        <p:txBody>
          <a:bodyPr/>
          <a:lstStyle/>
          <a:p>
            <a:pPr>
              <a:buFont typeface="Wingdings" panose="05000000000000000000" pitchFamily="2" charset="2"/>
              <a:buChar char="ü"/>
            </a:pPr>
            <a:r>
              <a:rPr lang="en-US" sz="3600" dirty="0">
                <a:solidFill>
                  <a:schemeClr val="bg1"/>
                </a:solidFill>
                <a:latin typeface="Comic Sans MS" panose="030F0702030302020204" pitchFamily="66" charset="0"/>
              </a:rPr>
              <a:t>Bản ghi dễ sử dụng, chia sẻ và đồng bộ hóa dữ liệu giữa csdl và máy móc.</a:t>
            </a:r>
          </a:p>
          <a:p>
            <a:pPr>
              <a:buFont typeface="Wingdings" panose="05000000000000000000" pitchFamily="2" charset="2"/>
              <a:buChar char="ü"/>
            </a:pPr>
            <a:r>
              <a:rPr lang="en-US" sz="3600" dirty="0" smtClean="0">
                <a:solidFill>
                  <a:schemeClr val="bg1"/>
                </a:solidFill>
                <a:latin typeface="Comic Sans MS" panose="030F0702030302020204" pitchFamily="66" charset="0"/>
              </a:rPr>
              <a:t>Lưu </a:t>
            </a:r>
            <a:r>
              <a:rPr lang="en-US" sz="3600" dirty="0">
                <a:solidFill>
                  <a:schemeClr val="bg1"/>
                </a:solidFill>
                <a:latin typeface="Comic Sans MS" panose="030F0702030302020204" pitchFamily="66" charset="0"/>
              </a:rPr>
              <a:t>trữ dữ liệu an toàn, trên máy chủ hoặc đám mây</a:t>
            </a:r>
          </a:p>
          <a:p>
            <a:pPr>
              <a:buFont typeface="Wingdings" panose="05000000000000000000" pitchFamily="2" charset="2"/>
              <a:buChar char="ü"/>
            </a:pPr>
            <a:r>
              <a:rPr lang="en-US" sz="3600" dirty="0">
                <a:solidFill>
                  <a:schemeClr val="bg1"/>
                </a:solidFill>
                <a:latin typeface="Comic Sans MS" panose="030F0702030302020204" pitchFamily="66" charset="0"/>
              </a:rPr>
              <a:t>Truy vấn dữ liệu nhanh </a:t>
            </a:r>
            <a:r>
              <a:rPr lang="en-US" sz="3600" dirty="0" smtClean="0">
                <a:solidFill>
                  <a:schemeClr val="bg1"/>
                </a:solidFill>
                <a:latin typeface="Comic Sans MS" panose="030F0702030302020204" pitchFamily="66" charset="0"/>
              </a:rPr>
              <a:t>chóng và ở bất cứ đâu</a:t>
            </a:r>
          </a:p>
          <a:p>
            <a:endParaRPr lang="en-US" dirty="0"/>
          </a:p>
        </p:txBody>
      </p:sp>
    </p:spTree>
    <p:extLst>
      <p:ext uri="{BB962C8B-B14F-4D97-AF65-F5344CB8AC3E}">
        <p14:creationId xmlns:p14="http://schemas.microsoft.com/office/powerpoint/2010/main" val="42272728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00062"/>
            <a:ext cx="10515600" cy="1325563"/>
          </a:xfrm>
        </p:spPr>
        <p:txBody>
          <a:bodyPr>
            <a:normAutofit/>
          </a:bodyPr>
          <a:lstStyle/>
          <a:p>
            <a:r>
              <a:rPr lang="en-US" sz="6000" dirty="0" smtClean="0">
                <a:solidFill>
                  <a:schemeClr val="bg1"/>
                </a:solidFill>
                <a:latin typeface="Comic Sans MS" panose="030F0702030302020204" pitchFamily="66" charset="0"/>
              </a:rPr>
              <a:t>Truy vấn MapReduce</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p:txBody>
          <a:bodyPr/>
          <a:lstStyle/>
          <a:p>
            <a:r>
              <a:rPr lang="en-US" sz="3200" dirty="0">
                <a:solidFill>
                  <a:schemeClr val="bg1"/>
                </a:solidFill>
                <a:latin typeface="Comic Sans MS" panose="030F0702030302020204" pitchFamily="66" charset="0"/>
              </a:rPr>
              <a:t>Các CSDL quan hệ truyền thống </a:t>
            </a:r>
            <a:r>
              <a:rPr lang="en-US" sz="3200" dirty="0" smtClean="0">
                <a:solidFill>
                  <a:schemeClr val="bg1"/>
                </a:solidFill>
                <a:latin typeface="Comic Sans MS" panose="030F0702030302020204" pitchFamily="66" charset="0"/>
              </a:rPr>
              <a:t>truy vấn</a:t>
            </a:r>
            <a:r>
              <a:rPr lang="en-US" sz="3200" dirty="0" smtClean="0">
                <a:solidFill>
                  <a:schemeClr val="bg1"/>
                </a:solidFill>
                <a:latin typeface="Comic Sans MS" panose="030F0702030302020204" pitchFamily="66" charset="0"/>
                <a:sym typeface="Wingdings" panose="05000000000000000000" pitchFamily="2" charset="2"/>
              </a:rPr>
              <a:t> --&gt;</a:t>
            </a:r>
            <a:r>
              <a:rPr lang="en-US" sz="3200" dirty="0" smtClean="0">
                <a:solidFill>
                  <a:schemeClr val="bg1"/>
                </a:solidFill>
                <a:latin typeface="Comic Sans MS" panose="030F0702030302020204" pitchFamily="66" charset="0"/>
              </a:rPr>
              <a:t>cấu </a:t>
            </a:r>
            <a:r>
              <a:rPr lang="en-US" sz="3200" dirty="0">
                <a:solidFill>
                  <a:schemeClr val="bg1"/>
                </a:solidFill>
                <a:latin typeface="Comic Sans MS" panose="030F0702030302020204" pitchFamily="66" charset="0"/>
              </a:rPr>
              <a:t>trúc đúng. </a:t>
            </a:r>
            <a:r>
              <a:rPr lang="vi-VN" sz="3200" dirty="0">
                <a:solidFill>
                  <a:schemeClr val="bg1"/>
                </a:solidFill>
                <a:latin typeface="Comic Sans MS" panose="030F0702030302020204" pitchFamily="66" charset="0"/>
              </a:rPr>
              <a:t>CouchDB dùng các hàm map và reduce được định nghĩa lại theo một loại là MapReduce. </a:t>
            </a:r>
            <a:endParaRPr lang="en-US" sz="3200" dirty="0" smtClean="0">
              <a:solidFill>
                <a:schemeClr val="bg1"/>
              </a:solidFill>
              <a:latin typeface="Comic Sans MS" panose="030F0702030302020204" pitchFamily="66" charset="0"/>
            </a:endParaRPr>
          </a:p>
          <a:p>
            <a:r>
              <a:rPr lang="en-US" sz="3200" dirty="0" smtClean="0">
                <a:solidFill>
                  <a:schemeClr val="bg1"/>
                </a:solidFill>
                <a:latin typeface="Comic Sans MS" panose="030F0702030302020204" pitchFamily="66" charset="0"/>
              </a:rPr>
              <a:t>Sự kết hợp 1 map và một chức năng reduce gọi là 1 view.</a:t>
            </a:r>
          </a:p>
          <a:p>
            <a:pPr>
              <a:buFont typeface="Wingdings" panose="05000000000000000000" pitchFamily="2" charset="2"/>
              <a:buChar char="ü"/>
            </a:pPr>
            <a:r>
              <a:rPr lang="en-US" sz="3200" dirty="0" smtClean="0">
                <a:solidFill>
                  <a:schemeClr val="bg1"/>
                </a:solidFill>
                <a:latin typeface="Comic Sans MS" panose="030F0702030302020204" pitchFamily="66" charset="0"/>
              </a:rPr>
              <a:t>CouchDB </a:t>
            </a:r>
            <a:r>
              <a:rPr lang="en-US" sz="3200" dirty="0">
                <a:solidFill>
                  <a:schemeClr val="bg1"/>
                </a:solidFill>
                <a:latin typeface="Comic Sans MS" panose="030F0702030302020204" pitchFamily="66" charset="0"/>
              </a:rPr>
              <a:t>views được </a:t>
            </a:r>
            <a:r>
              <a:rPr lang="en-US" sz="3200" dirty="0">
                <a:solidFill>
                  <a:schemeClr val="bg1"/>
                </a:solidFill>
                <a:latin typeface="Comic Sans MS" panose="030F0702030302020204" pitchFamily="66" charset="0"/>
              </a:rPr>
              <a:t>l</a:t>
            </a:r>
            <a:r>
              <a:rPr lang="en-US" sz="3200" dirty="0" smtClean="0">
                <a:solidFill>
                  <a:schemeClr val="bg1"/>
                </a:solidFill>
                <a:latin typeface="Comic Sans MS" panose="030F0702030302020204" pitchFamily="66" charset="0"/>
              </a:rPr>
              <a:t>ưu </a:t>
            </a:r>
            <a:r>
              <a:rPr lang="en-US" sz="3200" dirty="0">
                <a:solidFill>
                  <a:schemeClr val="bg1"/>
                </a:solidFill>
                <a:latin typeface="Comic Sans MS" panose="030F0702030302020204" pitchFamily="66" charset="0"/>
              </a:rPr>
              <a:t>trữ như những dòng được sắp xếp bởi key. Điều này làm cho việc lấy dữ liệu từ một phạm vi của các key hiệu quả ngay cả khi có hàng ngàn hay hàng triệu </a:t>
            </a:r>
            <a:r>
              <a:rPr lang="en-US" sz="3200" dirty="0" smtClean="0">
                <a:solidFill>
                  <a:schemeClr val="bg1"/>
                </a:solidFill>
                <a:latin typeface="Comic Sans MS" panose="030F0702030302020204" pitchFamily="66" charset="0"/>
              </a:rPr>
              <a:t>dòng.</a:t>
            </a:r>
            <a:endParaRPr lang="en-US" sz="3200" dirty="0">
              <a:solidFill>
                <a:schemeClr val="bg1"/>
              </a:solidFill>
              <a:latin typeface="Comic Sans MS" panose="030F0702030302020204" pitchFamily="66" charset="0"/>
            </a:endParaRPr>
          </a:p>
          <a:p>
            <a:pPr marL="0" indent="0">
              <a:buNone/>
            </a:pPr>
            <a:endParaRPr lang="en-US" dirty="0" smtClean="0">
              <a:solidFill>
                <a:schemeClr val="bg1"/>
              </a:solidFill>
              <a:latin typeface="Comic Sans MS" panose="030F0702030302020204" pitchFamily="66" charset="0"/>
            </a:endParaRPr>
          </a:p>
          <a:p>
            <a:endParaRPr lang="en-US"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704208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00062"/>
            <a:ext cx="10515600" cy="1325563"/>
          </a:xfrm>
        </p:spPr>
        <p:txBody>
          <a:bodyPr>
            <a:normAutofit/>
          </a:bodyPr>
          <a:lstStyle/>
          <a:p>
            <a:r>
              <a:rPr lang="en-US" sz="6000" dirty="0" smtClean="0">
                <a:solidFill>
                  <a:schemeClr val="bg1"/>
                </a:solidFill>
                <a:latin typeface="Comic Sans MS" panose="030F0702030302020204" pitchFamily="66" charset="0"/>
              </a:rPr>
              <a:t>Truy vấn MapReduce</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r>
              <a:rPr lang="en-US" sz="3600" dirty="0">
                <a:solidFill>
                  <a:schemeClr val="bg1"/>
                </a:solidFill>
                <a:latin typeface="Comic Sans MS" panose="030F0702030302020204" pitchFamily="66" charset="0"/>
              </a:rPr>
              <a:t>Các hàm map được gọi một lần với mỗi hàm số document. Hàm này có thể chọn duyệt qua tất cả document cùng một lúc hoặc </a:t>
            </a:r>
            <a:r>
              <a:rPr lang="en-US" sz="3600" dirty="0" smtClean="0">
                <a:solidFill>
                  <a:schemeClr val="bg1"/>
                </a:solidFill>
                <a:latin typeface="Comic Sans MS" panose="030F0702030302020204" pitchFamily="66" charset="0"/>
              </a:rPr>
              <a:t>emit(xuất) </a:t>
            </a:r>
            <a:r>
              <a:rPr lang="en-US" sz="3600" dirty="0">
                <a:solidFill>
                  <a:schemeClr val="bg1"/>
                </a:solidFill>
                <a:latin typeface="Comic Sans MS" panose="030F0702030302020204" pitchFamily="66" charset="0"/>
              </a:rPr>
              <a:t>một hoặc nhiều dòng view như các cặp key/value. </a:t>
            </a:r>
            <a:endParaRPr lang="en-US" sz="3600" dirty="0" smtClean="0">
              <a:solidFill>
                <a:schemeClr val="bg1"/>
              </a:solidFill>
              <a:latin typeface="Comic Sans MS" panose="030F0702030302020204" pitchFamily="66" charset="0"/>
            </a:endParaRPr>
          </a:p>
          <a:p>
            <a:r>
              <a:rPr lang="en-US" sz="3600" dirty="0" smtClean="0">
                <a:solidFill>
                  <a:schemeClr val="bg1"/>
                </a:solidFill>
                <a:latin typeface="Comic Sans MS" panose="030F0702030302020204" pitchFamily="66" charset="0"/>
              </a:rPr>
              <a:t>Các </a:t>
            </a:r>
            <a:r>
              <a:rPr lang="en-US" sz="3600" dirty="0">
                <a:solidFill>
                  <a:schemeClr val="bg1"/>
                </a:solidFill>
                <a:latin typeface="Comic Sans MS" panose="030F0702030302020204" pitchFamily="66" charset="0"/>
              </a:rPr>
              <a:t>hàm map có thể không phụ thuộc vào bất kì thông tin nào ngoài document. Tính độc lập này là cái mà cho phép các view CouchDB được sản sinh song song.</a:t>
            </a:r>
          </a:p>
        </p:txBody>
      </p:sp>
    </p:spTree>
    <p:extLst>
      <p:ext uri="{BB962C8B-B14F-4D97-AF65-F5344CB8AC3E}">
        <p14:creationId xmlns:p14="http://schemas.microsoft.com/office/powerpoint/2010/main" val="1878653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8633"/>
            <a:ext cx="10515600" cy="1325563"/>
          </a:xfrm>
        </p:spPr>
        <p:txBody>
          <a:bodyPr>
            <a:normAutofit/>
          </a:bodyPr>
          <a:lstStyle/>
          <a:p>
            <a:pPr algn="ctr"/>
            <a:r>
              <a:rPr lang="en-US" sz="6000" dirty="0" smtClean="0">
                <a:solidFill>
                  <a:schemeClr val="bg1"/>
                </a:solidFill>
                <a:latin typeface="Comic Sans MS" panose="030F0702030302020204" pitchFamily="66" charset="0"/>
              </a:rPr>
              <a:t>Ví dụ MapReduce</a:t>
            </a:r>
            <a:endParaRPr lang="en-US" sz="6000" dirty="0">
              <a:solidFill>
                <a:schemeClr val="bg1"/>
              </a:solidFill>
              <a:latin typeface="Comic Sans MS" panose="030F0702030302020204" pitchFamily="66" charset="0"/>
            </a:endParaRPr>
          </a:p>
        </p:txBody>
      </p:sp>
      <p:sp>
        <p:nvSpPr>
          <p:cNvPr id="4" name="Rectangle 1"/>
          <p:cNvSpPr>
            <a:spLocks noGrp="1" noChangeArrowheads="1"/>
          </p:cNvSpPr>
          <p:nvPr>
            <p:ph idx="1"/>
          </p:nvPr>
        </p:nvSpPr>
        <p:spPr bwMode="auto">
          <a:xfrm>
            <a:off x="1319350" y="1854589"/>
            <a:ext cx="9457508" cy="4293410"/>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42792" tIns="0" rIns="0" bIns="22852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function(doc) {</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var shop, price, value;</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if (doc.item &amp;&amp; doc.prices) {</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for (shop in doc.prices) {</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price = doc.prices[shop];</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value = [doc.item, shop];</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emit(price, value);</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    }</a:t>
            </a:r>
            <a:b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br>
            <a:r>
              <a:rPr kumimoji="0" lang="en-US" altLang="en-US" sz="2400" b="0" i="0" u="none" strike="noStrike" cap="none" normalizeH="0" baseline="0" dirty="0" smtClean="0">
                <a:ln>
                  <a:noFill/>
                </a:ln>
                <a:solidFill>
                  <a:schemeClr val="tx1"/>
                </a:solidFill>
                <a:effectLst/>
                <a:latin typeface="Lucida Console" panose="020B0609040504020204" pitchFamily="49" charset="0"/>
                <a:ea typeface="Times New Roman" panose="02020603050405020304" pitchFamily="18" charset="0"/>
                <a:cs typeface="Courier New" panose="02070309020205020404" pitchFamily="49" charset="0"/>
              </a:rPr>
              <a:t>}</a:t>
            </a:r>
            <a:r>
              <a:rPr kumimoji="0" lang="en-US" altLang="en-US" sz="24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76880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ttp://guide.couchdb.org/draft/tour/08.png">
            <a:hlinkClick r:id="rId2"/>
          </p:cNvPr>
          <p:cNvPicPr>
            <a:picLocks/>
          </p:cNvPicPr>
          <p:nvPr/>
        </p:nvPicPr>
        <p:blipFill>
          <a:blip r:embed="rId3"/>
          <a:srcRect/>
          <a:stretch>
            <a:fillRect/>
          </a:stretch>
        </p:blipFill>
        <p:spPr bwMode="auto">
          <a:xfrm>
            <a:off x="0" y="0"/>
            <a:ext cx="12191999" cy="6851332"/>
          </a:xfrm>
          <a:prstGeom prst="rect">
            <a:avLst/>
          </a:prstGeom>
          <a:noFill/>
          <a:ln w="9525">
            <a:noFill/>
            <a:miter lim="800000"/>
            <a:headEnd/>
            <a:tailEnd/>
          </a:ln>
        </p:spPr>
      </p:pic>
    </p:spTree>
    <p:extLst>
      <p:ext uri="{BB962C8B-B14F-4D97-AF65-F5344CB8AC3E}">
        <p14:creationId xmlns:p14="http://schemas.microsoft.com/office/powerpoint/2010/main" val="902677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7200" dirty="0" smtClean="0">
                <a:solidFill>
                  <a:schemeClr val="bg1"/>
                </a:solidFill>
                <a:latin typeface="Comic Sans MS" panose="030F0702030302020204" pitchFamily="66" charset="0"/>
              </a:rPr>
              <a:t>Cảm ơn thầy và các bạn đã lắng nghe! </a:t>
            </a:r>
            <a:r>
              <a:rPr lang="en-US" sz="7200" dirty="0" smtClean="0">
                <a:solidFill>
                  <a:schemeClr val="bg1"/>
                </a:solidFill>
                <a:latin typeface="Comic Sans MS" panose="030F0702030302020204" pitchFamily="66" charset="0"/>
                <a:sym typeface="Wingdings" panose="05000000000000000000" pitchFamily="2" charset="2"/>
              </a:rPr>
              <a:t> </a:t>
            </a:r>
            <a:endParaRPr lang="en-US" sz="7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12451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2142"/>
            <a:ext cx="10515600" cy="1325563"/>
          </a:xfrm>
        </p:spPr>
        <p:txBody>
          <a:bodyPr>
            <a:normAutofit/>
          </a:bodyPr>
          <a:lstStyle/>
          <a:p>
            <a:r>
              <a:rPr lang="en-US" sz="6000" dirty="0" smtClean="0">
                <a:solidFill>
                  <a:schemeClr val="bg1"/>
                </a:solidFill>
                <a:latin typeface="Comic Sans MS" panose="030F0702030302020204" pitchFamily="66" charset="0"/>
              </a:rPr>
              <a:t>				Nội dung</a:t>
            </a:r>
            <a:endParaRPr lang="en-US" sz="6000" dirty="0">
              <a:solidFill>
                <a:schemeClr val="bg1"/>
              </a:solidFill>
              <a:latin typeface="Comic Sans MS" panose="030F0702030302020204" pitchFamily="66" charset="0"/>
            </a:endParaRPr>
          </a:p>
        </p:txBody>
      </p:sp>
      <p:sp>
        <p:nvSpPr>
          <p:cNvPr id="3" name="Content Placeholder 2"/>
          <p:cNvSpPr>
            <a:spLocks noGrp="1"/>
          </p:cNvSpPr>
          <p:nvPr>
            <p:ph idx="1"/>
          </p:nvPr>
        </p:nvSpPr>
        <p:spPr/>
        <p:txBody>
          <a:bodyPr>
            <a:normAutofit/>
          </a:bodyPr>
          <a:lstStyle/>
          <a:p>
            <a:pPr marL="0" indent="0" algn="ctr">
              <a:buNone/>
            </a:pPr>
            <a:endParaRPr lang="en-US" sz="4000" dirty="0" smtClean="0">
              <a:solidFill>
                <a:schemeClr val="bg1"/>
              </a:solidFill>
              <a:latin typeface="Comic Sans MS" panose="030F0702030302020204" pitchFamily="66" charset="0"/>
            </a:endParaRPr>
          </a:p>
          <a:p>
            <a:pPr marL="0" indent="0" algn="ctr">
              <a:buNone/>
            </a:pPr>
            <a:endParaRPr lang="en-US" sz="4000" dirty="0">
              <a:solidFill>
                <a:schemeClr val="bg1"/>
              </a:solidFill>
              <a:latin typeface="Comic Sans MS" panose="030F0702030302020204" pitchFamily="66" charset="0"/>
            </a:endParaRPr>
          </a:p>
          <a:p>
            <a:pPr marL="0" indent="0" algn="ctr">
              <a:buNone/>
            </a:pPr>
            <a:r>
              <a:rPr lang="en-US" sz="4000" dirty="0" smtClean="0">
                <a:solidFill>
                  <a:schemeClr val="bg1"/>
                </a:solidFill>
                <a:latin typeface="Comic Sans MS" panose="030F0702030302020204" pitchFamily="66" charset="0"/>
              </a:rPr>
              <a:t>1. NoSQL</a:t>
            </a:r>
          </a:p>
          <a:p>
            <a:pPr marL="0" indent="0" algn="ctr">
              <a:buNone/>
            </a:pPr>
            <a:r>
              <a:rPr lang="en-US" sz="4000" dirty="0" smtClean="0">
                <a:solidFill>
                  <a:schemeClr val="bg1"/>
                </a:solidFill>
                <a:latin typeface="Comic Sans MS" panose="030F0702030302020204" pitchFamily="66" charset="0"/>
              </a:rPr>
              <a:t>2. Couch DB</a:t>
            </a:r>
          </a:p>
          <a:p>
            <a:pPr marL="0" indent="0" algn="ctr">
              <a:buNone/>
            </a:pPr>
            <a:r>
              <a:rPr lang="en-US" sz="4000" dirty="0" smtClean="0">
                <a:solidFill>
                  <a:schemeClr val="bg1"/>
                </a:solidFill>
                <a:latin typeface="Comic Sans MS" panose="030F0702030302020204" pitchFamily="66" charset="0"/>
              </a:rPr>
              <a:t>3. Cách cài đặt </a:t>
            </a:r>
          </a:p>
          <a:p>
            <a:pPr marL="0" indent="0" algn="ctr">
              <a:buNone/>
            </a:pPr>
            <a:endParaRPr lang="en-US" sz="4000" dirty="0">
              <a:solidFill>
                <a:schemeClr val="bg1"/>
              </a:solidFill>
            </a:endParaRPr>
          </a:p>
        </p:txBody>
      </p:sp>
    </p:spTree>
    <p:extLst>
      <p:ext uri="{BB962C8B-B14F-4D97-AF65-F5344CB8AC3E}">
        <p14:creationId xmlns:p14="http://schemas.microsoft.com/office/powerpoint/2010/main" val="1553578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5" y="1005841"/>
            <a:ext cx="10515600" cy="1436914"/>
          </a:xfrm>
        </p:spPr>
        <p:txBody>
          <a:bodyPr>
            <a:normAutofit fontScale="90000"/>
          </a:bodyPr>
          <a:lstStyle/>
          <a:p>
            <a:r>
              <a:rPr lang="en-US" sz="6000" u="sng" dirty="0" smtClean="0">
                <a:solidFill>
                  <a:schemeClr val="bg1"/>
                </a:solidFill>
                <a:latin typeface="Comic Sans MS" panose="030F0702030302020204" pitchFamily="66" charset="0"/>
              </a:rPr>
              <a:t>NoSQL là gì?</a:t>
            </a:r>
            <a:r>
              <a:rPr lang="en-US" sz="6000" u="sng" dirty="0">
                <a:solidFill>
                  <a:schemeClr val="bg1"/>
                </a:solidFill>
                <a:latin typeface="Comic Sans MS" panose="030F0702030302020204" pitchFamily="66" charset="0"/>
              </a:rPr>
              <a:t>(</a:t>
            </a:r>
            <a:r>
              <a:rPr lang="en-US" sz="6000" u="sng" dirty="0" smtClean="0">
                <a:solidFill>
                  <a:schemeClr val="bg1"/>
                </a:solidFill>
                <a:latin typeface="Comic Sans MS" panose="030F0702030302020204" pitchFamily="66" charset="0"/>
              </a:rPr>
              <a:t>Not Only SQL)</a:t>
            </a:r>
            <a:br>
              <a:rPr lang="en-US" sz="6000" u="sng" dirty="0" smtClean="0">
                <a:solidFill>
                  <a:schemeClr val="bg1"/>
                </a:solidFill>
                <a:latin typeface="Comic Sans MS" panose="030F0702030302020204" pitchFamily="66" charset="0"/>
              </a:rPr>
            </a:b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2275115" y="2442755"/>
            <a:ext cx="8318862" cy="4439603"/>
          </a:xfrm>
        </p:spPr>
        <p:txBody>
          <a:bodyPr/>
          <a:lstStyle/>
          <a:p>
            <a:pPr>
              <a:buFont typeface="Wingdings" panose="05000000000000000000" pitchFamily="2" charset="2"/>
              <a:buChar char="Ø"/>
            </a:pPr>
            <a:r>
              <a:rPr lang="en-US" sz="3600" dirty="0" smtClean="0">
                <a:solidFill>
                  <a:schemeClr val="bg1"/>
                </a:solidFill>
                <a:latin typeface="Comic Sans MS" panose="030F0702030302020204" pitchFamily="66" charset="0"/>
              </a:rPr>
              <a:t>Không sử dụng mô hình quan hệ</a:t>
            </a:r>
          </a:p>
          <a:p>
            <a:pPr>
              <a:buFont typeface="Wingdings" panose="05000000000000000000" pitchFamily="2" charset="2"/>
              <a:buChar char="Ø"/>
            </a:pPr>
            <a:r>
              <a:rPr lang="en-US" sz="3600" dirty="0" smtClean="0">
                <a:solidFill>
                  <a:schemeClr val="bg1"/>
                </a:solidFill>
                <a:latin typeface="Comic Sans MS" panose="030F0702030302020204" pitchFamily="66" charset="0"/>
              </a:rPr>
              <a:t>Chạy tốt trên các cụm server</a:t>
            </a:r>
          </a:p>
          <a:p>
            <a:pPr>
              <a:buFont typeface="Wingdings" panose="05000000000000000000" pitchFamily="2" charset="2"/>
              <a:buChar char="Ø"/>
            </a:pPr>
            <a:r>
              <a:rPr lang="en-US" sz="3600" dirty="0" smtClean="0">
                <a:solidFill>
                  <a:schemeClr val="bg1"/>
                </a:solidFill>
                <a:latin typeface="Comic Sans MS" panose="030F0702030302020204" pitchFamily="66" charset="0"/>
              </a:rPr>
              <a:t>Chủ yếu là mã nguồn mở</a:t>
            </a:r>
          </a:p>
          <a:p>
            <a:pPr>
              <a:buFont typeface="Wingdings" panose="05000000000000000000" pitchFamily="2" charset="2"/>
              <a:buChar char="Ø"/>
            </a:pPr>
            <a:r>
              <a:rPr lang="en-US" sz="3600" dirty="0" smtClean="0">
                <a:solidFill>
                  <a:schemeClr val="bg1"/>
                </a:solidFill>
                <a:latin typeface="Comic Sans MS" panose="030F0702030302020204" pitchFamily="66" charset="0"/>
              </a:rPr>
              <a:t>Tối thiểu hóa lược đồ</a:t>
            </a:r>
          </a:p>
          <a:p>
            <a:pPr>
              <a:buFont typeface="Wingdings" panose="05000000000000000000" pitchFamily="2" charset="2"/>
              <a:buChar char="Ø"/>
            </a:pPr>
            <a:r>
              <a:rPr lang="en-US" sz="3600" dirty="0" smtClean="0">
                <a:solidFill>
                  <a:schemeClr val="bg1"/>
                </a:solidFill>
                <a:latin typeface="Comic Sans MS" panose="030F0702030302020204" pitchFamily="66" charset="0"/>
              </a:rPr>
              <a:t>Xây dựng web cho thế kỉ 21</a:t>
            </a:r>
          </a:p>
          <a:p>
            <a:endParaRPr lang="en-US" dirty="0"/>
          </a:p>
        </p:txBody>
      </p:sp>
    </p:spTree>
    <p:extLst>
      <p:ext uri="{BB962C8B-B14F-4D97-AF65-F5344CB8AC3E}">
        <p14:creationId xmlns:p14="http://schemas.microsoft.com/office/powerpoint/2010/main" val="2654574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1614"/>
            <a:ext cx="10515600" cy="1325563"/>
          </a:xfrm>
        </p:spPr>
        <p:txBody>
          <a:bodyPr>
            <a:normAutofit/>
          </a:bodyPr>
          <a:lstStyle/>
          <a:p>
            <a:r>
              <a:rPr lang="en-US" sz="6000" u="sng" dirty="0" smtClean="0">
                <a:solidFill>
                  <a:schemeClr val="bg1"/>
                </a:solidFill>
                <a:latin typeface="Comic Sans MS" panose="030F0702030302020204" pitchFamily="66" charset="0"/>
              </a:rPr>
              <a:t>Phân loại NoSQL</a:t>
            </a: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084217" y="2325188"/>
            <a:ext cx="10661469" cy="4950823"/>
          </a:xfrm>
        </p:spPr>
        <p:txBody>
          <a:bodyPr>
            <a:normAutofit/>
          </a:bodyPr>
          <a:lstStyle/>
          <a:p>
            <a:pPr>
              <a:spcBef>
                <a:spcPct val="0"/>
              </a:spcBef>
              <a:buFont typeface="Wingdings" panose="05000000000000000000" pitchFamily="2" charset="2"/>
              <a:buChar char="v"/>
            </a:pPr>
            <a:r>
              <a:rPr lang="en-US" sz="3600" dirty="0">
                <a:solidFill>
                  <a:schemeClr val="bg1"/>
                </a:solidFill>
                <a:latin typeface="Comic Sans MS" panose="030F0702030302020204" pitchFamily="66" charset="0"/>
                <a:ea typeface="+mj-ea"/>
                <a:cs typeface="+mj-cs"/>
              </a:rPr>
              <a:t>Key-value data stores: Redis, Dynomite,...</a:t>
            </a:r>
          </a:p>
          <a:p>
            <a:pPr>
              <a:spcBef>
                <a:spcPct val="0"/>
              </a:spcBef>
              <a:buFont typeface="Wingdings" panose="05000000000000000000" pitchFamily="2" charset="2"/>
              <a:buChar char="v"/>
            </a:pPr>
            <a:r>
              <a:rPr lang="en-US" sz="3600" dirty="0">
                <a:solidFill>
                  <a:schemeClr val="bg1"/>
                </a:solidFill>
                <a:latin typeface="Comic Sans MS" panose="030F0702030302020204" pitchFamily="66" charset="0"/>
                <a:ea typeface="+mj-ea"/>
                <a:cs typeface="+mj-cs"/>
              </a:rPr>
              <a:t>Column-based- Tabular: Apache Hbase, Cassandra,....</a:t>
            </a:r>
          </a:p>
          <a:p>
            <a:pPr>
              <a:spcBef>
                <a:spcPct val="0"/>
              </a:spcBef>
              <a:buFont typeface="Wingdings" panose="05000000000000000000" pitchFamily="2" charset="2"/>
              <a:buChar char="v"/>
            </a:pPr>
            <a:r>
              <a:rPr lang="en-US" sz="3600" dirty="0">
                <a:solidFill>
                  <a:schemeClr val="bg1"/>
                </a:solidFill>
                <a:latin typeface="Comic Sans MS" panose="030F0702030302020204" pitchFamily="66" charset="0"/>
                <a:ea typeface="+mj-ea"/>
                <a:cs typeface="+mj-cs"/>
              </a:rPr>
              <a:t>Document oriented database: Couch DB, Mongo DB,...</a:t>
            </a:r>
          </a:p>
          <a:p>
            <a:pPr>
              <a:spcBef>
                <a:spcPct val="0"/>
              </a:spcBef>
              <a:buFont typeface="Wingdings" panose="05000000000000000000" pitchFamily="2" charset="2"/>
              <a:buChar char="v"/>
            </a:pPr>
            <a:r>
              <a:rPr lang="en-US" sz="3600" dirty="0">
                <a:solidFill>
                  <a:schemeClr val="bg1"/>
                </a:solidFill>
                <a:latin typeface="Comic Sans MS" panose="030F0702030302020204" pitchFamily="66" charset="0"/>
                <a:ea typeface="+mj-ea"/>
                <a:cs typeface="+mj-cs"/>
              </a:rPr>
              <a:t>Graph-based </a:t>
            </a:r>
            <a:r>
              <a:rPr lang="en-US" sz="3600" dirty="0" smtClean="0">
                <a:solidFill>
                  <a:schemeClr val="bg1"/>
                </a:solidFill>
                <a:latin typeface="Comic Sans MS" panose="030F0702030302020204" pitchFamily="66" charset="0"/>
                <a:ea typeface="+mj-ea"/>
                <a:cs typeface="+mj-cs"/>
              </a:rPr>
              <a:t>data-stores</a:t>
            </a:r>
            <a:r>
              <a:rPr lang="en-US" sz="3600" dirty="0">
                <a:solidFill>
                  <a:schemeClr val="bg1"/>
                </a:solidFill>
                <a:latin typeface="Comic Sans MS" panose="030F0702030302020204" pitchFamily="66" charset="0"/>
                <a:ea typeface="+mj-ea"/>
                <a:cs typeface="+mj-cs"/>
              </a:rPr>
              <a:t>: Neo4j, InfiniteGraph,DEX</a:t>
            </a:r>
            <a:r>
              <a:rPr lang="en-US" sz="3600" dirty="0" smtClean="0">
                <a:solidFill>
                  <a:schemeClr val="bg1"/>
                </a:solidFill>
                <a:latin typeface="Comic Sans MS" panose="030F0702030302020204" pitchFamily="66" charset="0"/>
              </a:rPr>
              <a:t>,...</a:t>
            </a:r>
          </a:p>
          <a:p>
            <a:endParaRPr lang="en-US" dirty="0" smtClean="0"/>
          </a:p>
          <a:p>
            <a:endParaRPr lang="en-US" dirty="0"/>
          </a:p>
        </p:txBody>
      </p:sp>
    </p:spTree>
    <p:extLst>
      <p:ext uri="{BB962C8B-B14F-4D97-AF65-F5344CB8AC3E}">
        <p14:creationId xmlns:p14="http://schemas.microsoft.com/office/powerpoint/2010/main" val="63714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382"/>
            <a:ext cx="10515600" cy="1325563"/>
          </a:xfrm>
        </p:spPr>
        <p:txBody>
          <a:bodyPr>
            <a:normAutofit/>
          </a:bodyPr>
          <a:lstStyle/>
          <a:p>
            <a:r>
              <a:rPr lang="en-US" sz="6000" u="sng" dirty="0" smtClean="0">
                <a:solidFill>
                  <a:schemeClr val="bg1"/>
                </a:solidFill>
                <a:latin typeface="Comic Sans MS" panose="030F0702030302020204" pitchFamily="66" charset="0"/>
              </a:rPr>
              <a:t>Ưu điểm NoSQL</a:t>
            </a: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086394" y="2506662"/>
            <a:ext cx="10515600" cy="4351338"/>
          </a:xfrm>
        </p:spPr>
        <p:txBody>
          <a:bodyPr>
            <a:normAutofit/>
          </a:bodyPr>
          <a:lstStyle/>
          <a:p>
            <a:pPr>
              <a:buFont typeface="Wingdings" panose="05000000000000000000" pitchFamily="2" charset="2"/>
              <a:buChar char="ü"/>
            </a:pPr>
            <a:r>
              <a:rPr lang="en-US" sz="3600" dirty="0" smtClean="0">
                <a:solidFill>
                  <a:schemeClr val="bg1"/>
                </a:solidFill>
                <a:latin typeface="Comic Sans MS" panose="030F0702030302020204" pitchFamily="66" charset="0"/>
              </a:rPr>
              <a:t>Mã nguồn mở</a:t>
            </a:r>
          </a:p>
          <a:p>
            <a:pPr>
              <a:buFont typeface="Wingdings" panose="05000000000000000000" pitchFamily="2" charset="2"/>
              <a:buChar char="ü"/>
            </a:pPr>
            <a:r>
              <a:rPr lang="en-US" sz="3600" dirty="0" smtClean="0">
                <a:solidFill>
                  <a:schemeClr val="bg1"/>
                </a:solidFill>
                <a:latin typeface="Comic Sans MS" panose="030F0702030302020204" pitchFamily="66" charset="0"/>
              </a:rPr>
              <a:t>Mở rộng phạm vi “mềm dẻo”</a:t>
            </a:r>
          </a:p>
          <a:p>
            <a:pPr>
              <a:buFont typeface="Wingdings" panose="05000000000000000000" pitchFamily="2" charset="2"/>
              <a:buChar char="ü"/>
            </a:pPr>
            <a:r>
              <a:rPr lang="en-US" sz="3600" dirty="0" smtClean="0">
                <a:solidFill>
                  <a:schemeClr val="bg1"/>
                </a:solidFill>
                <a:latin typeface="Comic Sans MS" panose="030F0702030302020204" pitchFamily="66" charset="0"/>
              </a:rPr>
              <a:t>Phù hợp công nghệ đám mây</a:t>
            </a:r>
          </a:p>
          <a:p>
            <a:pPr>
              <a:buFont typeface="Wingdings" panose="05000000000000000000" pitchFamily="2" charset="2"/>
              <a:buChar char="ü"/>
            </a:pPr>
            <a:r>
              <a:rPr lang="en-US" sz="3600" dirty="0" smtClean="0">
                <a:solidFill>
                  <a:schemeClr val="bg1"/>
                </a:solidFill>
                <a:latin typeface="Comic Sans MS" panose="030F0702030302020204" pitchFamily="66" charset="0"/>
              </a:rPr>
              <a:t>Được các hãng lớn sử dụng</a:t>
            </a:r>
          </a:p>
          <a:p>
            <a:pPr>
              <a:buFont typeface="Wingdings" panose="05000000000000000000" pitchFamily="2" charset="2"/>
              <a:buChar char="ü"/>
            </a:pPr>
            <a:r>
              <a:rPr lang="en-US" sz="3600" dirty="0" smtClean="0">
                <a:solidFill>
                  <a:schemeClr val="bg1"/>
                </a:solidFill>
                <a:latin typeface="Comic Sans MS" panose="030F0702030302020204" pitchFamily="66" charset="0"/>
              </a:rPr>
              <a:t>Các CSDL NoSQL khác nhau cho những dự án khác nhau</a:t>
            </a:r>
            <a:endParaRPr lang="en-US"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365213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5902" y="1070520"/>
            <a:ext cx="4565468" cy="1325563"/>
          </a:xfrm>
        </p:spPr>
        <p:txBody>
          <a:bodyPr>
            <a:normAutofit/>
          </a:bodyPr>
          <a:lstStyle/>
          <a:p>
            <a:pPr algn="ctr"/>
            <a:r>
              <a:rPr lang="en-US" sz="6600" dirty="0" smtClean="0">
                <a:solidFill>
                  <a:schemeClr val="bg1"/>
                </a:solidFill>
                <a:latin typeface="Comic Sans MS" panose="030F0702030302020204" pitchFamily="66" charset="0"/>
              </a:rPr>
              <a:t>Couch DB</a:t>
            </a:r>
            <a:endParaRPr lang="en-US" sz="6600"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3685902" y="2821577"/>
            <a:ext cx="6072051" cy="3749040"/>
          </a:xfrm>
        </p:spPr>
        <p:txBody>
          <a:bodyPr>
            <a:normAutofit/>
          </a:bodyPr>
          <a:lstStyle/>
          <a:p>
            <a:pPr>
              <a:spcBef>
                <a:spcPct val="0"/>
              </a:spcBef>
              <a:buFont typeface="Wingdings" panose="05000000000000000000" pitchFamily="2" charset="2"/>
              <a:buChar char="q"/>
            </a:pPr>
            <a:r>
              <a:rPr lang="en-US" sz="3600" dirty="0">
                <a:solidFill>
                  <a:schemeClr val="bg1"/>
                </a:solidFill>
                <a:latin typeface="Comic Sans MS" panose="030F0702030302020204" pitchFamily="66" charset="0"/>
                <a:ea typeface="+mj-ea"/>
                <a:cs typeface="+mj-cs"/>
              </a:rPr>
              <a:t>Couch DB là gì?</a:t>
            </a:r>
          </a:p>
          <a:p>
            <a:pPr>
              <a:spcBef>
                <a:spcPct val="0"/>
              </a:spcBef>
              <a:buFont typeface="Wingdings" panose="05000000000000000000" pitchFamily="2" charset="2"/>
              <a:buChar char="q"/>
            </a:pPr>
            <a:r>
              <a:rPr lang="en-US" sz="3600" dirty="0">
                <a:solidFill>
                  <a:schemeClr val="bg1"/>
                </a:solidFill>
                <a:latin typeface="Comic Sans MS" panose="030F0702030302020204" pitchFamily="66" charset="0"/>
                <a:ea typeface="+mj-ea"/>
                <a:cs typeface="+mj-cs"/>
              </a:rPr>
              <a:t>Lịch sử phát </a:t>
            </a:r>
            <a:r>
              <a:rPr lang="en-US" sz="3600" dirty="0" smtClean="0">
                <a:solidFill>
                  <a:schemeClr val="bg1"/>
                </a:solidFill>
                <a:latin typeface="Comic Sans MS" panose="030F0702030302020204" pitchFamily="66" charset="0"/>
                <a:ea typeface="+mj-ea"/>
                <a:cs typeface="+mj-cs"/>
              </a:rPr>
              <a:t>triển</a:t>
            </a:r>
          </a:p>
          <a:p>
            <a:pPr>
              <a:spcBef>
                <a:spcPct val="0"/>
              </a:spcBef>
              <a:buFont typeface="Wingdings" panose="05000000000000000000" pitchFamily="2" charset="2"/>
              <a:buChar char="q"/>
            </a:pPr>
            <a:r>
              <a:rPr lang="en-US" sz="3600" dirty="0" smtClean="0">
                <a:solidFill>
                  <a:schemeClr val="bg1"/>
                </a:solidFill>
                <a:latin typeface="Comic Sans MS" panose="030F0702030302020204" pitchFamily="66" charset="0"/>
                <a:ea typeface="+mj-ea"/>
                <a:cs typeface="+mj-cs"/>
              </a:rPr>
              <a:t>Cài đặt</a:t>
            </a:r>
            <a:endParaRPr lang="en-US" sz="3600" dirty="0">
              <a:solidFill>
                <a:schemeClr val="bg1"/>
              </a:solidFill>
              <a:latin typeface="Comic Sans MS" panose="030F0702030302020204" pitchFamily="66" charset="0"/>
              <a:ea typeface="+mj-ea"/>
              <a:cs typeface="+mj-cs"/>
            </a:endParaRPr>
          </a:p>
          <a:p>
            <a:pPr>
              <a:spcBef>
                <a:spcPct val="0"/>
              </a:spcBef>
              <a:buFont typeface="Wingdings" panose="05000000000000000000" pitchFamily="2" charset="2"/>
              <a:buChar char="q"/>
            </a:pPr>
            <a:r>
              <a:rPr lang="en-US" sz="3600" dirty="0">
                <a:solidFill>
                  <a:schemeClr val="bg1"/>
                </a:solidFill>
                <a:latin typeface="Comic Sans MS" panose="030F0702030302020204" pitchFamily="66" charset="0"/>
                <a:ea typeface="+mj-ea"/>
                <a:cs typeface="+mj-cs"/>
              </a:rPr>
              <a:t>K</a:t>
            </a:r>
            <a:r>
              <a:rPr lang="en-US" sz="3600" dirty="0" smtClean="0">
                <a:solidFill>
                  <a:schemeClr val="bg1"/>
                </a:solidFill>
                <a:latin typeface="Comic Sans MS" panose="030F0702030302020204" pitchFamily="66" charset="0"/>
                <a:ea typeface="+mj-ea"/>
                <a:cs typeface="+mj-cs"/>
              </a:rPr>
              <a:t>hái niệm cơ bản </a:t>
            </a:r>
          </a:p>
          <a:p>
            <a:pPr>
              <a:spcBef>
                <a:spcPct val="0"/>
              </a:spcBef>
              <a:buFont typeface="Wingdings" panose="05000000000000000000" pitchFamily="2" charset="2"/>
              <a:buChar char="q"/>
            </a:pPr>
            <a:r>
              <a:rPr lang="en-US" sz="3600" dirty="0" smtClean="0">
                <a:solidFill>
                  <a:schemeClr val="bg1"/>
                </a:solidFill>
                <a:latin typeface="Comic Sans MS" panose="030F0702030302020204" pitchFamily="66" charset="0"/>
                <a:ea typeface="+mj-ea"/>
                <a:cs typeface="+mj-cs"/>
              </a:rPr>
              <a:t>Ưu điểm</a:t>
            </a:r>
            <a:endParaRPr lang="en-US" sz="3600" dirty="0">
              <a:solidFill>
                <a:schemeClr val="bg1"/>
              </a:solidFill>
              <a:latin typeface="Comic Sans MS" panose="030F0702030302020204" pitchFamily="66" charset="0"/>
              <a:ea typeface="+mj-ea"/>
              <a:cs typeface="+mj-cs"/>
            </a:endParaRPr>
          </a:p>
          <a:p>
            <a:pPr>
              <a:spcBef>
                <a:spcPct val="0"/>
              </a:spcBef>
              <a:buFont typeface="Wingdings" panose="05000000000000000000" pitchFamily="2" charset="2"/>
              <a:buChar char="q"/>
            </a:pPr>
            <a:r>
              <a:rPr lang="en-US" sz="3600" dirty="0" smtClean="0">
                <a:solidFill>
                  <a:schemeClr val="bg1"/>
                </a:solidFill>
                <a:latin typeface="Comic Sans MS" panose="030F0702030302020204" pitchFamily="66" charset="0"/>
                <a:ea typeface="+mj-ea"/>
                <a:cs typeface="+mj-cs"/>
              </a:rPr>
              <a:t>Truy vấn MapReduce</a:t>
            </a:r>
            <a:endParaRPr lang="en-US" sz="3600" dirty="0">
              <a:solidFill>
                <a:schemeClr val="bg1"/>
              </a:solidFill>
              <a:latin typeface="Comic Sans MS" panose="030F0702030302020204" pitchFamily="66" charset="0"/>
              <a:ea typeface="+mj-ea"/>
              <a:cs typeface="+mj-cs"/>
            </a:endParaRPr>
          </a:p>
          <a:p>
            <a:pPr marL="0" indent="0">
              <a:buNone/>
            </a:pP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142084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5570"/>
            <a:ext cx="10515600" cy="1325563"/>
          </a:xfrm>
        </p:spPr>
        <p:txBody>
          <a:bodyPr>
            <a:normAutofit/>
          </a:bodyPr>
          <a:lstStyle/>
          <a:p>
            <a:r>
              <a:rPr lang="en-US" sz="6000" u="sng" dirty="0" smtClean="0">
                <a:solidFill>
                  <a:schemeClr val="bg1"/>
                </a:solidFill>
                <a:latin typeface="Comic Sans MS" panose="030F0702030302020204" pitchFamily="66" charset="0"/>
              </a:rPr>
              <a:t>Couch DB là gì? </a:t>
            </a: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008017" y="2239327"/>
            <a:ext cx="10515600" cy="4351338"/>
          </a:xfrm>
        </p:spPr>
        <p:txBody>
          <a:bodyPr>
            <a:normAutofit/>
          </a:bodyPr>
          <a:lstStyle/>
          <a:p>
            <a:r>
              <a:rPr lang="en-US" sz="3600" dirty="0" smtClean="0">
                <a:solidFill>
                  <a:schemeClr val="bg1"/>
                </a:solidFill>
                <a:latin typeface="Comic Sans MS" panose="030F0702030302020204" pitchFamily="66" charset="0"/>
              </a:rPr>
              <a:t>Là phần mềm mã nguồn mở phát triển Apache.</a:t>
            </a:r>
          </a:p>
          <a:p>
            <a:r>
              <a:rPr lang="en-US" sz="3600" dirty="0" smtClean="0">
                <a:solidFill>
                  <a:schemeClr val="bg1"/>
                </a:solidFill>
                <a:latin typeface="Comic Sans MS" panose="030F0702030302020204" pitchFamily="66" charset="0"/>
              </a:rPr>
              <a:t>Là document-oriented </a:t>
            </a:r>
            <a:r>
              <a:rPr lang="en-US" sz="3600" dirty="0">
                <a:solidFill>
                  <a:schemeClr val="bg1"/>
                </a:solidFill>
                <a:latin typeface="Comic Sans MS" panose="030F0702030302020204" pitchFamily="66" charset="0"/>
              </a:rPr>
              <a:t>NoSQL </a:t>
            </a:r>
            <a:r>
              <a:rPr lang="en-US" sz="3600" dirty="0" smtClean="0">
                <a:solidFill>
                  <a:schemeClr val="bg1"/>
                </a:solidFill>
                <a:latin typeface="Comic Sans MS" panose="030F0702030302020204" pitchFamily="66" charset="0"/>
              </a:rPr>
              <a:t>database</a:t>
            </a:r>
          </a:p>
          <a:p>
            <a:r>
              <a:rPr lang="en-US" sz="3600" dirty="0" smtClean="0">
                <a:solidFill>
                  <a:schemeClr val="bg1"/>
                </a:solidFill>
                <a:latin typeface="Comic Sans MS" panose="030F0702030302020204" pitchFamily="66" charset="0"/>
              </a:rPr>
              <a:t>Được thực hiện bằng ngôn ngữ Erlang</a:t>
            </a:r>
          </a:p>
          <a:p>
            <a:r>
              <a:rPr lang="en-US" sz="3600" dirty="0" smtClean="0">
                <a:solidFill>
                  <a:schemeClr val="bg1"/>
                </a:solidFill>
                <a:latin typeface="Comic Sans MS" panose="030F0702030302020204" pitchFamily="66" charset="0"/>
              </a:rPr>
              <a:t>Dùng JSON để lưu trữ dữ liệu</a:t>
            </a:r>
          </a:p>
          <a:p>
            <a:r>
              <a:rPr lang="en-US" sz="3600" dirty="0" smtClean="0">
                <a:solidFill>
                  <a:schemeClr val="bg1"/>
                </a:solidFill>
                <a:latin typeface="Comic Sans MS" panose="030F0702030302020204" pitchFamily="66" charset="0"/>
              </a:rPr>
              <a:t>Dùng Javascript là ngôn ngữ truy vấn</a:t>
            </a:r>
          </a:p>
          <a:p>
            <a:r>
              <a:rPr lang="en-US" sz="3600" dirty="0" smtClean="0">
                <a:solidFill>
                  <a:schemeClr val="bg1"/>
                </a:solidFill>
                <a:latin typeface="Comic Sans MS" panose="030F0702030302020204" pitchFamily="66" charset="0"/>
              </a:rPr>
              <a:t>Dùng MapReduce và HTTP cho API để truy cập tài liệu</a:t>
            </a:r>
            <a:endParaRPr lang="en-US" sz="3600" dirty="0">
              <a:solidFill>
                <a:schemeClr val="bg1"/>
              </a:solidFill>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5623" y="512048"/>
            <a:ext cx="1854926" cy="1632606"/>
          </a:xfrm>
          <a:prstGeom prst="rect">
            <a:avLst/>
          </a:prstGeom>
        </p:spPr>
      </p:pic>
    </p:spTree>
    <p:extLst>
      <p:ext uri="{BB962C8B-B14F-4D97-AF65-F5344CB8AC3E}">
        <p14:creationId xmlns:p14="http://schemas.microsoft.com/office/powerpoint/2010/main" val="892566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8" y="639445"/>
            <a:ext cx="10515600" cy="1325563"/>
          </a:xfrm>
        </p:spPr>
        <p:txBody>
          <a:bodyPr>
            <a:normAutofit/>
          </a:bodyPr>
          <a:lstStyle/>
          <a:p>
            <a:r>
              <a:rPr lang="en-US" sz="6000" u="sng" dirty="0" smtClean="0">
                <a:solidFill>
                  <a:schemeClr val="bg1"/>
                </a:solidFill>
                <a:latin typeface="Comic Sans MS" panose="030F0702030302020204" pitchFamily="66" charset="0"/>
              </a:rPr>
              <a:t>Lịch sử phát triển </a:t>
            </a:r>
            <a:endParaRPr lang="en-US" sz="6000" u="sng" dirty="0">
              <a:solidFill>
                <a:schemeClr val="bg1"/>
              </a:solidFill>
              <a:latin typeface="Comic Sans MS" panose="030F0702030302020204" pitchFamily="66" charset="0"/>
            </a:endParaRPr>
          </a:p>
        </p:txBody>
      </p:sp>
      <p:sp>
        <p:nvSpPr>
          <p:cNvPr id="3" name="Content Placeholder 2"/>
          <p:cNvSpPr>
            <a:spLocks noGrp="1"/>
          </p:cNvSpPr>
          <p:nvPr>
            <p:ph idx="1"/>
          </p:nvPr>
        </p:nvSpPr>
        <p:spPr>
          <a:xfrm>
            <a:off x="1086395" y="2531018"/>
            <a:ext cx="10515600" cy="4940935"/>
          </a:xfrm>
        </p:spPr>
        <p:txBody>
          <a:bodyPr>
            <a:normAutofit/>
          </a:bodyPr>
          <a:lstStyle/>
          <a:p>
            <a:pPr>
              <a:buFont typeface="Wingdings" panose="05000000000000000000" pitchFamily="2" charset="2"/>
              <a:buChar char="Ø"/>
            </a:pPr>
            <a:r>
              <a:rPr lang="en-US" sz="3600" dirty="0" smtClean="0">
                <a:solidFill>
                  <a:schemeClr val="bg1"/>
                </a:solidFill>
                <a:latin typeface="Comic Sans MS" panose="030F0702030302020204" pitchFamily="66" charset="0"/>
              </a:rPr>
              <a:t>Tạo bởi ra vào 04/2005 bởi Damien Katz</a:t>
            </a:r>
          </a:p>
          <a:p>
            <a:pPr>
              <a:buFont typeface="Wingdings" panose="05000000000000000000" pitchFamily="2" charset="2"/>
              <a:buChar char="Ø"/>
            </a:pPr>
            <a:r>
              <a:rPr lang="en-US" sz="3600" dirty="0" smtClean="0">
                <a:solidFill>
                  <a:schemeClr val="bg1"/>
                </a:solidFill>
                <a:latin typeface="Comic Sans MS" panose="030F0702030302020204" pitchFamily="66" charset="0"/>
              </a:rPr>
              <a:t>Tháng 02/2008, trở thành một dự án của Apache</a:t>
            </a:r>
          </a:p>
          <a:p>
            <a:pPr>
              <a:buFont typeface="Wingdings" panose="05000000000000000000" pitchFamily="2" charset="2"/>
              <a:buChar char="Ø"/>
            </a:pPr>
            <a:r>
              <a:rPr lang="en-US" sz="3600" dirty="0" smtClean="0">
                <a:solidFill>
                  <a:schemeClr val="bg1"/>
                </a:solidFill>
                <a:latin typeface="Comic Sans MS" panose="030F0702030302020204" pitchFamily="66" charset="0"/>
              </a:rPr>
              <a:t>Phiên bản chính thức đầu tiên vào 07/2010</a:t>
            </a:r>
          </a:p>
          <a:p>
            <a:pPr>
              <a:buFont typeface="Wingdings" panose="05000000000000000000" pitchFamily="2" charset="2"/>
              <a:buChar char="Ø"/>
            </a:pPr>
            <a:r>
              <a:rPr lang="en-US" sz="3600" dirty="0" smtClean="0">
                <a:solidFill>
                  <a:schemeClr val="bg1"/>
                </a:solidFill>
                <a:latin typeface="Comic Sans MS" panose="030F0702030302020204" pitchFamily="66" charset="0"/>
              </a:rPr>
              <a:t>Phiên bản mới nhất 2.2.0, phát hành 08/08/2018 </a:t>
            </a:r>
            <a:endParaRPr lang="en-US" sz="3600" dirty="0">
              <a:solidFill>
                <a:schemeClr val="bg1"/>
              </a:solidFill>
              <a:latin typeface="Comic Sans MS" panose="030F0702030302020204"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65623" y="512048"/>
            <a:ext cx="1854926" cy="1632606"/>
          </a:xfrm>
          <a:prstGeom prst="rect">
            <a:avLst/>
          </a:prstGeom>
        </p:spPr>
      </p:pic>
    </p:spTree>
    <p:extLst>
      <p:ext uri="{BB962C8B-B14F-4D97-AF65-F5344CB8AC3E}">
        <p14:creationId xmlns:p14="http://schemas.microsoft.com/office/powerpoint/2010/main" val="712808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TotalTime>
  <Words>979</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Bahnschrift SemiBold</vt:lpstr>
      <vt:lpstr>Calibri</vt:lpstr>
      <vt:lpstr>Calibri Light</vt:lpstr>
      <vt:lpstr>Comic Sans MS</vt:lpstr>
      <vt:lpstr>Courier New</vt:lpstr>
      <vt:lpstr>Lucida Console</vt:lpstr>
      <vt:lpstr>Times New Roman</vt:lpstr>
      <vt:lpstr>Wingdings</vt:lpstr>
      <vt:lpstr>Office Theme</vt:lpstr>
      <vt:lpstr>Couch DB   Nhóm 17 </vt:lpstr>
      <vt:lpstr>Thành viên</vt:lpstr>
      <vt:lpstr>    Nội dung</vt:lpstr>
      <vt:lpstr>NoSQL là gì?(Not Only SQL) </vt:lpstr>
      <vt:lpstr>Phân loại NoSQL</vt:lpstr>
      <vt:lpstr>Ưu điểm NoSQL</vt:lpstr>
      <vt:lpstr>Couch DB</vt:lpstr>
      <vt:lpstr>Couch DB là gì? </vt:lpstr>
      <vt:lpstr>Lịch sử phát triển </vt:lpstr>
      <vt:lpstr>Cài đặt</vt:lpstr>
      <vt:lpstr>http://couchdb.apache.org/ </vt:lpstr>
      <vt:lpstr>http://127.0.0.1:5984/_utils/</vt:lpstr>
      <vt:lpstr>Khái niệm cơ bản</vt:lpstr>
      <vt:lpstr>Document Storage</vt:lpstr>
      <vt:lpstr>Document Storage</vt:lpstr>
      <vt:lpstr>ACID Properties </vt:lpstr>
      <vt:lpstr>Compaction(Nén) </vt:lpstr>
      <vt:lpstr>HTTP API</vt:lpstr>
      <vt:lpstr>Các phương thức yêu cầu HTTP:</vt:lpstr>
      <vt:lpstr>cURL</vt:lpstr>
      <vt:lpstr>Sử dụng cURL</vt:lpstr>
      <vt:lpstr>Fauxton</vt:lpstr>
      <vt:lpstr>Tại sao chọn Couch DB?</vt:lpstr>
      <vt:lpstr>Tại sao chọn Couch DB?</vt:lpstr>
      <vt:lpstr>Truy vấn MapReduce</vt:lpstr>
      <vt:lpstr>Truy vấn MapReduce</vt:lpstr>
      <vt:lpstr>Ví dụ MapReduce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 DB</dc:title>
  <dc:creator>Yen Nhi</dc:creator>
  <cp:lastModifiedBy>Yen Nhi</cp:lastModifiedBy>
  <cp:revision>43</cp:revision>
  <dcterms:created xsi:type="dcterms:W3CDTF">2018-11-19T07:30:09Z</dcterms:created>
  <dcterms:modified xsi:type="dcterms:W3CDTF">2018-11-27T19:01:02Z</dcterms:modified>
</cp:coreProperties>
</file>