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3" r:id="rId2"/>
    <p:sldId id="582" r:id="rId3"/>
    <p:sldId id="584" r:id="rId4"/>
    <p:sldId id="568" r:id="rId5"/>
    <p:sldId id="581" r:id="rId6"/>
    <p:sldId id="588" r:id="rId7"/>
    <p:sldId id="589" r:id="rId8"/>
    <p:sldId id="590" r:id="rId9"/>
    <p:sldId id="596" r:id="rId10"/>
    <p:sldId id="608" r:id="rId11"/>
    <p:sldId id="585" r:id="rId12"/>
    <p:sldId id="586" r:id="rId13"/>
    <p:sldId id="587" r:id="rId14"/>
    <p:sldId id="591" r:id="rId15"/>
    <p:sldId id="592" r:id="rId16"/>
    <p:sldId id="593" r:id="rId17"/>
    <p:sldId id="594" r:id="rId18"/>
    <p:sldId id="595" r:id="rId19"/>
    <p:sldId id="519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>
          <p15:clr>
            <a:srgbClr val="A4A3A4"/>
          </p15:clr>
        </p15:guide>
        <p15:guide id="2" pos="3840">
          <p15:clr>
            <a:srgbClr val="A4A3A4"/>
          </p15:clr>
        </p15:guide>
        <p15:guide id="3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009999"/>
    <a:srgbClr val="FF9966"/>
    <a:srgbClr val="00BA88"/>
    <a:srgbClr val="66FF33"/>
    <a:srgbClr val="CC6600"/>
    <a:srgbClr val="D9FFF5"/>
    <a:srgbClr val="CC00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424" autoAdjust="0"/>
  </p:normalViewPr>
  <p:slideViewPr>
    <p:cSldViewPr snapToGrid="0" showGuides="1">
      <p:cViewPr varScale="1">
        <p:scale>
          <a:sx n="92" d="100"/>
          <a:sy n="92" d="100"/>
        </p:scale>
        <p:origin x="64" y="144"/>
      </p:cViewPr>
      <p:guideLst>
        <p:guide orient="horz" pos="2068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3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D49B-8AB1-4855-A4A4-08C0E4F52BD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65D5F-0965-4E51-9C70-23D48B456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6362E-68BA-4416-8074-07DB16C4D869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6362E-68BA-4416-8074-07DB16C4D869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133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03" tIns="43152" rIns="86303" bIns="43152" rtlCol="0" anchor="ctr"/>
          <a:lstStyle/>
          <a:p>
            <a:pPr algn="ctr"/>
            <a:endParaRPr lang="zh-CN" altLang="en-US" sz="22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A_图片 3"/>
          <p:cNvPicPr preferRelativeResize="0"/>
          <p:nvPr>
            <p:custDataLst>
              <p:tags r:id="rId1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905691" y="1886452"/>
            <a:ext cx="2787222" cy="162881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11944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24550"/>
            <a:ext cx="12192000" cy="9334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624251" y="1745800"/>
            <a:ext cx="6235337" cy="8217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740" b="1" spc="752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移动软件开发</a:t>
            </a:r>
            <a:endParaRPr lang="en-US" altLang="zh-CN" sz="4740" b="1" spc="752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reflection blurRad="76200" stA="28000" endPos="39000" dist="25400" dir="5400000" sy="-100000" algn="bl" rotWithShape="0"/>
              </a:effectLst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89236" y="3333475"/>
            <a:ext cx="6235337" cy="22806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740" b="1" spc="752" dirty="0"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实验</a:t>
            </a:r>
            <a:r>
              <a:rPr lang="en-US" altLang="zh-CN" sz="4740" b="1" spc="752" dirty="0"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1</a:t>
            </a:r>
          </a:p>
          <a:p>
            <a:pPr algn="ctr"/>
            <a:r>
              <a:rPr lang="zh-CN" altLang="en-US" sz="4740" b="1" spc="752" dirty="0"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第一个</a:t>
            </a:r>
            <a:r>
              <a:rPr lang="en-US" altLang="zh-CN" sz="4740" b="1" spc="752" dirty="0"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Android</a:t>
            </a:r>
          </a:p>
          <a:p>
            <a:pPr algn="ctr"/>
            <a:r>
              <a:rPr lang="zh-CN" altLang="en-US" sz="4740" b="1" spc="752" dirty="0">
                <a:effectLst>
                  <a:reflection blurRad="76200" stA="28000" endPos="39000" dist="25400" dir="5400000" sy="-100000" algn="bl" rotWithShape="0"/>
                </a:effectLst>
                <a:latin typeface="+mn-ea"/>
              </a:rPr>
              <a:t>应用小程序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692" y="3604557"/>
            <a:ext cx="2787222" cy="162881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53"/>
            <a:ext cx="12192000" cy="6848856"/>
          </a:xfrm>
          <a:prstGeom prst="rect">
            <a:avLst/>
          </a:prstGeom>
        </p:spPr>
      </p:pic>
      <p:sp>
        <p:nvSpPr>
          <p:cNvPr id="9" name="textbox 9"/>
          <p:cNvSpPr/>
          <p:nvPr/>
        </p:nvSpPr>
        <p:spPr>
          <a:xfrm>
            <a:off x="7792023" y="1559540"/>
            <a:ext cx="3561715" cy="29184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lang="en-US" altLang="en-US" sz="100" dirty="0"/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900" spc="100" dirty="0">
                <a:ln w="9525" cap="flat" cmpd="sng">
                  <a:solidFill>
                    <a:srgbClr val="1E83B3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E83B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sym typeface="+mn-ea"/>
              </a:rPr>
              <a:t>01</a:t>
            </a:r>
            <a:r>
              <a:rPr lang="zh-CN" sz="3900" spc="100" dirty="0">
                <a:ln w="9525" cap="flat" cmpd="sng">
                  <a:solidFill>
                    <a:srgbClr val="1E83B3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E83B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sym typeface="+mn-ea"/>
              </a:rPr>
              <a:t>逻辑梳理</a:t>
            </a: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900" spc="100" dirty="0">
                <a:ln w="9525" cap="flat" cmpd="sng">
                  <a:solidFill>
                    <a:srgbClr val="1E83B3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E83B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sym typeface="+mn-ea"/>
              </a:rPr>
              <a:t>02</a:t>
            </a:r>
            <a:r>
              <a:rPr lang="zh-CN" sz="3900" spc="100" dirty="0">
                <a:ln w="9525" cap="flat" cmpd="sng">
                  <a:solidFill>
                    <a:srgbClr val="1E83B3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E83B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sym typeface="+mn-ea"/>
              </a:rPr>
              <a:t>代码实现</a:t>
            </a:r>
            <a:endParaRPr lang="zh-CN" sz="3900" spc="100" dirty="0">
              <a:ln w="9525" cap="flat" cmpd="sng">
                <a:solidFill>
                  <a:srgbClr val="1E83B3">
                    <a:alpha val="100000"/>
                  </a:srgbClr>
                </a:solidFill>
                <a:prstDash val="solid"/>
                <a:miter lim="0"/>
              </a:ln>
              <a:solidFill>
                <a:srgbClr val="1E83B3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zh-CN" sz="3900" spc="100" dirty="0">
              <a:ln w="9525" cap="flat" cmpd="sng">
                <a:solidFill>
                  <a:srgbClr val="1E83B3">
                    <a:alpha val="100000"/>
                  </a:srgbClr>
                </a:solidFill>
                <a:prstDash val="solid"/>
                <a:miter lim="0"/>
              </a:ln>
              <a:solidFill>
                <a:srgbClr val="1E83B3">
                  <a:alpha val="100000"/>
                </a:srgbClr>
              </a:solidFill>
              <a:latin typeface="Microsoft YaHei"/>
              <a:ea typeface="Microsoft YaHei"/>
              <a:cs typeface="Microsoft YaHei"/>
              <a:sym typeface="+mn-ea"/>
            </a:endParaRP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zh-CN" sz="3900" spc="100" dirty="0">
              <a:ln w="9525" cap="flat" cmpd="sng">
                <a:solidFill>
                  <a:srgbClr val="1E83B3">
                    <a:alpha val="100000"/>
                  </a:srgbClr>
                </a:solidFill>
                <a:prstDash val="solid"/>
                <a:miter lim="0"/>
              </a:ln>
              <a:solidFill>
                <a:srgbClr val="1E83B3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288767"/>
            <a:ext cx="3754419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逻辑梳理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25" y="1660698"/>
            <a:ext cx="2705735" cy="457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52905" y="2430145"/>
            <a:ext cx="309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b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</a:br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4800" y="2048972"/>
            <a:ext cx="5788764" cy="295144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页面上主要包含5组列表，每组列表包含1-2个列表项。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具体内容解释如下：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• 列表组1：“朋友圈”单行列表项；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• 列表组2：“扫一扫”和“摇一摇”两行列表项；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• 列表组3：“看一看”和“搜一搜”两行列表项；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• 列表组4：“购物”和“游戏”两行列表项；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• 列表组5：“小程序”单行列表项。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9006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288767"/>
            <a:ext cx="3754419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逻辑梳理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 b="1" spc="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1331595"/>
            <a:ext cx="2979420" cy="5288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4800" y="2188267"/>
            <a:ext cx="5442516" cy="222432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首先设计一个外部总垂直布局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包含所有的列表组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写五个LinearLayout来构建这五个列表组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每个列表组的单独构建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列表组之间的间隔样式搭建</a:t>
            </a:r>
            <a:endParaRPr lang="en-US" altLang="zh-CN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288767"/>
            <a:ext cx="3754419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代码实现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35" y="1489710"/>
            <a:ext cx="7355840" cy="4944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4800" y="2315883"/>
            <a:ext cx="3300904" cy="167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首先我们创建他们的父布局</a:t>
            </a: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对父布局进行设置背景色</a:t>
            </a: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设置父布局的垂直方向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288767"/>
            <a:ext cx="3754419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代码实现 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4800" y="2438573"/>
            <a:ext cx="2377574" cy="277640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构建第一个列表组</a:t>
            </a: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设置宽高</a:t>
            </a: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设置背景色</a:t>
            </a: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设置垂直方向</a:t>
            </a:r>
            <a:b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</a:br>
            <a:endParaRPr lang="zh-CN" altLang="en-US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40" y="1654810"/>
            <a:ext cx="82264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288767"/>
            <a:ext cx="3754419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代码实现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364" y="2275263"/>
            <a:ext cx="3300904" cy="2778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AutoNum type="arabicPeriod"/>
              <a:defRPr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创建列表组里的第一个图标</a:t>
            </a:r>
          </a:p>
          <a:p>
            <a:r>
              <a:rPr lang="zh-CN" altLang="en-US" dirty="0">
                <a:sym typeface="+mn-ea"/>
              </a:rPr>
              <a:t>设置宽高</a:t>
            </a:r>
          </a:p>
          <a:p>
            <a:r>
              <a:rPr lang="zh-CN" altLang="en-US" dirty="0">
                <a:sym typeface="+mn-ea"/>
              </a:rPr>
              <a:t>设置背景色</a:t>
            </a:r>
          </a:p>
          <a:p>
            <a:r>
              <a:rPr lang="zh-CN" altLang="en-US" dirty="0">
                <a:sym typeface="+mn-ea"/>
              </a:rPr>
              <a:t>设置与左边的距离</a:t>
            </a:r>
          </a:p>
          <a:p>
            <a:r>
              <a:rPr lang="zh-CN" altLang="en-US" dirty="0">
                <a:sym typeface="+mn-ea"/>
              </a:rPr>
              <a:t>设置居中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00" y="1558800"/>
            <a:ext cx="6984365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288767"/>
            <a:ext cx="3754419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代码实现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4800" y="1679518"/>
            <a:ext cx="2608406" cy="444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AutoNum type="arabicPeriod"/>
              <a:defRPr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创建列表组中的汉字</a:t>
            </a:r>
          </a:p>
          <a:p>
            <a:r>
              <a:rPr lang="zh-CN" altLang="en-US" dirty="0">
                <a:sym typeface="+mn-ea"/>
              </a:rPr>
              <a:t>设置汉字</a:t>
            </a:r>
          </a:p>
          <a:p>
            <a:r>
              <a:rPr lang="zh-CN" altLang="en-US" dirty="0">
                <a:sym typeface="+mn-ea"/>
              </a:rPr>
              <a:t>设置宽高</a:t>
            </a:r>
          </a:p>
          <a:p>
            <a:r>
              <a:rPr lang="zh-CN" altLang="en-US" dirty="0">
                <a:sym typeface="+mn-ea"/>
              </a:rPr>
              <a:t>设置字体颜色</a:t>
            </a:r>
          </a:p>
          <a:p>
            <a:r>
              <a:rPr lang="zh-CN" altLang="en-US" dirty="0">
                <a:sym typeface="+mn-ea"/>
              </a:rPr>
              <a:t>设置字体样式</a:t>
            </a:r>
          </a:p>
          <a:p>
            <a:r>
              <a:rPr lang="zh-CN" altLang="en-US" dirty="0">
                <a:sym typeface="+mn-ea"/>
              </a:rPr>
              <a:t>设置字体大小</a:t>
            </a:r>
          </a:p>
          <a:p>
            <a:r>
              <a:rPr lang="zh-CN" altLang="en-US" dirty="0">
                <a:sym typeface="+mn-ea"/>
              </a:rPr>
              <a:t>设置与左侧的距离</a:t>
            </a:r>
          </a:p>
          <a:p>
            <a:r>
              <a:rPr lang="zh-CN" altLang="en-US" dirty="0">
                <a:sym typeface="+mn-ea"/>
              </a:rPr>
              <a:t>设置字体居中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70" y="1558800"/>
            <a:ext cx="7520305" cy="49764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288767"/>
            <a:ext cx="3754419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代码实现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4800" y="2145030"/>
            <a:ext cx="28117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AutoNum type="arabicPeriod"/>
              <a:defRPr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创建列表组右边的箭头</a:t>
            </a:r>
          </a:p>
          <a:p>
            <a:r>
              <a:rPr lang="zh-CN" altLang="en-US" dirty="0">
                <a:sym typeface="+mn-ea"/>
              </a:rPr>
              <a:t>设置宽和高</a:t>
            </a:r>
          </a:p>
          <a:p>
            <a:r>
              <a:rPr lang="zh-CN" altLang="en-US" dirty="0">
                <a:sym typeface="+mn-ea"/>
              </a:rPr>
              <a:t>设置背景</a:t>
            </a:r>
          </a:p>
          <a:p>
            <a:r>
              <a:rPr lang="zh-CN" altLang="en-US" dirty="0">
                <a:sym typeface="+mn-ea"/>
              </a:rPr>
              <a:t>设置水平居中</a:t>
            </a:r>
          </a:p>
          <a:p>
            <a:r>
              <a:rPr lang="zh-CN" altLang="en-US" dirty="0">
                <a:sym typeface="+mn-ea"/>
              </a:rPr>
              <a:t>设置与右边的距离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25" y="1559560"/>
            <a:ext cx="7818755" cy="48723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288767"/>
            <a:ext cx="3754419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代码实现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4800" y="2967990"/>
            <a:ext cx="5852884" cy="1668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AutoNum type="arabicPeriod"/>
              <a:defRPr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、到这里，我们第一个</a:t>
            </a:r>
            <a:r>
              <a:rPr lang="en-US" altLang="zh-CN" dirty="0">
                <a:sym typeface="+mn-ea"/>
              </a:rPr>
              <a:t>【</a:t>
            </a:r>
            <a:r>
              <a:rPr lang="zh-CN" altLang="en-US" dirty="0">
                <a:sym typeface="+mn-ea"/>
              </a:rPr>
              <a:t>朋友圈</a:t>
            </a:r>
            <a:r>
              <a:rPr lang="en-US" altLang="zh-CN" dirty="0">
                <a:sym typeface="+mn-ea"/>
              </a:rPr>
              <a:t>】</a:t>
            </a:r>
            <a:r>
              <a:rPr lang="zh-CN" altLang="en-US" dirty="0">
                <a:sym typeface="+mn-ea"/>
              </a:rPr>
              <a:t>列表组就构建完成了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、请同学们模仿</a:t>
            </a:r>
            <a:r>
              <a:rPr lang="en-US" altLang="zh-CN" dirty="0">
                <a:sym typeface="+mn-ea"/>
              </a:rPr>
              <a:t>【</a:t>
            </a:r>
            <a:r>
              <a:rPr lang="zh-CN" altLang="en-US" dirty="0">
                <a:sym typeface="+mn-ea"/>
              </a:rPr>
              <a:t>朋友圈</a:t>
            </a:r>
            <a:r>
              <a:rPr lang="en-US" altLang="zh-CN" dirty="0">
                <a:sym typeface="+mn-ea"/>
              </a:rPr>
              <a:t>】</a:t>
            </a:r>
            <a:r>
              <a:rPr lang="zh-CN" altLang="en-US" dirty="0">
                <a:sym typeface="+mn-ea"/>
              </a:rPr>
              <a:t>列表组把下边的页面画完吧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~~~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70" y="1374775"/>
            <a:ext cx="3192780" cy="522732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3C3BD51F-345F-C90D-1EA0-7FE8C6A43B91}"/>
              </a:ext>
            </a:extLst>
          </p:cNvPr>
          <p:cNvSpPr/>
          <p:nvPr/>
        </p:nvSpPr>
        <p:spPr>
          <a:xfrm>
            <a:off x="7287491" y="2279073"/>
            <a:ext cx="2341418" cy="383770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请完善其余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列表组的编程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H="1">
            <a:off x="-17" y="-8371"/>
            <a:ext cx="12192016" cy="686637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2" name="文本框 441"/>
          <p:cNvSpPr txBox="1"/>
          <p:nvPr/>
        </p:nvSpPr>
        <p:spPr>
          <a:xfrm>
            <a:off x="1547025" y="2824649"/>
            <a:ext cx="952156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200" b="1" spc="752" dirty="0">
                <a:solidFill>
                  <a:schemeClr val="bg1"/>
                </a:solidFill>
                <a:effectLst>
                  <a:reflection blurRad="76200" stA="28000" endPos="39000" dist="25400" dir="5400000" sy="-100000" algn="bl" rotWithShape="0"/>
                </a:effectLst>
                <a:latin typeface="Arial" panose="020B0604020202090204" pitchFamily="34" charset="0"/>
                <a:cs typeface="Arial" panose="020B0604020202090204" pitchFamily="34" charset="0"/>
              </a:rPr>
              <a:t>THANK 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816" y="319882"/>
            <a:ext cx="3754419" cy="518160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学习目标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59" y="1583691"/>
            <a:ext cx="2623185" cy="4432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4800" y="24130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包括两个实例：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4520" y="3528695"/>
            <a:ext cx="3891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仿微信“发现”页创建列表布局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800" y="1882140"/>
            <a:ext cx="1249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要点</a:t>
            </a:r>
            <a:r>
              <a:rPr lang="en-US" altLang="zh-CN" sz="3600" b="1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4800" y="3007995"/>
            <a:ext cx="3156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Textview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imageview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4800" y="3738245"/>
            <a:ext cx="24244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LinearLayout</a:t>
            </a:r>
            <a:r>
              <a:rPr lang="en-US" altLang="zh-CN" b="1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使用</a:t>
            </a:r>
          </a:p>
          <a:p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242816" y="319882"/>
            <a:ext cx="3754419" cy="518160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学习目标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976"/>
          <a:stretch>
            <a:fillRect/>
          </a:stretch>
        </p:blipFill>
        <p:spPr>
          <a:xfrm>
            <a:off x="90343" y="12144"/>
            <a:ext cx="6262196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92504" y="1445622"/>
            <a:ext cx="2531656" cy="1187677"/>
          </a:xfrm>
          <a:prstGeom prst="rect">
            <a:avLst/>
          </a:prstGeom>
          <a:gradFill flip="none" rotWithShape="1">
            <a:gsLst>
              <a:gs pos="100000">
                <a:srgbClr val="14ADE9">
                  <a:alpha val="70000"/>
                </a:srgbClr>
              </a:gs>
              <a:gs pos="4000">
                <a:srgbClr val="5A678F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7479638" y="3441144"/>
            <a:ext cx="3754419" cy="919596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5400" b="1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基础知识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2570" y="288925"/>
            <a:ext cx="4248150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01TextView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 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4900" y="21964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4800" y="1395095"/>
            <a:ext cx="458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创建任何一个控件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首先就是给他赋予宽和高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4800" y="2078355"/>
            <a:ext cx="520446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match_parent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  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自适应满屏</a:t>
            </a:r>
            <a:b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</a:b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wrap_content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  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自适应大小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layout_width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宽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layout_height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高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所展现的字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textSize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字体大小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textColor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字体颜色</a:t>
            </a:r>
            <a:b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</a:b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textStyle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字体样式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 (italic: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倾斜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,bold: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加粗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,)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gravity: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在控件内部的位置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通用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layout_margin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与其他控件的距离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  (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通用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padding: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内部间隔距离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61965" y="2400935"/>
            <a:ext cx="6106160" cy="254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9006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800" y="2825750"/>
            <a:ext cx="244348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layout_width</a:t>
            </a:r>
            <a:r>
              <a:rPr lang="en-US" altLang="zh-CN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宽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layout_height</a:t>
            </a:r>
            <a:r>
              <a:rPr lang="en-US" altLang="zh-CN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高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background</a:t>
            </a:r>
            <a:r>
              <a:rPr lang="en-US" altLang="zh-CN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背景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src:</a:t>
            </a: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加载图片</a:t>
            </a:r>
            <a:r>
              <a:rPr lang="en-US" altLang="zh-CN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不会拉伸</a:t>
            </a:r>
          </a:p>
          <a:p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4800" y="2034540"/>
            <a:ext cx="398057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图像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和文字一样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都要先赋予宽高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35120" y="2940685"/>
            <a:ext cx="7708265" cy="2670810"/>
          </a:xfrm>
          <a:prstGeom prst="rect">
            <a:avLst/>
          </a:prstGeom>
        </p:spPr>
      </p:pic>
      <p:sp>
        <p:nvSpPr>
          <p:cNvPr id="5" name="文本框 32"/>
          <p:cNvSpPr txBox="1"/>
          <p:nvPr/>
        </p:nvSpPr>
        <p:spPr>
          <a:xfrm>
            <a:off x="242570" y="288925"/>
            <a:ext cx="4248150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imageview了解 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4800" y="229870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FF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LinearLayout(线性布局)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RelativeLayout(相对布局)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AbsoluteLayout(绝对布局)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TableLayout(表格布局)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FrameLayout(框架布局)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0000"/>
              </a:solidFill>
              <a:latin typeface="Arial" panose="020B060402020209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242570" y="288925"/>
            <a:ext cx="4248150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父布局了解 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7" y="-8371"/>
            <a:ext cx="12192016" cy="11753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4800" y="1790065"/>
            <a:ext cx="681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布局特点：放主要提供控件水平或者垂直排列的模型，每个子组件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4800" y="3079403"/>
            <a:ext cx="30911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layout_width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宽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layout_height</a:t>
            </a:r>
            <a:r>
              <a:rPr lang="en-US" altLang="zh-CN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高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orientation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垂直方向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(vertical:</a:t>
            </a:r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纵向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,horizontal</a:t>
            </a:r>
            <a:r>
              <a:rPr lang="zh-CN" altLang="en-US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横向</a:t>
            </a:r>
            <a:r>
              <a:rPr lang="en-US" altLang="zh-CN" dirty="0">
                <a:solidFill>
                  <a:srgbClr val="FF0000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b="4025"/>
          <a:stretch/>
        </p:blipFill>
        <p:spPr>
          <a:xfrm>
            <a:off x="3695700" y="2668906"/>
            <a:ext cx="8237855" cy="3496368"/>
          </a:xfrm>
          <a:prstGeom prst="rect">
            <a:avLst/>
          </a:prstGeom>
        </p:spPr>
      </p:pic>
      <p:sp>
        <p:nvSpPr>
          <p:cNvPr id="4" name="文本框 32"/>
          <p:cNvSpPr txBox="1"/>
          <p:nvPr/>
        </p:nvSpPr>
        <p:spPr>
          <a:xfrm>
            <a:off x="242570" y="288925"/>
            <a:ext cx="5975350" cy="579755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altLang="zh-CN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LinearLayout了解 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976"/>
          <a:stretch>
            <a:fillRect/>
          </a:stretch>
        </p:blipFill>
        <p:spPr>
          <a:xfrm>
            <a:off x="90343" y="12144"/>
            <a:ext cx="6262196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92504" y="1445622"/>
            <a:ext cx="2531656" cy="1187677"/>
          </a:xfrm>
          <a:prstGeom prst="rect">
            <a:avLst/>
          </a:prstGeom>
          <a:gradFill flip="none" rotWithShape="1">
            <a:gsLst>
              <a:gs pos="100000">
                <a:srgbClr val="14ADE9">
                  <a:alpha val="70000"/>
                </a:srgbClr>
              </a:gs>
              <a:gs pos="4000">
                <a:srgbClr val="5A678F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7479638" y="3441144"/>
            <a:ext cx="3754419" cy="919596"/>
          </a:xfrm>
          <a:prstGeom prst="rect">
            <a:avLst/>
          </a:prstGeom>
          <a:noFill/>
        </p:spPr>
        <p:txBody>
          <a:bodyPr wrap="square" lIns="87741" tIns="43871" rIns="87741" bIns="43871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5400" b="1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功能实现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A4NDYxYjM4ZjI4YTk3MzlmY2JhYjU3YThjOWViNT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48,&quot;width&quot;:732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60,&quot;width&quot;:602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28,&quot;width&quot;:10692}"/>
</p:tagLst>
</file>

<file path=ppt/theme/theme1.xml><?xml version="1.0" encoding="utf-8"?>
<a:theme xmlns:a="http://schemas.openxmlformats.org/drawingml/2006/main" name="Office 主题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  <a:alpha val="5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>
          <a:defRPr lang="zh-CN">
            <a:solidFill>
              <a:srgbClr val="000000"/>
            </a:solidFill>
            <a:latin typeface="Arial" panose="020B0604020202090204" pitchFamily="34" charset="0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556</Words>
  <Application>Microsoft Office PowerPoint</Application>
  <PresentationFormat>宽屏</PresentationFormat>
  <Paragraphs>107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微软雅黑</vt:lpstr>
      <vt:lpstr>Arial</vt:lpstr>
      <vt:lpstr>Calibri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XueXiaogang</dc:creator>
  <cp:lastModifiedBy>alexxue1123@outlook.com</cp:lastModifiedBy>
  <cp:revision>706</cp:revision>
  <dcterms:created xsi:type="dcterms:W3CDTF">2022-08-17T09:15:31Z</dcterms:created>
  <dcterms:modified xsi:type="dcterms:W3CDTF">2022-08-18T03:42:49Z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E8513FDC388D4E50975E1A341D012A84</vt:lpwstr>
  </property>
  <property fmtid="{D5CDD505-2E9C-101B-9397-08002B2CF9AE}" pid="3" name="KSOProductBuildVer">
    <vt:lpwstr>2052-4.0.0.6524</vt:lpwstr>
  </property>
</Properties>
</file>