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6" r:id="rId4"/>
    <p:sldId id="327" r:id="rId5"/>
    <p:sldId id="277" r:id="rId6"/>
    <p:sldId id="328" r:id="rId7"/>
    <p:sldId id="330" r:id="rId8"/>
    <p:sldId id="331" r:id="rId9"/>
    <p:sldId id="33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 autoAdjust="0"/>
    <p:restoredTop sz="94710" autoAdjust="0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侯太格 </a:t>
            </a:r>
            <a:r>
              <a:rPr lang="en-US" altLang="zh-CN" dirty="0"/>
              <a:t>1600012897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1497874" y="2321170"/>
            <a:ext cx="10022614" cy="749082"/>
          </a:xfrm>
        </p:spPr>
        <p:txBody>
          <a:bodyPr/>
          <a:lstStyle/>
          <a:p>
            <a:pPr algn="l"/>
            <a:r>
              <a:rPr lang="en-US" altLang="zh-CN" dirty="0"/>
              <a:t>Processor Architecture I: ISA &amp; Design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1497874" y="2308443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4551366-DB2D-F149-88E9-C8234C35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4083"/>
              </p:ext>
            </p:extLst>
          </p:nvPr>
        </p:nvGraphicFramePr>
        <p:xfrm>
          <a:off x="807396" y="466928"/>
          <a:ext cx="10544783" cy="607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1156953"/>
                    </a:ext>
                  </a:extLst>
                </a:gridCol>
                <a:gridCol w="5286983">
                  <a:extLst>
                    <a:ext uri="{9D8B030D-6E8A-4147-A177-3AD203B41FA5}">
                      <a16:colId xmlns:a16="http://schemas.microsoft.com/office/drawing/2014/main" val="2183239094"/>
                    </a:ext>
                  </a:extLst>
                </a:gridCol>
              </a:tblGrid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CISC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Early RISC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01382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Variable-size encodings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Fixed-length encodings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82548"/>
                  </a:ext>
                </a:extLst>
              </a:tr>
              <a:tr h="77691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Arithmetic and logical operations can be applied to both memory and registers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Arithmetic and logical operations only use register operands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51040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 condition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41229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Many different combinations of base, displacement, index and scale for addressing 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Simple addressing formats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12832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 is used for procedure arguments and return addresses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Registers are used for procedure arguments and return addresses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26092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large number of instructions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Many fewer instructions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9785"/>
                  </a:ext>
                </a:extLst>
              </a:tr>
              <a:tr h="73114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 instructions with long execution times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 instruction with a long execution time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8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>
            <a:extLst>
              <a:ext uri="{FF2B5EF4-FFF2-40B4-BE49-F238E27FC236}">
                <a16:creationId xmlns:a16="http://schemas.microsoft.com/office/drawing/2014/main" id="{3F7711E5-0E25-7741-80D7-A99F22B40F55}"/>
              </a:ext>
            </a:extLst>
          </p:cNvPr>
          <p:cNvSpPr txBox="1"/>
          <p:nvPr/>
        </p:nvSpPr>
        <p:spPr>
          <a:xfrm>
            <a:off x="2018489" y="263925"/>
            <a:ext cx="96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Y86 – One Instruction Set Architecture </a:t>
            </a:r>
            <a:endParaRPr kumimoji="1"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7228C93-AF7A-314A-84B2-57895662BCB9}"/>
              </a:ext>
            </a:extLst>
          </p:cNvPr>
          <p:cNvSpPr txBox="1"/>
          <p:nvPr/>
        </p:nvSpPr>
        <p:spPr>
          <a:xfrm>
            <a:off x="982493" y="1527243"/>
            <a:ext cx="1011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Programmer Visible State	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C070AEC-8599-CA4D-A671-DF07F7E68069}"/>
              </a:ext>
            </a:extLst>
          </p:cNvPr>
          <p:cNvSpPr txBox="1"/>
          <p:nvPr/>
        </p:nvSpPr>
        <p:spPr>
          <a:xfrm>
            <a:off x="1074905" y="2149175"/>
            <a:ext cx="24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</a:p>
          <a:p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7C349132-9BC2-314A-90DC-0B91AA82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4" y="2912238"/>
            <a:ext cx="1981200" cy="11049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E73F44AA-67E8-034B-8184-DB15E7213C6A}"/>
              </a:ext>
            </a:extLst>
          </p:cNvPr>
          <p:cNvSpPr txBox="1"/>
          <p:nvPr/>
        </p:nvSpPr>
        <p:spPr>
          <a:xfrm>
            <a:off x="3706237" y="2149175"/>
            <a:ext cx="17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Condition Codes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B449ECBB-1F7A-6A4A-8C59-6B41C40FD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37" y="3048106"/>
            <a:ext cx="939800" cy="393700"/>
          </a:xfrm>
          <a:prstGeom prst="rect">
            <a:avLst/>
          </a:prstGeom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9E9C6BB3-6080-BD44-8EA0-FC38B11D1E0E}"/>
              </a:ext>
            </a:extLst>
          </p:cNvPr>
          <p:cNvSpPr txBox="1"/>
          <p:nvPr/>
        </p:nvSpPr>
        <p:spPr>
          <a:xfrm>
            <a:off x="5860913" y="2160099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kumimoji="1" lang="zh-CN" altLang="en-US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BC5EC3F-E2ED-5640-B551-B298BCCFC0B3}"/>
              </a:ext>
            </a:extLst>
          </p:cNvPr>
          <p:cNvSpPr txBox="1"/>
          <p:nvPr/>
        </p:nvSpPr>
        <p:spPr>
          <a:xfrm>
            <a:off x="7462014" y="2160099"/>
            <a:ext cx="207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Stat: Program Status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285B740-E6E5-6541-8A7A-9CB3C81C2B97}"/>
              </a:ext>
            </a:extLst>
          </p:cNvPr>
          <p:cNvSpPr txBox="1"/>
          <p:nvPr/>
        </p:nvSpPr>
        <p:spPr>
          <a:xfrm>
            <a:off x="10145948" y="2160099"/>
            <a:ext cx="190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D44C5FF-B826-C64A-8619-0753C489B1DC}"/>
              </a:ext>
            </a:extLst>
          </p:cNvPr>
          <p:cNvSpPr txBox="1"/>
          <p:nvPr/>
        </p:nvSpPr>
        <p:spPr>
          <a:xfrm>
            <a:off x="3706237" y="3608961"/>
            <a:ext cx="301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ZF: Zero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SF: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Signed-Negative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OF: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DFCEB74-FAE5-A343-8ADF-8F26492EE1E8}"/>
              </a:ext>
            </a:extLst>
          </p:cNvPr>
          <p:cNvSpPr txBox="1"/>
          <p:nvPr/>
        </p:nvSpPr>
        <p:spPr>
          <a:xfrm>
            <a:off x="7241881" y="3207974"/>
            <a:ext cx="4387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AOK: Normal operation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HLT: halt instruction encountered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ADR: Invalid address encountered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INS: Invalid instruction encountered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encountered any exceptions, Y86 would stop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510A90-8A33-0646-9250-D1CC6811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0" y="681096"/>
            <a:ext cx="6883400" cy="60538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9360CB-BB8C-074D-8351-52AD2A0CB755}"/>
              </a:ext>
            </a:extLst>
          </p:cNvPr>
          <p:cNvSpPr txBox="1"/>
          <p:nvPr/>
        </p:nvSpPr>
        <p:spPr>
          <a:xfrm>
            <a:off x="533670" y="107324"/>
            <a:ext cx="422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2. Y86 instructions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944338-9F6E-3946-8F14-58D547F70305}"/>
              </a:ext>
            </a:extLst>
          </p:cNvPr>
          <p:cNvSpPr txBox="1"/>
          <p:nvPr/>
        </p:nvSpPr>
        <p:spPr>
          <a:xfrm>
            <a:off x="7276289" y="992221"/>
            <a:ext cx="4747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Compare with x86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Moving instant to memory is now forbidden 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Only a simple base and displacement format for memory references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OP codes operate only on register data</a:t>
            </a:r>
          </a:p>
          <a:p>
            <a:pPr marL="342900" indent="-342900" algn="l">
              <a:buAutoNum type="arabicPeriod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Fixed-length encodings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869718-3508-6845-91E9-941D8C68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51" y="778466"/>
            <a:ext cx="1816100" cy="367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B2F92-3AD5-E848-8162-4433FC691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51" y="2763477"/>
            <a:ext cx="1536700" cy="2120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85358-2172-5F47-B4AA-B513A447D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10" y="1774144"/>
            <a:ext cx="1536700" cy="3606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62E785-D1E5-5643-A408-1E7578406B56}"/>
              </a:ext>
            </a:extLst>
          </p:cNvPr>
          <p:cNvSpPr txBox="1"/>
          <p:nvPr/>
        </p:nvSpPr>
        <p:spPr>
          <a:xfrm>
            <a:off x="7952361" y="3093715"/>
            <a:ext cx="33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prefix-free codes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41440932-10E1-264A-A25D-340CE7BD7F5D}"/>
              </a:ext>
            </a:extLst>
          </p:cNvPr>
          <p:cNvSpPr txBox="1"/>
          <p:nvPr/>
        </p:nvSpPr>
        <p:spPr>
          <a:xfrm>
            <a:off x="665018" y="486888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3. encoding registers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9F83925-F177-7247-B04C-0A9A2ACF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3" y="1435506"/>
            <a:ext cx="3797300" cy="12827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093D030-F13F-3F40-A77E-BEB04A1BB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82" y="1067746"/>
            <a:ext cx="5930900" cy="26797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45518DE-A55F-7149-9D37-61CC247D2A2F}"/>
              </a:ext>
            </a:extLst>
          </p:cNvPr>
          <p:cNvSpPr txBox="1"/>
          <p:nvPr/>
        </p:nvSpPr>
        <p:spPr>
          <a:xfrm>
            <a:off x="1449421" y="2918298"/>
            <a:ext cx="21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Y86 registers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BDB7890-2A3C-D74F-B060-FE7C6F9B41BF}"/>
              </a:ext>
            </a:extLst>
          </p:cNvPr>
          <p:cNvSpPr txBox="1"/>
          <p:nvPr/>
        </p:nvSpPr>
        <p:spPr>
          <a:xfrm>
            <a:off x="6498077" y="3891064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Y86-64 registers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CED2E77-2F8B-074D-A18F-33993E034168}"/>
              </a:ext>
            </a:extLst>
          </p:cNvPr>
          <p:cNvSpPr txBox="1"/>
          <p:nvPr/>
        </p:nvSpPr>
        <p:spPr>
          <a:xfrm>
            <a:off x="1177047" y="4367719"/>
            <a:ext cx="494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register ID 0xF means no registers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A0 0F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B0 0F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E5BAAD-406E-C34E-B5AC-E69C6AF124A9}"/>
              </a:ext>
            </a:extLst>
          </p:cNvPr>
          <p:cNvSpPr txBox="1"/>
          <p:nvPr/>
        </p:nvSpPr>
        <p:spPr>
          <a:xfrm>
            <a:off x="969462" y="492991"/>
            <a:ext cx="62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D359B2-E9C5-B542-AEF9-BA51D016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2" y="1334588"/>
            <a:ext cx="3970673" cy="3326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93BC5F-6EA9-574A-A12E-F732495A2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89" y="1334588"/>
            <a:ext cx="4000763" cy="31575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8C9BED-59D4-6140-BD98-1DF61EDBE5E3}"/>
              </a:ext>
            </a:extLst>
          </p:cNvPr>
          <p:cNvSpPr txBox="1"/>
          <p:nvPr/>
        </p:nvSpPr>
        <p:spPr>
          <a:xfrm>
            <a:off x="969462" y="4786009"/>
            <a:ext cx="405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pushtest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returns 0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F226CE-9328-3347-A517-3F59446F8A49}"/>
              </a:ext>
            </a:extLst>
          </p:cNvPr>
          <p:cNvSpPr txBox="1"/>
          <p:nvPr/>
        </p:nvSpPr>
        <p:spPr>
          <a:xfrm>
            <a:off x="6049789" y="4786009"/>
            <a:ext cx="40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poptest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returns 0xabcd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7007ED-D049-0740-8C63-2563D8D45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94" y="5288782"/>
            <a:ext cx="1520474" cy="11290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878E94-2E48-C04B-97C4-74C1A5378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66" y="5288782"/>
            <a:ext cx="1621671" cy="11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59D6FE-94D8-E949-8D32-8B007A9EC640}"/>
              </a:ext>
            </a:extLst>
          </p:cNvPr>
          <p:cNvSpPr txBox="1"/>
          <p:nvPr/>
        </p:nvSpPr>
        <p:spPr>
          <a:xfrm>
            <a:off x="712519" y="285008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Logic Gates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7A23FE-C944-0946-9BA6-2EAA7127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972787"/>
            <a:ext cx="8928100" cy="2133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4F1314-FCED-E74B-878E-99EFF6394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16" y="3004457"/>
            <a:ext cx="3128220" cy="3626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0D899-A684-F349-8A38-A9C45B93A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8" y="3424834"/>
            <a:ext cx="4699820" cy="30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84A71F-56B3-DA41-B52C-567C1AC8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1" y="3453319"/>
            <a:ext cx="9944100" cy="30369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DC1C98-9556-6149-AC74-D2E168C0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7" y="429774"/>
            <a:ext cx="3266621" cy="1963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868D04-0027-AD43-AB14-327DB72D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60" y="216440"/>
            <a:ext cx="2930628" cy="3363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CBE0A-E9B3-424C-8445-A43F890914AF}"/>
              </a:ext>
            </a:extLst>
          </p:cNvPr>
          <p:cNvSpPr txBox="1"/>
          <p:nvPr/>
        </p:nvSpPr>
        <p:spPr>
          <a:xfrm>
            <a:off x="496111" y="107004"/>
            <a:ext cx="36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Multiplexor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11FF5-CB8F-0F46-A03E-027670A9009C}"/>
              </a:ext>
            </a:extLst>
          </p:cNvPr>
          <p:cNvSpPr txBox="1"/>
          <p:nvPr/>
        </p:nvSpPr>
        <p:spPr>
          <a:xfrm>
            <a:off x="1147864" y="2509736"/>
            <a:ext cx="21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bit level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40CA9-0172-D447-B902-3A26DBD79EAB}"/>
              </a:ext>
            </a:extLst>
          </p:cNvPr>
          <p:cNvSpPr txBox="1"/>
          <p:nvPr/>
        </p:nvSpPr>
        <p:spPr>
          <a:xfrm>
            <a:off x="7675123" y="3667328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word level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9C1192-A643-F548-AD3B-4A1CA17129FE}"/>
              </a:ext>
            </a:extLst>
          </p:cNvPr>
          <p:cNvSpPr txBox="1"/>
          <p:nvPr/>
        </p:nvSpPr>
        <p:spPr>
          <a:xfrm>
            <a:off x="671209" y="27237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Memory and blocking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20518A-7413-9944-B0C4-E2D96EF2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3" y="1053154"/>
            <a:ext cx="6426200" cy="1308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D74E566-3DFE-A54E-9733-39345ED1D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3" y="2772702"/>
            <a:ext cx="4292600" cy="177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D43C56-75D4-CB40-89EA-D006D4C9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653355"/>
            <a:ext cx="3225800" cy="17653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60DA1F8-FFC3-3C47-9204-9EF2956D4F60}"/>
              </a:ext>
            </a:extLst>
          </p:cNvPr>
          <p:cNvSpPr txBox="1"/>
          <p:nvPr/>
        </p:nvSpPr>
        <p:spPr>
          <a:xfrm>
            <a:off x="7461114" y="4418655"/>
            <a:ext cx="425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Read: address, write = 0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Write: address, write = 1</a:t>
            </a:r>
          </a:p>
          <a:p>
            <a:pPr algn="l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illegal address, error = 1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67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231</TotalTime>
  <Words>261</Words>
  <Application>Microsoft Macintosh PowerPoint</Application>
  <PresentationFormat>宽屏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Consolas</vt:lpstr>
      <vt:lpstr>主题5</vt:lpstr>
      <vt:lpstr>Processor Architecture I: ISA &amp;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Hou Tiger</cp:lastModifiedBy>
  <cp:revision>51</cp:revision>
  <cp:lastPrinted>2018-02-05T16:00:00Z</cp:lastPrinted>
  <dcterms:created xsi:type="dcterms:W3CDTF">2018-02-05T16:00:00Z</dcterms:created>
  <dcterms:modified xsi:type="dcterms:W3CDTF">2018-10-25T10:27:33Z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