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31633" y="2385812"/>
            <a:ext cx="8915399" cy="2262781"/>
          </a:xfrm>
        </p:spPr>
        <p:txBody>
          <a:bodyPr>
            <a:normAutofit fontScale="90000"/>
          </a:bodyPr>
          <a:lstStyle/>
          <a:p>
            <a:r>
              <a:rPr lang="en-US" altLang="zh-CN" sz="6000" b="1" dirty="0">
                <a:latin typeface="黑体" panose="02010609060101010101" pitchFamily="49" charset="-122"/>
                <a:ea typeface="黑体" panose="02010609060101010101" pitchFamily="49" charset="-122"/>
              </a:rPr>
              <a:t>Machine-Level </a:t>
            </a:r>
            <a:r>
              <a:rPr lang="en-US" altLang="zh-CN" sz="6000" b="1" dirty="0" smtClean="0">
                <a:latin typeface="黑体" panose="02010609060101010101" pitchFamily="49" charset="-122"/>
                <a:ea typeface="黑体" panose="02010609060101010101" pitchFamily="49" charset="-122"/>
              </a:rPr>
              <a:t>Programming: </a:t>
            </a:r>
            <a:r>
              <a:rPr lang="en-US" altLang="zh-CN" sz="6000" b="1" dirty="0">
                <a:latin typeface="黑体" panose="02010609060101010101" pitchFamily="49" charset="-122"/>
                <a:ea typeface="黑体" panose="02010609060101010101" pitchFamily="49" charset="-122"/>
              </a:rPr>
              <a:t>Advanced Topics</a:t>
            </a:r>
            <a:r>
              <a:rPr lang="en-US" altLang="zh-CN" dirty="0">
                <a:latin typeface="黑体" panose="02010609060101010101" pitchFamily="49" charset="-122"/>
                <a:ea typeface="黑体" panose="02010609060101010101" pitchFamily="49" charset="-122"/>
              </a:rPr>
              <a:t/>
            </a:r>
            <a:br>
              <a:rPr lang="en-US" altLang="zh-CN" dirty="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2331633" y="4250029"/>
            <a:ext cx="8915399" cy="2331075"/>
          </a:xfrm>
        </p:spPr>
        <p:txBody>
          <a:bodyPr>
            <a:noAutofit/>
          </a:bodyPr>
          <a:lstStyle/>
          <a:p>
            <a:r>
              <a:rPr lang="zh-CN" altLang="en-US" sz="4800" b="1" dirty="0" smtClean="0">
                <a:latin typeface="黑体" panose="02010609060101010101" pitchFamily="49" charset="-122"/>
                <a:ea typeface="黑体" panose="02010609060101010101" pitchFamily="49" charset="-122"/>
              </a:rPr>
              <a:t>机器级编程：高级主题</a:t>
            </a:r>
            <a:endParaRPr lang="en-US" altLang="zh-CN" sz="4800" b="1" dirty="0" smtClean="0">
              <a:latin typeface="黑体" panose="02010609060101010101" pitchFamily="49" charset="-122"/>
              <a:ea typeface="黑体" panose="02010609060101010101" pitchFamily="49" charset="-122"/>
            </a:endParaRPr>
          </a:p>
          <a:p>
            <a:r>
              <a:rPr lang="en-US" altLang="zh-CN" sz="4800" b="1" dirty="0">
                <a:latin typeface="黑体" panose="02010609060101010101" pitchFamily="49" charset="-122"/>
                <a:ea typeface="黑体" panose="02010609060101010101" pitchFamily="49" charset="-122"/>
              </a:rPr>
              <a:t> </a:t>
            </a:r>
            <a:r>
              <a:rPr lang="en-US" altLang="zh-CN" sz="4800" b="1" dirty="0" smtClean="0">
                <a:latin typeface="黑体" panose="02010609060101010101" pitchFamily="49" charset="-122"/>
                <a:ea typeface="黑体" panose="02010609060101010101" pitchFamily="49" charset="-122"/>
              </a:rPr>
              <a:t>                   </a:t>
            </a:r>
            <a:r>
              <a:rPr lang="zh-CN" altLang="en-US" sz="2000" b="1" dirty="0" smtClean="0">
                <a:solidFill>
                  <a:schemeClr val="tx2">
                    <a:lumMod val="40000"/>
                    <a:lumOff val="60000"/>
                  </a:schemeClr>
                </a:solidFill>
                <a:latin typeface="黑体" panose="02010609060101010101" pitchFamily="49" charset="-122"/>
                <a:ea typeface="黑体" panose="02010609060101010101" pitchFamily="49" charset="-122"/>
              </a:rPr>
              <a:t>杨汀 </a:t>
            </a:r>
            <a:r>
              <a:rPr lang="en-US" altLang="zh-CN" sz="2000" b="1" dirty="0" smtClean="0">
                <a:solidFill>
                  <a:schemeClr val="tx2">
                    <a:lumMod val="40000"/>
                    <a:lumOff val="60000"/>
                  </a:schemeClr>
                </a:solidFill>
                <a:latin typeface="黑体" panose="02010609060101010101" pitchFamily="49" charset="-122"/>
                <a:ea typeface="黑体" panose="02010609060101010101" pitchFamily="49" charset="-122"/>
              </a:rPr>
              <a:t>2018.10</a:t>
            </a:r>
            <a:r>
              <a:rPr lang="en-US" altLang="zh-CN" sz="2000" b="1" dirty="0">
                <a:solidFill>
                  <a:schemeClr val="tx2">
                    <a:lumMod val="40000"/>
                    <a:lumOff val="60000"/>
                  </a:schemeClr>
                </a:solidFill>
                <a:latin typeface="黑体" panose="02010609060101010101" pitchFamily="49" charset="-122"/>
                <a:ea typeface="黑体" panose="02010609060101010101" pitchFamily="49" charset="-122"/>
              </a:rPr>
              <a:t>.</a:t>
            </a:r>
            <a:r>
              <a:rPr lang="en-US" altLang="zh-CN" sz="2000" b="1" dirty="0" smtClean="0">
                <a:solidFill>
                  <a:schemeClr val="tx2">
                    <a:lumMod val="40000"/>
                    <a:lumOff val="60000"/>
                  </a:schemeClr>
                </a:solidFill>
                <a:latin typeface="黑体" panose="02010609060101010101" pitchFamily="49" charset="-122"/>
                <a:ea typeface="黑体" panose="02010609060101010101" pitchFamily="49" charset="-122"/>
              </a:rPr>
              <a:t>25</a:t>
            </a:r>
            <a:r>
              <a:rPr lang="zh-CN" altLang="en-US" sz="2000" b="1" dirty="0" smtClean="0">
                <a:solidFill>
                  <a:schemeClr val="tx2">
                    <a:lumMod val="40000"/>
                    <a:lumOff val="60000"/>
                  </a:schemeClr>
                </a:solidFill>
                <a:latin typeface="黑体" panose="02010609060101010101" pitchFamily="49" charset="-122"/>
                <a:ea typeface="黑体" panose="02010609060101010101" pitchFamily="49" charset="-122"/>
              </a:rPr>
              <a:t> </a:t>
            </a:r>
            <a:endParaRPr lang="en-US" altLang="zh-CN" sz="2000" b="1" dirty="0" smtClean="0">
              <a:solidFill>
                <a:schemeClr val="tx2">
                  <a:lumMod val="40000"/>
                  <a:lumOff val="60000"/>
                </a:schemeClr>
              </a:solidFill>
              <a:latin typeface="黑体" panose="02010609060101010101" pitchFamily="49" charset="-122"/>
              <a:ea typeface="黑体" panose="02010609060101010101" pitchFamily="49" charset="-122"/>
            </a:endParaRPr>
          </a:p>
          <a:p>
            <a:endParaRPr lang="en-US" altLang="zh-CN" sz="4000" b="1" dirty="0" smtClean="0">
              <a:latin typeface="黑体" panose="02010609060101010101" pitchFamily="49" charset="-122"/>
              <a:ea typeface="黑体" panose="02010609060101010101" pitchFamily="49" charset="-122"/>
            </a:endParaRPr>
          </a:p>
          <a:p>
            <a:endParaRPr lang="en-US" altLang="zh-CN" sz="4000" b="1" dirty="0">
              <a:latin typeface="黑体" panose="02010609060101010101" pitchFamily="49" charset="-122"/>
              <a:ea typeface="黑体" panose="02010609060101010101" pitchFamily="49" charset="-122"/>
            </a:endParaRPr>
          </a:p>
          <a:p>
            <a:endParaRPr lang="en-US" altLang="zh-CN" sz="4000" b="1" dirty="0" smtClean="0">
              <a:latin typeface="黑体" panose="02010609060101010101" pitchFamily="49" charset="-122"/>
              <a:ea typeface="黑体" panose="02010609060101010101" pitchFamily="49" charset="-122"/>
            </a:endParaRPr>
          </a:p>
          <a:p>
            <a:r>
              <a:rPr lang="en-US" altLang="zh-CN" sz="4000" b="1" dirty="0">
                <a:latin typeface="黑体" panose="02010609060101010101" pitchFamily="49" charset="-122"/>
                <a:ea typeface="黑体" panose="02010609060101010101" pitchFamily="49" charset="-122"/>
              </a:rPr>
              <a:t> </a:t>
            </a:r>
            <a:r>
              <a:rPr lang="en-US" altLang="zh-CN" sz="4000" b="1" dirty="0" smtClean="0">
                <a:latin typeface="黑体" panose="02010609060101010101" pitchFamily="49" charset="-122"/>
                <a:ea typeface="黑体" panose="02010609060101010101" pitchFamily="49" charset="-122"/>
              </a:rPr>
              <a:t>              </a:t>
            </a:r>
            <a:endParaRPr lang="zh-CN" altLang="en-US" sz="4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3795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52767" y="598353"/>
            <a:ext cx="8911687" cy="6259647"/>
          </a:xfrm>
        </p:spPr>
        <p:txBody>
          <a:bodyPr>
            <a:normAutofit fontScale="90000"/>
          </a:bodyPr>
          <a:lstStyle/>
          <a:p>
            <a:r>
              <a:rPr lang="zh-CN" altLang="en-US" sz="4400" b="1" dirty="0" smtClean="0">
                <a:latin typeface="黑体" panose="02010609060101010101" pitchFamily="49" charset="-122"/>
                <a:ea typeface="黑体" panose="02010609060101010101" pitchFamily="49" charset="-122"/>
              </a:rPr>
              <a:t>缓冲区溢出</a:t>
            </a:r>
            <a:r>
              <a:rPr lang="en-US" altLang="zh-CN" sz="4400" b="1" dirty="0" smtClean="0">
                <a:latin typeface="黑体" panose="02010609060101010101" pitchFamily="49" charset="-122"/>
                <a:ea typeface="黑体" panose="02010609060101010101" pitchFamily="49" charset="-122"/>
              </a:rPr>
              <a:t/>
            </a:r>
            <a:br>
              <a:rPr lang="en-US" altLang="zh-CN" sz="4400" b="1" dirty="0" smtClean="0">
                <a:latin typeface="黑体" panose="02010609060101010101" pitchFamily="49" charset="-122"/>
                <a:ea typeface="黑体" panose="02010609060101010101" pitchFamily="49" charset="-122"/>
              </a:rPr>
            </a:br>
            <a:r>
              <a:rPr lang="en-US" altLang="zh-CN" sz="4400" b="1" dirty="0">
                <a:latin typeface="黑体" panose="02010609060101010101" pitchFamily="49" charset="-122"/>
                <a:ea typeface="黑体" panose="02010609060101010101" pitchFamily="49" charset="-122"/>
              </a:rPr>
              <a:t/>
            </a:r>
            <a:br>
              <a:rPr lang="en-US" altLang="zh-CN" sz="4400" b="1" dirty="0">
                <a:latin typeface="黑体" panose="02010609060101010101" pitchFamily="49" charset="-122"/>
                <a:ea typeface="黑体" panose="02010609060101010101" pitchFamily="49" charset="-122"/>
              </a:rPr>
            </a:br>
            <a:r>
              <a:rPr lang="en-US" altLang="zh-CN" sz="4400" b="1" dirty="0" smtClean="0">
                <a:latin typeface="黑体" panose="02010609060101010101" pitchFamily="49" charset="-122"/>
                <a:ea typeface="黑体" panose="02010609060101010101" pitchFamily="49" charset="-122"/>
              </a:rPr>
              <a:t/>
            </a:r>
            <a:br>
              <a:rPr lang="en-US" altLang="zh-CN" sz="4400" b="1" dirty="0" smtClean="0">
                <a:latin typeface="黑体" panose="02010609060101010101" pitchFamily="49" charset="-122"/>
                <a:ea typeface="黑体" panose="02010609060101010101" pitchFamily="49" charset="-122"/>
              </a:rPr>
            </a:br>
            <a:r>
              <a:rPr lang="en-US" altLang="zh-CN" sz="4400" b="1" dirty="0">
                <a:latin typeface="黑体" panose="02010609060101010101" pitchFamily="49" charset="-122"/>
                <a:ea typeface="黑体" panose="02010609060101010101" pitchFamily="49" charset="-122"/>
              </a:rPr>
              <a:t/>
            </a:r>
            <a:br>
              <a:rPr lang="en-US" altLang="zh-CN" sz="4400" b="1" dirty="0">
                <a:latin typeface="黑体" panose="02010609060101010101" pitchFamily="49" charset="-122"/>
                <a:ea typeface="黑体" panose="02010609060101010101" pitchFamily="49" charset="-122"/>
              </a:rPr>
            </a:br>
            <a:r>
              <a:rPr lang="en-US" altLang="zh-CN" sz="4400" b="1" dirty="0" smtClean="0">
                <a:latin typeface="黑体" panose="02010609060101010101" pitchFamily="49" charset="-122"/>
                <a:ea typeface="黑体" panose="02010609060101010101" pitchFamily="49" charset="-122"/>
              </a:rPr>
              <a:t/>
            </a:r>
            <a:br>
              <a:rPr lang="en-US" altLang="zh-CN" sz="4400" b="1" dirty="0" smtClean="0">
                <a:latin typeface="黑体" panose="02010609060101010101" pitchFamily="49" charset="-122"/>
                <a:ea typeface="黑体" panose="02010609060101010101" pitchFamily="49" charset="-122"/>
              </a:rPr>
            </a:br>
            <a:r>
              <a:rPr lang="en-US" altLang="zh-CN" sz="4400" b="1" dirty="0">
                <a:latin typeface="黑体" panose="02010609060101010101" pitchFamily="49" charset="-122"/>
                <a:ea typeface="黑体" panose="02010609060101010101" pitchFamily="49" charset="-122"/>
              </a:rPr>
              <a:t/>
            </a:r>
            <a:br>
              <a:rPr lang="en-US" altLang="zh-CN" sz="4400" b="1" dirty="0">
                <a:latin typeface="黑体" panose="02010609060101010101" pitchFamily="49" charset="-122"/>
                <a:ea typeface="黑体" panose="02010609060101010101" pitchFamily="49" charset="-122"/>
              </a:rPr>
            </a:br>
            <a:r>
              <a:rPr lang="en-US" altLang="zh-CN" sz="4400" b="1" dirty="0" smtClean="0">
                <a:latin typeface="黑体" panose="02010609060101010101" pitchFamily="49" charset="-122"/>
                <a:ea typeface="黑体" panose="02010609060101010101" pitchFamily="49" charset="-122"/>
              </a:rPr>
              <a:t/>
            </a:r>
            <a:br>
              <a:rPr lang="en-US" altLang="zh-CN" sz="4400" b="1" dirty="0" smtClean="0">
                <a:latin typeface="黑体" panose="02010609060101010101" pitchFamily="49" charset="-122"/>
                <a:ea typeface="黑体" panose="02010609060101010101" pitchFamily="49" charset="-122"/>
              </a:rPr>
            </a:br>
            <a:r>
              <a:rPr lang="en-US" altLang="zh-CN" sz="4400" b="1" dirty="0">
                <a:latin typeface="黑体" panose="02010609060101010101" pitchFamily="49" charset="-122"/>
                <a:ea typeface="黑体" panose="02010609060101010101" pitchFamily="49" charset="-122"/>
              </a:rPr>
              <a:t/>
            </a:r>
            <a:br>
              <a:rPr lang="en-US" altLang="zh-CN" sz="4400" b="1" dirty="0">
                <a:latin typeface="黑体" panose="02010609060101010101" pitchFamily="49" charset="-122"/>
                <a:ea typeface="黑体" panose="02010609060101010101" pitchFamily="49" charset="-122"/>
              </a:rPr>
            </a:br>
            <a:r>
              <a:rPr lang="en-US" altLang="zh-CN" sz="4400" b="1" dirty="0" smtClean="0">
                <a:latin typeface="黑体" panose="02010609060101010101" pitchFamily="49" charset="-122"/>
                <a:ea typeface="黑体" panose="02010609060101010101" pitchFamily="49" charset="-122"/>
              </a:rPr>
              <a:t/>
            </a:r>
            <a:br>
              <a:rPr lang="en-US" altLang="zh-CN" sz="4400" b="1" dirty="0" smtClean="0">
                <a:latin typeface="黑体" panose="02010609060101010101" pitchFamily="49" charset="-122"/>
                <a:ea typeface="黑体" panose="02010609060101010101" pitchFamily="49" charset="-122"/>
              </a:rPr>
            </a:br>
            <a:endParaRPr lang="zh-CN" altLang="en-US" sz="4000" dirty="0">
              <a:solidFill>
                <a:schemeClr val="tx1"/>
              </a:solidFill>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556" y="1416676"/>
            <a:ext cx="8276843" cy="4559121"/>
          </a:xfrm>
        </p:spPr>
      </p:pic>
      <p:sp>
        <p:nvSpPr>
          <p:cNvPr id="6" name="文本框 5"/>
          <p:cNvSpPr txBox="1"/>
          <p:nvPr/>
        </p:nvSpPr>
        <p:spPr>
          <a:xfrm>
            <a:off x="2202287" y="5975797"/>
            <a:ext cx="7431110" cy="646331"/>
          </a:xfrm>
          <a:prstGeom prst="rect">
            <a:avLst/>
          </a:prstGeom>
          <a:noFill/>
        </p:spPr>
        <p:txBody>
          <a:bodyPr wrap="square" rtlCol="0">
            <a:spAutoFit/>
          </a:bodyPr>
          <a:lstStyle/>
          <a:p>
            <a:r>
              <a:rPr lang="en-US" altLang="zh-CN" sz="3600" dirty="0">
                <a:latin typeface="黑体" panose="02010609060101010101" pitchFamily="49" charset="-122"/>
                <a:ea typeface="黑体" panose="02010609060101010101" pitchFamily="49" charset="-122"/>
              </a:rPr>
              <a:t>C</a:t>
            </a:r>
            <a:r>
              <a:rPr lang="zh-CN" altLang="en-US" sz="3600" dirty="0">
                <a:latin typeface="黑体" panose="02010609060101010101" pitchFamily="49" charset="-122"/>
                <a:ea typeface="黑体" panose="02010609060101010101" pitchFamily="49" charset="-122"/>
              </a:rPr>
              <a:t>语言对数组不进行边界检查</a:t>
            </a:r>
            <a:endParaRPr lang="zh-CN" altLang="en-US" sz="3600" dirty="0"/>
          </a:p>
        </p:txBody>
      </p:sp>
    </p:spTree>
    <p:extLst>
      <p:ext uri="{BB962C8B-B14F-4D97-AF65-F5344CB8AC3E}">
        <p14:creationId xmlns:p14="http://schemas.microsoft.com/office/powerpoint/2010/main" val="28902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1556" y="624110"/>
            <a:ext cx="8911687" cy="1280890"/>
          </a:xfrm>
        </p:spPr>
        <p:txBody>
          <a:bodyPr>
            <a:normAutofit/>
          </a:bodyPr>
          <a:lstStyle/>
          <a:p>
            <a:r>
              <a:rPr lang="zh-CN" altLang="en-US" sz="4400" b="1" dirty="0">
                <a:latin typeface="黑体" panose="02010609060101010101" pitchFamily="49" charset="-122"/>
                <a:ea typeface="黑体" panose="02010609060101010101" pitchFamily="49" charset="-122"/>
              </a:rPr>
              <a:t>缓冲区溢出</a:t>
            </a:r>
            <a:endParaRPr lang="zh-CN" altLang="en-US" sz="4400" dirty="0"/>
          </a:p>
        </p:txBody>
      </p:sp>
      <p:sp>
        <p:nvSpPr>
          <p:cNvPr id="3" name="内容占位符 2"/>
          <p:cNvSpPr>
            <a:spLocks noGrp="1"/>
          </p:cNvSpPr>
          <p:nvPr>
            <p:ph idx="1"/>
          </p:nvPr>
        </p:nvSpPr>
        <p:spPr>
          <a:xfrm>
            <a:off x="1777843" y="1605566"/>
            <a:ext cx="8915400" cy="4434626"/>
          </a:xfrm>
        </p:spPr>
        <p:txBody>
          <a:bodyPr>
            <a:normAutofit fontScale="92500" lnSpcReduction="20000"/>
          </a:bodyPr>
          <a:lstStyle/>
          <a:p>
            <a:pPr marL="0" indent="0">
              <a:buNone/>
            </a:pPr>
            <a:r>
              <a:rPr lang="en-US" altLang="zh-CN" dirty="0" smtClean="0"/>
              <a:t>     sub        $0x10,%rsp</a:t>
            </a:r>
          </a:p>
          <a:p>
            <a:pPr marL="0" indent="0">
              <a:buNone/>
            </a:pPr>
            <a:r>
              <a:rPr lang="en-US" altLang="zh-CN" dirty="0" smtClean="0"/>
              <a:t>     </a:t>
            </a:r>
            <a:r>
              <a:rPr lang="en-US" altLang="zh-CN" dirty="0" err="1"/>
              <a:t>m</a:t>
            </a:r>
            <a:r>
              <a:rPr lang="en-US" altLang="zh-CN" dirty="0" err="1" smtClean="0"/>
              <a:t>ov</a:t>
            </a:r>
            <a:r>
              <a:rPr lang="en-US" altLang="zh-CN" dirty="0" smtClean="0"/>
              <a:t>       %fs:0x28,%rax</a:t>
            </a:r>
          </a:p>
          <a:p>
            <a:pPr marL="0" indent="0">
              <a:buNone/>
            </a:pPr>
            <a:r>
              <a:rPr lang="en-US" altLang="zh-CN" dirty="0"/>
              <a:t> </a:t>
            </a:r>
            <a:r>
              <a:rPr lang="en-US" altLang="zh-CN" dirty="0" smtClean="0"/>
              <a:t>    </a:t>
            </a:r>
            <a:r>
              <a:rPr lang="en-US" altLang="zh-CN" dirty="0" err="1"/>
              <a:t>m</a:t>
            </a:r>
            <a:r>
              <a:rPr lang="en-US" altLang="zh-CN" dirty="0" err="1" smtClean="0"/>
              <a:t>ov</a:t>
            </a:r>
            <a:r>
              <a:rPr lang="en-US" altLang="zh-CN" dirty="0" smtClean="0"/>
              <a:t>       %rax,0x8(%</a:t>
            </a:r>
            <a:r>
              <a:rPr lang="en-US" altLang="zh-CN" dirty="0" err="1" smtClean="0"/>
              <a:t>rsp</a:t>
            </a:r>
            <a:r>
              <a:rPr lang="en-US" altLang="zh-CN" dirty="0" smtClean="0"/>
              <a:t>)</a:t>
            </a:r>
          </a:p>
          <a:p>
            <a:pPr marL="0" indent="0">
              <a:buNone/>
            </a:pPr>
            <a:r>
              <a:rPr lang="en-US" altLang="zh-CN" dirty="0" smtClean="0"/>
              <a:t>               ······</a:t>
            </a:r>
          </a:p>
          <a:p>
            <a:pPr marL="0" indent="0">
              <a:buNone/>
            </a:pPr>
            <a:r>
              <a:rPr lang="en-US" altLang="zh-CN" dirty="0"/>
              <a:t> </a:t>
            </a:r>
            <a:r>
              <a:rPr lang="en-US" altLang="zh-CN" dirty="0" smtClean="0"/>
              <a:t>     </a:t>
            </a:r>
            <a:r>
              <a:rPr lang="en-US" altLang="zh-CN" dirty="0" err="1" smtClean="0"/>
              <a:t>callq</a:t>
            </a:r>
            <a:r>
              <a:rPr lang="en-US" altLang="zh-CN" dirty="0" smtClean="0"/>
              <a:t>     40144d&lt;</a:t>
            </a:r>
            <a:r>
              <a:rPr lang="en-US" altLang="zh-CN" dirty="0" err="1" smtClean="0"/>
              <a:t>string_length</a:t>
            </a:r>
            <a:r>
              <a:rPr lang="en-US" altLang="zh-CN" dirty="0" smtClean="0"/>
              <a:t>&gt;</a:t>
            </a:r>
          </a:p>
          <a:p>
            <a:pPr marL="0" indent="0">
              <a:buNone/>
            </a:pPr>
            <a:r>
              <a:rPr lang="en-US" altLang="zh-CN" dirty="0"/>
              <a:t> </a:t>
            </a:r>
            <a:r>
              <a:rPr lang="en-US" altLang="zh-CN" dirty="0" smtClean="0"/>
              <a:t>     </a:t>
            </a:r>
            <a:r>
              <a:rPr lang="en-US" altLang="zh-CN" dirty="0" err="1" smtClean="0"/>
              <a:t>cmp</a:t>
            </a:r>
            <a:r>
              <a:rPr lang="en-US" altLang="zh-CN" dirty="0" smtClean="0"/>
              <a:t>      $0x6,%eax</a:t>
            </a:r>
          </a:p>
          <a:p>
            <a:pPr marL="0" indent="0">
              <a:buNone/>
            </a:pPr>
            <a:r>
              <a:rPr lang="en-US" altLang="zh-CN" dirty="0"/>
              <a:t> </a:t>
            </a:r>
            <a:r>
              <a:rPr lang="en-US" altLang="zh-CN" dirty="0" smtClean="0"/>
              <a:t>          je      4011e5&lt;·····&gt;</a:t>
            </a:r>
          </a:p>
          <a:p>
            <a:pPr marL="0" indent="0">
              <a:buNone/>
            </a:pPr>
            <a:r>
              <a:rPr lang="en-US" altLang="zh-CN" dirty="0"/>
              <a:t> </a:t>
            </a:r>
            <a:r>
              <a:rPr lang="en-US" altLang="zh-CN" dirty="0" smtClean="0"/>
              <a:t>     </a:t>
            </a:r>
            <a:r>
              <a:rPr lang="en-US" altLang="zh-CN" dirty="0" err="1" smtClean="0"/>
              <a:t>callq</a:t>
            </a:r>
            <a:r>
              <a:rPr lang="en-US" altLang="zh-CN" dirty="0" smtClean="0"/>
              <a:t>     401735&lt;</a:t>
            </a:r>
            <a:r>
              <a:rPr lang="en-US" altLang="zh-CN" dirty="0" err="1" smtClean="0"/>
              <a:t>explode_bomb</a:t>
            </a:r>
            <a:r>
              <a:rPr lang="en-US" altLang="zh-CN" dirty="0" smtClean="0"/>
              <a:t>&gt;</a:t>
            </a:r>
          </a:p>
          <a:p>
            <a:pPr marL="0" indent="0">
              <a:buNone/>
            </a:pPr>
            <a:r>
              <a:rPr lang="en-US" altLang="zh-CN" dirty="0"/>
              <a:t> </a:t>
            </a:r>
            <a:r>
              <a:rPr lang="en-US" altLang="zh-CN" dirty="0" smtClean="0"/>
              <a:t>              ······</a:t>
            </a:r>
          </a:p>
          <a:p>
            <a:pPr marL="0" indent="0">
              <a:buNone/>
            </a:pPr>
            <a:r>
              <a:rPr lang="en-US" altLang="zh-CN" dirty="0"/>
              <a:t> </a:t>
            </a:r>
            <a:r>
              <a:rPr lang="en-US" altLang="zh-CN" dirty="0" smtClean="0"/>
              <a:t>     add       $0x10,%rsp</a:t>
            </a:r>
          </a:p>
          <a:p>
            <a:pPr marL="0" indent="0">
              <a:buNone/>
            </a:pPr>
            <a:r>
              <a:rPr lang="en-US" altLang="zh-CN" dirty="0"/>
              <a:t> </a:t>
            </a:r>
            <a:r>
              <a:rPr lang="en-US" altLang="zh-CN" dirty="0" smtClean="0"/>
              <a:t>              ······</a:t>
            </a:r>
          </a:p>
          <a:p>
            <a:pPr marL="0" indent="0">
              <a:buNone/>
            </a:pPr>
            <a:r>
              <a:rPr lang="zh-CN" altLang="en-US" sz="2200" b="1" dirty="0"/>
              <a:t>输入过量</a:t>
            </a:r>
            <a:r>
              <a:rPr lang="zh-CN" altLang="en-US" sz="2200" b="1" dirty="0" smtClean="0"/>
              <a:t>数据（但不是过量很多）一般不会出现</a:t>
            </a:r>
            <a:endParaRPr lang="en-US" altLang="zh-CN" sz="2200" b="1" dirty="0" smtClean="0"/>
          </a:p>
          <a:p>
            <a:pPr marL="0" indent="0">
              <a:buNone/>
            </a:pPr>
            <a:r>
              <a:rPr lang="en-US" altLang="zh-CN" sz="2200" b="1" dirty="0" smtClean="0"/>
              <a:t>Segmentation fault</a:t>
            </a:r>
            <a:endParaRPr lang="zh-CN" altLang="en-US" sz="2200" b="1" dirty="0"/>
          </a:p>
        </p:txBody>
      </p:sp>
      <p:graphicFrame>
        <p:nvGraphicFramePr>
          <p:cNvPr id="6" name="表格 5"/>
          <p:cNvGraphicFramePr>
            <a:graphicFrameLocks noGrp="1"/>
          </p:cNvGraphicFramePr>
          <p:nvPr>
            <p:extLst>
              <p:ext uri="{D42A27DB-BD31-4B8C-83A1-F6EECF244321}">
                <p14:modId xmlns:p14="http://schemas.microsoft.com/office/powerpoint/2010/main" val="2608371664"/>
              </p:ext>
            </p:extLst>
          </p:nvPr>
        </p:nvGraphicFramePr>
        <p:xfrm>
          <a:off x="7598534" y="469492"/>
          <a:ext cx="2561465" cy="6304280"/>
        </p:xfrm>
        <a:graphic>
          <a:graphicData uri="http://schemas.openxmlformats.org/drawingml/2006/table">
            <a:tbl>
              <a:tblPr firstRow="1" bandRow="1">
                <a:tableStyleId>{5C22544A-7EE6-4342-B048-85BDC9FD1C3A}</a:tableStyleId>
              </a:tblPr>
              <a:tblGrid>
                <a:gridCol w="2561465"/>
              </a:tblGrid>
              <a:tr h="370840">
                <a:tc>
                  <a:txBody>
                    <a:bodyPr/>
                    <a:lstStyle/>
                    <a:p>
                      <a:r>
                        <a:rPr lang="en-US" altLang="zh-CN" dirty="0" smtClean="0"/>
                        <a:t>Return address</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zh-CN" altLang="en-US" dirty="0" smtClean="0"/>
                        <a:t>某随机值</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Critical State</a:t>
                      </a:r>
                      <a:endParaRPr lang="zh-CN" altLang="en-US" dirty="0"/>
                    </a:p>
                  </a:txBody>
                  <a:tcPr/>
                </a:tc>
              </a:tr>
              <a:tr h="370840">
                <a:tc>
                  <a:txBody>
                    <a:bodyPr/>
                    <a:lstStyle/>
                    <a:p>
                      <a:r>
                        <a:rPr lang="en-US" altLang="zh-CN" dirty="0" smtClean="0"/>
                        <a:t>s5</a:t>
                      </a:r>
                      <a:endParaRPr lang="zh-CN" altLang="en-US" dirty="0"/>
                    </a:p>
                  </a:txBody>
                  <a:tcPr/>
                </a:tc>
              </a:tr>
              <a:tr h="370840">
                <a:tc>
                  <a:txBody>
                    <a:bodyPr/>
                    <a:lstStyle/>
                    <a:p>
                      <a:r>
                        <a:rPr lang="en-US" altLang="zh-CN" dirty="0" smtClean="0"/>
                        <a:t>s4</a:t>
                      </a:r>
                      <a:endParaRPr lang="zh-CN" altLang="en-US" dirty="0"/>
                    </a:p>
                  </a:txBody>
                  <a:tcPr/>
                </a:tc>
              </a:tr>
              <a:tr h="370840">
                <a:tc>
                  <a:txBody>
                    <a:bodyPr/>
                    <a:lstStyle/>
                    <a:p>
                      <a:r>
                        <a:rPr lang="en-US" altLang="zh-CN" dirty="0" smtClean="0"/>
                        <a:t>s3</a:t>
                      </a:r>
                      <a:endParaRPr lang="zh-CN" altLang="en-US" dirty="0"/>
                    </a:p>
                  </a:txBody>
                  <a:tcPr/>
                </a:tc>
              </a:tr>
              <a:tr h="370840">
                <a:tc>
                  <a:txBody>
                    <a:bodyPr/>
                    <a:lstStyle/>
                    <a:p>
                      <a:r>
                        <a:rPr lang="en-US" altLang="zh-CN" dirty="0" smtClean="0"/>
                        <a:t>s2</a:t>
                      </a:r>
                      <a:endParaRPr lang="zh-CN" altLang="en-US" dirty="0"/>
                    </a:p>
                  </a:txBody>
                  <a:tcPr/>
                </a:tc>
              </a:tr>
              <a:tr h="370840">
                <a:tc>
                  <a:txBody>
                    <a:bodyPr/>
                    <a:lstStyle/>
                    <a:p>
                      <a:r>
                        <a:rPr lang="en-US" altLang="zh-CN" dirty="0" smtClean="0"/>
                        <a:t>s1</a:t>
                      </a:r>
                      <a:endParaRPr lang="zh-CN" altLang="en-US" dirty="0"/>
                    </a:p>
                  </a:txBody>
                  <a:tcPr/>
                </a:tc>
              </a:tr>
              <a:tr h="370840">
                <a:tc>
                  <a:txBody>
                    <a:bodyPr/>
                    <a:lstStyle/>
                    <a:p>
                      <a:r>
                        <a:rPr lang="en-US" altLang="zh-CN" dirty="0" smtClean="0"/>
                        <a:t>%</a:t>
                      </a:r>
                      <a:r>
                        <a:rPr lang="en-US" altLang="zh-CN" dirty="0" err="1" smtClean="0"/>
                        <a:t>rsp</a:t>
                      </a:r>
                      <a:r>
                        <a:rPr lang="en-US" altLang="zh-CN" dirty="0" smtClean="0"/>
                        <a:t>      s0</a:t>
                      </a:r>
                      <a:endParaRPr lang="zh-CN" altLang="en-US" dirty="0"/>
                    </a:p>
                  </a:txBody>
                  <a:tcPr/>
                </a:tc>
              </a:tr>
            </a:tbl>
          </a:graphicData>
        </a:graphic>
      </p:graphicFrame>
    </p:spTree>
    <p:extLst>
      <p:ext uri="{BB962C8B-B14F-4D97-AF65-F5344CB8AC3E}">
        <p14:creationId xmlns:p14="http://schemas.microsoft.com/office/powerpoint/2010/main" val="7146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anim calcmode="lin" valueType="num">
                                      <p:cBhvr additive="base">
                                        <p:cTn id="1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3072" y="611231"/>
            <a:ext cx="8911687" cy="1280890"/>
          </a:xfrm>
        </p:spPr>
        <p:txBody>
          <a:bodyPr>
            <a:normAutofit/>
          </a:bodyPr>
          <a:lstStyle/>
          <a:p>
            <a:r>
              <a:rPr lang="zh-CN" altLang="en-US" sz="4400" b="1" dirty="0">
                <a:latin typeface="黑体" panose="02010609060101010101" pitchFamily="49" charset="-122"/>
                <a:ea typeface="黑体" panose="02010609060101010101" pitchFamily="49" charset="-122"/>
              </a:rPr>
              <a:t>缓冲区溢出</a:t>
            </a:r>
            <a:endParaRPr lang="zh-CN" altLang="en-US" sz="4400" dirty="0"/>
          </a:p>
        </p:txBody>
      </p:sp>
      <p:sp>
        <p:nvSpPr>
          <p:cNvPr id="3" name="内容占位符 2"/>
          <p:cNvSpPr>
            <a:spLocks noGrp="1"/>
          </p:cNvSpPr>
          <p:nvPr>
            <p:ph idx="1"/>
          </p:nvPr>
        </p:nvSpPr>
        <p:spPr>
          <a:xfrm>
            <a:off x="1584660" y="1579809"/>
            <a:ext cx="8915400" cy="3777622"/>
          </a:xfrm>
        </p:spPr>
        <p:txBody>
          <a:bodyPr>
            <a:normAutofit/>
          </a:bodyPr>
          <a:lstStyle/>
          <a:p>
            <a:pPr marL="0" indent="0">
              <a:buNone/>
            </a:pPr>
            <a:r>
              <a:rPr lang="zh-CN" altLang="en-US" sz="2400" dirty="0" smtClean="0">
                <a:latin typeface="黑体" panose="02010609060101010101" pitchFamily="49" charset="-122"/>
                <a:ea typeface="黑体" panose="02010609060101010101" pitchFamily="49" charset="-122"/>
              </a:rPr>
              <a:t>但是当输入过量很多的时候</a:t>
            </a:r>
            <a:endParaRPr lang="en-US" altLang="zh-CN" sz="2400" dirty="0" smtClean="0">
              <a:latin typeface="黑体" panose="02010609060101010101" pitchFamily="49" charset="-122"/>
              <a:ea typeface="黑体" panose="02010609060101010101" pitchFamily="49" charset="-122"/>
            </a:endParaRPr>
          </a:p>
          <a:p>
            <a:pPr marL="0" indent="0">
              <a:buNone/>
            </a:pPr>
            <a:r>
              <a:rPr lang="zh-CN" altLang="en-US" sz="3200" dirty="0" smtClean="0">
                <a:latin typeface="黑体" panose="02010609060101010101" pitchFamily="49" charset="-122"/>
                <a:ea typeface="黑体" panose="02010609060101010101" pitchFamily="49" charset="-122"/>
              </a:rPr>
              <a:t>所有</a:t>
            </a:r>
            <a:r>
              <a:rPr lang="en-US" altLang="zh-CN" sz="3200" dirty="0"/>
              <a:t>Critical </a:t>
            </a:r>
            <a:r>
              <a:rPr lang="en-US" altLang="zh-CN" sz="3200" dirty="0" smtClean="0"/>
              <a:t>State</a:t>
            </a:r>
            <a:r>
              <a:rPr lang="zh-CN" altLang="en-US" sz="3200" dirty="0">
                <a:latin typeface="黑体" panose="02010609060101010101" pitchFamily="49" charset="-122"/>
                <a:ea typeface="黑体" panose="02010609060101010101" pitchFamily="49" charset="-122"/>
              </a:rPr>
              <a:t>都</a:t>
            </a:r>
            <a:r>
              <a:rPr lang="zh-CN" altLang="en-US" sz="3200" dirty="0" smtClean="0">
                <a:latin typeface="黑体" panose="02010609060101010101" pitchFamily="49" charset="-122"/>
                <a:ea typeface="黑体" panose="02010609060101010101" pitchFamily="49" charset="-122"/>
              </a:rPr>
              <a:t>被存入数据，直至改动了</a:t>
            </a:r>
            <a:r>
              <a:rPr lang="zh-CN" altLang="en-US" sz="3200" dirty="0">
                <a:latin typeface="黑体" panose="02010609060101010101" pitchFamily="49" charset="-122"/>
                <a:ea typeface="黑体" panose="02010609060101010101" pitchFamily="49" charset="-122"/>
              </a:rPr>
              <a:t>上</a:t>
            </a:r>
            <a:r>
              <a:rPr lang="zh-CN" altLang="en-US" sz="3200" dirty="0" smtClean="0">
                <a:latin typeface="黑体" panose="02010609060101010101" pitchFamily="49" charset="-122"/>
                <a:ea typeface="黑体" panose="02010609060101010101" pitchFamily="49" charset="-122"/>
              </a:rPr>
              <a:t>一栈帧内的返回地址，导致程序返回到错误的位置。</a:t>
            </a:r>
            <a:endParaRPr lang="en-US" altLang="zh-CN" sz="3200" dirty="0" smtClean="0">
              <a:latin typeface="黑体" panose="02010609060101010101" pitchFamily="49" charset="-122"/>
              <a:ea typeface="黑体" panose="02010609060101010101" pitchFamily="49" charset="-122"/>
            </a:endParaRPr>
          </a:p>
          <a:p>
            <a:pPr marL="0" indent="0">
              <a:buNone/>
            </a:pPr>
            <a:endParaRPr lang="en-US" altLang="zh-CN" sz="32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endParaRPr>
          </a:p>
          <a:p>
            <a:pPr marL="0" indent="0">
              <a:buNone/>
            </a:pPr>
            <a:endParaRPr lang="en-US" altLang="zh-CN" sz="2400" dirty="0">
              <a:latin typeface="黑体" panose="02010609060101010101" pitchFamily="49" charset="-122"/>
              <a:ea typeface="黑体" panose="02010609060101010101" pitchFamily="49" charset="-122"/>
            </a:endParaRPr>
          </a:p>
          <a:p>
            <a:pPr marL="0" indent="0">
              <a:buNone/>
            </a:pPr>
            <a:endParaRPr lang="zh-CN" altLang="en-US" sz="2400" dirty="0">
              <a:latin typeface="黑体" panose="02010609060101010101" pitchFamily="49" charset="-122"/>
              <a:ea typeface="黑体" panose="02010609060101010101" pitchFamily="49" charset="-122"/>
            </a:endParaRPr>
          </a:p>
          <a:p>
            <a:pPr marL="0" indent="0">
              <a:buNone/>
            </a:pPr>
            <a:endParaRPr lang="zh-CN" altLang="en-US" sz="2400" dirty="0"/>
          </a:p>
          <a:p>
            <a:pPr marL="0" indent="0">
              <a:buNone/>
            </a:pPr>
            <a:endParaRPr lang="en-US" altLang="zh-CN" sz="2400" dirty="0" smtClean="0">
              <a:latin typeface="黑体" panose="02010609060101010101" pitchFamily="49" charset="-122"/>
              <a:ea typeface="黑体" panose="02010609060101010101" pitchFamily="49" charset="-122"/>
            </a:endParaRPr>
          </a:p>
        </p:txBody>
      </p:sp>
      <p:sp>
        <p:nvSpPr>
          <p:cNvPr id="4" name="文本框 3"/>
          <p:cNvSpPr txBox="1"/>
          <p:nvPr/>
        </p:nvSpPr>
        <p:spPr>
          <a:xfrm>
            <a:off x="1403797" y="4713668"/>
            <a:ext cx="9903854" cy="461665"/>
          </a:xfrm>
          <a:prstGeom prst="rect">
            <a:avLst/>
          </a:prstGeom>
          <a:noFill/>
        </p:spPr>
        <p:txBody>
          <a:bodyPr wrap="square" rtlCol="0">
            <a:spAutoFit/>
          </a:bodyPr>
          <a:lstStyle/>
          <a:p>
            <a:r>
              <a:rPr lang="zh-CN" altLang="en-US" sz="2400" dirty="0" smtClean="0">
                <a:latin typeface="黑体" panose="02010609060101010101" pitchFamily="49" charset="-122"/>
                <a:ea typeface="黑体" panose="02010609060101010101" pitchFamily="49" charset="-122"/>
              </a:rPr>
              <a:t>如果返回地址被修改成指向设计好的攻击代码呢？</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922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0343" y="585473"/>
            <a:ext cx="8911687" cy="1280890"/>
          </a:xfrm>
        </p:spPr>
        <p:txBody>
          <a:bodyPr>
            <a:normAutofit/>
          </a:bodyPr>
          <a:lstStyle/>
          <a:p>
            <a:r>
              <a:rPr lang="zh-CN" altLang="en-US" sz="4400" b="1" dirty="0">
                <a:latin typeface="黑体" panose="02010609060101010101" pitchFamily="49" charset="-122"/>
                <a:ea typeface="黑体" panose="02010609060101010101" pitchFamily="49" charset="-122"/>
              </a:rPr>
              <a:t>缓冲区</a:t>
            </a:r>
            <a:r>
              <a:rPr lang="zh-CN" altLang="en-US" sz="4400" b="1" dirty="0" smtClean="0">
                <a:latin typeface="黑体" panose="02010609060101010101" pitchFamily="49" charset="-122"/>
                <a:ea typeface="黑体" panose="02010609060101010101" pitchFamily="49" charset="-122"/>
              </a:rPr>
              <a:t>溢出（保护措施）</a:t>
            </a:r>
            <a:endParaRPr lang="zh-CN" altLang="en-US" sz="4400" dirty="0"/>
          </a:p>
        </p:txBody>
      </p:sp>
      <p:sp>
        <p:nvSpPr>
          <p:cNvPr id="3" name="内容占位符 2"/>
          <p:cNvSpPr>
            <a:spLocks noGrp="1"/>
          </p:cNvSpPr>
          <p:nvPr>
            <p:ph idx="1"/>
          </p:nvPr>
        </p:nvSpPr>
        <p:spPr>
          <a:xfrm>
            <a:off x="1623297" y="1528293"/>
            <a:ext cx="8915400" cy="3777622"/>
          </a:xfrm>
        </p:spPr>
        <p:txBody>
          <a:bodyPr>
            <a:normAutofit/>
          </a:bodyPr>
          <a:lstStyle/>
          <a:p>
            <a:r>
              <a:rPr lang="zh-CN" altLang="en-US" sz="3600" dirty="0" smtClean="0">
                <a:latin typeface="黑体" panose="02010609060101010101" pitchFamily="49" charset="-122"/>
                <a:ea typeface="黑体" panose="02010609060101010101" pitchFamily="49" charset="-122"/>
              </a:rPr>
              <a:t>代码层面：避免使用对边界不加检查的函数。</a:t>
            </a:r>
            <a:endParaRPr lang="en-US" altLang="zh-CN" sz="3600" dirty="0" smtClean="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系统</a:t>
            </a:r>
            <a:r>
              <a:rPr lang="zh-CN" altLang="en-US" sz="3600" dirty="0" smtClean="0">
                <a:latin typeface="黑体" panose="02010609060101010101" pitchFamily="49" charset="-122"/>
                <a:ea typeface="黑体" panose="02010609060101010101" pitchFamily="49" charset="-122"/>
              </a:rPr>
              <a:t>层面：栈随机化、限制可执行代码区域。</a:t>
            </a:r>
            <a:endParaRPr lang="en-US" altLang="zh-CN" sz="3600" dirty="0" smtClean="0">
              <a:latin typeface="黑体" panose="02010609060101010101" pitchFamily="49" charset="-122"/>
              <a:ea typeface="黑体" panose="02010609060101010101" pitchFamily="49" charset="-122"/>
            </a:endParaRPr>
          </a:p>
          <a:p>
            <a:r>
              <a:rPr lang="zh-CN" altLang="en-US" sz="3600" dirty="0" smtClean="0">
                <a:latin typeface="黑体" panose="02010609060101010101" pitchFamily="49" charset="-122"/>
                <a:ea typeface="黑体" panose="02010609060101010101" pitchFamily="49" charset="-122"/>
              </a:rPr>
              <a:t>栈自身：设置金丝雀数。</a:t>
            </a:r>
            <a:endParaRPr lang="en-US" altLang="zh-CN" sz="3600" dirty="0" smtClean="0">
              <a:latin typeface="黑体" panose="02010609060101010101" pitchFamily="49" charset="-122"/>
              <a:ea typeface="黑体" panose="02010609060101010101" pitchFamily="49" charset="-122"/>
            </a:endParaRPr>
          </a:p>
          <a:p>
            <a:pPr marL="0" indent="0">
              <a:buNone/>
            </a:pPr>
            <a:r>
              <a:rPr lang="en-US" altLang="zh-CN" sz="3600" dirty="0" smtClean="0">
                <a:latin typeface="黑体" panose="02010609060101010101" pitchFamily="49" charset="-122"/>
                <a:ea typeface="黑体" panose="02010609060101010101" pitchFamily="49" charset="-122"/>
              </a:rPr>
              <a:t>               </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9016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7466" y="598352"/>
            <a:ext cx="8911687" cy="1280890"/>
          </a:xfrm>
        </p:spPr>
        <p:txBody>
          <a:bodyPr>
            <a:normAutofit/>
          </a:bodyPr>
          <a:lstStyle/>
          <a:p>
            <a:r>
              <a:rPr lang="zh-CN" altLang="en-US" sz="4400" b="1" dirty="0">
                <a:latin typeface="黑体" panose="02010609060101010101" pitchFamily="49" charset="-122"/>
                <a:ea typeface="黑体" panose="02010609060101010101" pitchFamily="49" charset="-122"/>
              </a:rPr>
              <a:t>缓冲区溢出（保护措施）</a:t>
            </a:r>
            <a:endParaRPr lang="zh-CN" altLang="en-US" sz="4400" dirty="0"/>
          </a:p>
        </p:txBody>
      </p:sp>
      <p:sp>
        <p:nvSpPr>
          <p:cNvPr id="3" name="内容占位符 2"/>
          <p:cNvSpPr>
            <a:spLocks noGrp="1"/>
          </p:cNvSpPr>
          <p:nvPr>
            <p:ph idx="1"/>
          </p:nvPr>
        </p:nvSpPr>
        <p:spPr>
          <a:xfrm>
            <a:off x="1442992" y="1476778"/>
            <a:ext cx="8915400" cy="3777622"/>
          </a:xfrm>
        </p:spPr>
        <p:txBody>
          <a:bodyPr>
            <a:normAutofit fontScale="92500" lnSpcReduction="10000"/>
          </a:bodyPr>
          <a:lstStyle/>
          <a:p>
            <a:r>
              <a:rPr lang="zh-CN" altLang="en-US" sz="2600" dirty="0" smtClean="0">
                <a:latin typeface="黑体" panose="02010609060101010101" pitchFamily="49" charset="-122"/>
                <a:ea typeface="黑体" panose="02010609060101010101" pitchFamily="49" charset="-122"/>
              </a:rPr>
              <a:t>栈随机化：在</a:t>
            </a:r>
            <a:r>
              <a:rPr lang="en-US" altLang="zh-CN" sz="2600" dirty="0" smtClean="0">
                <a:latin typeface="黑体" panose="02010609060101010101" pitchFamily="49" charset="-122"/>
                <a:ea typeface="黑体" panose="02010609060101010101" pitchFamily="49" charset="-122"/>
              </a:rPr>
              <a:t>main</a:t>
            </a:r>
            <a:r>
              <a:rPr lang="zh-CN" altLang="en-US" sz="2600" dirty="0" smtClean="0">
                <a:latin typeface="黑体" panose="02010609060101010101" pitchFamily="49" charset="-122"/>
                <a:ea typeface="黑体" panose="02010609060101010101" pitchFamily="49" charset="-122"/>
              </a:rPr>
              <a:t>函数调用前插入随机大小的空余空间，导致程序每次执行时位置发生变化，同一系统的不同机器运行时将有不同地址。</a:t>
            </a:r>
            <a:endParaRPr lang="en-US" altLang="zh-CN" sz="2600" dirty="0" smtClean="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 </a:t>
            </a:r>
            <a:r>
              <a:rPr lang="en-US" altLang="zh-CN" sz="2600" dirty="0" smtClean="0">
                <a:latin typeface="黑体" panose="02010609060101010101" pitchFamily="49" charset="-122"/>
                <a:ea typeface="黑体" panose="02010609060101010101" pitchFamily="49" charset="-122"/>
              </a:rPr>
              <a:t>  </a:t>
            </a:r>
            <a:r>
              <a:rPr lang="zh-CN" altLang="en-US" sz="2600" dirty="0" smtClean="0">
                <a:latin typeface="黑体" panose="02010609060101010101" pitchFamily="49" charset="-122"/>
                <a:ea typeface="黑体" panose="02010609060101010101" pitchFamily="49" charset="-122"/>
              </a:rPr>
              <a:t>栈大小有限，空余空间范围不会太大，可以用暴力枚举克服。</a:t>
            </a:r>
            <a:endParaRPr lang="en-US" altLang="zh-CN" sz="2600" dirty="0" smtClean="0">
              <a:latin typeface="黑体" panose="02010609060101010101" pitchFamily="49" charset="-122"/>
              <a:ea typeface="黑体" panose="02010609060101010101" pitchFamily="49" charset="-122"/>
            </a:endParaRPr>
          </a:p>
          <a:p>
            <a:r>
              <a:rPr lang="zh-CN" altLang="en-US" sz="2600" dirty="0" smtClean="0">
                <a:latin typeface="黑体" panose="02010609060101010101" pitchFamily="49" charset="-122"/>
                <a:ea typeface="黑体" panose="02010609060101010101" pitchFamily="49" charset="-122"/>
              </a:rPr>
              <a:t>限制可执行代码区域：可以在栈中设置不可执行位（可读与可执行分开），防止插入恶意代码。</a:t>
            </a:r>
            <a:endParaRPr lang="en-US" altLang="zh-CN" sz="2600" dirty="0" smtClean="0">
              <a:latin typeface="黑体" panose="02010609060101010101" pitchFamily="49" charset="-122"/>
              <a:ea typeface="黑体" panose="02010609060101010101" pitchFamily="49" charset="-122"/>
            </a:endParaRPr>
          </a:p>
          <a:p>
            <a:pPr marL="0" indent="0">
              <a:buNone/>
            </a:pPr>
            <a:r>
              <a:rPr lang="en-US" altLang="zh-CN" sz="2600" dirty="0">
                <a:latin typeface="黑体" panose="02010609060101010101" pitchFamily="49" charset="-122"/>
                <a:ea typeface="黑体" panose="02010609060101010101" pitchFamily="49" charset="-122"/>
              </a:rPr>
              <a:t> </a:t>
            </a:r>
            <a:r>
              <a:rPr lang="en-US" altLang="zh-CN" sz="2600" dirty="0" smtClean="0">
                <a:latin typeface="黑体" panose="02010609060101010101" pitchFamily="49" charset="-122"/>
                <a:ea typeface="黑体" panose="02010609060101010101" pitchFamily="49" charset="-122"/>
              </a:rPr>
              <a:t>  </a:t>
            </a:r>
            <a:r>
              <a:rPr lang="zh-CN" altLang="en-US" sz="2600" dirty="0" smtClean="0">
                <a:latin typeface="黑体" panose="02010609060101010101" pitchFamily="49" charset="-122"/>
                <a:ea typeface="黑体" panose="02010609060101010101" pitchFamily="49" charset="-122"/>
              </a:rPr>
              <a:t>可利用已有的库函数进行拼凑，得到想要执行的攻击代码。</a:t>
            </a:r>
            <a:endParaRPr lang="en-US" altLang="zh-CN" sz="2600" dirty="0" smtClean="0">
              <a:latin typeface="黑体" panose="02010609060101010101" pitchFamily="49" charset="-122"/>
              <a:ea typeface="黑体" panose="02010609060101010101" pitchFamily="49" charset="-122"/>
            </a:endParaRPr>
          </a:p>
          <a:p>
            <a:r>
              <a:rPr lang="zh-CN" altLang="en-US" sz="2600" dirty="0" smtClean="0">
                <a:latin typeface="黑体" panose="02010609060101010101" pitchFamily="49" charset="-122"/>
                <a:ea typeface="黑体" panose="02010609060101010101" pitchFamily="49" charset="-122"/>
              </a:rPr>
              <a:t>设置金丝雀数（栈破坏检测）在栈帧中任何局部缓冲区与栈状态之间储存一个随机值，该值被改变则有溢出发生。</a:t>
            </a:r>
            <a:endParaRPr lang="en-US" altLang="zh-CN" sz="2600" dirty="0">
              <a:latin typeface="黑体" panose="02010609060101010101" pitchFamily="49" charset="-122"/>
              <a:ea typeface="黑体" panose="02010609060101010101" pitchFamily="49" charset="-122"/>
            </a:endParaRPr>
          </a:p>
          <a:p>
            <a:endParaRPr lang="en-US" altLang="zh-CN" dirty="0" smtClean="0"/>
          </a:p>
          <a:p>
            <a:endParaRPr lang="zh-CN" altLang="en-US" dirty="0"/>
          </a:p>
        </p:txBody>
      </p:sp>
    </p:spTree>
    <p:extLst>
      <p:ext uri="{BB962C8B-B14F-4D97-AF65-F5344CB8AC3E}">
        <p14:creationId xmlns:p14="http://schemas.microsoft.com/office/powerpoint/2010/main" val="31283824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3224" y="559716"/>
            <a:ext cx="8911687" cy="1280890"/>
          </a:xfrm>
        </p:spPr>
        <p:txBody>
          <a:bodyPr>
            <a:normAutofit/>
          </a:bodyPr>
          <a:lstStyle/>
          <a:p>
            <a:r>
              <a:rPr lang="zh-CN" altLang="en-US" sz="4400" dirty="0" smtClean="0">
                <a:latin typeface="黑体" panose="02010609060101010101" pitchFamily="49" charset="-122"/>
                <a:ea typeface="黑体" panose="02010609060101010101" pitchFamily="49" charset="-122"/>
              </a:rPr>
              <a:t>练习</a:t>
            </a:r>
            <a:endParaRPr lang="zh-CN" altLang="en-US" sz="4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597539" y="1541172"/>
            <a:ext cx="8915400" cy="4975538"/>
          </a:xfrm>
        </p:spPr>
        <p:txBody>
          <a:bodyPr>
            <a:normAutofit/>
          </a:bodyPr>
          <a:lstStyle/>
          <a:p>
            <a:pPr marL="0" indent="0">
              <a:buNone/>
            </a:pPr>
            <a:r>
              <a:rPr lang="en-US" altLang="zh-CN" b="1" dirty="0" err="1" smtClean="0"/>
              <a:t>Int</a:t>
            </a:r>
            <a:r>
              <a:rPr lang="en-US" altLang="zh-CN" b="1" dirty="0" smtClean="0"/>
              <a:t>        </a:t>
            </a:r>
            <a:r>
              <a:rPr lang="en-US" altLang="zh-CN" b="1" dirty="0" err="1" smtClean="0"/>
              <a:t>len</a:t>
            </a:r>
            <a:r>
              <a:rPr lang="en-US" altLang="zh-CN" b="1" dirty="0" smtClean="0"/>
              <a:t>(char*s){    return </a:t>
            </a:r>
            <a:r>
              <a:rPr lang="en-US" altLang="zh-CN" b="1" dirty="0" err="1" smtClean="0"/>
              <a:t>strlen</a:t>
            </a:r>
            <a:r>
              <a:rPr lang="en-US" altLang="zh-CN" b="1" dirty="0" smtClean="0"/>
              <a:t>(s);}</a:t>
            </a:r>
          </a:p>
          <a:p>
            <a:pPr marL="0" indent="0">
              <a:buNone/>
            </a:pPr>
            <a:r>
              <a:rPr lang="en-US" altLang="zh-CN" b="1" dirty="0" smtClean="0"/>
              <a:t>Void   </a:t>
            </a:r>
            <a:r>
              <a:rPr lang="en-US" altLang="zh-CN" b="1" dirty="0" err="1" smtClean="0"/>
              <a:t>iptoa</a:t>
            </a:r>
            <a:r>
              <a:rPr lang="en-US" altLang="zh-CN" b="1" dirty="0" smtClean="0"/>
              <a:t>(char*</a:t>
            </a:r>
            <a:r>
              <a:rPr lang="en-US" altLang="zh-CN" b="1" dirty="0" err="1" smtClean="0"/>
              <a:t>s,long</a:t>
            </a:r>
            <a:r>
              <a:rPr lang="en-US" altLang="zh-CN" b="1" dirty="0" smtClean="0"/>
              <a:t>*p){</a:t>
            </a:r>
          </a:p>
          <a:p>
            <a:pPr marL="0" indent="0">
              <a:buNone/>
            </a:pPr>
            <a:r>
              <a:rPr lang="en-US" altLang="zh-CN" b="1" dirty="0"/>
              <a:t> </a:t>
            </a:r>
            <a:r>
              <a:rPr lang="en-US" altLang="zh-CN" b="1" dirty="0" smtClean="0"/>
              <a:t>       long </a:t>
            </a:r>
            <a:r>
              <a:rPr lang="en-US" altLang="zh-CN" b="1" dirty="0" err="1" smtClean="0"/>
              <a:t>val</a:t>
            </a:r>
            <a:r>
              <a:rPr lang="en-US" altLang="zh-CN" b="1" dirty="0" smtClean="0"/>
              <a:t>=*p;</a:t>
            </a:r>
          </a:p>
          <a:p>
            <a:pPr marL="0" indent="0">
              <a:buNone/>
            </a:pPr>
            <a:r>
              <a:rPr lang="en-US" altLang="zh-CN" b="1" dirty="0"/>
              <a:t> </a:t>
            </a:r>
            <a:r>
              <a:rPr lang="en-US" altLang="zh-CN" b="1" dirty="0" smtClean="0"/>
              <a:t>       sprint(s,”%</a:t>
            </a:r>
            <a:r>
              <a:rPr lang="en-US" altLang="zh-CN" b="1" dirty="0" err="1" smtClean="0"/>
              <a:t>ld</a:t>
            </a:r>
            <a:r>
              <a:rPr lang="en-US" altLang="zh-CN" b="1" dirty="0" smtClean="0"/>
              <a:t>”,</a:t>
            </a:r>
            <a:r>
              <a:rPr lang="en-US" altLang="zh-CN" b="1" dirty="0" err="1" smtClean="0"/>
              <a:t>val</a:t>
            </a:r>
            <a:r>
              <a:rPr lang="en-US" altLang="zh-CN" b="1" dirty="0" smtClean="0"/>
              <a:t>);</a:t>
            </a:r>
          </a:p>
          <a:p>
            <a:pPr marL="0" indent="0">
              <a:buNone/>
            </a:pPr>
            <a:r>
              <a:rPr lang="en-US" altLang="zh-CN" b="1" dirty="0" smtClean="0"/>
              <a:t>}</a:t>
            </a:r>
          </a:p>
          <a:p>
            <a:pPr marL="0" indent="0">
              <a:buNone/>
            </a:pPr>
            <a:r>
              <a:rPr lang="en-US" altLang="zh-CN" b="1" dirty="0" err="1" smtClean="0"/>
              <a:t>Int</a:t>
            </a:r>
            <a:r>
              <a:rPr lang="en-US" altLang="zh-CN" b="1" dirty="0" smtClean="0"/>
              <a:t>     </a:t>
            </a:r>
            <a:r>
              <a:rPr lang="en-US" altLang="zh-CN" b="1" dirty="0" err="1" smtClean="0"/>
              <a:t>intlen</a:t>
            </a:r>
            <a:r>
              <a:rPr lang="en-US" altLang="zh-CN" b="1" dirty="0" smtClean="0"/>
              <a:t>(long x){</a:t>
            </a:r>
          </a:p>
          <a:p>
            <a:pPr marL="0" indent="0">
              <a:buNone/>
            </a:pPr>
            <a:r>
              <a:rPr lang="en-US" altLang="zh-CN" b="1" dirty="0"/>
              <a:t> </a:t>
            </a:r>
            <a:r>
              <a:rPr lang="en-US" altLang="zh-CN" b="1" dirty="0" smtClean="0"/>
              <a:t>      long v;</a:t>
            </a:r>
          </a:p>
          <a:p>
            <a:pPr marL="0" indent="0">
              <a:buNone/>
            </a:pPr>
            <a:r>
              <a:rPr lang="en-US" altLang="zh-CN" b="1" dirty="0"/>
              <a:t> </a:t>
            </a:r>
            <a:r>
              <a:rPr lang="en-US" altLang="zh-CN" b="1" dirty="0" smtClean="0"/>
              <a:t>      char </a:t>
            </a:r>
            <a:r>
              <a:rPr lang="en-US" altLang="zh-CN" b="1" dirty="0" err="1" smtClean="0"/>
              <a:t>buf</a:t>
            </a:r>
            <a:r>
              <a:rPr lang="en-US" altLang="zh-CN" b="1" dirty="0" smtClean="0"/>
              <a:t>[12];</a:t>
            </a:r>
          </a:p>
          <a:p>
            <a:pPr marL="0" indent="0">
              <a:buNone/>
            </a:pPr>
            <a:r>
              <a:rPr lang="en-US" altLang="zh-CN" b="1" dirty="0"/>
              <a:t> </a:t>
            </a:r>
            <a:r>
              <a:rPr lang="en-US" altLang="zh-CN" b="1" dirty="0" smtClean="0"/>
              <a:t>      v=x;</a:t>
            </a:r>
          </a:p>
          <a:p>
            <a:pPr marL="0" indent="0">
              <a:buNone/>
            </a:pPr>
            <a:r>
              <a:rPr lang="en-US" altLang="zh-CN" b="1" dirty="0"/>
              <a:t> </a:t>
            </a:r>
            <a:r>
              <a:rPr lang="en-US" altLang="zh-CN" b="1" dirty="0" smtClean="0"/>
              <a:t>      </a:t>
            </a:r>
            <a:r>
              <a:rPr lang="en-US" altLang="zh-CN" b="1" dirty="0" err="1" smtClean="0"/>
              <a:t>iptoa</a:t>
            </a:r>
            <a:r>
              <a:rPr lang="en-US" altLang="zh-CN" b="1" dirty="0" smtClean="0"/>
              <a:t>(</a:t>
            </a:r>
            <a:r>
              <a:rPr lang="en-US" altLang="zh-CN" b="1" dirty="0" err="1" smtClean="0"/>
              <a:t>buf</a:t>
            </a:r>
            <a:r>
              <a:rPr lang="en-US" altLang="zh-CN" b="1" dirty="0" smtClean="0"/>
              <a:t>,&amp;v);</a:t>
            </a:r>
          </a:p>
          <a:p>
            <a:pPr marL="0" indent="0">
              <a:buNone/>
            </a:pPr>
            <a:r>
              <a:rPr lang="en-US" altLang="zh-CN" b="1" dirty="0"/>
              <a:t> </a:t>
            </a:r>
            <a:r>
              <a:rPr lang="en-US" altLang="zh-CN" b="1" dirty="0" smtClean="0"/>
              <a:t>      return </a:t>
            </a:r>
            <a:r>
              <a:rPr lang="en-US" altLang="zh-CN" b="1" dirty="0" err="1" smtClean="0"/>
              <a:t>len</a:t>
            </a:r>
            <a:r>
              <a:rPr lang="en-US" altLang="zh-CN" b="1" dirty="0" smtClean="0"/>
              <a:t>(</a:t>
            </a:r>
            <a:r>
              <a:rPr lang="en-US" altLang="zh-CN" b="1" dirty="0" err="1" smtClean="0"/>
              <a:t>buf</a:t>
            </a:r>
            <a:r>
              <a:rPr lang="en-US" altLang="zh-CN" b="1" dirty="0" smtClean="0"/>
              <a:t>);</a:t>
            </a:r>
          </a:p>
          <a:p>
            <a:pPr marL="0" indent="0">
              <a:buNone/>
            </a:pPr>
            <a:r>
              <a:rPr lang="en-US" altLang="zh-CN" b="1" dirty="0"/>
              <a:t>}</a:t>
            </a:r>
            <a:endParaRPr lang="en-US" altLang="zh-CN" b="1" dirty="0" smtClean="0"/>
          </a:p>
          <a:p>
            <a:pPr marL="0" indent="0">
              <a:buNone/>
            </a:pPr>
            <a:endParaRPr lang="zh-CN" altLang="en-US" dirty="0"/>
          </a:p>
        </p:txBody>
      </p:sp>
    </p:spTree>
    <p:extLst>
      <p:ext uri="{BB962C8B-B14F-4D97-AF65-F5344CB8AC3E}">
        <p14:creationId xmlns:p14="http://schemas.microsoft.com/office/powerpoint/2010/main" val="1876118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5313" y="489397"/>
            <a:ext cx="10049299" cy="6748530"/>
          </a:xfrm>
        </p:spPr>
        <p:txBody>
          <a:bodyPr>
            <a:normAutofit fontScale="92500" lnSpcReduction="20000"/>
          </a:bodyPr>
          <a:lstStyle/>
          <a:p>
            <a:pPr marL="0" indent="0">
              <a:buNone/>
            </a:pPr>
            <a:r>
              <a:rPr lang="en-US" altLang="zh-CN" sz="1900" b="1" i="1" dirty="0"/>
              <a:t>x</a:t>
            </a:r>
            <a:r>
              <a:rPr lang="en-US" altLang="zh-CN" sz="1900" b="1" i="1" dirty="0" smtClean="0"/>
              <a:t>  in  %</a:t>
            </a:r>
            <a:r>
              <a:rPr lang="en-US" altLang="zh-CN" sz="1900" b="1" i="1" dirty="0" err="1" smtClean="0"/>
              <a:t>rdi</a:t>
            </a:r>
            <a:endParaRPr lang="en-US" altLang="zh-CN" sz="1900" b="1" i="1" dirty="0" smtClean="0"/>
          </a:p>
          <a:p>
            <a:pPr marL="0" indent="0">
              <a:buNone/>
            </a:pPr>
            <a:r>
              <a:rPr lang="en-US" altLang="zh-CN" sz="1900" b="1" dirty="0" err="1" smtClean="0"/>
              <a:t>Intlen</a:t>
            </a:r>
            <a:r>
              <a:rPr lang="en-US" altLang="zh-CN" sz="1900" b="1" dirty="0" smtClean="0"/>
              <a:t>:</a:t>
            </a:r>
          </a:p>
          <a:p>
            <a:pPr marL="0" indent="0">
              <a:buNone/>
            </a:pPr>
            <a:r>
              <a:rPr lang="en-US" altLang="zh-CN" sz="1900" b="1" dirty="0"/>
              <a:t> </a:t>
            </a:r>
            <a:r>
              <a:rPr lang="en-US" altLang="zh-CN" sz="1900" b="1" dirty="0" smtClean="0"/>
              <a:t>  </a:t>
            </a:r>
            <a:r>
              <a:rPr lang="en-US" altLang="zh-CN" sz="1900" b="1" dirty="0" err="1" smtClean="0"/>
              <a:t>subq</a:t>
            </a:r>
            <a:r>
              <a:rPr lang="en-US" altLang="zh-CN" sz="1900" b="1" dirty="0" smtClean="0"/>
              <a:t>          $40,%rsp</a:t>
            </a:r>
          </a:p>
          <a:p>
            <a:pPr marL="0" indent="0">
              <a:buNone/>
            </a:pPr>
            <a:r>
              <a:rPr lang="en-US" altLang="zh-CN" sz="1900" b="1" dirty="0"/>
              <a:t> </a:t>
            </a:r>
            <a:r>
              <a:rPr lang="en-US" altLang="zh-CN" sz="1900" b="1" dirty="0" smtClean="0"/>
              <a:t>  </a:t>
            </a:r>
            <a:r>
              <a:rPr lang="en-US" altLang="zh-CN" sz="1900" b="1" dirty="0" err="1" smtClean="0"/>
              <a:t>movq</a:t>
            </a:r>
            <a:r>
              <a:rPr lang="en-US" altLang="zh-CN" sz="1900" b="1" dirty="0" smtClean="0"/>
              <a:t>        %rdi,24(%</a:t>
            </a:r>
            <a:r>
              <a:rPr lang="en-US" altLang="zh-CN" sz="1900" b="1" dirty="0" err="1" smtClean="0"/>
              <a:t>rsp</a:t>
            </a:r>
            <a:r>
              <a:rPr lang="en-US" altLang="zh-CN" sz="1900" b="1" dirty="0" smtClean="0"/>
              <a:t>)</a:t>
            </a:r>
          </a:p>
          <a:p>
            <a:pPr marL="0" indent="0">
              <a:buNone/>
            </a:pPr>
            <a:r>
              <a:rPr lang="en-US" altLang="zh-CN" sz="1900" b="1" dirty="0"/>
              <a:t> </a:t>
            </a:r>
            <a:r>
              <a:rPr lang="en-US" altLang="zh-CN" sz="1900" b="1" dirty="0" smtClean="0"/>
              <a:t>  </a:t>
            </a:r>
            <a:r>
              <a:rPr lang="en-US" altLang="zh-CN" sz="1900" b="1" dirty="0" err="1" smtClean="0"/>
              <a:t>leaq</a:t>
            </a:r>
            <a:r>
              <a:rPr lang="en-US" altLang="zh-CN" sz="1900" b="1" dirty="0" smtClean="0"/>
              <a:t>          24(%</a:t>
            </a:r>
            <a:r>
              <a:rPr lang="en-US" altLang="zh-CN" sz="1900" b="1" dirty="0" err="1" smtClean="0"/>
              <a:t>rsp</a:t>
            </a:r>
            <a:r>
              <a:rPr lang="en-US" altLang="zh-CN" sz="1900" b="1" dirty="0" smtClean="0"/>
              <a:t>),%</a:t>
            </a:r>
            <a:r>
              <a:rPr lang="en-US" altLang="zh-CN" sz="1900" b="1" dirty="0" err="1" smtClean="0"/>
              <a:t>rsi</a:t>
            </a:r>
            <a:endParaRPr lang="en-US" altLang="zh-CN" sz="1900" b="1" dirty="0" smtClean="0"/>
          </a:p>
          <a:p>
            <a:pPr marL="0" indent="0">
              <a:buNone/>
            </a:pPr>
            <a:r>
              <a:rPr lang="en-US" altLang="zh-CN" sz="1900" b="1" dirty="0"/>
              <a:t> </a:t>
            </a:r>
            <a:r>
              <a:rPr lang="en-US" altLang="zh-CN" sz="1900" b="1" dirty="0" smtClean="0"/>
              <a:t>  </a:t>
            </a:r>
            <a:r>
              <a:rPr lang="en-US" altLang="zh-CN" sz="1900" b="1" dirty="0" err="1" smtClean="0"/>
              <a:t>movq</a:t>
            </a:r>
            <a:r>
              <a:rPr lang="en-US" altLang="zh-CN" sz="1900" b="1" dirty="0" smtClean="0"/>
              <a:t>        %</a:t>
            </a:r>
            <a:r>
              <a:rPr lang="en-US" altLang="zh-CN" sz="1900" b="1" dirty="0" err="1" smtClean="0"/>
              <a:t>rsp</a:t>
            </a:r>
            <a:r>
              <a:rPr lang="en-US" altLang="zh-CN" sz="1900" b="1" dirty="0" smtClean="0"/>
              <a:t>,%</a:t>
            </a:r>
            <a:r>
              <a:rPr lang="en-US" altLang="zh-CN" sz="1900" b="1" dirty="0" err="1" smtClean="0"/>
              <a:t>rdi</a:t>
            </a:r>
            <a:endParaRPr lang="en-US" altLang="zh-CN" sz="1900" b="1" dirty="0" smtClean="0"/>
          </a:p>
          <a:p>
            <a:pPr marL="0" indent="0">
              <a:buNone/>
            </a:pPr>
            <a:r>
              <a:rPr lang="en-US" altLang="zh-CN" sz="1900" b="1" dirty="0"/>
              <a:t> </a:t>
            </a:r>
            <a:r>
              <a:rPr lang="en-US" altLang="zh-CN" sz="1900" b="1" dirty="0" smtClean="0"/>
              <a:t>  call            </a:t>
            </a:r>
            <a:r>
              <a:rPr lang="en-US" altLang="zh-CN" sz="1900" b="1" dirty="0" err="1" smtClean="0"/>
              <a:t>iptoa</a:t>
            </a:r>
            <a:endParaRPr lang="en-US" altLang="zh-CN" sz="1900" b="1" dirty="0" smtClean="0"/>
          </a:p>
          <a:p>
            <a:pPr marL="0" indent="0">
              <a:buNone/>
            </a:pPr>
            <a:endParaRPr lang="en-US" altLang="zh-CN" sz="1900" b="1" dirty="0"/>
          </a:p>
          <a:p>
            <a:pPr marL="0" indent="0">
              <a:buNone/>
            </a:pPr>
            <a:endParaRPr lang="en-US" altLang="zh-CN" sz="1900" b="1" dirty="0" smtClean="0"/>
          </a:p>
          <a:p>
            <a:pPr marL="0" indent="0">
              <a:buNone/>
            </a:pPr>
            <a:r>
              <a:rPr lang="en-US" altLang="zh-CN" sz="1900" b="1" dirty="0" err="1" smtClean="0"/>
              <a:t>Intlen</a:t>
            </a:r>
            <a:r>
              <a:rPr lang="en-US" altLang="zh-CN" sz="1900" b="1" dirty="0" smtClean="0"/>
              <a:t>:</a:t>
            </a:r>
          </a:p>
          <a:p>
            <a:pPr marL="0" indent="0">
              <a:buNone/>
            </a:pPr>
            <a:r>
              <a:rPr lang="en-US" altLang="zh-CN" sz="1900" b="1" dirty="0"/>
              <a:t> </a:t>
            </a:r>
            <a:r>
              <a:rPr lang="en-US" altLang="zh-CN" sz="1900" b="1" dirty="0" smtClean="0"/>
              <a:t>  </a:t>
            </a:r>
            <a:r>
              <a:rPr lang="en-US" altLang="zh-CN" sz="1900" b="1" dirty="0" err="1" smtClean="0"/>
              <a:t>subq</a:t>
            </a:r>
            <a:r>
              <a:rPr lang="en-US" altLang="zh-CN" sz="1900" b="1" dirty="0" smtClean="0"/>
              <a:t>          $56,%rsp</a:t>
            </a:r>
          </a:p>
          <a:p>
            <a:pPr marL="0" indent="0">
              <a:buNone/>
            </a:pPr>
            <a:r>
              <a:rPr lang="en-US" altLang="zh-CN" sz="1900" b="1" dirty="0" smtClean="0"/>
              <a:t>   </a:t>
            </a:r>
            <a:r>
              <a:rPr lang="en-US" altLang="zh-CN" sz="1900" b="1" dirty="0" err="1" smtClean="0"/>
              <a:t>movq</a:t>
            </a:r>
            <a:r>
              <a:rPr lang="en-US" altLang="zh-CN" sz="1900" b="1" dirty="0" smtClean="0"/>
              <a:t>         %fs:40,%rax</a:t>
            </a:r>
          </a:p>
          <a:p>
            <a:pPr marL="0" indent="0">
              <a:buNone/>
            </a:pPr>
            <a:r>
              <a:rPr lang="en-US" altLang="zh-CN" sz="1900" b="1" dirty="0" smtClean="0"/>
              <a:t>   </a:t>
            </a:r>
            <a:r>
              <a:rPr lang="en-US" altLang="zh-CN" sz="1900" b="1" dirty="0" err="1"/>
              <a:t>m</a:t>
            </a:r>
            <a:r>
              <a:rPr lang="en-US" altLang="zh-CN" sz="1900" b="1" dirty="0" err="1" smtClean="0"/>
              <a:t>ovq</a:t>
            </a:r>
            <a:r>
              <a:rPr lang="en-US" altLang="zh-CN" sz="1900" b="1" dirty="0" smtClean="0"/>
              <a:t>         %rax,40(%</a:t>
            </a:r>
            <a:r>
              <a:rPr lang="en-US" altLang="zh-CN" sz="1900" b="1" dirty="0" err="1" smtClean="0"/>
              <a:t>rsp</a:t>
            </a:r>
            <a:r>
              <a:rPr lang="en-US" altLang="zh-CN" sz="1900" b="1" dirty="0" smtClean="0"/>
              <a:t>)</a:t>
            </a:r>
          </a:p>
          <a:p>
            <a:pPr marL="0" indent="0">
              <a:buNone/>
            </a:pPr>
            <a:r>
              <a:rPr lang="en-US" altLang="zh-CN" sz="1900" b="1" dirty="0" smtClean="0"/>
              <a:t>   </a:t>
            </a:r>
            <a:r>
              <a:rPr lang="en-US" altLang="zh-CN" sz="1900" b="1" dirty="0" err="1"/>
              <a:t>x</a:t>
            </a:r>
            <a:r>
              <a:rPr lang="en-US" altLang="zh-CN" sz="1900" b="1" dirty="0" err="1" smtClean="0"/>
              <a:t>orl</a:t>
            </a:r>
            <a:r>
              <a:rPr lang="en-US" altLang="zh-CN" sz="1900" b="1" dirty="0" smtClean="0"/>
              <a:t>             %</a:t>
            </a:r>
            <a:r>
              <a:rPr lang="en-US" altLang="zh-CN" sz="1900" b="1" dirty="0" err="1" smtClean="0"/>
              <a:t>eax</a:t>
            </a:r>
            <a:r>
              <a:rPr lang="en-US" altLang="zh-CN" sz="1900" b="1" dirty="0" smtClean="0"/>
              <a:t>,%</a:t>
            </a:r>
            <a:r>
              <a:rPr lang="en-US" altLang="zh-CN" sz="1900" b="1" dirty="0" err="1" smtClean="0"/>
              <a:t>eax</a:t>
            </a:r>
            <a:endParaRPr lang="en-US" altLang="zh-CN" sz="1900" b="1" dirty="0" smtClean="0"/>
          </a:p>
          <a:p>
            <a:pPr marL="0" indent="0">
              <a:buNone/>
            </a:pPr>
            <a:r>
              <a:rPr lang="en-US" altLang="zh-CN" sz="1900" b="1" dirty="0" smtClean="0"/>
              <a:t>  </a:t>
            </a:r>
            <a:r>
              <a:rPr lang="en-US" altLang="zh-CN" sz="1900" b="1" dirty="0" err="1"/>
              <a:t>m</a:t>
            </a:r>
            <a:r>
              <a:rPr lang="en-US" altLang="zh-CN" sz="1900" b="1" dirty="0" err="1" smtClean="0"/>
              <a:t>ovq</a:t>
            </a:r>
            <a:r>
              <a:rPr lang="en-US" altLang="zh-CN" sz="1900" b="1" dirty="0" smtClean="0"/>
              <a:t>          %rdi,8(%</a:t>
            </a:r>
            <a:r>
              <a:rPr lang="en-US" altLang="zh-CN" sz="1900" b="1" dirty="0" err="1" smtClean="0"/>
              <a:t>rsp</a:t>
            </a:r>
            <a:r>
              <a:rPr lang="en-US" altLang="zh-CN" sz="1900" b="1" dirty="0" smtClean="0"/>
              <a:t>)</a:t>
            </a:r>
          </a:p>
          <a:p>
            <a:pPr marL="0" indent="0">
              <a:buNone/>
            </a:pPr>
            <a:r>
              <a:rPr lang="en-US" altLang="zh-CN" sz="1900" b="1" dirty="0" smtClean="0"/>
              <a:t>  </a:t>
            </a:r>
            <a:r>
              <a:rPr lang="en-US" altLang="zh-CN" sz="1900" b="1" dirty="0" err="1"/>
              <a:t>l</a:t>
            </a:r>
            <a:r>
              <a:rPr lang="en-US" altLang="zh-CN" sz="1900" b="1" dirty="0" err="1" smtClean="0"/>
              <a:t>eaq</a:t>
            </a:r>
            <a:r>
              <a:rPr lang="en-US" altLang="zh-CN" sz="1900" b="1" dirty="0" smtClean="0"/>
              <a:t>           8(%</a:t>
            </a:r>
            <a:r>
              <a:rPr lang="en-US" altLang="zh-CN" sz="1900" b="1" dirty="0" err="1" smtClean="0"/>
              <a:t>rsp</a:t>
            </a:r>
            <a:r>
              <a:rPr lang="en-US" altLang="zh-CN" sz="1900" b="1" dirty="0" smtClean="0"/>
              <a:t>),%</a:t>
            </a:r>
            <a:r>
              <a:rPr lang="en-US" altLang="zh-CN" sz="1900" b="1" dirty="0" err="1" smtClean="0"/>
              <a:t>rsi</a:t>
            </a:r>
            <a:endParaRPr lang="en-US" altLang="zh-CN" sz="1900" b="1" dirty="0" smtClean="0"/>
          </a:p>
          <a:p>
            <a:pPr marL="0" indent="0">
              <a:buNone/>
            </a:pPr>
            <a:r>
              <a:rPr lang="en-US" altLang="zh-CN" sz="1900" b="1" dirty="0" smtClean="0"/>
              <a:t>  </a:t>
            </a:r>
            <a:r>
              <a:rPr lang="en-US" altLang="zh-CN" sz="1900" b="1" dirty="0" err="1"/>
              <a:t>l</a:t>
            </a:r>
            <a:r>
              <a:rPr lang="en-US" altLang="zh-CN" sz="1900" b="1" dirty="0" err="1" smtClean="0"/>
              <a:t>eaq</a:t>
            </a:r>
            <a:r>
              <a:rPr lang="en-US" altLang="zh-CN" sz="1900" b="1" dirty="0" smtClean="0"/>
              <a:t>           16(%</a:t>
            </a:r>
            <a:r>
              <a:rPr lang="en-US" altLang="zh-CN" sz="1900" b="1" dirty="0" err="1" smtClean="0"/>
              <a:t>rsp</a:t>
            </a:r>
            <a:r>
              <a:rPr lang="en-US" altLang="zh-CN" sz="1900" b="1" dirty="0" smtClean="0"/>
              <a:t>),%</a:t>
            </a:r>
            <a:r>
              <a:rPr lang="en-US" altLang="zh-CN" sz="1900" b="1" dirty="0" err="1" smtClean="0"/>
              <a:t>rdi</a:t>
            </a:r>
            <a:endParaRPr lang="en-US" altLang="zh-CN" sz="1900" b="1" dirty="0" smtClean="0"/>
          </a:p>
          <a:p>
            <a:pPr marL="0" indent="0">
              <a:buNone/>
            </a:pPr>
            <a:r>
              <a:rPr lang="en-US" altLang="zh-CN" sz="1900" b="1" dirty="0" smtClean="0"/>
              <a:t>  call              </a:t>
            </a:r>
            <a:r>
              <a:rPr lang="en-US" altLang="zh-CN" sz="1900" b="1" dirty="0" err="1" smtClean="0"/>
              <a:t>iptoa</a:t>
            </a:r>
            <a:endParaRPr lang="en-US" altLang="zh-CN" sz="1900" b="1" dirty="0" smtClean="0"/>
          </a:p>
          <a:p>
            <a:pPr marL="0" indent="0">
              <a:buNone/>
            </a:pPr>
            <a:r>
              <a:rPr lang="en-US" altLang="zh-CN" dirty="0"/>
              <a:t> </a:t>
            </a:r>
            <a:r>
              <a:rPr lang="en-US" altLang="zh-CN" dirty="0" smtClean="0"/>
              <a:t>   </a:t>
            </a:r>
            <a:endParaRPr lang="zh-CN" altLang="en-US" dirty="0"/>
          </a:p>
        </p:txBody>
      </p:sp>
      <p:sp>
        <p:nvSpPr>
          <p:cNvPr id="4" name="文本框 3"/>
          <p:cNvSpPr txBox="1"/>
          <p:nvPr/>
        </p:nvSpPr>
        <p:spPr>
          <a:xfrm>
            <a:off x="6722772" y="721217"/>
            <a:ext cx="3696236" cy="2677656"/>
          </a:xfrm>
          <a:prstGeom prst="rect">
            <a:avLst/>
          </a:prstGeom>
          <a:noFill/>
        </p:spPr>
        <p:txBody>
          <a:bodyPr wrap="square" rtlCol="0">
            <a:spAutoFit/>
          </a:bodyPr>
          <a:lstStyle/>
          <a:p>
            <a:r>
              <a:rPr lang="en-US" altLang="zh-CN" sz="2400" b="1" dirty="0" smtClean="0"/>
              <a:t>A.</a:t>
            </a:r>
            <a:r>
              <a:rPr lang="zh-CN" altLang="en-US" sz="2400" b="1" dirty="0" smtClean="0"/>
              <a:t>对于两个版本：</a:t>
            </a:r>
            <a:r>
              <a:rPr lang="en-US" altLang="zh-CN" sz="2400" b="1" dirty="0" err="1" smtClean="0"/>
              <a:t>buf</a:t>
            </a:r>
            <a:r>
              <a:rPr lang="zh-CN" altLang="en-US" sz="2400" b="1" dirty="0" smtClean="0"/>
              <a:t>、</a:t>
            </a:r>
            <a:r>
              <a:rPr lang="en-US" altLang="zh-CN" sz="2400" b="1" dirty="0" smtClean="0"/>
              <a:t>v</a:t>
            </a:r>
            <a:r>
              <a:rPr lang="zh-CN" altLang="en-US" sz="2400" b="1" dirty="0" smtClean="0"/>
              <a:t>和金丝雀值（如果有的话）分别在栈帧中的什么位置？</a:t>
            </a:r>
            <a:endParaRPr lang="en-US" altLang="zh-CN" sz="2400" b="1" dirty="0" smtClean="0"/>
          </a:p>
          <a:p>
            <a:r>
              <a:rPr lang="en-US" altLang="zh-CN" sz="2400" b="1" dirty="0" smtClean="0"/>
              <a:t>B.</a:t>
            </a:r>
            <a:r>
              <a:rPr lang="zh-CN" altLang="en-US" sz="2400" b="1" dirty="0"/>
              <a:t>在</a:t>
            </a:r>
            <a:r>
              <a:rPr lang="zh-CN" altLang="en-US" sz="2400" b="1" dirty="0" smtClean="0"/>
              <a:t>有保护的代码中，对局部变量的重新排列如何提供更好的安全性来对抗缓冲区越界攻击？</a:t>
            </a:r>
            <a:endParaRPr lang="zh-CN" altLang="en-US" sz="2400" b="1" dirty="0"/>
          </a:p>
        </p:txBody>
      </p:sp>
      <p:sp>
        <p:nvSpPr>
          <p:cNvPr id="5" name="文本框 4"/>
          <p:cNvSpPr txBox="1"/>
          <p:nvPr/>
        </p:nvSpPr>
        <p:spPr>
          <a:xfrm>
            <a:off x="6194737" y="3953814"/>
            <a:ext cx="5177307" cy="1938992"/>
          </a:xfrm>
          <a:prstGeom prst="rect">
            <a:avLst/>
          </a:prstGeom>
          <a:noFill/>
        </p:spPr>
        <p:txBody>
          <a:bodyPr wrap="square" rtlCol="0">
            <a:spAutoFit/>
          </a:bodyPr>
          <a:lstStyle/>
          <a:p>
            <a:r>
              <a:rPr lang="en-US" altLang="zh-CN" sz="2400" b="1" dirty="0" err="1" smtClean="0">
                <a:latin typeface="黑体" panose="02010609060101010101" pitchFamily="49" charset="-122"/>
                <a:ea typeface="黑体" panose="02010609060101010101" pitchFamily="49" charset="-122"/>
              </a:rPr>
              <a:t>A.Buf</a:t>
            </a:r>
            <a:r>
              <a:rPr lang="zh-CN" altLang="en-US" sz="2400" b="1"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a:t>
            </a:r>
            <a:r>
              <a:rPr lang="en-US" altLang="zh-CN" sz="2400" b="1" dirty="0" err="1" smtClean="0">
                <a:latin typeface="黑体" panose="02010609060101010101" pitchFamily="49" charset="-122"/>
                <a:ea typeface="黑体" panose="02010609060101010101" pitchFamily="49" charset="-122"/>
              </a:rPr>
              <a:t>rsp</a:t>
            </a:r>
            <a:r>
              <a:rPr lang="en-US" altLang="zh-CN" sz="2400" b="1" dirty="0" smtClean="0">
                <a:latin typeface="黑体" panose="02010609060101010101" pitchFamily="49" charset="-122"/>
                <a:ea typeface="黑体" panose="02010609060101010101" pitchFamily="49" charset="-122"/>
              </a:rPr>
              <a:t>)    v:$24(%rsp)</a:t>
            </a:r>
          </a:p>
          <a:p>
            <a:r>
              <a:rPr lang="en-US" altLang="zh-CN" sz="2400" b="1" dirty="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   </a:t>
            </a:r>
            <a:r>
              <a:rPr lang="en-US" altLang="zh-CN" sz="2400" b="1" dirty="0" err="1" smtClean="0">
                <a:latin typeface="黑体" panose="02010609060101010101" pitchFamily="49" charset="-122"/>
                <a:ea typeface="黑体" panose="02010609060101010101" pitchFamily="49" charset="-122"/>
              </a:rPr>
              <a:t>Buf</a:t>
            </a:r>
            <a:r>
              <a:rPr lang="en-US" altLang="zh-CN" sz="2400" b="1" dirty="0" smtClean="0">
                <a:latin typeface="黑体" panose="02010609060101010101" pitchFamily="49" charset="-122"/>
                <a:ea typeface="黑体" panose="02010609060101010101" pitchFamily="49" charset="-122"/>
              </a:rPr>
              <a:t>:  $16(%</a:t>
            </a:r>
            <a:r>
              <a:rPr lang="en-US" altLang="zh-CN" sz="2400" b="1" dirty="0" err="1" smtClean="0">
                <a:latin typeface="黑体" panose="02010609060101010101" pitchFamily="49" charset="-122"/>
                <a:ea typeface="黑体" panose="02010609060101010101" pitchFamily="49" charset="-122"/>
              </a:rPr>
              <a:t>rsp</a:t>
            </a:r>
            <a:r>
              <a:rPr lang="en-US" altLang="zh-CN" sz="2400" b="1" dirty="0" smtClean="0">
                <a:latin typeface="黑体" panose="02010609060101010101" pitchFamily="49" charset="-122"/>
                <a:ea typeface="黑体" panose="02010609060101010101" pitchFamily="49" charset="-122"/>
              </a:rPr>
              <a:t>)  v:$8(%rsp)  </a:t>
            </a:r>
            <a:r>
              <a:rPr lang="zh-CN" altLang="en-US" sz="2400" b="1" dirty="0" smtClean="0">
                <a:latin typeface="黑体" panose="02010609060101010101" pitchFamily="49" charset="-122"/>
                <a:ea typeface="黑体" panose="02010609060101010101" pitchFamily="49" charset="-122"/>
              </a:rPr>
              <a:t>金丝雀</a:t>
            </a:r>
            <a:r>
              <a:rPr lang="en-US" altLang="zh-CN" sz="2400" b="1" dirty="0" smtClean="0">
                <a:latin typeface="黑体" panose="02010609060101010101" pitchFamily="49" charset="-122"/>
                <a:ea typeface="黑体" panose="02010609060101010101" pitchFamily="49" charset="-122"/>
              </a:rPr>
              <a:t>:$40(%</a:t>
            </a:r>
            <a:r>
              <a:rPr lang="en-US" altLang="zh-CN" sz="2400" b="1" dirty="0" err="1" smtClean="0">
                <a:latin typeface="黑体" panose="02010609060101010101" pitchFamily="49" charset="-122"/>
                <a:ea typeface="黑体" panose="02010609060101010101" pitchFamily="49" charset="-122"/>
              </a:rPr>
              <a:t>rsp</a:t>
            </a:r>
            <a:r>
              <a:rPr lang="en-US" altLang="zh-CN" sz="2400" b="1" dirty="0" smtClean="0">
                <a:latin typeface="黑体" panose="02010609060101010101" pitchFamily="49" charset="-122"/>
                <a:ea typeface="黑体" panose="02010609060101010101" pitchFamily="49" charset="-122"/>
              </a:rPr>
              <a:t>)</a:t>
            </a:r>
          </a:p>
          <a:p>
            <a:r>
              <a:rPr lang="en-US" altLang="zh-CN" sz="2400" b="1" dirty="0" smtClean="0">
                <a:latin typeface="黑体" panose="02010609060101010101" pitchFamily="49" charset="-122"/>
                <a:ea typeface="黑体" panose="02010609060101010101" pitchFamily="49" charset="-122"/>
              </a:rPr>
              <a:t>B.</a:t>
            </a:r>
            <a:r>
              <a:rPr lang="zh-CN" altLang="en-US" sz="2400" b="1" dirty="0" smtClean="0">
                <a:latin typeface="黑体" panose="02010609060101010101" pitchFamily="49" charset="-122"/>
                <a:ea typeface="黑体" panose="02010609060101010101" pitchFamily="49" charset="-122"/>
              </a:rPr>
              <a:t>局部变量</a:t>
            </a:r>
            <a:r>
              <a:rPr lang="en-US" altLang="zh-CN" sz="2400" b="1" dirty="0" smtClean="0">
                <a:latin typeface="黑体" panose="02010609060101010101" pitchFamily="49" charset="-122"/>
                <a:ea typeface="黑体" panose="02010609060101010101" pitchFamily="49" charset="-122"/>
              </a:rPr>
              <a:t>v</a:t>
            </a:r>
            <a:r>
              <a:rPr lang="zh-CN" altLang="en-US" sz="2400" b="1" dirty="0" smtClean="0">
                <a:latin typeface="黑体" panose="02010609060101010101" pitchFamily="49" charset="-122"/>
                <a:ea typeface="黑体" panose="02010609060101010101" pitchFamily="49" charset="-122"/>
              </a:rPr>
              <a:t>比</a:t>
            </a:r>
            <a:r>
              <a:rPr lang="en-US" altLang="zh-CN" sz="2400" b="1" dirty="0" err="1" smtClean="0">
                <a:latin typeface="黑体" panose="02010609060101010101" pitchFamily="49" charset="-122"/>
                <a:ea typeface="黑体" panose="02010609060101010101" pitchFamily="49" charset="-122"/>
              </a:rPr>
              <a:t>buf</a:t>
            </a:r>
            <a:r>
              <a:rPr lang="zh-CN" altLang="en-US" sz="2400" b="1" dirty="0" smtClean="0">
                <a:latin typeface="黑体" panose="02010609060101010101" pitchFamily="49" charset="-122"/>
                <a:ea typeface="黑体" panose="02010609060101010101" pitchFamily="49" charset="-122"/>
              </a:rPr>
              <a:t>更靠近栈顶，因此</a:t>
            </a:r>
            <a:r>
              <a:rPr lang="en-US" altLang="zh-CN" sz="2400" b="1" dirty="0" err="1" smtClean="0">
                <a:latin typeface="黑体" panose="02010609060101010101" pitchFamily="49" charset="-122"/>
                <a:ea typeface="黑体" panose="02010609060101010101" pitchFamily="49" charset="-122"/>
              </a:rPr>
              <a:t>buf</a:t>
            </a:r>
            <a:r>
              <a:rPr lang="zh-CN" altLang="en-US" sz="2400" b="1" dirty="0" smtClean="0">
                <a:latin typeface="黑体" panose="02010609060101010101" pitchFamily="49" charset="-122"/>
                <a:ea typeface="黑体" panose="02010609060101010101" pitchFamily="49" charset="-122"/>
              </a:rPr>
              <a:t>溢出就不会破坏</a:t>
            </a:r>
            <a:r>
              <a:rPr lang="en-US" altLang="zh-CN" sz="2400" b="1" dirty="0" smtClean="0">
                <a:latin typeface="黑体" panose="02010609060101010101" pitchFamily="49" charset="-122"/>
                <a:ea typeface="黑体" panose="02010609060101010101" pitchFamily="49" charset="-122"/>
              </a:rPr>
              <a:t>v</a:t>
            </a:r>
            <a:r>
              <a:rPr lang="zh-CN" altLang="en-US" sz="2400" b="1" dirty="0" smtClean="0">
                <a:latin typeface="黑体" panose="02010609060101010101" pitchFamily="49" charset="-122"/>
                <a:ea typeface="黑体" panose="02010609060101010101" pitchFamily="49" charset="-122"/>
              </a:rPr>
              <a:t>的值。</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437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4891" y="405169"/>
            <a:ext cx="8911687" cy="1280890"/>
          </a:xfrm>
        </p:spPr>
        <p:txBody>
          <a:bodyPr>
            <a:normAutofit/>
          </a:bodyPr>
          <a:lstStyle/>
          <a:p>
            <a:r>
              <a:rPr lang="zh-CN" altLang="en-US" sz="7200" dirty="0" smtClean="0">
                <a:latin typeface="黑体" panose="02010609060101010101" pitchFamily="49" charset="-122"/>
                <a:ea typeface="黑体" panose="02010609060101010101" pitchFamily="49" charset="-122"/>
              </a:rPr>
              <a:t>谢谢！</a:t>
            </a:r>
            <a:endParaRPr lang="zh-CN" altLang="en-US" sz="7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0226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12694" y="1541170"/>
            <a:ext cx="8915400" cy="4705083"/>
          </a:xfrm>
        </p:spPr>
        <p:txBody>
          <a:bodyPr/>
          <a:lstStyle/>
          <a:p>
            <a:r>
              <a:rPr lang="zh-CN" altLang="en-US" sz="4000" b="1" dirty="0" smtClean="0">
                <a:solidFill>
                  <a:schemeClr val="accent2">
                    <a:lumMod val="60000"/>
                    <a:lumOff val="40000"/>
                  </a:schemeClr>
                </a:solidFill>
                <a:latin typeface="黑体" panose="02010609060101010101" pitchFamily="49" charset="-122"/>
                <a:ea typeface="黑体" panose="02010609060101010101" pitchFamily="49" charset="-122"/>
              </a:rPr>
              <a:t>联合</a:t>
            </a:r>
            <a:endParaRPr lang="en-US" altLang="zh-CN" sz="4000" b="1" dirty="0" smtClean="0">
              <a:solidFill>
                <a:schemeClr val="accent2">
                  <a:lumMod val="60000"/>
                  <a:lumOff val="40000"/>
                </a:schemeClr>
              </a:solidFill>
              <a:latin typeface="黑体" panose="02010609060101010101" pitchFamily="49" charset="-122"/>
              <a:ea typeface="黑体" panose="02010609060101010101" pitchFamily="49" charset="-122"/>
            </a:endParaRPr>
          </a:p>
          <a:p>
            <a:r>
              <a:rPr lang="zh-CN" altLang="en-US" sz="4000" b="1" dirty="0" smtClean="0">
                <a:solidFill>
                  <a:schemeClr val="accent2">
                    <a:lumMod val="75000"/>
                  </a:schemeClr>
                </a:solidFill>
                <a:latin typeface="黑体" panose="02010609060101010101" pitchFamily="49" charset="-122"/>
                <a:ea typeface="黑体" panose="02010609060101010101" pitchFamily="49" charset="-122"/>
              </a:rPr>
              <a:t>内存配置</a:t>
            </a:r>
            <a:endParaRPr lang="zh-CN" altLang="en-US" dirty="0"/>
          </a:p>
          <a:p>
            <a:r>
              <a:rPr lang="zh-CN" altLang="en-US" sz="4000" b="1" dirty="0" smtClean="0">
                <a:solidFill>
                  <a:schemeClr val="accent2">
                    <a:lumMod val="75000"/>
                  </a:schemeClr>
                </a:solidFill>
                <a:latin typeface="黑体" panose="02010609060101010101" pitchFamily="49" charset="-122"/>
                <a:ea typeface="黑体" panose="02010609060101010101" pitchFamily="49" charset="-122"/>
              </a:rPr>
              <a:t>缓冲区溢出</a:t>
            </a:r>
            <a:endParaRPr lang="en-US" altLang="zh-CN" sz="4000" b="1" dirty="0" smtClean="0">
              <a:solidFill>
                <a:schemeClr val="accent2">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0167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6479" y="533957"/>
            <a:ext cx="8911687" cy="1280890"/>
          </a:xfrm>
        </p:spPr>
        <p:txBody>
          <a:bodyPr>
            <a:normAutofit/>
          </a:bodyPr>
          <a:lstStyle/>
          <a:p>
            <a:r>
              <a:rPr lang="zh-CN" altLang="en-US" sz="4400" b="1" dirty="0" smtClean="0">
                <a:latin typeface="黑体" panose="02010609060101010101" pitchFamily="49" charset="-122"/>
                <a:ea typeface="黑体" panose="02010609060101010101" pitchFamily="49" charset="-122"/>
              </a:rPr>
              <a:t>联合</a:t>
            </a:r>
            <a:endParaRPr lang="zh-CN" altLang="en-US" sz="4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816479" y="1541172"/>
            <a:ext cx="8915400" cy="3777622"/>
          </a:xfrm>
        </p:spPr>
        <p:txBody>
          <a:bodyPr/>
          <a:lstStyle/>
          <a:p>
            <a:r>
              <a:rPr lang="zh-CN" altLang="en-US" sz="3600" dirty="0">
                <a:latin typeface="黑体" panose="02010609060101010101" pitchFamily="49" charset="-122"/>
                <a:ea typeface="黑体" panose="02010609060101010101" pitchFamily="49" charset="-122"/>
              </a:rPr>
              <a:t>语法</a:t>
            </a:r>
            <a:r>
              <a:rPr lang="zh-CN" altLang="en-US" sz="3600" dirty="0" smtClean="0">
                <a:latin typeface="黑体" panose="02010609060101010101" pitchFamily="49" charset="-122"/>
                <a:ea typeface="黑体" panose="02010609060101010101" pitchFamily="49" charset="-122"/>
              </a:rPr>
              <a:t>和结构体相同。</a:t>
            </a:r>
            <a:endParaRPr lang="en-US" altLang="zh-CN" sz="3600" dirty="0" smtClean="0">
              <a:latin typeface="黑体" panose="02010609060101010101" pitchFamily="49" charset="-122"/>
              <a:ea typeface="黑体" panose="02010609060101010101" pitchFamily="49" charset="-122"/>
            </a:endParaRPr>
          </a:p>
          <a:p>
            <a:r>
              <a:rPr lang="zh-CN" altLang="en-US" sz="3600" dirty="0" smtClean="0">
                <a:latin typeface="黑体" panose="02010609060101010101" pitchFamily="49" charset="-122"/>
                <a:ea typeface="黑体" panose="02010609060101010101" pitchFamily="49" charset="-122"/>
              </a:rPr>
              <a:t>允许</a:t>
            </a:r>
            <a:r>
              <a:rPr lang="zh-CN" altLang="en-US" sz="3600" dirty="0">
                <a:latin typeface="黑体" panose="02010609060101010101" pitchFamily="49" charset="-122"/>
                <a:ea typeface="黑体" panose="02010609060101010101" pitchFamily="49" charset="-122"/>
              </a:rPr>
              <a:t>以多种</a:t>
            </a:r>
            <a:r>
              <a:rPr lang="zh-CN" altLang="en-US" sz="3600" dirty="0" smtClean="0">
                <a:latin typeface="黑体" panose="02010609060101010101" pitchFamily="49" charset="-122"/>
                <a:ea typeface="黑体" panose="02010609060101010101" pitchFamily="49" charset="-122"/>
              </a:rPr>
              <a:t>类型来引用同一对象。</a:t>
            </a:r>
            <a:endParaRPr lang="en-US" altLang="zh-CN" sz="3600" dirty="0" smtClean="0">
              <a:latin typeface="黑体" panose="02010609060101010101" pitchFamily="49" charset="-122"/>
              <a:ea typeface="黑体" panose="02010609060101010101" pitchFamily="49" charset="-122"/>
            </a:endParaRPr>
          </a:p>
          <a:p>
            <a:r>
              <a:rPr lang="zh-CN" altLang="en-US" sz="3600" dirty="0">
                <a:latin typeface="黑体" panose="02010609060101010101" pitchFamily="49" charset="-122"/>
                <a:ea typeface="黑体" panose="02010609060101010101" pitchFamily="49" charset="-122"/>
              </a:rPr>
              <a:t>总的</a:t>
            </a:r>
            <a:r>
              <a:rPr lang="zh-CN" altLang="en-US" sz="3600" dirty="0" smtClean="0">
                <a:latin typeface="黑体" panose="02010609060101010101" pitchFamily="49" charset="-122"/>
                <a:ea typeface="黑体" panose="02010609060101010101" pitchFamily="49" charset="-122"/>
              </a:rPr>
              <a:t>大小等于其最大字段的大小。</a:t>
            </a:r>
            <a:endParaRPr lang="en-US" altLang="zh-CN" sz="3600" dirty="0" smtClean="0">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111317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94434" y="546837"/>
            <a:ext cx="8911687" cy="1280890"/>
          </a:xfrm>
        </p:spPr>
        <p:txBody>
          <a:bodyPr>
            <a:normAutofit/>
          </a:bodyPr>
          <a:lstStyle/>
          <a:p>
            <a:r>
              <a:rPr lang="zh-CN" altLang="en-US" sz="4400" b="1" dirty="0" smtClean="0">
                <a:latin typeface="黑体" panose="02010609060101010101" pitchFamily="49" charset="-122"/>
                <a:ea typeface="黑体" panose="02010609060101010101" pitchFamily="49" charset="-122"/>
              </a:rPr>
              <a:t>联合</a:t>
            </a:r>
            <a:endParaRPr lang="zh-CN" altLang="en-US" sz="4400" b="1" dirty="0">
              <a:latin typeface="黑体" panose="02010609060101010101" pitchFamily="49" charset="-122"/>
              <a:ea typeface="黑体" panose="02010609060101010101" pitchFamily="49" charset="-122"/>
            </a:endParaRPr>
          </a:p>
        </p:txBody>
      </p:sp>
      <p:sp>
        <p:nvSpPr>
          <p:cNvPr id="5" name="内容占位符 4"/>
          <p:cNvSpPr>
            <a:spLocks noGrp="1"/>
          </p:cNvSpPr>
          <p:nvPr>
            <p:ph sz="half" idx="1"/>
          </p:nvPr>
        </p:nvSpPr>
        <p:spPr>
          <a:xfrm>
            <a:off x="1794434" y="1618444"/>
            <a:ext cx="4313864" cy="4576293"/>
          </a:xfrm>
        </p:spPr>
        <p:txBody>
          <a:bodyPr>
            <a:normAutofit/>
          </a:bodyPr>
          <a:lstStyle/>
          <a:p>
            <a:r>
              <a:rPr lang="en-US" altLang="zh-CN" sz="2000" b="1" dirty="0">
                <a:latin typeface="黑体" panose="02010609060101010101" pitchFamily="49" charset="-122"/>
                <a:ea typeface="黑体" panose="02010609060101010101" pitchFamily="49" charset="-122"/>
              </a:rPr>
              <a:t>union U1 </a:t>
            </a:r>
            <a:r>
              <a:rPr lang="en-US" altLang="zh-CN" sz="2000" dirty="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char </a:t>
            </a:r>
            <a:r>
              <a:rPr lang="en-US" altLang="zh-CN" sz="2000" dirty="0">
                <a:latin typeface="黑体" panose="02010609060101010101" pitchFamily="49" charset="-122"/>
                <a:ea typeface="黑体" panose="02010609060101010101" pitchFamily="49" charset="-122"/>
              </a:rPr>
              <a:t>c; </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en-US" altLang="zh-CN" sz="2000" dirty="0" err="1" smtClean="0">
                <a:latin typeface="黑体" panose="02010609060101010101" pitchFamily="49" charset="-122"/>
                <a:ea typeface="黑体" panose="02010609060101010101" pitchFamily="49" charset="-122"/>
              </a:rPr>
              <a:t>int</a:t>
            </a:r>
            <a:r>
              <a:rPr lang="en-US" altLang="zh-CN" sz="2000" dirty="0" smtClean="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[2]; </a:t>
            </a:r>
            <a:r>
              <a:rPr lang="en-US" altLang="zh-CN" sz="2000" dirty="0" smtClean="0">
                <a:latin typeface="黑体" panose="02010609060101010101" pitchFamily="49" charset="-122"/>
                <a:ea typeface="黑体" panose="02010609060101010101" pitchFamily="49" charset="-122"/>
              </a:rPr>
              <a:t> </a:t>
            </a: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double </a:t>
            </a:r>
            <a:r>
              <a:rPr lang="en-US" altLang="zh-CN" sz="2000" dirty="0">
                <a:latin typeface="黑体" panose="02010609060101010101" pitchFamily="49" charset="-122"/>
                <a:ea typeface="黑体" panose="02010609060101010101" pitchFamily="49" charset="-122"/>
              </a:rPr>
              <a:t>v; </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*up;</a:t>
            </a:r>
          </a:p>
          <a:p>
            <a:r>
              <a:rPr lang="en-US" altLang="zh-CN" sz="2000" b="1" dirty="0" err="1">
                <a:latin typeface="黑体" panose="02010609060101010101" pitchFamily="49" charset="-122"/>
                <a:ea typeface="黑体" panose="02010609060101010101" pitchFamily="49" charset="-122"/>
              </a:rPr>
              <a:t>struct</a:t>
            </a:r>
            <a:r>
              <a:rPr lang="en-US" altLang="zh-CN" sz="2000" b="1" dirty="0">
                <a:latin typeface="黑体" panose="02010609060101010101" pitchFamily="49" charset="-122"/>
                <a:ea typeface="黑体" panose="02010609060101010101" pitchFamily="49" charset="-122"/>
              </a:rPr>
              <a:t> S1 </a:t>
            </a:r>
            <a:r>
              <a:rPr lang="en-US" altLang="zh-CN" sz="2000" dirty="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char </a:t>
            </a:r>
            <a:r>
              <a:rPr lang="en-US" altLang="zh-CN" sz="2000" dirty="0">
                <a:latin typeface="黑体" panose="02010609060101010101" pitchFamily="49" charset="-122"/>
                <a:ea typeface="黑体" panose="02010609060101010101" pitchFamily="49" charset="-122"/>
              </a:rPr>
              <a:t>c; </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a:t>
            </a:r>
            <a:r>
              <a:rPr lang="en-US" altLang="zh-CN" sz="2000" dirty="0" err="1" smtClean="0">
                <a:latin typeface="黑体" panose="02010609060101010101" pitchFamily="49" charset="-122"/>
                <a:ea typeface="黑体" panose="02010609060101010101" pitchFamily="49" charset="-122"/>
              </a:rPr>
              <a:t>int</a:t>
            </a:r>
            <a:r>
              <a:rPr lang="en-US" altLang="zh-CN" sz="2000" dirty="0" smtClean="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i</a:t>
            </a:r>
            <a:r>
              <a:rPr lang="en-US" altLang="zh-CN" sz="2000" dirty="0">
                <a:latin typeface="黑体" panose="02010609060101010101" pitchFamily="49" charset="-122"/>
                <a:ea typeface="黑体" panose="02010609060101010101" pitchFamily="49" charset="-122"/>
              </a:rPr>
              <a:t>[2]; </a:t>
            </a:r>
            <a:endParaRPr lang="en-US" altLang="zh-CN" sz="2000" dirty="0" smtClean="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  double </a:t>
            </a:r>
            <a:r>
              <a:rPr lang="en-US" altLang="zh-CN" sz="2000" dirty="0">
                <a:latin typeface="黑体" panose="02010609060101010101" pitchFamily="49" charset="-122"/>
                <a:ea typeface="黑体" panose="02010609060101010101" pitchFamily="49" charset="-122"/>
              </a:rPr>
              <a:t>v; </a:t>
            </a:r>
            <a:endParaRPr lang="en-US" altLang="zh-CN" sz="2000" dirty="0" smtClean="0">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sp</a:t>
            </a:r>
            <a:r>
              <a:rPr lang="en-US" altLang="zh-CN" sz="2000" dirty="0">
                <a:latin typeface="黑体" panose="02010609060101010101" pitchFamily="49" charset="-122"/>
                <a:ea typeface="黑体" panose="02010609060101010101" pitchFamily="49" charset="-122"/>
              </a:rPr>
              <a:t>;</a:t>
            </a:r>
          </a:p>
          <a:p>
            <a:endParaRPr lang="zh-CN" altLang="en-US" dirty="0"/>
          </a:p>
        </p:txBody>
      </p:sp>
      <p:pic>
        <p:nvPicPr>
          <p:cNvPr id="19" name="内容占位符 1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12902" y="1879777"/>
            <a:ext cx="4159898" cy="1420970"/>
          </a:xfrm>
        </p:spPr>
      </p:pic>
      <p:sp>
        <p:nvSpPr>
          <p:cNvPr id="13" name="圆角矩形 12"/>
          <p:cNvSpPr/>
          <p:nvPr/>
        </p:nvSpPr>
        <p:spPr>
          <a:xfrm>
            <a:off x="1794434" y="1618445"/>
            <a:ext cx="4313864" cy="220658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1794434" y="3825025"/>
            <a:ext cx="4313864" cy="209925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277" y="4441149"/>
            <a:ext cx="5971504" cy="867007"/>
          </a:xfrm>
          <a:prstGeom prst="rect">
            <a:avLst/>
          </a:prstGeom>
        </p:spPr>
      </p:pic>
    </p:spTree>
    <p:extLst>
      <p:ext uri="{BB962C8B-B14F-4D97-AF65-F5344CB8AC3E}">
        <p14:creationId xmlns:p14="http://schemas.microsoft.com/office/powerpoint/2010/main" val="349425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1556" y="572595"/>
            <a:ext cx="8911687" cy="1280890"/>
          </a:xfrm>
        </p:spPr>
        <p:txBody>
          <a:bodyPr>
            <a:normAutofit/>
          </a:bodyPr>
          <a:lstStyle/>
          <a:p>
            <a:r>
              <a:rPr lang="zh-CN" altLang="en-US" sz="4400" b="1" dirty="0" smtClean="0">
                <a:latin typeface="黑体" panose="02010609060101010101" pitchFamily="49" charset="-122"/>
                <a:ea typeface="黑体" panose="02010609060101010101" pitchFamily="49" charset="-122"/>
              </a:rPr>
              <a:t>联合</a:t>
            </a:r>
            <a:endParaRPr lang="zh-CN" altLang="en-US" sz="4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781555" y="1541172"/>
            <a:ext cx="9384427" cy="4215684"/>
          </a:xfrm>
        </p:spPr>
        <p:txBody>
          <a:bodyPr>
            <a:normAutofit/>
          </a:bodyPr>
          <a:lstStyle/>
          <a:p>
            <a:r>
              <a:rPr lang="en-US" altLang="zh-CN" sz="2800" dirty="0" err="1">
                <a:latin typeface="黑体" panose="02010609060101010101" pitchFamily="49" charset="-122"/>
                <a:ea typeface="黑体" panose="02010609060101010101" pitchFamily="49" charset="-122"/>
              </a:rPr>
              <a:t>typedef</a:t>
            </a:r>
            <a:r>
              <a:rPr lang="en-US" altLang="zh-CN" sz="2800" dirty="0">
                <a:latin typeface="黑体" panose="02010609060101010101" pitchFamily="49" charset="-122"/>
                <a:ea typeface="黑体" panose="02010609060101010101" pitchFamily="49" charset="-122"/>
              </a:rPr>
              <a:t> union {</a:t>
            </a:r>
          </a:p>
          <a:p>
            <a:r>
              <a:rPr lang="en-US" altLang="zh-CN" sz="2800" dirty="0">
                <a:latin typeface="黑体" panose="02010609060101010101" pitchFamily="49" charset="-122"/>
                <a:ea typeface="黑体" panose="02010609060101010101" pitchFamily="49" charset="-122"/>
              </a:rPr>
              <a:t>float f;</a:t>
            </a:r>
          </a:p>
          <a:p>
            <a:r>
              <a:rPr lang="en-US" altLang="zh-CN" sz="2800" dirty="0">
                <a:latin typeface="黑体" panose="02010609060101010101" pitchFamily="49" charset="-122"/>
                <a:ea typeface="黑体" panose="02010609060101010101" pitchFamily="49" charset="-122"/>
              </a:rPr>
              <a:t>unsigned u;</a:t>
            </a:r>
          </a:p>
          <a:p>
            <a:r>
              <a:rPr lang="en-US" altLang="zh-CN" sz="2800" dirty="0">
                <a:latin typeface="黑体" panose="02010609060101010101" pitchFamily="49" charset="-122"/>
                <a:ea typeface="黑体" panose="02010609060101010101" pitchFamily="49" charset="-122"/>
              </a:rPr>
              <a:t>} </a:t>
            </a:r>
            <a:r>
              <a:rPr lang="en-US" altLang="zh-CN" sz="2800" dirty="0" err="1" smtClean="0">
                <a:latin typeface="黑体" panose="02010609060101010101" pitchFamily="49" charset="-122"/>
                <a:ea typeface="黑体" panose="02010609060101010101" pitchFamily="49" charset="-122"/>
              </a:rPr>
              <a:t>bit_float_t</a:t>
            </a:r>
            <a:r>
              <a:rPr lang="en-US" altLang="zh-CN" sz="2800" dirty="0" smtClean="0">
                <a:latin typeface="黑体" panose="02010609060101010101" pitchFamily="49" charset="-122"/>
                <a:ea typeface="黑体" panose="02010609060101010101" pitchFamily="49" charset="-122"/>
              </a:rPr>
              <a:t>;</a:t>
            </a:r>
          </a:p>
          <a:p>
            <a:r>
              <a:rPr lang="zh-CN" altLang="en-US" sz="3600" b="1" dirty="0">
                <a:latin typeface="黑体" panose="02010609060101010101" pitchFamily="49" charset="-122"/>
                <a:ea typeface="黑体" panose="02010609060101010101" pitchFamily="49" charset="-122"/>
              </a:rPr>
              <a:t>不同</a:t>
            </a:r>
            <a:r>
              <a:rPr lang="zh-CN" altLang="en-US" sz="3600" b="1" dirty="0" smtClean="0">
                <a:latin typeface="黑体" panose="02010609060101010101" pitchFamily="49" charset="-122"/>
                <a:ea typeface="黑体" panose="02010609060101010101" pitchFamily="49" charset="-122"/>
              </a:rPr>
              <a:t>于</a:t>
            </a:r>
            <a:r>
              <a:rPr lang="zh-CN" altLang="en-US" sz="3600" b="1" dirty="0">
                <a:latin typeface="黑体" panose="02010609060101010101" pitchFamily="49" charset="-122"/>
                <a:ea typeface="黑体" panose="02010609060101010101" pitchFamily="49" charset="-122"/>
              </a:rPr>
              <a:t>强制类型</a:t>
            </a:r>
            <a:r>
              <a:rPr lang="zh-CN" altLang="en-US" sz="3600" b="1" dirty="0" smtClean="0">
                <a:latin typeface="黑体" panose="02010609060101010101" pitchFamily="49" charset="-122"/>
                <a:ea typeface="黑体" panose="02010609060101010101" pitchFamily="49" charset="-122"/>
              </a:rPr>
              <a:t>转换。</a:t>
            </a:r>
            <a:endParaRPr lang="en-US" altLang="zh-CN" sz="3600" b="1" dirty="0" smtClean="0">
              <a:latin typeface="黑体" panose="02010609060101010101" pitchFamily="49" charset="-122"/>
              <a:ea typeface="黑体" panose="02010609060101010101" pitchFamily="49" charset="-122"/>
            </a:endParaRPr>
          </a:p>
          <a:p>
            <a:pPr marL="0" indent="0">
              <a:buNone/>
            </a:pPr>
            <a:endParaRPr lang="en-US" altLang="zh-CN" sz="2800" b="1"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7470" y="1541172"/>
            <a:ext cx="2730321" cy="1906624"/>
          </a:xfrm>
          <a:prstGeom prst="rect">
            <a:avLst/>
          </a:prstGeom>
        </p:spPr>
      </p:pic>
    </p:spTree>
    <p:extLst>
      <p:ext uri="{BB962C8B-B14F-4D97-AF65-F5344CB8AC3E}">
        <p14:creationId xmlns:p14="http://schemas.microsoft.com/office/powerpoint/2010/main" val="415833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9814" y="1515413"/>
            <a:ext cx="8915400" cy="3777622"/>
          </a:xfrm>
        </p:spPr>
        <p:txBody>
          <a:bodyPr/>
          <a:lstStyle/>
          <a:p>
            <a:r>
              <a:rPr lang="zh-CN" altLang="en-US" sz="4000" b="1" dirty="0">
                <a:solidFill>
                  <a:schemeClr val="accent2">
                    <a:lumMod val="75000"/>
                  </a:schemeClr>
                </a:solidFill>
                <a:latin typeface="黑体" panose="02010609060101010101" pitchFamily="49" charset="-122"/>
                <a:ea typeface="黑体" panose="02010609060101010101" pitchFamily="49" charset="-122"/>
              </a:rPr>
              <a:t>联合</a:t>
            </a:r>
            <a:endParaRPr lang="en-US" altLang="zh-CN" sz="4000" b="1" dirty="0">
              <a:solidFill>
                <a:schemeClr val="accent2">
                  <a:lumMod val="75000"/>
                </a:schemeClr>
              </a:solidFill>
              <a:latin typeface="黑体" panose="02010609060101010101" pitchFamily="49" charset="-122"/>
              <a:ea typeface="黑体" panose="02010609060101010101" pitchFamily="49" charset="-122"/>
            </a:endParaRPr>
          </a:p>
          <a:p>
            <a:r>
              <a:rPr lang="zh-CN" altLang="en-US" sz="4000" b="1" dirty="0">
                <a:solidFill>
                  <a:schemeClr val="accent2">
                    <a:lumMod val="60000"/>
                    <a:lumOff val="40000"/>
                  </a:schemeClr>
                </a:solidFill>
                <a:latin typeface="黑体" panose="02010609060101010101" pitchFamily="49" charset="-122"/>
                <a:ea typeface="黑体" panose="02010609060101010101" pitchFamily="49" charset="-122"/>
              </a:rPr>
              <a:t>内存配置</a:t>
            </a:r>
            <a:endParaRPr lang="zh-CN" altLang="en-US" sz="4000" dirty="0">
              <a:solidFill>
                <a:schemeClr val="accent2">
                  <a:lumMod val="60000"/>
                  <a:lumOff val="40000"/>
                </a:schemeClr>
              </a:solidFill>
              <a:latin typeface="黑体" panose="02010609060101010101" pitchFamily="49" charset="-122"/>
              <a:ea typeface="黑体" panose="02010609060101010101" pitchFamily="49" charset="-122"/>
            </a:endParaRPr>
          </a:p>
          <a:p>
            <a:r>
              <a:rPr lang="zh-CN" altLang="en-US" sz="4000" b="1" dirty="0">
                <a:solidFill>
                  <a:schemeClr val="accent2">
                    <a:lumMod val="75000"/>
                  </a:schemeClr>
                </a:solidFill>
                <a:latin typeface="黑体" panose="02010609060101010101" pitchFamily="49" charset="-122"/>
                <a:ea typeface="黑体" panose="02010609060101010101" pitchFamily="49" charset="-122"/>
              </a:rPr>
              <a:t>缓冲区溢出</a:t>
            </a:r>
            <a:endParaRPr lang="en-US" altLang="zh-CN" sz="4000" b="1" dirty="0">
              <a:solidFill>
                <a:schemeClr val="accent2">
                  <a:lumMod val="75000"/>
                </a:schemeClr>
              </a:solidFill>
              <a:latin typeface="黑体" panose="02010609060101010101" pitchFamily="49" charset="-122"/>
              <a:ea typeface="黑体" panose="02010609060101010101" pitchFamily="49" charset="-122"/>
            </a:endParaRPr>
          </a:p>
          <a:p>
            <a:pPr marL="0" indent="0">
              <a:buNone/>
            </a:pP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00952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0192" y="546837"/>
            <a:ext cx="8911687" cy="1280890"/>
          </a:xfrm>
        </p:spPr>
        <p:txBody>
          <a:bodyPr>
            <a:normAutofit/>
          </a:bodyPr>
          <a:lstStyle/>
          <a:p>
            <a:r>
              <a:rPr lang="zh-CN" altLang="en-US" sz="4400" b="1" dirty="0" smtClean="0">
                <a:latin typeface="黑体" panose="02010609060101010101" pitchFamily="49" charset="-122"/>
                <a:ea typeface="黑体" panose="02010609060101010101" pitchFamily="49" charset="-122"/>
              </a:rPr>
              <a:t>内存配置</a:t>
            </a:r>
            <a:endParaRPr lang="zh-CN" altLang="en-US" sz="4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816479" y="1631324"/>
            <a:ext cx="8409346" cy="3777622"/>
          </a:xfrm>
        </p:spPr>
        <p:txBody>
          <a:bodyPr>
            <a:noAutofit/>
          </a:bodyPr>
          <a:lstStyle/>
          <a:p>
            <a:r>
              <a:rPr lang="zh-CN" altLang="en-US" sz="2400" dirty="0" smtClean="0"/>
              <a:t>栈：（</a:t>
            </a:r>
            <a:r>
              <a:rPr lang="en-US" altLang="zh-CN" sz="2400" dirty="0" smtClean="0"/>
              <a:t>8MB</a:t>
            </a:r>
            <a:r>
              <a:rPr lang="zh-CN" altLang="en-US" sz="2400" dirty="0" smtClean="0"/>
              <a:t>大小限制）</a:t>
            </a:r>
            <a:r>
              <a:rPr lang="zh-CN" altLang="en-US" sz="2400" dirty="0" smtClean="0"/>
              <a:t>存放局部变量、参数、指针等。地址在较高位，自上而下。</a:t>
            </a:r>
            <a:endParaRPr lang="en-US" altLang="zh-CN" sz="2400" dirty="0" smtClean="0"/>
          </a:p>
          <a:p>
            <a:endParaRPr lang="en-US" altLang="zh-CN" sz="2400" dirty="0"/>
          </a:p>
          <a:p>
            <a:r>
              <a:rPr lang="zh-CN" altLang="en-US" sz="2400" dirty="0" smtClean="0"/>
              <a:t>堆</a:t>
            </a:r>
            <a:r>
              <a:rPr lang="zh-CN" altLang="en-US" sz="2400" dirty="0" smtClean="0"/>
              <a:t>：存放手工申请的内容，调用</a:t>
            </a:r>
            <a:r>
              <a:rPr lang="en-US" altLang="zh-CN" sz="2400" dirty="0" err="1" smtClean="0"/>
              <a:t>malloc</a:t>
            </a:r>
            <a:r>
              <a:rPr lang="en-US" altLang="zh-CN" sz="2400" dirty="0"/>
              <a:t>(), </a:t>
            </a:r>
            <a:r>
              <a:rPr lang="en-US" altLang="zh-CN" sz="2400" dirty="0" err="1"/>
              <a:t>calloc</a:t>
            </a:r>
            <a:r>
              <a:rPr lang="en-US" altLang="zh-CN" sz="2400" dirty="0"/>
              <a:t>(), new() </a:t>
            </a:r>
            <a:r>
              <a:rPr lang="zh-CN" altLang="en-US" sz="2400" dirty="0" smtClean="0"/>
              <a:t>时使用。</a:t>
            </a:r>
            <a:endParaRPr lang="en-US" altLang="zh-CN" sz="2400" dirty="0" smtClean="0"/>
          </a:p>
          <a:p>
            <a:endParaRPr lang="en-US" altLang="zh-CN" sz="2400" dirty="0" smtClean="0"/>
          </a:p>
          <a:p>
            <a:endParaRPr lang="en-US" altLang="zh-CN" sz="2400" dirty="0" smtClean="0"/>
          </a:p>
          <a:p>
            <a:r>
              <a:rPr lang="en-US" altLang="zh-CN" sz="2400" dirty="0" smtClean="0"/>
              <a:t>Data</a:t>
            </a:r>
            <a:r>
              <a:rPr lang="zh-CN" altLang="en-US" sz="2400" dirty="0" smtClean="0"/>
              <a:t>：存放全局变量、静态常量等，程序执行完后回收。</a:t>
            </a:r>
            <a:endParaRPr lang="en-US" altLang="zh-CN" sz="2400" dirty="0" smtClean="0"/>
          </a:p>
          <a:p>
            <a:endParaRPr lang="en-US" altLang="zh-CN" sz="2400" dirty="0" smtClean="0"/>
          </a:p>
          <a:p>
            <a:r>
              <a:rPr lang="en-US" altLang="zh-CN" sz="2400" dirty="0"/>
              <a:t>Text  / Shared Libraries </a:t>
            </a:r>
            <a:r>
              <a:rPr lang="zh-CN" altLang="en-US" sz="2400" dirty="0"/>
              <a:t>：</a:t>
            </a:r>
            <a:r>
              <a:rPr lang="en-US" altLang="zh-CN" sz="2400" dirty="0"/>
              <a:t> </a:t>
            </a:r>
            <a:r>
              <a:rPr lang="zh-CN" altLang="en-US" sz="2400" dirty="0"/>
              <a:t>存放函数体的二进制表示。（只读）</a:t>
            </a:r>
            <a:endParaRPr lang="en-US" altLang="zh-CN" sz="2400" dirty="0" smtClean="0"/>
          </a:p>
          <a:p>
            <a:pPr marL="0" indent="0">
              <a:buNone/>
            </a:pPr>
            <a:r>
              <a:rPr lang="en-US" altLang="zh-CN" sz="2400" dirty="0"/>
              <a:t> </a:t>
            </a:r>
            <a:r>
              <a:rPr lang="en-US" altLang="zh-CN" sz="2400" dirty="0" smtClean="0"/>
              <a:t>       </a:t>
            </a:r>
            <a:endParaRPr lang="zh-CN" altLang="en-US" sz="2400" dirty="0"/>
          </a:p>
        </p:txBody>
      </p:sp>
      <p:sp>
        <p:nvSpPr>
          <p:cNvPr id="4" name="左大括号 3"/>
          <p:cNvSpPr/>
          <p:nvPr/>
        </p:nvSpPr>
        <p:spPr>
          <a:xfrm>
            <a:off x="1120460" y="1631324"/>
            <a:ext cx="540000" cy="45360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825" y="1210614"/>
            <a:ext cx="1677793" cy="5647386"/>
          </a:xfrm>
          <a:prstGeom prst="rect">
            <a:avLst/>
          </a:prstGeom>
        </p:spPr>
      </p:pic>
    </p:spTree>
    <p:extLst>
      <p:ext uri="{BB962C8B-B14F-4D97-AF65-F5344CB8AC3E}">
        <p14:creationId xmlns:p14="http://schemas.microsoft.com/office/powerpoint/2010/main" val="2026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3071" y="598352"/>
            <a:ext cx="8911687" cy="1280890"/>
          </a:xfrm>
        </p:spPr>
        <p:txBody>
          <a:bodyPr>
            <a:normAutofit/>
          </a:bodyPr>
          <a:lstStyle/>
          <a:p>
            <a:r>
              <a:rPr lang="zh-CN" altLang="en-US" sz="4400" b="1" dirty="0">
                <a:latin typeface="黑体" panose="02010609060101010101" pitchFamily="49" charset="-122"/>
                <a:ea typeface="黑体" panose="02010609060101010101" pitchFamily="49" charset="-122"/>
              </a:rPr>
              <a:t>内存配置</a:t>
            </a:r>
            <a:endParaRPr lang="zh-CN" altLang="en-US" sz="4400" dirty="0"/>
          </a:p>
        </p:txBody>
      </p:sp>
      <p:sp>
        <p:nvSpPr>
          <p:cNvPr id="5" name="内容占位符 4"/>
          <p:cNvSpPr>
            <a:spLocks noGrp="1"/>
          </p:cNvSpPr>
          <p:nvPr>
            <p:ph idx="1"/>
          </p:nvPr>
        </p:nvSpPr>
        <p:spPr>
          <a:xfrm>
            <a:off x="815640" y="1502536"/>
            <a:ext cx="8915400" cy="3777622"/>
          </a:xfrm>
        </p:spPr>
        <p:txBody>
          <a:bodyPr>
            <a:noAutofit/>
          </a:bodyPr>
          <a:lstStyle/>
          <a:p>
            <a:r>
              <a:rPr lang="en-US" altLang="zh-CN" b="1" dirty="0">
                <a:latin typeface="黑体" panose="02010609060101010101" pitchFamily="49" charset="-122"/>
                <a:ea typeface="黑体" panose="02010609060101010101" pitchFamily="49" charset="-122"/>
              </a:rPr>
              <a:t>char </a:t>
            </a:r>
            <a:r>
              <a:rPr lang="en-US" altLang="zh-CN" b="1" dirty="0" err="1">
                <a:latin typeface="黑体" panose="02010609060101010101" pitchFamily="49" charset="-122"/>
                <a:ea typeface="黑体" panose="02010609060101010101" pitchFamily="49" charset="-122"/>
              </a:rPr>
              <a:t>big_array</a:t>
            </a:r>
            <a:r>
              <a:rPr lang="en-US" altLang="zh-CN" b="1" dirty="0">
                <a:latin typeface="黑体" panose="02010609060101010101" pitchFamily="49" charset="-122"/>
                <a:ea typeface="黑体" panose="02010609060101010101" pitchFamily="49" charset="-122"/>
              </a:rPr>
              <a:t>[1L&lt;&lt;24]; /* 16 MB */</a:t>
            </a:r>
          </a:p>
          <a:p>
            <a:r>
              <a:rPr lang="en-US" altLang="zh-CN" b="1" dirty="0">
                <a:latin typeface="黑体" panose="02010609060101010101" pitchFamily="49" charset="-122"/>
                <a:ea typeface="黑体" panose="02010609060101010101" pitchFamily="49" charset="-122"/>
              </a:rPr>
              <a:t>char </a:t>
            </a:r>
            <a:r>
              <a:rPr lang="en-US" altLang="zh-CN" b="1" dirty="0" err="1">
                <a:latin typeface="黑体" panose="02010609060101010101" pitchFamily="49" charset="-122"/>
                <a:ea typeface="黑体" panose="02010609060101010101" pitchFamily="49" charset="-122"/>
              </a:rPr>
              <a:t>huge_array</a:t>
            </a:r>
            <a:r>
              <a:rPr lang="en-US" altLang="zh-CN" b="1" dirty="0">
                <a:latin typeface="黑体" panose="02010609060101010101" pitchFamily="49" charset="-122"/>
                <a:ea typeface="黑体" panose="02010609060101010101" pitchFamily="49" charset="-122"/>
              </a:rPr>
              <a:t>[1L&lt;&lt;31]; /* 2 GB */</a:t>
            </a:r>
          </a:p>
          <a:p>
            <a:pPr marL="0" indent="0">
              <a:buNone/>
            </a:pPr>
            <a:r>
              <a:rPr lang="en-US" altLang="zh-CN" b="1" dirty="0" smtClean="0">
                <a:latin typeface="黑体" panose="02010609060101010101" pitchFamily="49" charset="-122"/>
                <a:ea typeface="黑体" panose="02010609060101010101" pitchFamily="49" charset="-122"/>
              </a:rPr>
              <a:t>  </a:t>
            </a:r>
            <a:r>
              <a:rPr lang="en-US" altLang="zh-CN" b="1" dirty="0" err="1" smtClean="0">
                <a:latin typeface="黑体" panose="02010609060101010101" pitchFamily="49" charset="-122"/>
                <a:ea typeface="黑体" panose="02010609060101010101" pitchFamily="49" charset="-122"/>
              </a:rPr>
              <a:t>int</a:t>
            </a:r>
            <a:r>
              <a:rPr lang="en-US" altLang="zh-CN" b="1" dirty="0" smtClean="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global = 0;</a:t>
            </a:r>
          </a:p>
          <a:p>
            <a:pPr marL="0" indent="0">
              <a:buNone/>
            </a:pPr>
            <a:r>
              <a:rPr lang="en-US" altLang="zh-CN" b="1" dirty="0" smtClean="0">
                <a:latin typeface="黑体" panose="02010609060101010101" pitchFamily="49" charset="-122"/>
                <a:ea typeface="黑体" panose="02010609060101010101" pitchFamily="49" charset="-122"/>
              </a:rPr>
              <a:t>  </a:t>
            </a:r>
            <a:r>
              <a:rPr lang="en-US" altLang="zh-CN" b="1" dirty="0" err="1" smtClean="0">
                <a:latin typeface="黑体" panose="02010609060101010101" pitchFamily="49" charset="-122"/>
                <a:ea typeface="黑体" panose="02010609060101010101" pitchFamily="49" charset="-122"/>
              </a:rPr>
              <a:t>int</a:t>
            </a:r>
            <a:r>
              <a:rPr lang="en-US" altLang="zh-CN" b="1" dirty="0" smtClean="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useless() { return 0; }</a:t>
            </a:r>
          </a:p>
          <a:p>
            <a:pPr marL="0" indent="0">
              <a:buNone/>
            </a:pPr>
            <a:r>
              <a:rPr lang="en-US" altLang="zh-CN" b="1" dirty="0" smtClean="0">
                <a:latin typeface="黑体" panose="02010609060101010101" pitchFamily="49" charset="-122"/>
                <a:ea typeface="黑体" panose="02010609060101010101" pitchFamily="49" charset="-122"/>
              </a:rPr>
              <a:t>  </a:t>
            </a:r>
            <a:r>
              <a:rPr lang="en-US" altLang="zh-CN" b="1" dirty="0" err="1" smtClean="0">
                <a:latin typeface="黑体" panose="02010609060101010101" pitchFamily="49" charset="-122"/>
                <a:ea typeface="黑体" panose="02010609060101010101" pitchFamily="49" charset="-122"/>
              </a:rPr>
              <a:t>int</a:t>
            </a:r>
            <a:r>
              <a:rPr lang="en-US" altLang="zh-CN" b="1" dirty="0" smtClean="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main </a:t>
            </a:r>
            <a:r>
              <a:rPr lang="en-US" altLang="zh-CN" b="1" dirty="0" smtClean="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0" indent="0">
              <a:buNone/>
            </a:pPr>
            <a:r>
              <a:rPr lang="en-US" altLang="zh-CN" b="1" dirty="0" smtClean="0">
                <a:latin typeface="黑体" panose="02010609060101010101" pitchFamily="49" charset="-122"/>
                <a:ea typeface="黑体" panose="02010609060101010101" pitchFamily="49" charset="-122"/>
              </a:rPr>
              <a:t>   void </a:t>
            </a:r>
            <a:r>
              <a:rPr lang="en-US" altLang="zh-CN" b="1" dirty="0">
                <a:latin typeface="黑体" panose="02010609060101010101" pitchFamily="49" charset="-122"/>
                <a:ea typeface="黑体" panose="02010609060101010101" pitchFamily="49" charset="-122"/>
              </a:rPr>
              <a:t>*p1, *p2, *p3, *p4;</a:t>
            </a:r>
          </a:p>
          <a:p>
            <a:r>
              <a:rPr lang="en-US" altLang="zh-CN" b="1" dirty="0" err="1">
                <a:latin typeface="黑体" panose="02010609060101010101" pitchFamily="49" charset="-122"/>
                <a:ea typeface="黑体" panose="02010609060101010101" pitchFamily="49" charset="-122"/>
              </a:rPr>
              <a:t>int</a:t>
            </a:r>
            <a:r>
              <a:rPr lang="en-US" altLang="zh-CN" b="1" dirty="0">
                <a:latin typeface="黑体" panose="02010609060101010101" pitchFamily="49" charset="-122"/>
                <a:ea typeface="黑体" panose="02010609060101010101" pitchFamily="49" charset="-122"/>
              </a:rPr>
              <a:t> local = 0;</a:t>
            </a:r>
          </a:p>
          <a:p>
            <a:r>
              <a:rPr lang="en-US" altLang="zh-CN" b="1" dirty="0">
                <a:latin typeface="黑体" panose="02010609060101010101" pitchFamily="49" charset="-122"/>
                <a:ea typeface="黑体" panose="02010609060101010101" pitchFamily="49" charset="-122"/>
              </a:rPr>
              <a:t>p1 = </a:t>
            </a:r>
            <a:r>
              <a:rPr lang="en-US" altLang="zh-CN" b="1" dirty="0" err="1">
                <a:latin typeface="黑体" panose="02010609060101010101" pitchFamily="49" charset="-122"/>
                <a:ea typeface="黑体" panose="02010609060101010101" pitchFamily="49" charset="-122"/>
              </a:rPr>
              <a:t>malloc</a:t>
            </a:r>
            <a:r>
              <a:rPr lang="en-US" altLang="zh-CN" b="1" dirty="0">
                <a:latin typeface="黑体" panose="02010609060101010101" pitchFamily="49" charset="-122"/>
                <a:ea typeface="黑体" panose="02010609060101010101" pitchFamily="49" charset="-122"/>
              </a:rPr>
              <a:t>(1L &lt;&lt; 28); /* 256 MB */</a:t>
            </a:r>
          </a:p>
          <a:p>
            <a:r>
              <a:rPr lang="en-US" altLang="zh-CN" b="1" dirty="0">
                <a:latin typeface="黑体" panose="02010609060101010101" pitchFamily="49" charset="-122"/>
                <a:ea typeface="黑体" panose="02010609060101010101" pitchFamily="49" charset="-122"/>
              </a:rPr>
              <a:t>p2 = </a:t>
            </a:r>
            <a:r>
              <a:rPr lang="en-US" altLang="zh-CN" b="1" dirty="0" err="1">
                <a:latin typeface="黑体" panose="02010609060101010101" pitchFamily="49" charset="-122"/>
                <a:ea typeface="黑体" panose="02010609060101010101" pitchFamily="49" charset="-122"/>
              </a:rPr>
              <a:t>malloc</a:t>
            </a:r>
            <a:r>
              <a:rPr lang="en-US" altLang="zh-CN" b="1" dirty="0">
                <a:latin typeface="黑体" panose="02010609060101010101" pitchFamily="49" charset="-122"/>
                <a:ea typeface="黑体" panose="02010609060101010101" pitchFamily="49" charset="-122"/>
              </a:rPr>
              <a:t>(1L &lt;&lt; 8);  /* 256  B */</a:t>
            </a:r>
          </a:p>
          <a:p>
            <a:r>
              <a:rPr lang="en-US" altLang="zh-CN" b="1" dirty="0">
                <a:latin typeface="黑体" panose="02010609060101010101" pitchFamily="49" charset="-122"/>
                <a:ea typeface="黑体" panose="02010609060101010101" pitchFamily="49" charset="-122"/>
              </a:rPr>
              <a:t>p3 = </a:t>
            </a:r>
            <a:r>
              <a:rPr lang="en-US" altLang="zh-CN" b="1" dirty="0" err="1">
                <a:latin typeface="黑体" panose="02010609060101010101" pitchFamily="49" charset="-122"/>
                <a:ea typeface="黑体" panose="02010609060101010101" pitchFamily="49" charset="-122"/>
              </a:rPr>
              <a:t>malloc</a:t>
            </a:r>
            <a:r>
              <a:rPr lang="en-US" altLang="zh-CN" b="1" dirty="0">
                <a:latin typeface="黑体" panose="02010609060101010101" pitchFamily="49" charset="-122"/>
                <a:ea typeface="黑体" panose="02010609060101010101" pitchFamily="49" charset="-122"/>
              </a:rPr>
              <a:t>(1L &lt;&lt; 32); /*   4 GB */</a:t>
            </a:r>
          </a:p>
          <a:p>
            <a:r>
              <a:rPr lang="en-US" altLang="zh-CN" b="1" dirty="0">
                <a:latin typeface="黑体" panose="02010609060101010101" pitchFamily="49" charset="-122"/>
                <a:ea typeface="黑体" panose="02010609060101010101" pitchFamily="49" charset="-122"/>
              </a:rPr>
              <a:t>p4 = </a:t>
            </a:r>
            <a:r>
              <a:rPr lang="en-US" altLang="zh-CN" b="1" dirty="0" err="1">
                <a:latin typeface="黑体" panose="02010609060101010101" pitchFamily="49" charset="-122"/>
                <a:ea typeface="黑体" panose="02010609060101010101" pitchFamily="49" charset="-122"/>
              </a:rPr>
              <a:t>malloc</a:t>
            </a:r>
            <a:r>
              <a:rPr lang="en-US" altLang="zh-CN" b="1" dirty="0">
                <a:latin typeface="黑体" panose="02010609060101010101" pitchFamily="49" charset="-122"/>
                <a:ea typeface="黑体" panose="02010609060101010101" pitchFamily="49" charset="-122"/>
              </a:rPr>
              <a:t>(1L &lt;&lt; 8);  /* 256  B */</a:t>
            </a:r>
          </a:p>
          <a:p>
            <a:r>
              <a:rPr lang="en-US" altLang="zh-CN" b="1" dirty="0">
                <a:latin typeface="黑体" panose="02010609060101010101" pitchFamily="49" charset="-122"/>
                <a:ea typeface="黑体" panose="02010609060101010101" pitchFamily="49" charset="-122"/>
              </a:rPr>
              <a:t>/* Some print statements ... */</a:t>
            </a:r>
          </a:p>
          <a:p>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885" y="1502535"/>
            <a:ext cx="2010056" cy="301794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941" y="772731"/>
            <a:ext cx="2229161" cy="5112913"/>
          </a:xfrm>
          <a:prstGeom prst="rect">
            <a:avLst/>
          </a:prstGeom>
        </p:spPr>
      </p:pic>
    </p:spTree>
    <p:extLst>
      <p:ext uri="{BB962C8B-B14F-4D97-AF65-F5344CB8AC3E}">
        <p14:creationId xmlns:p14="http://schemas.microsoft.com/office/powerpoint/2010/main" val="3364013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86935" y="1502535"/>
            <a:ext cx="8915400" cy="3777622"/>
          </a:xfrm>
        </p:spPr>
        <p:txBody>
          <a:bodyPr/>
          <a:lstStyle/>
          <a:p>
            <a:r>
              <a:rPr lang="zh-CN" altLang="en-US" sz="4000" b="1" dirty="0">
                <a:solidFill>
                  <a:schemeClr val="accent2">
                    <a:lumMod val="75000"/>
                  </a:schemeClr>
                </a:solidFill>
                <a:latin typeface="黑体" panose="02010609060101010101" pitchFamily="49" charset="-122"/>
                <a:ea typeface="黑体" panose="02010609060101010101" pitchFamily="49" charset="-122"/>
              </a:rPr>
              <a:t>联合</a:t>
            </a:r>
            <a:endParaRPr lang="en-US" altLang="zh-CN" sz="4000" b="1" dirty="0">
              <a:solidFill>
                <a:schemeClr val="accent2">
                  <a:lumMod val="75000"/>
                </a:schemeClr>
              </a:solidFill>
              <a:latin typeface="黑体" panose="02010609060101010101" pitchFamily="49" charset="-122"/>
              <a:ea typeface="黑体" panose="02010609060101010101" pitchFamily="49" charset="-122"/>
            </a:endParaRPr>
          </a:p>
          <a:p>
            <a:r>
              <a:rPr lang="zh-CN" altLang="en-US" sz="4000" b="1" dirty="0">
                <a:solidFill>
                  <a:schemeClr val="accent2">
                    <a:lumMod val="75000"/>
                  </a:schemeClr>
                </a:solidFill>
                <a:latin typeface="黑体" panose="02010609060101010101" pitchFamily="49" charset="-122"/>
                <a:ea typeface="黑体" panose="02010609060101010101" pitchFamily="49" charset="-122"/>
              </a:rPr>
              <a:t>内存配置</a:t>
            </a:r>
            <a:endParaRPr lang="zh-CN" altLang="en-US" sz="4000" dirty="0"/>
          </a:p>
          <a:p>
            <a:r>
              <a:rPr lang="zh-CN" altLang="en-US" sz="4000" b="1" dirty="0">
                <a:solidFill>
                  <a:schemeClr val="accent2">
                    <a:lumMod val="60000"/>
                    <a:lumOff val="40000"/>
                  </a:schemeClr>
                </a:solidFill>
                <a:latin typeface="黑体" panose="02010609060101010101" pitchFamily="49" charset="-122"/>
                <a:ea typeface="黑体" panose="02010609060101010101" pitchFamily="49" charset="-122"/>
              </a:rPr>
              <a:t>缓冲区溢出</a:t>
            </a:r>
            <a:endParaRPr lang="en-US" altLang="zh-CN" sz="4000" b="1" dirty="0">
              <a:solidFill>
                <a:schemeClr val="accent2">
                  <a:lumMod val="60000"/>
                  <a:lumOff val="40000"/>
                </a:schemeClr>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3248726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334</TotalTime>
  <Words>871</Words>
  <Application>Microsoft Office PowerPoint</Application>
  <PresentationFormat>宽屏</PresentationFormat>
  <Paragraphs>152</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黑体</vt:lpstr>
      <vt:lpstr>幼圆</vt:lpstr>
      <vt:lpstr>Arial</vt:lpstr>
      <vt:lpstr>Century Gothic</vt:lpstr>
      <vt:lpstr>Wingdings 3</vt:lpstr>
      <vt:lpstr>丝状</vt:lpstr>
      <vt:lpstr>Machine-Level Programming: Advanced Topics </vt:lpstr>
      <vt:lpstr>PowerPoint 演示文稿</vt:lpstr>
      <vt:lpstr>联合</vt:lpstr>
      <vt:lpstr>联合</vt:lpstr>
      <vt:lpstr>联合</vt:lpstr>
      <vt:lpstr>PowerPoint 演示文稿</vt:lpstr>
      <vt:lpstr>内存配置</vt:lpstr>
      <vt:lpstr>内存配置</vt:lpstr>
      <vt:lpstr>PowerPoint 演示文稿</vt:lpstr>
      <vt:lpstr>缓冲区溢出         </vt:lpstr>
      <vt:lpstr>缓冲区溢出</vt:lpstr>
      <vt:lpstr>缓冲区溢出</vt:lpstr>
      <vt:lpstr>缓冲区溢出（保护措施）</vt:lpstr>
      <vt:lpstr>缓冲区溢出（保护措施）</vt:lpstr>
      <vt:lpstr>练习</vt:lpstr>
      <vt:lpstr>PowerPoint 演示文稿</vt:lpstr>
      <vt:lpstr>谢谢！</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Machine-Level Programming: Advanced Topics</dc:title>
  <dc:creator>1225256500@qq.com</dc:creator>
  <cp:lastModifiedBy>1225256500@qq.com</cp:lastModifiedBy>
  <cp:revision>33</cp:revision>
  <dcterms:created xsi:type="dcterms:W3CDTF">2018-10-24T14:47:32Z</dcterms:created>
  <dcterms:modified xsi:type="dcterms:W3CDTF">2018-10-25T09:44:35Z</dcterms:modified>
</cp:coreProperties>
</file>