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42" r:id="rId2"/>
    <p:sldId id="619" r:id="rId3"/>
    <p:sldId id="543" r:id="rId4"/>
    <p:sldId id="656" r:id="rId5"/>
    <p:sldId id="657" r:id="rId6"/>
    <p:sldId id="622" r:id="rId7"/>
    <p:sldId id="658" r:id="rId8"/>
    <p:sldId id="659" r:id="rId9"/>
    <p:sldId id="665" r:id="rId10"/>
    <p:sldId id="714" r:id="rId11"/>
    <p:sldId id="720" r:id="rId12"/>
    <p:sldId id="721" r:id="rId13"/>
    <p:sldId id="718" r:id="rId14"/>
    <p:sldId id="719" r:id="rId15"/>
    <p:sldId id="711" r:id="rId16"/>
    <p:sldId id="726" r:id="rId17"/>
    <p:sldId id="727" r:id="rId18"/>
    <p:sldId id="709" r:id="rId19"/>
    <p:sldId id="728" r:id="rId20"/>
    <p:sldId id="729" r:id="rId21"/>
    <p:sldId id="706" r:id="rId22"/>
    <p:sldId id="707" r:id="rId23"/>
    <p:sldId id="708" r:id="rId24"/>
    <p:sldId id="625" r:id="rId25"/>
    <p:sldId id="685" r:id="rId26"/>
    <p:sldId id="686" r:id="rId27"/>
    <p:sldId id="687" r:id="rId28"/>
    <p:sldId id="688" r:id="rId29"/>
    <p:sldId id="689" r:id="rId30"/>
    <p:sldId id="690" r:id="rId31"/>
    <p:sldId id="691" r:id="rId32"/>
    <p:sldId id="692" r:id="rId33"/>
    <p:sldId id="693" r:id="rId34"/>
    <p:sldId id="730" r:id="rId35"/>
    <p:sldId id="695" r:id="rId36"/>
    <p:sldId id="696" r:id="rId37"/>
    <p:sldId id="710" r:id="rId38"/>
    <p:sldId id="697" r:id="rId39"/>
    <p:sldId id="698" r:id="rId40"/>
    <p:sldId id="699" r:id="rId41"/>
    <p:sldId id="702" r:id="rId42"/>
    <p:sldId id="661" r:id="rId43"/>
    <p:sldId id="703" r:id="rId44"/>
    <p:sldId id="704" r:id="rId45"/>
    <p:sldId id="664" r:id="rId46"/>
    <p:sldId id="591" r:id="rId47"/>
    <p:sldId id="655" r:id="rId48"/>
    <p:sldId id="715" r:id="rId49"/>
    <p:sldId id="716" r:id="rId50"/>
    <p:sldId id="717" r:id="rId51"/>
    <p:sldId id="724" r:id="rId52"/>
    <p:sldId id="725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7C7"/>
    <a:srgbClr val="D5F1CF"/>
    <a:srgbClr val="F6F5BD"/>
    <a:srgbClr val="E6E6E6"/>
    <a:srgbClr val="B3B3B3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83333" autoAdjust="0"/>
  </p:normalViewPr>
  <p:slideViewPr>
    <p:cSldViewPr snapToObjects="1"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1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7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0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67A08-2FDC-439B-9D1F-D88E40D7854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097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0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</a:t>
            </a:r>
            <a:r>
              <a:rPr lang="en-US"/>
              <a:t>on Tuesday</a:t>
            </a:r>
          </a:p>
        </p:txBody>
      </p:sp>
    </p:spTree>
    <p:extLst>
      <p:ext uri="{BB962C8B-B14F-4D97-AF65-F5344CB8AC3E}">
        <p14:creationId xmlns:p14="http://schemas.microsoft.com/office/powerpoint/2010/main" val="714433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7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48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2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2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57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1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4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7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3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6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6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8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6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80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6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76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9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1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4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0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5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24400" y="-26987"/>
            <a:ext cx="4483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Web Services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and HTTP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Web page</a:t>
            </a:r>
            <a:r>
              <a:rPr lang="en-US" sz="2800" dirty="0" smtClean="0"/>
              <a:t> consists of </a:t>
            </a:r>
            <a:r>
              <a:rPr lang="en-US" sz="2800" dirty="0" smtClean="0">
                <a:solidFill>
                  <a:srgbClr val="FF0000"/>
                </a:solidFill>
              </a:rPr>
              <a:t>objects</a:t>
            </a:r>
            <a:endParaRPr lang="en-US" sz="2800" dirty="0" smtClean="0"/>
          </a:p>
          <a:p>
            <a:pPr lvl="1"/>
            <a:r>
              <a:rPr lang="en-US" sz="2400" dirty="0" smtClean="0"/>
              <a:t>Object can be HTML file, JPEG image, Java applet, audio file,…</a:t>
            </a:r>
          </a:p>
          <a:p>
            <a:pPr lvl="1"/>
            <a:r>
              <a:rPr lang="en-US" sz="2400" dirty="0" smtClean="0"/>
              <a:t>Web page consists of </a:t>
            </a:r>
            <a:r>
              <a:rPr lang="en-US" sz="2400" dirty="0" smtClean="0">
                <a:solidFill>
                  <a:srgbClr val="FF0000"/>
                </a:solidFill>
              </a:rPr>
              <a:t>base HTML-file</a:t>
            </a:r>
            <a:r>
              <a:rPr lang="en-US" sz="2400" dirty="0" smtClean="0"/>
              <a:t> which includes several </a:t>
            </a:r>
            <a:r>
              <a:rPr lang="en-US" sz="2400" b="1" u="sng" dirty="0" smtClean="0">
                <a:solidFill>
                  <a:schemeClr val="accent2"/>
                </a:solidFill>
              </a:rPr>
              <a:t>referenced</a:t>
            </a:r>
            <a:r>
              <a:rPr lang="en-US" sz="2400" b="1" u="sng" dirty="0" smtClean="0"/>
              <a:t> objects</a:t>
            </a:r>
          </a:p>
          <a:p>
            <a:pPr lvl="1"/>
            <a:r>
              <a:rPr lang="en-US" sz="2400" dirty="0" smtClean="0"/>
              <a:t>Each object is addressable by a </a:t>
            </a:r>
            <a:r>
              <a:rPr lang="en-US" sz="2400" dirty="0" smtClean="0">
                <a:solidFill>
                  <a:srgbClr val="FF0000"/>
                </a:solidFill>
              </a:rPr>
              <a:t>URL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Example URL:</a:t>
            </a:r>
          </a:p>
          <a:p>
            <a:pPr>
              <a:buFont typeface="ZapfDingbats" pitchFamily="82" charset="2"/>
              <a:buNone/>
            </a:pPr>
            <a:endParaRPr lang="en-US" sz="2000" dirty="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01738" y="4724400"/>
            <a:ext cx="6835775" cy="1144587"/>
            <a:chOff x="788" y="2955"/>
            <a:chExt cx="4306" cy="721"/>
          </a:xfrm>
        </p:grpSpPr>
        <p:sp>
          <p:nvSpPr>
            <p:cNvPr id="38919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</a:rPr>
                <a:t>www.someschool.edu</a:t>
              </a:r>
              <a:r>
                <a:rPr lang="en-US" dirty="0">
                  <a:latin typeface="Courier New" pitchFamily="49" charset="0"/>
                </a:rPr>
                <a:t>/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someDept/pic.gif</a:t>
              </a:r>
            </a:p>
          </p:txBody>
        </p:sp>
        <p:sp>
          <p:nvSpPr>
            <p:cNvPr id="46088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/>
                <a:t>host name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46091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path name</a:t>
              </a: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1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586538" cy="573087"/>
          </a:xfrm>
        </p:spPr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78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5332412"/>
          </a:xfrm>
        </p:spPr>
        <p:txBody>
          <a:bodyPr/>
          <a:lstStyle/>
          <a:p>
            <a:r>
              <a:rPr lang="en-US" altLang="zh-CN" dirty="0" smtClean="0"/>
              <a:t>Each </a:t>
            </a:r>
            <a:r>
              <a:rPr lang="en-US" altLang="zh-CN" dirty="0"/>
              <a:t>file managed by a server has a unique name called a URL (Universal Resource Locator)</a:t>
            </a:r>
          </a:p>
          <a:p>
            <a:r>
              <a:rPr lang="en-US" altLang="zh-CN" dirty="0"/>
              <a:t>URLs for static content:</a:t>
            </a:r>
          </a:p>
          <a:p>
            <a:pPr lvl="1"/>
            <a:r>
              <a:rPr lang="en-US" altLang="zh-CN" dirty="0">
                <a:latin typeface="Courier New" pitchFamily="49" charset="0"/>
              </a:rPr>
              <a:t>http://www.cs.cmu.edu:80/index.html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itchFamily="49" charset="0"/>
              </a:rPr>
              <a:t>http://www.cs.cmu.edu/index.html</a:t>
            </a:r>
          </a:p>
          <a:p>
            <a:pPr lvl="2"/>
            <a:r>
              <a:rPr lang="en-US" altLang="zh-CN" dirty="0" smtClean="0"/>
              <a:t>Identifies </a:t>
            </a:r>
            <a:r>
              <a:rPr lang="en-US" altLang="zh-CN" dirty="0"/>
              <a:t>a file called </a:t>
            </a:r>
            <a:r>
              <a:rPr lang="en-US" altLang="zh-CN" dirty="0">
                <a:latin typeface="Courier New" pitchFamily="49" charset="0"/>
              </a:rPr>
              <a:t>index.html,</a:t>
            </a:r>
            <a:r>
              <a:rPr lang="en-US" altLang="zh-CN" dirty="0"/>
              <a:t> managed by a Web server at </a:t>
            </a:r>
            <a:r>
              <a:rPr lang="en-US" altLang="zh-CN" dirty="0">
                <a:latin typeface="Courier New" pitchFamily="49" charset="0"/>
              </a:rPr>
              <a:t>www.cs.cmu.edu</a:t>
            </a:r>
            <a:r>
              <a:rPr lang="en-US" altLang="zh-CN" dirty="0"/>
              <a:t> that is listening on port 80</a:t>
            </a:r>
            <a:endParaRPr lang="en-US" altLang="zh-CN" dirty="0">
              <a:latin typeface="Courier New" pitchFamily="49" charset="0"/>
            </a:endParaRPr>
          </a:p>
          <a:p>
            <a:r>
              <a:rPr lang="en-US" altLang="zh-CN" dirty="0"/>
              <a:t>URLs for dynamic content:</a:t>
            </a:r>
            <a:endParaRPr lang="en-US" altLang="zh-CN" dirty="0">
              <a:latin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</a:rPr>
              <a:t>http://www.cs.cmu.edu:8000/cgi-bin/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proc</a:t>
            </a:r>
            <a:r>
              <a:rPr lang="en-US" altLang="zh-CN" dirty="0">
                <a:latin typeface="Courier New" pitchFamily="49" charset="0"/>
              </a:rPr>
              <a:t>?15000&amp;213</a:t>
            </a:r>
          </a:p>
          <a:p>
            <a:pPr lvl="2"/>
            <a:r>
              <a:rPr lang="en-US" altLang="zh-CN" b="1" u="sng" dirty="0">
                <a:solidFill>
                  <a:srgbClr val="FF0000"/>
                </a:solidFill>
              </a:rPr>
              <a:t>Identifies an executable file called </a:t>
            </a:r>
            <a:r>
              <a:rPr lang="en-US" altLang="zh-CN" b="1" u="sng" dirty="0" err="1">
                <a:solidFill>
                  <a:srgbClr val="FF0000"/>
                </a:solidFill>
                <a:latin typeface="Courier New" pitchFamily="49" charset="0"/>
              </a:rPr>
              <a:t>proc</a:t>
            </a:r>
            <a:r>
              <a:rPr lang="en-US" altLang="zh-CN" dirty="0"/>
              <a:t>,  managed by a Web server at </a:t>
            </a:r>
            <a:r>
              <a:rPr lang="en-US" altLang="zh-CN" dirty="0">
                <a:latin typeface="Courier New" pitchFamily="49" charset="0"/>
              </a:rPr>
              <a:t>www.cs.cmu.edu</a:t>
            </a:r>
            <a:r>
              <a:rPr lang="en-US" altLang="zh-CN" dirty="0"/>
              <a:t> that is listening on port 8000, that should be called with two argument strings: </a:t>
            </a:r>
            <a:r>
              <a:rPr lang="en-US" altLang="zh-CN" dirty="0">
                <a:latin typeface="Courier New" pitchFamily="49" charset="0"/>
              </a:rPr>
              <a:t>15000</a:t>
            </a:r>
            <a:r>
              <a:rPr lang="en-US" altLang="zh-CN" dirty="0"/>
              <a:t> and </a:t>
            </a:r>
            <a:r>
              <a:rPr lang="en-US" altLang="zh-CN" dirty="0" smtClean="0">
                <a:latin typeface="Courier New" pitchFamily="49" charset="0"/>
              </a:rPr>
              <a:t>213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 smtClean="0"/>
              <a:t>URLs and how clients </a:t>
            </a:r>
            <a:r>
              <a:rPr lang="en-US" dirty="0"/>
              <a:t>and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ervers </a:t>
            </a:r>
            <a:r>
              <a:rPr lang="en-US" dirty="0"/>
              <a:t>u</a:t>
            </a:r>
            <a:r>
              <a:rPr lang="en-US" dirty="0" smtClean="0"/>
              <a:t>se them</a:t>
            </a:r>
            <a:endParaRPr lang="en-US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 smtClean="0"/>
              <a:t>Unique name for a file: URL (Universal Resource Locator)</a:t>
            </a:r>
          </a:p>
          <a:p>
            <a:r>
              <a:rPr lang="en-US" dirty="0" smtClean="0"/>
              <a:t>Example </a:t>
            </a:r>
            <a:r>
              <a:rPr lang="en-US" dirty="0"/>
              <a:t>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 smtClean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endParaRPr lang="en-US" dirty="0">
              <a:solidFill>
                <a:srgbClr val="00CC66"/>
              </a:solidFill>
              <a:latin typeface="Courier New" pitchFamily="49" charset="0"/>
            </a:endParaRP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</a:t>
            </a:r>
            <a:r>
              <a:rPr lang="en-US" dirty="0" smtClean="0"/>
              <a:t> (protocol) of </a:t>
            </a:r>
            <a:r>
              <a:rPr lang="en-US" dirty="0"/>
              <a:t>server to contact</a:t>
            </a:r>
            <a:r>
              <a:rPr lang="en-US" dirty="0" smtClean="0"/>
              <a:t> (HTTP)</a:t>
            </a:r>
            <a:endParaRPr lang="en-US" dirty="0"/>
          </a:p>
          <a:p>
            <a:pPr lvl="1"/>
            <a:r>
              <a:rPr lang="en-US" dirty="0"/>
              <a:t>Where the server is (</a:t>
            </a:r>
            <a:r>
              <a:rPr lang="en-US" dirty="0" smtClean="0">
                <a:latin typeface="Courier New" pitchFamily="49" charset="0"/>
              </a:rPr>
              <a:t>www.cmu.edu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</a:t>
            </a:r>
            <a:r>
              <a:rPr lang="en-US" dirty="0" smtClean="0"/>
              <a:t>this</a:t>
            </a:r>
          </a:p>
          <a:p>
            <a:pPr lvl="2"/>
            <a:r>
              <a:rPr lang="en-US" dirty="0" smtClean="0"/>
              <a:t>One convention</a:t>
            </a:r>
            <a:r>
              <a:rPr lang="en-US" dirty="0"/>
              <a:t>: executables reside in 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Initial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”, which</a:t>
            </a:r>
            <a:r>
              <a:rPr lang="en-US" dirty="0" smtClean="0"/>
              <a:t> server expands </a:t>
            </a:r>
            <a:r>
              <a:rPr lang="en-US" dirty="0"/>
              <a:t>to</a:t>
            </a:r>
            <a:r>
              <a:rPr lang="en-US" dirty="0" smtClean="0"/>
              <a:t> configured default filename (usually, </a:t>
            </a:r>
            <a:r>
              <a:rPr lang="en-US" dirty="0" err="1">
                <a:latin typeface="Courier New" pitchFamily="49" charset="0"/>
              </a:rPr>
              <a:t>index.html</a:t>
            </a:r>
            <a:r>
              <a:rPr lang="en-US" dirty="0" smtClean="0"/>
              <a:t>)	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source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4318" y="1371600"/>
            <a:ext cx="17830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&gt;&lt;head&gt;&lt;/head&gt;&lt;body&gt;&lt;header&gt;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&lt;title&gt;http://info.cern.ch&lt;/title&gt;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&lt;/header&gt;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&lt;h1&gt;http://info.cern.ch - home of the first website&lt;/h1&gt;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&lt;p&gt;From here you can:&lt;/p&gt;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="http://info.cern.ch/hypertext/WWW/TheProject.html"&gt;Browse the first website&lt;/a&gt;&lt;/li&gt;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="http://line-mode.cern.ch/www/hypertext/WWW/TheProject.html"&gt;Browse the first website using the line-mode browser simulator&lt;/a&gt;&lt;/li&gt;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="http://home.web.cern.ch/topics/birth-web"&gt;Learn about the birth of the web&lt;/a&gt;&lt;/li&gt;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="http://home.web.cern.ch/about"&gt;Learn about CERN, the physics laboratory where the web was born&lt;/a&gt;&lt;/li&gt;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</p:txBody>
      </p:sp>
      <p:sp>
        <p:nvSpPr>
          <p:cNvPr id="8" name="矩形 7"/>
          <p:cNvSpPr/>
          <p:nvPr/>
        </p:nvSpPr>
        <p:spPr>
          <a:xfrm>
            <a:off x="762000" y="5235445"/>
            <a:ext cx="2719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http://info.cern.ch/</a:t>
            </a:r>
            <a:endParaRPr lang="zh-CN" altLang="en-US" dirty="0"/>
          </a:p>
        </p:txBody>
      </p:sp>
      <p:sp>
        <p:nvSpPr>
          <p:cNvPr id="10" name="Rectangle 8"/>
          <p:cNvSpPr/>
          <p:nvPr/>
        </p:nvSpPr>
        <p:spPr>
          <a:xfrm>
            <a:off x="4419600" y="4267200"/>
            <a:ext cx="381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&lt;head&gt;……&lt;/head&gt;</a:t>
            </a:r>
          </a:p>
          <a:p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&lt;title&gt;……&lt;/title&gt;</a:t>
            </a:r>
          </a:p>
          <a:p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&lt;body&gt;……&lt;/body&gt;</a:t>
            </a:r>
          </a:p>
          <a:p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&lt;p&gt;……&lt;/p&gt;</a:t>
            </a:r>
          </a:p>
          <a:p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&lt;a </a:t>
            </a:r>
            <a:r>
              <a:rPr lang="en-US" sz="22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href</a:t>
            </a:r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=“……”&gt;……&lt;/a&gt;</a:t>
            </a:r>
          </a:p>
          <a:p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</a:t>
            </a:r>
            <a:r>
              <a:rPr lang="en-US" sz="22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ul</a:t>
            </a:r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&gt;……&lt;/</a:t>
            </a:r>
            <a:r>
              <a:rPr lang="en-US" sz="22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ul</a:t>
            </a:r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&lt;li&gt;……&lt;/li&gt;</a:t>
            </a:r>
            <a:endParaRPr lang="en-US" sz="2200" dirty="0">
              <a:solidFill>
                <a:schemeClr val="accent2"/>
              </a:solidFill>
              <a:latin typeface="Courier New" panose="02070309020205020404" pitchFamily="49" charset="0"/>
              <a:ea typeface="方正兰亭超细黑简体" panose="02000000000000000000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source (cont.)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8" y="1197677"/>
            <a:ext cx="7720182" cy="55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overview</a:t>
            </a:r>
            <a:endParaRPr lang="en-US" smtClean="0"/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4091" y="1362075"/>
            <a:ext cx="4135998" cy="49720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HTTP: hypertext transfer protocol</a:t>
            </a:r>
            <a:endParaRPr lang="en-US" sz="2600" dirty="0" smtClean="0"/>
          </a:p>
          <a:p>
            <a:r>
              <a:rPr lang="en-US" sz="2600" dirty="0" smtClean="0"/>
              <a:t>Web’s application layer protocol</a:t>
            </a:r>
          </a:p>
          <a:p>
            <a:r>
              <a:rPr lang="en-US" sz="2600" dirty="0" smtClean="0"/>
              <a:t>client/server model</a:t>
            </a:r>
          </a:p>
          <a:p>
            <a:pPr lvl="1"/>
            <a:r>
              <a:rPr lang="en-US" sz="2200" i="1" dirty="0" smtClean="0">
                <a:solidFill>
                  <a:srgbClr val="FF0000"/>
                </a:solidFill>
              </a:rPr>
              <a:t>client:</a:t>
            </a:r>
            <a:r>
              <a:rPr lang="en-US" sz="2200" dirty="0" smtClean="0"/>
              <a:t> browser that requests, receives, “displays” Web objects</a:t>
            </a:r>
            <a:endParaRPr lang="en-US" sz="2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200" i="1" dirty="0" smtClean="0">
                <a:solidFill>
                  <a:srgbClr val="FF0000"/>
                </a:solidFill>
              </a:rPr>
              <a:t>server:</a:t>
            </a:r>
            <a:r>
              <a:rPr lang="en-US" sz="2200" dirty="0" smtClean="0"/>
              <a:t> Web server sends objects in response to requests</a:t>
            </a:r>
            <a:endParaRPr lang="en-US" sz="2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ZapfDingbats" pitchFamily="82" charset="2"/>
              <a:buNone/>
            </a:pPr>
            <a:endParaRPr lang="en-US" sz="2000" dirty="0" smtClean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81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Explorer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81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8212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3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23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Navigator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8" name="Text Box 24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9" name="Text Box 25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10" name="Text Box 26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11" name="Text Box 28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</a:rPr>
              <a:t>&lt;method&gt; </a:t>
            </a:r>
            <a:r>
              <a:rPr lang="en-US" dirty="0" smtClean="0"/>
              <a:t>is one of  </a:t>
            </a:r>
            <a:r>
              <a:rPr lang="en-US" dirty="0" smtClean="0">
                <a:latin typeface="Courier New" pitchFamily="49" charset="0"/>
              </a:rPr>
              <a:t>GET, POST, OPTIONS, HEAD, PUT, DELETE,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</a:rPr>
              <a:t> TRACE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</a:rPr>
              <a:t>&gt;</a:t>
            </a:r>
            <a:r>
              <a:rPr lang="en-US" dirty="0" smtClean="0"/>
              <a:t> is typically URL for proxies, URL suffix for servers</a:t>
            </a:r>
          </a:p>
          <a:p>
            <a:pPr lvl="2"/>
            <a:r>
              <a:rPr lang="en-US" dirty="0" smtClean="0"/>
              <a:t>A URL is a type of URI (Uniform Resource Identifier)</a:t>
            </a:r>
          </a:p>
          <a:p>
            <a:pPr lvl="2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http://www.ietf.org/rfc/rfc2396.txt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</a:rPr>
              <a:t>version&gt;</a:t>
            </a:r>
            <a:r>
              <a:rPr lang="en-US" dirty="0"/>
              <a:t> is HTTP version of request (</a:t>
            </a:r>
            <a:r>
              <a:rPr lang="en-US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HTTP/1.1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Request </a:t>
            </a:r>
            <a:r>
              <a:rPr lang="en-US" dirty="0"/>
              <a:t>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</a:t>
            </a:r>
            <a:r>
              <a:rPr lang="en-US" i="1" dirty="0" smtClean="0">
                <a:solidFill>
                  <a:srgbClr val="FF0000"/>
                </a:solidFill>
              </a:rPr>
              <a:t>headers</a:t>
            </a:r>
            <a:r>
              <a:rPr lang="en-US" dirty="0" smtClean="0"/>
              <a:t>, possibly followed by </a:t>
            </a:r>
            <a:r>
              <a:rPr lang="en-US" i="1" dirty="0" smtClean="0">
                <a:solidFill>
                  <a:srgbClr val="FF0000"/>
                </a:solidFill>
              </a:rPr>
              <a:t>content</a:t>
            </a:r>
            <a:r>
              <a:rPr lang="en-US" dirty="0" smtClean="0"/>
              <a:t>, with blank line (“</a:t>
            </a:r>
            <a:r>
              <a:rPr lang="en-US" dirty="0" smtClean="0">
                <a:latin typeface="Courier New"/>
                <a:cs typeface="Courier New"/>
              </a:rPr>
              <a:t>\r\n</a:t>
            </a:r>
            <a:r>
              <a:rPr lang="en-US" dirty="0" smtClean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Response </a:t>
            </a:r>
            <a:r>
              <a:rPr lang="en-US" dirty="0"/>
              <a:t>line: </a:t>
            </a:r>
            <a:endParaRPr lang="en-US" dirty="0" smtClean="0"/>
          </a:p>
          <a:p>
            <a:pPr>
              <a:lnSpc>
                <a:spcPct val="85000"/>
              </a:lnSpc>
              <a:buNone/>
            </a:pPr>
            <a:r>
              <a:rPr lang="en-US" dirty="0" smtClean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</a:t>
            </a:r>
            <a:r>
              <a:rPr lang="en-US" dirty="0" smtClean="0"/>
              <a:t>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</a:t>
            </a:r>
            <a:r>
              <a:rPr lang="en-US" dirty="0" smtClean="0"/>
              <a:t>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</a:t>
            </a:r>
            <a:r>
              <a:rPr lang="en-US" dirty="0" smtClean="0"/>
              <a:t>text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200 	OK		Request was handled without </a:t>
            </a:r>
            <a:r>
              <a:rPr lang="en-US" dirty="0" smtClean="0"/>
              <a:t>error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301	Moved		Provide alternate URL</a:t>
            </a:r>
            <a:endParaRPr lang="en-US" dirty="0"/>
          </a:p>
          <a:p>
            <a:pPr lvl="2">
              <a:lnSpc>
                <a:spcPct val="97000"/>
              </a:lnSpc>
            </a:pPr>
            <a:r>
              <a:rPr lang="en-US" dirty="0" smtClean="0"/>
              <a:t>404</a:t>
            </a:r>
            <a:r>
              <a:rPr lang="en-US" dirty="0"/>
              <a:t>	Not found	Server couldn’t find the </a:t>
            </a:r>
            <a:r>
              <a:rPr lang="en-US" dirty="0" smtClean="0"/>
              <a:t>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Content-Type: </a:t>
            </a:r>
            <a:r>
              <a:rPr lang="en-US" dirty="0"/>
              <a:t>MIME type of content in response </a:t>
            </a:r>
            <a:r>
              <a:rPr lang="en-US" dirty="0" smtClean="0"/>
              <a:t>body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Content-Length: </a:t>
            </a:r>
            <a:r>
              <a:rPr lang="en-US" dirty="0"/>
              <a:t>Length of content in response </a:t>
            </a:r>
            <a:r>
              <a:rPr lang="en-US" dirty="0" smtClean="0"/>
              <a:t>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message</a:t>
            </a:r>
            <a:endParaRPr lang="en-US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HTTP/1.1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data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... </a:t>
            </a: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status phrase)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Freeform 7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lines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Text Box 10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HTML file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301 Moved Permanently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</a:t>
            </a:r>
            <a:r>
              <a:rPr lang="sk-SK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87696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Web and HTTP overview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More 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examples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200 OK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358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</a:t>
            </a:r>
            <a:r>
              <a:rPr lang="en-US" dirty="0" smtClean="0"/>
              <a:t>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</a:t>
            </a:r>
            <a:r>
              <a:rPr lang="en-US" dirty="0" smtClean="0">
                <a:latin typeface="Courier New" pitchFamily="49" charset="0"/>
              </a:rPr>
              <a:t>www.cmu.edu</a:t>
            </a:r>
          </a:p>
          <a:p>
            <a:pPr lvl="2"/>
            <a:r>
              <a:rPr lang="en-US" dirty="0" smtClean="0"/>
              <a:t>Makes it possible to host multiple websites at single Internet host</a:t>
            </a:r>
            <a:endParaRPr lang="en-US" dirty="0"/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</a:t>
            </a:r>
            <a:r>
              <a:rPr lang="en-US" i="1" dirty="0" smtClean="0"/>
              <a:t>encoding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15832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Courier New" pitchFamily="49" charset="0"/>
              </a:rPr>
              <a:t>Transfer-Encoding: standard</a:t>
            </a:r>
          </a:p>
          <a:p>
            <a:pPr lvl="1"/>
            <a:r>
              <a:rPr lang="en-US" altLang="zh-CN" sz="2400" dirty="0"/>
              <a:t>Specify total length with content-length</a:t>
            </a:r>
          </a:p>
          <a:p>
            <a:pPr lvl="1"/>
            <a:r>
              <a:rPr lang="en-US" altLang="zh-CN" sz="2400" dirty="0"/>
              <a:t>Requires that program buffer entire message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Transfer-Encoding</a:t>
            </a:r>
            <a:r>
              <a:rPr lang="en-US" altLang="zh-CN" sz="2800" dirty="0">
                <a:latin typeface="Courier New" pitchFamily="49" charset="0"/>
              </a:rPr>
              <a:t>: chunked</a:t>
            </a:r>
          </a:p>
          <a:p>
            <a:pPr lvl="1"/>
            <a:r>
              <a:rPr lang="en-US" sz="2400" dirty="0" smtClean="0"/>
              <a:t>Break </a:t>
            </a:r>
            <a:r>
              <a:rPr lang="en-US" sz="2400" dirty="0" smtClean="0"/>
              <a:t>into blocks</a:t>
            </a:r>
          </a:p>
          <a:p>
            <a:pPr lvl="1"/>
            <a:r>
              <a:rPr lang="en-US" sz="2400" dirty="0" smtClean="0"/>
              <a:t>Prefix each block with number of bytes (Hex coded)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5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 smtClean="0"/>
              <a:t>Chunked Encoding Example</a:t>
            </a:r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.&lt;link </a:t>
            </a:r>
            <a:r>
              <a:rPr lang="en-US" sz="1400" dirty="0" err="1" smtClean="0">
                <a:latin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</a:rPr>
              <a:t>="http://www.cs.cmu.edu/style/calendar.css" </a:t>
            </a:r>
            <a:r>
              <a:rPr lang="en-US" sz="1400" dirty="0" err="1" smtClean="0">
                <a:latin typeface="Courier New" pitchFamily="49" charset="0"/>
              </a:rPr>
              <a:t>rel</a:t>
            </a:r>
            <a:r>
              <a:rPr lang="en-US" sz="1400" dirty="0" smtClean="0">
                <a:latin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</a:rPr>
              <a:t>stylesheet</a:t>
            </a:r>
            <a:r>
              <a:rPr lang="en-US" sz="1400" dirty="0" smtClean="0">
                <a:latin typeface="Courier New" pitchFamily="49" charset="0"/>
              </a:rPr>
              <a:t>" type="text/</a:t>
            </a:r>
            <a:r>
              <a:rPr lang="en-US" sz="1400" dirty="0" err="1" smtClean="0">
                <a:latin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&lt;body id="</a:t>
            </a:r>
            <a:r>
              <a:rPr lang="en-US" sz="1400" dirty="0" err="1" smtClean="0">
                <a:latin typeface="Courier New" pitchFamily="49" charset="0"/>
              </a:rPr>
              <a:t>calendar_body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 smtClean="0">
                <a:latin typeface="Courier New" pitchFamily="49" charset="0"/>
              </a:rPr>
              <a:t>cellpadding</a:t>
            </a:r>
            <a:r>
              <a:rPr lang="en-US" sz="1400" dirty="0" smtClean="0">
                <a:latin typeface="Courier New" pitchFamily="49" charset="0"/>
              </a:rPr>
              <a:t>='0' </a:t>
            </a:r>
            <a:r>
              <a:rPr lang="en-US" sz="1400" dirty="0" err="1" smtClean="0">
                <a:latin typeface="Courier New" pitchFamily="49" charset="0"/>
              </a:rPr>
              <a:t>cellspacing</a:t>
            </a:r>
            <a:r>
              <a:rPr lang="en-US" sz="1400" dirty="0" smtClean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</a:t>
            </a:r>
            <a:r>
              <a:rPr lang="en-US" dirty="0" smtClean="0">
                <a:solidFill>
                  <a:schemeClr val="bg1"/>
                </a:solidFill>
              </a:rPr>
              <a:t>0xd75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3445 </a:t>
            </a:r>
            <a:r>
              <a:rPr lang="en-US" dirty="0">
                <a:solidFill>
                  <a:schemeClr val="bg1"/>
                </a:solidFill>
              </a:rPr>
              <a:t>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2632323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and HTTP overview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More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Tiny Web server described in text</a:t>
            </a:r>
          </a:p>
          <a:p>
            <a:pPr lvl="1"/>
            <a:r>
              <a:rPr lang="en-US" sz="2200" dirty="0" smtClean="0"/>
              <a:t>Tiny is a sequential Web server</a:t>
            </a:r>
          </a:p>
          <a:p>
            <a:pPr lvl="1"/>
            <a:r>
              <a:rPr lang="en-US" sz="2200" dirty="0" smtClean="0"/>
              <a:t>Serves static and dynamic content to real browsers</a:t>
            </a:r>
          </a:p>
          <a:p>
            <a:pPr lvl="2"/>
            <a:r>
              <a:rPr lang="en-US" dirty="0" smtClean="0"/>
              <a:t>text files, HTML files, GIF, PNG, and JPEG images</a:t>
            </a:r>
          </a:p>
          <a:p>
            <a:pPr lvl="1"/>
            <a:r>
              <a:rPr lang="en-US" sz="2200" dirty="0" smtClean="0"/>
              <a:t>239 lines of commented C code</a:t>
            </a:r>
          </a:p>
          <a:p>
            <a:pPr lvl="1"/>
            <a:r>
              <a:rPr lang="en-US" sz="2200" dirty="0" smtClean="0"/>
              <a:t>Not as complete or robust as a real Web server</a:t>
            </a:r>
          </a:p>
          <a:p>
            <a:pPr lvl="2"/>
            <a:r>
              <a:rPr lang="en-US" sz="2200" dirty="0" smtClean="0"/>
              <a:t>You can break it with poorly-formed HTTP requests (e.g., terminate lines with “\n” instead of “\r\n”)</a:t>
            </a:r>
          </a:p>
        </p:txBody>
      </p:sp>
    </p:spTree>
    <p:extLst>
      <p:ext uri="{BB962C8B-B14F-4D97-AF65-F5344CB8AC3E}">
        <p14:creationId xmlns:p14="http://schemas.microsoft.com/office/powerpoint/2010/main" val="3439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Tiny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connection from client</a:t>
            </a:r>
          </a:p>
          <a:p>
            <a:r>
              <a:rPr lang="en-US" dirty="0" smtClean="0"/>
              <a:t>Read request from client (via connected socket)</a:t>
            </a:r>
          </a:p>
          <a:p>
            <a:r>
              <a:rPr lang="en-US" dirty="0" smtClean="0"/>
              <a:t>Split into &lt;method&gt;  &lt;</a:t>
            </a:r>
            <a:r>
              <a:rPr lang="en-US" dirty="0" err="1" smtClean="0"/>
              <a:t>uri</a:t>
            </a:r>
            <a:r>
              <a:rPr lang="en-US" dirty="0" smtClean="0"/>
              <a:t>&gt; &lt;version&gt;</a:t>
            </a:r>
          </a:p>
          <a:p>
            <a:pPr lvl="1"/>
            <a:r>
              <a:rPr lang="en-US" dirty="0" smtClean="0"/>
              <a:t>If method not GET, then return error</a:t>
            </a:r>
          </a:p>
          <a:p>
            <a:r>
              <a:rPr lang="en-US" dirty="0" smtClean="0"/>
              <a:t>If URI contains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 smtClean="0"/>
              <a:t>” then serve dynamic content</a:t>
            </a:r>
          </a:p>
          <a:p>
            <a:pPr lvl="1"/>
            <a:r>
              <a:rPr lang="en-US" dirty="0" smtClean="0"/>
              <a:t>(Would do wrong thing if had file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abcgi-bingo.htm</a:t>
            </a:r>
            <a:r>
              <a:rPr lang="en-US" dirty="0" smtClean="0"/>
              <a:t>l”)</a:t>
            </a:r>
          </a:p>
          <a:p>
            <a:pPr lvl="1"/>
            <a:r>
              <a:rPr lang="en-US" dirty="0" smtClean="0"/>
              <a:t>Fork process to execute program</a:t>
            </a:r>
          </a:p>
          <a:p>
            <a:r>
              <a:rPr lang="en-US" dirty="0" smtClean="0"/>
              <a:t>Otherwise serve static content</a:t>
            </a:r>
          </a:p>
          <a:p>
            <a:pPr lvl="1"/>
            <a:r>
              <a:rPr lang="en-US" dirty="0" smtClean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 smtClean="0"/>
              <a:t>Tiny Serving Static Content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 smtClean="0"/>
              <a:t>Client sends request to server</a:t>
            </a:r>
          </a:p>
          <a:p>
            <a:endParaRPr lang="en-US" dirty="0" smtClean="0"/>
          </a:p>
          <a:p>
            <a:r>
              <a:rPr lang="en-US" dirty="0" smtClean="0"/>
              <a:t>If request URI contains the string “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</a:t>
            </a:r>
            <a:r>
              <a:rPr lang="en-US" dirty="0" smtClean="0"/>
              <a:t>”, the Tiny server assumes that the request is for dynamic content </a:t>
            </a:r>
            <a:endParaRPr lang="en-US" dirty="0"/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29954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489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4648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History (seminal)</a:t>
            </a:r>
            <a:endParaRPr lang="en-US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8788"/>
            <a:ext cx="8307387" cy="1903412"/>
          </a:xfrm>
        </p:spPr>
        <p:txBody>
          <a:bodyPr lIns="91294" tIns="45647" rIns="91294" bIns="45647"/>
          <a:lstStyle/>
          <a:p>
            <a:r>
              <a:rPr lang="en-US" dirty="0"/>
              <a:t>1945: </a:t>
            </a:r>
          </a:p>
          <a:p>
            <a:pPr lvl="1"/>
            <a:r>
              <a:rPr lang="en-US" sz="2200" dirty="0" err="1"/>
              <a:t>Vannevar</a:t>
            </a:r>
            <a:r>
              <a:rPr lang="en-US" sz="2200" dirty="0"/>
              <a:t> Bush, “</a:t>
            </a:r>
            <a:r>
              <a:rPr lang="en-US" sz="2200" b="1" dirty="0"/>
              <a:t>As we may think</a:t>
            </a:r>
            <a:r>
              <a:rPr lang="en-US" sz="2200" dirty="0"/>
              <a:t>”, Atlantic Monthly, July, </a:t>
            </a:r>
            <a:r>
              <a:rPr lang="en-US" sz="2200" dirty="0" smtClean="0"/>
              <a:t>1945</a:t>
            </a:r>
          </a:p>
          <a:p>
            <a:pPr lvl="2"/>
            <a:r>
              <a:rPr lang="en-US" dirty="0"/>
              <a:t>Describes the idea of a distributed hypertext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A “</a:t>
            </a:r>
            <a:r>
              <a:rPr lang="en-US" dirty="0" err="1"/>
              <a:t>memex</a:t>
            </a:r>
            <a:r>
              <a:rPr lang="en-US" dirty="0"/>
              <a:t>” that mimics the “web of trails” in our </a:t>
            </a:r>
            <a:r>
              <a:rPr lang="en-US" dirty="0" smtClean="0"/>
              <a:t>minds</a:t>
            </a:r>
            <a:endParaRPr lang="en-US" dirty="0"/>
          </a:p>
        </p:txBody>
      </p:sp>
      <p:pic>
        <p:nvPicPr>
          <p:cNvPr id="760837" name="Picture 2053" descr="meme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3" y="1066800"/>
            <a:ext cx="4557990" cy="3201988"/>
          </a:xfrm>
          <a:prstGeom prst="rect">
            <a:avLst/>
          </a:prstGeom>
          <a:noFill/>
        </p:spPr>
      </p:pic>
      <p:sp>
        <p:nvSpPr>
          <p:cNvPr id="760838" name="Text Box 2054"/>
          <p:cNvSpPr txBox="1">
            <a:spLocks noChangeArrowheads="1"/>
          </p:cNvSpPr>
          <p:nvPr/>
        </p:nvSpPr>
        <p:spPr bwMode="auto">
          <a:xfrm>
            <a:off x="4953000" y="685800"/>
            <a:ext cx="3810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2000" dirty="0"/>
              <a:t>“Consider a future device for individual use, which is a sort of mechanized private file and library. It needs a name, and to coin one at random, "</a:t>
            </a:r>
            <a:r>
              <a:rPr lang="en-US" sz="2000" dirty="0" err="1"/>
              <a:t>memex</a:t>
            </a:r>
            <a:r>
              <a:rPr lang="en-US" sz="2000" dirty="0"/>
              <a:t>" will do. </a:t>
            </a:r>
            <a:r>
              <a:rPr lang="en-US" sz="2000" dirty="0">
                <a:solidFill>
                  <a:srgbClr val="FF0000"/>
                </a:solidFill>
              </a:rPr>
              <a:t>A </a:t>
            </a:r>
            <a:r>
              <a:rPr lang="en-US" sz="2000" dirty="0" err="1">
                <a:solidFill>
                  <a:srgbClr val="FF0000"/>
                </a:solidFill>
              </a:rPr>
              <a:t>memex</a:t>
            </a:r>
            <a:r>
              <a:rPr lang="en-US" sz="2000" dirty="0">
                <a:solidFill>
                  <a:srgbClr val="FF0000"/>
                </a:solidFill>
              </a:rPr>
              <a:t> is a device in which an individual stores all his books, records, and communications</a:t>
            </a:r>
            <a:r>
              <a:rPr lang="en-US" sz="2000" dirty="0"/>
              <a:t>, and which is mechanized so that it may be consulted with exceeding speed and flexibility. It is an enlarged intimate supplement to his memory.”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</a:t>
            </a:r>
            <a:r>
              <a:rPr lang="en-US" dirty="0" smtClean="0"/>
              <a:t>content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40394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</a:t>
            </a:r>
            <a:r>
              <a:rPr lang="en-US" i="1" dirty="0" smtClean="0">
                <a:solidFill>
                  <a:srgbClr val="FF0000"/>
                </a:solidFill>
              </a:rPr>
              <a:t>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</a:t>
            </a:r>
            <a:r>
              <a:rPr lang="en-US" dirty="0" smtClean="0"/>
              <a:t>standard </a:t>
            </a:r>
            <a:r>
              <a:rPr lang="en-US" dirty="0"/>
              <a:t>for transferring information between the client (browser), the server, and the child process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fastCGI</a:t>
            </a:r>
            <a:r>
              <a:rPr lang="en-US" dirty="0" smtClean="0"/>
              <a:t>, Apache modules, Java servlets, Rails controllers</a:t>
            </a:r>
          </a:p>
          <a:p>
            <a:pPr lvl="1"/>
            <a:r>
              <a:rPr lang="en-US" dirty="0" smtClean="0"/>
              <a:t>Avoid having to create process on the fly (expensive and slow).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arguments</a:t>
            </a:r>
            <a:endParaRPr lang="en-US" sz="1800" dirty="0">
              <a:latin typeface="+mn-lt"/>
            </a:endParaRP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b="1" dirty="0">
                <a:latin typeface="Courier New" pitchFamily="49" charset="0"/>
              </a:rPr>
              <a:t>http://add.com/cgi-bin/</a:t>
            </a:r>
            <a:r>
              <a:rPr lang="en-US" b="1" dirty="0">
                <a:highlight>
                  <a:srgbClr val="FFFF00"/>
                </a:highlight>
                <a:latin typeface="Courier New" pitchFamily="49" charset="0"/>
              </a:rPr>
              <a:t>adder?15213&amp;18213</a:t>
            </a:r>
          </a:p>
          <a:p>
            <a:pPr lvl="1"/>
            <a:r>
              <a:rPr lang="en-US" b="1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</a:rPr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</a:rPr>
              <a:t>” or “</a:t>
            </a:r>
            <a:r>
              <a:rPr lang="en-US" b="1" dirty="0">
                <a:latin typeface="Courier New" pitchFamily="49" charset="0"/>
              </a:rPr>
              <a:t>%20</a:t>
            </a:r>
            <a:r>
              <a:rPr lang="en-US" dirty="0">
                <a:latin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563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1294" tIns="45647" rIns="91294" bIns="45647"/>
          <a:lstStyle/>
          <a:p>
            <a:r>
              <a:rPr lang="en-US" dirty="0" smtClean="0"/>
              <a:t>URL suffix: 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-bin/adder?15213&amp;18213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609600" y="3615153"/>
            <a:ext cx="7683500" cy="1631208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The answer is: 15213 + 18213 = 33426</a:t>
            </a: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Thanks for visiting! 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2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“?”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add: </a:t>
            </a:r>
            <a:r>
              <a:rPr lang="en-US" dirty="0">
                <a:latin typeface="Courier New" pitchFamily="49" charset="0"/>
              </a:rPr>
              <a:t>QUERY_STRING</a:t>
            </a:r>
            <a:r>
              <a:rPr lang="en-US" dirty="0"/>
              <a:t> = </a:t>
            </a:r>
            <a:r>
              <a:rPr lang="en-US" dirty="0" smtClean="0">
                <a:latin typeface="+mn-lt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8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573088"/>
          </a:xfrm>
        </p:spPr>
        <p:txBody>
          <a:bodyPr lIns="91294" tIns="45647" rIns="91294" bIns="45647" anchor="t"/>
          <a:lstStyle/>
          <a:p>
            <a:r>
              <a:rPr lang="en-US" dirty="0" smtClean="0"/>
              <a:t>Additional CGI </a:t>
            </a:r>
            <a:r>
              <a:rPr lang="en-US" dirty="0"/>
              <a:t>Environment Variables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62000"/>
            <a:ext cx="8307387" cy="5943600"/>
          </a:xfrm>
        </p:spPr>
        <p:txBody>
          <a:bodyPr lIns="91294" tIns="45647" rIns="91294" bIns="45647"/>
          <a:lstStyle/>
          <a:p>
            <a:r>
              <a:rPr lang="en-US" sz="2000" dirty="0"/>
              <a:t>General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SERVER_SOFTWARE</a:t>
            </a:r>
            <a:endParaRPr lang="en-US" sz="1800" dirty="0"/>
          </a:p>
          <a:p>
            <a:pPr lvl="1"/>
            <a:r>
              <a:rPr lang="en-US" sz="1800" dirty="0">
                <a:latin typeface="Courier New" pitchFamily="49" charset="0"/>
              </a:rPr>
              <a:t>SERVER_NAME</a:t>
            </a:r>
            <a:endParaRPr lang="en-US" sz="1800" dirty="0"/>
          </a:p>
          <a:p>
            <a:pPr lvl="1"/>
            <a:r>
              <a:rPr lang="en-US" sz="1800" dirty="0">
                <a:latin typeface="Courier New" pitchFamily="49" charset="0"/>
              </a:rPr>
              <a:t>GATEWAY_INTERFACE</a:t>
            </a:r>
            <a:r>
              <a:rPr lang="en-US" sz="1800" dirty="0"/>
              <a:t> (CGI version)</a:t>
            </a:r>
          </a:p>
          <a:p>
            <a:r>
              <a:rPr lang="en-US" sz="2000" dirty="0"/>
              <a:t>Request-specific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SERVER_PORT</a:t>
            </a:r>
            <a:endParaRPr lang="en-US" sz="1800" dirty="0"/>
          </a:p>
          <a:p>
            <a:pPr lvl="1"/>
            <a:r>
              <a:rPr lang="en-US" sz="1800" dirty="0">
                <a:latin typeface="Courier New" pitchFamily="49" charset="0"/>
              </a:rPr>
              <a:t>REQUEST_METHOD</a:t>
            </a:r>
            <a:r>
              <a:rPr lang="en-US" sz="1800" dirty="0"/>
              <a:t> (</a:t>
            </a:r>
            <a:r>
              <a:rPr lang="en-US" sz="1800" dirty="0">
                <a:latin typeface="Courier New" pitchFamily="49" charset="0"/>
              </a:rPr>
              <a:t>GET</a:t>
            </a:r>
            <a:r>
              <a:rPr lang="en-US" sz="1800" dirty="0"/>
              <a:t>, </a:t>
            </a:r>
            <a:r>
              <a:rPr lang="en-US" sz="1800" dirty="0">
                <a:latin typeface="Courier New" pitchFamily="49" charset="0"/>
              </a:rPr>
              <a:t>POST</a:t>
            </a:r>
            <a:r>
              <a:rPr lang="en-US" sz="1800" dirty="0"/>
              <a:t>, etc)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QUERY_STRING</a:t>
            </a:r>
            <a:r>
              <a:rPr lang="en-US" sz="1800" b="1" dirty="0">
                <a:solidFill>
                  <a:srgbClr val="FF0000"/>
                </a:solidFill>
              </a:rPr>
              <a:t> (contains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args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REMOTE_HOST</a:t>
            </a:r>
            <a:r>
              <a:rPr lang="en-US" sz="1800" dirty="0"/>
              <a:t> (domain name of client)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REMOTE_ADDR</a:t>
            </a:r>
            <a:r>
              <a:rPr lang="en-US" sz="1800" dirty="0"/>
              <a:t> (IP address of client)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CONTENT_TYPE</a:t>
            </a:r>
            <a:r>
              <a:rPr lang="en-US" sz="1800" dirty="0"/>
              <a:t> (for </a:t>
            </a:r>
            <a:r>
              <a:rPr lang="en-US" sz="1800" dirty="0">
                <a:latin typeface="Courier New" pitchFamily="49" charset="0"/>
              </a:rPr>
              <a:t>POST</a:t>
            </a:r>
            <a:r>
              <a:rPr lang="en-US" sz="1800" dirty="0"/>
              <a:t>, type of data in message body, e.g., </a:t>
            </a:r>
            <a:r>
              <a:rPr lang="en-US" sz="1800" dirty="0">
                <a:latin typeface="Courier New" pitchFamily="49" charset="0"/>
              </a:rPr>
              <a:t>text/html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CONTENT_LENGTH</a:t>
            </a:r>
            <a:r>
              <a:rPr lang="en-US" sz="1800" dirty="0"/>
              <a:t> (length in bytes</a:t>
            </a:r>
            <a:r>
              <a:rPr lang="en-US" sz="1800" dirty="0" smtClean="0"/>
              <a:t>)</a:t>
            </a:r>
          </a:p>
          <a:p>
            <a:r>
              <a:rPr lang="en-US" altLang="zh-CN" sz="2000" dirty="0"/>
              <a:t>In addition, the value of each header of type </a:t>
            </a:r>
            <a:r>
              <a:rPr lang="en-US" altLang="zh-CN" sz="2000" i="1" dirty="0" err="1"/>
              <a:t>type</a:t>
            </a:r>
            <a:r>
              <a:rPr lang="en-US" altLang="zh-CN" sz="2000" dirty="0"/>
              <a:t> received from the client is placed in environment variable </a:t>
            </a:r>
            <a:r>
              <a:rPr lang="en-US" altLang="zh-CN" sz="2000" dirty="0" err="1">
                <a:latin typeface="Courier New" pitchFamily="49" charset="0"/>
              </a:rPr>
              <a:t>HTTP_</a:t>
            </a:r>
            <a:r>
              <a:rPr lang="en-US" altLang="zh-CN" sz="2000" i="1" dirty="0" err="1"/>
              <a:t>type</a:t>
            </a:r>
            <a:endParaRPr lang="en-US" altLang="zh-CN" sz="2000" i="1" dirty="0"/>
          </a:p>
          <a:p>
            <a:pPr lvl="1"/>
            <a:r>
              <a:rPr lang="en-US" altLang="zh-CN" dirty="0"/>
              <a:t>Examples (any “-” is changed to “_”) :</a:t>
            </a:r>
          </a:p>
          <a:p>
            <a:pPr lvl="2"/>
            <a:r>
              <a:rPr lang="en-US" altLang="zh-CN" sz="1800" dirty="0">
                <a:latin typeface="Courier New" pitchFamily="49" charset="0"/>
              </a:rPr>
              <a:t>HTTP_ACCEPT</a:t>
            </a:r>
            <a:endParaRPr lang="en-US" altLang="zh-CN" sz="1800" dirty="0"/>
          </a:p>
          <a:p>
            <a:pPr lvl="2"/>
            <a:r>
              <a:rPr lang="en-US" altLang="zh-CN" sz="1800" dirty="0">
                <a:latin typeface="Courier New" pitchFamily="49" charset="0"/>
              </a:rPr>
              <a:t>HTTP_HOST</a:t>
            </a:r>
            <a:endParaRPr lang="en-US" altLang="zh-CN" sz="1800" dirty="0"/>
          </a:p>
          <a:p>
            <a:pPr lvl="2"/>
            <a:r>
              <a:rPr lang="en-US" altLang="zh-CN" sz="1800" dirty="0" smtClean="0">
                <a:latin typeface="Courier New" pitchFamily="49" charset="0"/>
              </a:rPr>
              <a:t>HTTP_USER_AGENT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732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Dup2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pl-P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pl-P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</a:t>
            </a:r>
            <a:r>
              <a:rPr lang="en-US" dirty="0" smtClean="0"/>
              <a:t>Content with GET</a:t>
            </a:r>
            <a:endParaRPr lang="en-US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Serving Dynamic Content with GET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Notice that only the CGI child process knows the content type and length, so it must generate those headers.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934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proposal to develop a distributed hypertext </a:t>
            </a:r>
            <a:r>
              <a:rPr lang="en-US" sz="2200" dirty="0" smtClean="0"/>
              <a:t>system</a:t>
            </a:r>
          </a:p>
          <a:p>
            <a:pPr lvl="2"/>
            <a:r>
              <a:rPr lang="en-US" dirty="0"/>
              <a:t>Connects “a web of notes with </a:t>
            </a:r>
            <a:r>
              <a:rPr lang="en-US" dirty="0" smtClean="0"/>
              <a:t>links”</a:t>
            </a:r>
            <a:endParaRPr lang="en-US" dirty="0"/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browser for Next </a:t>
            </a:r>
            <a:r>
              <a:rPr lang="en-US" sz="2200" dirty="0" smtClean="0"/>
              <a:t>machines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4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 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937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</a:t>
            </a:r>
            <a:r>
              <a:rPr lang="en-US" dirty="0" smtClean="0"/>
              <a:t>Stevens</a:t>
            </a:r>
            <a:r>
              <a:rPr lang="en-US" dirty="0"/>
              <a:t> </a:t>
            </a:r>
            <a:r>
              <a:rPr lang="en-US" dirty="0" smtClean="0"/>
              <a:t>et. al. “</a:t>
            </a:r>
            <a:r>
              <a:rPr lang="en-US" dirty="0"/>
              <a:t>Unix Network Programming: </a:t>
            </a:r>
            <a:r>
              <a:rPr lang="en-US" dirty="0" smtClean="0"/>
              <a:t>The Sockets Networking API”</a:t>
            </a:r>
            <a:r>
              <a:rPr lang="en-US" dirty="0"/>
              <a:t>, Volume 1, </a:t>
            </a:r>
            <a:r>
              <a:rPr lang="en-US" dirty="0" smtClean="0"/>
              <a:t>Third </a:t>
            </a:r>
            <a:r>
              <a:rPr lang="en-US" dirty="0"/>
              <a:t>Edition, Prentice Hall, </a:t>
            </a:r>
            <a:r>
              <a:rPr lang="en-US" dirty="0" smtClean="0"/>
              <a:t>2003</a:t>
            </a:r>
            <a:endParaRPr lang="en-US" dirty="0"/>
          </a:p>
          <a:p>
            <a:pPr lvl="1"/>
            <a:r>
              <a:rPr lang="en-US" dirty="0"/>
              <a:t>THE network programming </a:t>
            </a:r>
            <a:r>
              <a:rPr lang="en-US" dirty="0" smtClean="0"/>
              <a:t>bible.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“The Linux Programming Interface”, No Starch Press, 2010</a:t>
            </a:r>
          </a:p>
          <a:p>
            <a:pPr lvl="1"/>
            <a:r>
              <a:rPr lang="en-US" dirty="0" smtClean="0"/>
              <a:t>THE Linux programming bible. </a:t>
            </a:r>
            <a:endParaRPr lang="en-US" dirty="0"/>
          </a:p>
          <a:p>
            <a:r>
              <a:rPr lang="en-US" dirty="0" smtClean="0"/>
              <a:t>Complete versions of all code in this lecture is available from the 213 schedule page. 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www.cs.cmu.edu</a:t>
            </a:r>
            <a:r>
              <a:rPr lang="en-US" dirty="0">
                <a:latin typeface="Courier New"/>
                <a:cs typeface="Courier New"/>
              </a:rPr>
              <a:t>/~213/</a:t>
            </a:r>
            <a:r>
              <a:rPr lang="en-US" dirty="0" err="1">
                <a:latin typeface="Courier New"/>
                <a:cs typeface="Courier New"/>
              </a:rPr>
              <a:t>schedule.html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/>
              <a:t>csapp</a:t>
            </a:r>
            <a:r>
              <a:rPr lang="en-US" dirty="0" smtClean="0"/>
              <a:t>.{.</a:t>
            </a:r>
            <a:r>
              <a:rPr lang="en-US" dirty="0" err="1" smtClean="0"/>
              <a:t>c,h</a:t>
            </a:r>
            <a:r>
              <a:rPr lang="en-US" dirty="0" smtClean="0"/>
              <a:t>}, </a:t>
            </a:r>
            <a:r>
              <a:rPr lang="en-US" dirty="0" err="1" smtClean="0"/>
              <a:t>hostinfo.c</a:t>
            </a:r>
            <a:r>
              <a:rPr lang="en-US" dirty="0" smtClean="0"/>
              <a:t>, </a:t>
            </a:r>
            <a:r>
              <a:rPr lang="en-US" dirty="0" err="1" smtClean="0"/>
              <a:t>echoclient.c</a:t>
            </a:r>
            <a:r>
              <a:rPr lang="en-US" dirty="0" smtClean="0"/>
              <a:t>, </a:t>
            </a:r>
            <a:r>
              <a:rPr lang="en-US" dirty="0" err="1" smtClean="0"/>
              <a:t>echoserveri.c</a:t>
            </a:r>
            <a:r>
              <a:rPr lang="en-US" dirty="0" smtClean="0"/>
              <a:t>, </a:t>
            </a:r>
            <a:r>
              <a:rPr lang="en-US" dirty="0" err="1" smtClean="0"/>
              <a:t>tiny.c</a:t>
            </a:r>
            <a:r>
              <a:rPr lang="en-US" dirty="0" smtClean="0"/>
              <a:t>, </a:t>
            </a:r>
            <a:r>
              <a:rPr lang="en-US" dirty="0" err="1" smtClean="0"/>
              <a:t>adder.c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03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and HTTP overview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35637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</a:t>
            </a:r>
            <a:r>
              <a:rPr lang="en-US" i="1" dirty="0" smtClean="0">
                <a:solidFill>
                  <a:srgbClr val="FF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</a:t>
            </a:r>
            <a:r>
              <a:rPr lang="en-US" dirty="0" smtClean="0">
                <a:solidFill>
                  <a:srgbClr val="000000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</a:t>
            </a:r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577094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09188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Two types of web proxy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en-US" sz="2600" dirty="0" smtClean="0"/>
              <a:t>Explicit (browser-known) proxies</a:t>
            </a:r>
          </a:p>
          <a:p>
            <a:pPr lvl="1"/>
            <a:r>
              <a:rPr lang="en-US" sz="2200" dirty="0" smtClean="0"/>
              <a:t>Used by configuring browser to send requests to proxy</a:t>
            </a:r>
          </a:p>
          <a:p>
            <a:pPr lvl="1"/>
            <a:r>
              <a:rPr lang="en-US" sz="2200" dirty="0" smtClean="0"/>
              <a:t>Each request specifies entire URL</a:t>
            </a:r>
          </a:p>
          <a:p>
            <a:pPr lvl="2"/>
            <a:r>
              <a:rPr lang="en-US" dirty="0" smtClean="0"/>
              <a:t>allowing proxy to know target server</a:t>
            </a:r>
          </a:p>
          <a:p>
            <a:endParaRPr lang="en-US" sz="2600" dirty="0" smtClean="0"/>
          </a:p>
          <a:p>
            <a:r>
              <a:rPr lang="en-US" sz="2600" dirty="0" smtClean="0"/>
              <a:t>Transparent proxies</a:t>
            </a:r>
          </a:p>
          <a:p>
            <a:pPr lvl="1"/>
            <a:r>
              <a:rPr lang="en-US" sz="2200" dirty="0" smtClean="0"/>
              <a:t>Browser/client behaves as though there is no proxy</a:t>
            </a:r>
          </a:p>
          <a:p>
            <a:pPr lvl="1"/>
            <a:r>
              <a:rPr lang="en-US" sz="2200" dirty="0" smtClean="0"/>
              <a:t>Proxy runs on network component in route between client and server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intercepting and interposing </a:t>
            </a:r>
            <a:r>
              <a:rPr lang="en-US" dirty="0" smtClean="0"/>
              <a:t>on web requests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7962900" cy="1143000"/>
          </a:xfrm>
        </p:spPr>
        <p:txBody>
          <a:bodyPr/>
          <a:lstStyle/>
          <a:p>
            <a:r>
              <a:rPr lang="en-US" sz="3200" dirty="0" smtClean="0"/>
              <a:t>Get Google PageRank score</a:t>
            </a:r>
            <a:endParaRPr lang="en-US" dirty="0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8686800" cy="4305300"/>
          </a:xfrm>
        </p:spPr>
        <p:txBody>
          <a:bodyPr/>
          <a:lstStyle/>
          <a:p>
            <a:r>
              <a:rPr lang="en-US" sz="2600" dirty="0" smtClean="0"/>
              <a:t>Send a HTTP </a:t>
            </a:r>
            <a:r>
              <a:rPr lang="en-US" sz="2600" dirty="0" smtClean="0">
                <a:solidFill>
                  <a:srgbClr val="FF0000"/>
                </a:solidFill>
              </a:rPr>
              <a:t>GET</a:t>
            </a:r>
            <a:r>
              <a:rPr lang="en-US" sz="2600" dirty="0" smtClean="0"/>
              <a:t> request to a Google server (www.google.com) with a query command: </a:t>
            </a:r>
          </a:p>
          <a:p>
            <a:pPr>
              <a:buFont typeface="ZapfDingbats" pitchFamily="82" charset="2"/>
              <a:buNone/>
            </a:pPr>
            <a:r>
              <a:rPr lang="en-US" sz="2600" dirty="0" smtClean="0"/>
              <a:t>	/</a:t>
            </a:r>
            <a:r>
              <a:rPr lang="en-US" sz="2600" dirty="0" err="1" smtClean="0"/>
              <a:t>search?client</a:t>
            </a:r>
            <a:r>
              <a:rPr lang="en-US" sz="2600" dirty="0" smtClean="0"/>
              <a:t>=</a:t>
            </a:r>
            <a:r>
              <a:rPr lang="en-US" sz="2600" dirty="0" err="1" smtClean="0"/>
              <a:t>navclient</a:t>
            </a:r>
            <a:r>
              <a:rPr lang="en-US" sz="2600" dirty="0" smtClean="0"/>
              <a:t>-auto </a:t>
            </a:r>
          </a:p>
          <a:p>
            <a:r>
              <a:rPr lang="en-US" sz="2600" dirty="0" smtClean="0"/>
              <a:t>appended with parameters \&amp;</a:t>
            </a:r>
            <a:r>
              <a:rPr lang="en-US" sz="2600" dirty="0" err="1" smtClean="0"/>
              <a:t>ch</a:t>
            </a:r>
            <a:r>
              <a:rPr lang="en-US" sz="2600" dirty="0" smtClean="0"/>
              <a:t>=</a:t>
            </a:r>
            <a:r>
              <a:rPr lang="en-US" sz="2600" dirty="0" smtClean="0">
                <a:solidFill>
                  <a:srgbClr val="FF0000"/>
                </a:solidFill>
              </a:rPr>
              <a:t>61658376380</a:t>
            </a:r>
            <a:r>
              <a:rPr lang="en-US" sz="2600" dirty="0" smtClean="0"/>
              <a:t>\&amp;features=Rank\&amp;</a:t>
            </a:r>
            <a:r>
              <a:rPr lang="en-US" sz="2600" dirty="0" smtClean="0">
                <a:solidFill>
                  <a:srgbClr val="FF0000"/>
                </a:solidFill>
              </a:rPr>
              <a:t>q=</a:t>
            </a:r>
            <a:r>
              <a:rPr lang="en-US" sz="2600" dirty="0" err="1" smtClean="0">
                <a:solidFill>
                  <a:srgbClr val="FF0000"/>
                </a:solidFill>
              </a:rPr>
              <a:t>info:http</a:t>
            </a:r>
            <a:r>
              <a:rPr lang="en-US" sz="2600" dirty="0" smtClean="0">
                <a:solidFill>
                  <a:srgbClr val="FF0000"/>
                </a:solidFill>
              </a:rPr>
              <a:t>://www.yahoo.com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The string “61658376380" is transformed from http://www.yahoo.com by a </a:t>
            </a:r>
            <a:r>
              <a:rPr lang="en-US" sz="2600" dirty="0" smtClean="0">
                <a:solidFill>
                  <a:srgbClr val="FF0000"/>
                </a:solidFill>
              </a:rPr>
              <a:t>transformation function</a:t>
            </a:r>
            <a:r>
              <a:rPr lang="en-US" sz="2600" dirty="0" smtClean="0"/>
              <a:t> that accepts a URL as input. </a:t>
            </a:r>
          </a:p>
          <a:p>
            <a:r>
              <a:rPr lang="en-US" sz="2600" dirty="0" smtClean="0"/>
              <a:t>The returned results of the GET request contains the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7962900" cy="1143000"/>
          </a:xfrm>
        </p:spPr>
        <p:txBody>
          <a:bodyPr/>
          <a:lstStyle/>
          <a:p>
            <a:r>
              <a:rPr lang="en-US" sz="3200" dirty="0" smtClean="0"/>
              <a:t>Get Google PageRank score</a:t>
            </a:r>
            <a:endParaRPr lang="en-US" dirty="0" smtClean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7" y="1371600"/>
            <a:ext cx="7578725" cy="5118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4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status codes</a:t>
            </a:r>
            <a:endParaRPr 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2209800"/>
            <a:ext cx="7934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sz="2400" dirty="0" smtClean="0"/>
          </a:p>
          <a:p>
            <a:pPr lvl="1"/>
            <a:r>
              <a:rPr lang="en-US" sz="2000" dirty="0" smtClean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sz="2400" dirty="0" smtClean="0"/>
          </a:p>
          <a:p>
            <a:pPr lvl="1"/>
            <a:r>
              <a:rPr lang="en-US" sz="2000" dirty="0" smtClean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sz="2400" dirty="0" smtClean="0"/>
          </a:p>
          <a:p>
            <a:pPr lvl="1"/>
            <a:r>
              <a:rPr lang="en-US" sz="2000" dirty="0" smtClean="0"/>
              <a:t>request message not understood by server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sz="2400" dirty="0" smtClean="0"/>
          </a:p>
          <a:p>
            <a:pPr lvl="1"/>
            <a:r>
              <a:rPr lang="en-US" sz="2000" dirty="0" smtClean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sz="2400" dirty="0" smtClean="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23875" y="1323975"/>
            <a:ext cx="7686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In first line in server-&gt;client response message.</a:t>
            </a:r>
          </a:p>
          <a:p>
            <a:pPr marL="342900" indent="-342900"/>
            <a:r>
              <a:rPr lang="en-US"/>
              <a:t>A few sample codes:</a:t>
            </a:r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90" y="371182"/>
            <a:ext cx="8312710" cy="762000"/>
          </a:xfrm>
        </p:spPr>
        <p:txBody>
          <a:bodyPr/>
          <a:lstStyle/>
          <a:p>
            <a:r>
              <a:rPr lang="en-US" sz="3600" dirty="0" smtClean="0"/>
              <a:t>HTTP response status codes – 404 error</a:t>
            </a:r>
            <a:endParaRPr lang="en-US" dirty="0" smtClean="0"/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7" descr="40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52847"/>
            <a:ext cx="7620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89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/>
              <a:t>Web (port 80) traffic at 1% of NSFNET backbone </a:t>
            </a:r>
            <a:r>
              <a:rPr lang="en-US" sz="2200" dirty="0" smtClean="0"/>
              <a:t>traffic</a:t>
            </a:r>
          </a:p>
          <a:p>
            <a:pPr lvl="1"/>
            <a:r>
              <a:rPr lang="en-US" sz="2200" dirty="0"/>
              <a:t>Over 200 WWW servers </a:t>
            </a:r>
            <a:r>
              <a:rPr lang="en-US" sz="2200" dirty="0" smtClean="0"/>
              <a:t>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“Mosaic Communications Corp” (predecessor to Netscape</a:t>
            </a:r>
            <a:r>
              <a:rPr lang="en-US" sz="22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HTTP 404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公益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23875" y="1323974"/>
            <a:ext cx="7686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b="0" dirty="0" err="1" smtClean="0">
                <a:latin typeface="微软雅黑" pitchFamily="34" charset="-122"/>
                <a:ea typeface="微软雅黑" pitchFamily="34" charset="-122"/>
              </a:rPr>
              <a:t>NotFound</a:t>
            </a:r>
            <a:r>
              <a:rPr lang="en-US" b="0" dirty="0" smtClean="0">
                <a:latin typeface="微软雅黑" pitchFamily="34" charset="-122"/>
                <a:ea typeface="微软雅黑" pitchFamily="34" charset="-122"/>
              </a:rPr>
              <a:t> Project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公益项目：</a:t>
            </a:r>
            <a:r>
              <a:rPr lang="zh-CN" altLang="en-US" sz="2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利用闲置网络资源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发挥公益的力量让更多人帮忙寻找失踪儿童。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3" y="2758891"/>
            <a:ext cx="8723943" cy="362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0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CAPTCHA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457325"/>
          </a:xfrm>
        </p:spPr>
        <p:txBody>
          <a:bodyPr/>
          <a:lstStyle/>
          <a:p>
            <a:r>
              <a:rPr lang="en-US" altLang="zh-TW" dirty="0"/>
              <a:t>CAPTCHA</a:t>
            </a:r>
            <a:r>
              <a:rPr lang="zh-CN" altLang="en-US" dirty="0"/>
              <a:t>：</a:t>
            </a:r>
            <a:r>
              <a:rPr lang="en-US" altLang="zh-CN" dirty="0"/>
              <a:t>Completely Automated Public Turing Test to Tell Computers and Humans </a:t>
            </a:r>
            <a:r>
              <a:rPr lang="en-US" altLang="zh-CN" dirty="0" smtClean="0"/>
              <a:t>Apart</a:t>
            </a:r>
          </a:p>
          <a:p>
            <a:pPr lvl="1"/>
            <a:r>
              <a:rPr lang="zh-CN" altLang="en-US" dirty="0" smtClean="0"/>
              <a:t>全自动</a:t>
            </a:r>
            <a:r>
              <a:rPr lang="zh-CN" altLang="en-US" dirty="0"/>
              <a:t>区分计算机和人类的图灵</a:t>
            </a:r>
            <a:r>
              <a:rPr lang="zh-CN" altLang="en-US" dirty="0" smtClean="0"/>
              <a:t>测试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9" y="2983797"/>
            <a:ext cx="7187111" cy="34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reCAPTCHA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85925"/>
          </a:xfrm>
        </p:spPr>
        <p:txBody>
          <a:bodyPr/>
          <a:lstStyle/>
          <a:p>
            <a:r>
              <a:rPr lang="en-US" altLang="zh-CN" dirty="0" err="1"/>
              <a:t>reCAPTCHA</a:t>
            </a:r>
            <a:r>
              <a:rPr lang="zh-CN" altLang="en-US" dirty="0"/>
              <a:t>是利用</a:t>
            </a:r>
            <a:r>
              <a:rPr lang="en-US" altLang="zh-CN" dirty="0"/>
              <a:t>CAPTCHA</a:t>
            </a:r>
            <a:r>
              <a:rPr lang="zh-CN" altLang="en-US" dirty="0"/>
              <a:t>的原理，借助于人类大脑对难以识别的字符的辨别能力，进行对古旧书籍中难以被</a:t>
            </a:r>
            <a:r>
              <a:rPr lang="en-US" altLang="zh-CN" dirty="0"/>
              <a:t>OCR</a:t>
            </a:r>
            <a:r>
              <a:rPr lang="zh-CN" altLang="en-US" dirty="0"/>
              <a:t>识别的字符进行辨别的技术。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6" y="4454524"/>
            <a:ext cx="4125804" cy="209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6" y="2819400"/>
            <a:ext cx="767644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8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Web and HTTP overview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More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Server Basics</a:t>
            </a:r>
            <a:endParaRPr lang="en-US" dirty="0"/>
          </a:p>
        </p:txBody>
      </p:sp>
      <p:sp>
        <p:nvSpPr>
          <p:cNvPr id="758792" name="Rectangle 8"/>
          <p:cNvSpPr>
            <a:spLocks noGrp="1" noChangeArrowheads="1"/>
          </p:cNvSpPr>
          <p:nvPr>
            <p:ph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</a:t>
            </a:r>
            <a:r>
              <a:rPr lang="en-US" sz="1800" dirty="0" smtClean="0"/>
              <a:t>(eventually)</a:t>
            </a:r>
            <a:endParaRPr lang="en-US" sz="1800" dirty="0"/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IP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TCP</a:t>
            </a:r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HTTP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Datagrams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35099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</a:t>
            </a:r>
            <a:r>
              <a:rPr lang="en-US" dirty="0" smtClean="0"/>
              <a:t>type</a:t>
            </a:r>
          </a:p>
          <a:p>
            <a:pPr>
              <a:tabLst>
                <a:tab pos="4403725" algn="l"/>
              </a:tabLst>
            </a:pPr>
            <a:endParaRPr lang="en-US" dirty="0" smtClean="0"/>
          </a:p>
          <a:p>
            <a:pPr>
              <a:tabLst>
                <a:tab pos="4403725" algn="l"/>
              </a:tabLst>
            </a:pPr>
            <a:r>
              <a:rPr lang="en-US" dirty="0" smtClean="0"/>
              <a:t>Example </a:t>
            </a:r>
            <a:r>
              <a:rPr lang="en-US" dirty="0"/>
              <a:t>MIME types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text/html	</a:t>
            </a:r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en-US" dirty="0"/>
              <a:t>document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text/plain	</a:t>
            </a:r>
            <a:r>
              <a:rPr lang="en-US" dirty="0" smtClean="0"/>
              <a:t>Unformatted </a:t>
            </a:r>
            <a:r>
              <a:rPr lang="en-US" dirty="0"/>
              <a:t>text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image/gif	</a:t>
            </a:r>
            <a:r>
              <a:rPr lang="en-US" dirty="0" smtClean="0"/>
              <a:t>Binary </a:t>
            </a:r>
            <a:r>
              <a:rPr lang="en-US" dirty="0"/>
              <a:t>image encoded in GIF </a:t>
            </a:r>
            <a:r>
              <a:rPr lang="en-US" dirty="0" smtClean="0"/>
              <a:t>format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/>
                <a:cs typeface="Courier New"/>
              </a:rPr>
              <a:t>image/</a:t>
            </a:r>
            <a:r>
              <a:rPr lang="en-US" dirty="0" err="1" smtClean="0">
                <a:latin typeface="Courier New"/>
                <a:cs typeface="Courier New"/>
              </a:rPr>
              <a:t>png</a:t>
            </a:r>
            <a:r>
              <a:rPr lang="en-US" dirty="0" smtClean="0"/>
              <a:t>	</a:t>
            </a:r>
            <a:r>
              <a:rPr lang="en-US" dirty="0" err="1" smtClean="0"/>
              <a:t>Binar</a:t>
            </a:r>
            <a:r>
              <a:rPr lang="en-US" dirty="0" smtClean="0"/>
              <a:t> image encoded in PNG format</a:t>
            </a:r>
            <a:endParaRPr lang="en-US" dirty="0"/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image/jpeg</a:t>
            </a:r>
            <a:r>
              <a:rPr lang="en-US" dirty="0" smtClean="0"/>
              <a:t>	Binary </a:t>
            </a:r>
            <a:r>
              <a:rPr lang="en-US" dirty="0"/>
              <a:t>image encoded in </a:t>
            </a:r>
            <a:r>
              <a:rPr lang="en-US" dirty="0" smtClean="0"/>
              <a:t>JPEG format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b="0" dirty="0" smtClean="0">
                <a:latin typeface="Courier New"/>
                <a:cs typeface="Courier New"/>
              </a:rPr>
              <a:t>http</a:t>
            </a:r>
            <a:r>
              <a:rPr lang="en-US" sz="1800" b="0" dirty="0">
                <a:latin typeface="Courier New"/>
                <a:cs typeface="Courier New"/>
              </a:rPr>
              <a:t>://</a:t>
            </a:r>
            <a:r>
              <a:rPr lang="en-US" sz="1800" b="0" dirty="0" err="1">
                <a:latin typeface="Courier New"/>
                <a:cs typeface="Courier New"/>
              </a:rPr>
              <a:t>www.iana.org</a:t>
            </a:r>
            <a:r>
              <a:rPr lang="en-US" sz="1800" b="0" dirty="0">
                <a:latin typeface="Courier New"/>
                <a:cs typeface="Courier New"/>
              </a:rPr>
              <a:t>/assignments/media-types/media-</a:t>
            </a:r>
            <a:r>
              <a:rPr lang="en-US" sz="1800" b="0" dirty="0" err="1">
                <a:latin typeface="Courier New"/>
                <a:cs typeface="Courier New"/>
              </a:rPr>
              <a:t>types.xhtml</a:t>
            </a:r>
            <a:endParaRPr lang="en-US" sz="1800" b="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11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dynamic</a:t>
            </a:r>
            <a:endParaRPr lang="en-US" dirty="0" smtClean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</a:t>
            </a:r>
            <a:r>
              <a:rPr lang="en-US" dirty="0" smtClean="0"/>
              <a:t>clips</a:t>
            </a:r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which content </a:t>
            </a:r>
            <a:r>
              <a:rPr lang="en-US" dirty="0"/>
              <a:t>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</a:t>
            </a:r>
            <a:r>
              <a:rPr lang="en-US" dirty="0" smtClean="0"/>
              <a:t>client</a:t>
            </a:r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file </a:t>
            </a:r>
            <a:r>
              <a:rPr lang="en-US" dirty="0"/>
              <a:t>containing executable code</a:t>
            </a:r>
          </a:p>
          <a:p>
            <a:r>
              <a:rPr lang="en-US" dirty="0"/>
              <a:t>Bottom </a:t>
            </a:r>
            <a:r>
              <a:rPr lang="en-US" dirty="0" smtClean="0"/>
              <a:t>line:</a:t>
            </a:r>
            <a:r>
              <a:rPr lang="en-US" dirty="0"/>
              <a:t> </a:t>
            </a:r>
            <a:r>
              <a:rPr lang="en-US" i="1" dirty="0" smtClean="0"/>
              <a:t>Web </a:t>
            </a:r>
            <a:r>
              <a:rPr lang="en-US" i="1" dirty="0"/>
              <a:t>content is associated with a file that is managed by the </a:t>
            </a:r>
            <a:r>
              <a:rPr lang="en-US" i="1" dirty="0" smtClean="0"/>
              <a:t>server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63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25321</TotalTime>
  <Words>3484</Words>
  <Application>Microsoft Office PowerPoint</Application>
  <PresentationFormat>全屏显示(4:3)</PresentationFormat>
  <Paragraphs>584</Paragraphs>
  <Slides>52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MS PGothic</vt:lpstr>
      <vt:lpstr>新細明體</vt:lpstr>
      <vt:lpstr>ZapfDingbats</vt:lpstr>
      <vt:lpstr>方正兰亭超细黑简体</vt:lpstr>
      <vt:lpstr>宋体</vt:lpstr>
      <vt:lpstr>微软雅黑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Clip</vt:lpstr>
      <vt:lpstr>Web Services  Introduction to Computer Systems</vt:lpstr>
      <vt:lpstr>Outline</vt:lpstr>
      <vt:lpstr>Web History (seminal)</vt:lpstr>
      <vt:lpstr>Web History</vt:lpstr>
      <vt:lpstr>Web History (cont)</vt:lpstr>
      <vt:lpstr>Outline</vt:lpstr>
      <vt:lpstr>Web Server Basics</vt:lpstr>
      <vt:lpstr>Web Content</vt:lpstr>
      <vt:lpstr>Static and Dynamic Content</vt:lpstr>
      <vt:lpstr>Web and HTTP</vt:lpstr>
      <vt:lpstr>URLs</vt:lpstr>
      <vt:lpstr>URLs and how clients and servers use them</vt:lpstr>
      <vt:lpstr>HTML source</vt:lpstr>
      <vt:lpstr>HTML source (cont.)</vt:lpstr>
      <vt:lpstr>HTTP overview</vt:lpstr>
      <vt:lpstr>HTTP Requests</vt:lpstr>
      <vt:lpstr>HTTP Responses</vt:lpstr>
      <vt:lpstr>HTTP response message</vt:lpstr>
      <vt:lpstr>Example HTTP Transaction</vt:lpstr>
      <vt:lpstr>Example HTTP Transaction, Take 2</vt:lpstr>
      <vt:lpstr>HTTP Versions</vt:lpstr>
      <vt:lpstr>Data Transfer Mechanisms</vt:lpstr>
      <vt:lpstr>Chunked Encoding Example</vt:lpstr>
      <vt:lpstr>Outline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Additional CGI Environment Variables</vt:lpstr>
      <vt:lpstr>Serving Dynamic Content with GET</vt:lpstr>
      <vt:lpstr>Serving Dynamic Content with GET</vt:lpstr>
      <vt:lpstr>Serving Dynamic Content With GET </vt:lpstr>
      <vt:lpstr>For More Information</vt:lpstr>
      <vt:lpstr>Outline</vt:lpstr>
      <vt:lpstr>Proxies</vt:lpstr>
      <vt:lpstr>Why Proxies?</vt:lpstr>
      <vt:lpstr>Two types of web proxy</vt:lpstr>
      <vt:lpstr>Get Google PageRank score</vt:lpstr>
      <vt:lpstr>Get Google PageRank score</vt:lpstr>
      <vt:lpstr>HTTP response status codes</vt:lpstr>
      <vt:lpstr>HTTP response status codes – 404 error</vt:lpstr>
      <vt:lpstr>HTTP 404 公益</vt:lpstr>
      <vt:lpstr>CAPTCHA</vt:lpstr>
      <vt:lpstr>reCAPTCHA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1019</cp:revision>
  <cp:lastPrinted>2011-11-15T04:29:29Z</cp:lastPrinted>
  <dcterms:created xsi:type="dcterms:W3CDTF">2011-11-14T22:48:30Z</dcterms:created>
  <dcterms:modified xsi:type="dcterms:W3CDTF">2017-12-02T11:31:04Z</dcterms:modified>
</cp:coreProperties>
</file>