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61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8" r:id="rId13"/>
    <p:sldId id="279" r:id="rId14"/>
    <p:sldId id="281" r:id="rId15"/>
    <p:sldId id="273" r:id="rId16"/>
    <p:sldId id="28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7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8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1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4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0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2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96AB1-A646-47B2-A2DF-45B2049BF17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77E0A-A2CD-4D32-9E17-C0FA6EB2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C026-F9AD-4655-B6CD-EDB4015F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812801"/>
            <a:ext cx="8574622" cy="2616199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优化程序性能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A3D35C-ABD5-4E60-B1C2-C8009105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9518" y="4490789"/>
            <a:ext cx="2536304" cy="519749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1700012865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杨春序</a:t>
            </a:r>
          </a:p>
        </p:txBody>
      </p:sp>
    </p:spTree>
    <p:extLst>
      <p:ext uri="{BB962C8B-B14F-4D97-AF65-F5344CB8AC3E}">
        <p14:creationId xmlns:p14="http://schemas.microsoft.com/office/powerpoint/2010/main" val="77077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45" y="12833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现代处理器架构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9B774-0724-483A-9E1F-4CE38B76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2" y="963427"/>
            <a:ext cx="5666175" cy="5554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663189-ED4D-44E4-9770-77EA99BAD17B}"/>
              </a:ext>
            </a:extLst>
          </p:cNvPr>
          <p:cNvSpPr txBox="1"/>
          <p:nvPr/>
        </p:nvSpPr>
        <p:spPr>
          <a:xfrm>
            <a:off x="6689558" y="963427"/>
            <a:ext cx="5117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指令控制单元（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ICU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ICU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从指令高速缓存中读取指令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遇到分支时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投机执行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在未确定是否分支时就进行取指、译码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预测错误时回到最初状态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指令译码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将一条指令分解为一组基本操作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</a:t>
            </a:r>
          </a:p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指令执行单元（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EU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）：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接受译码指令传来的一组操作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分配到不同功能单元中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包括：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分支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乘除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加法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加载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写存储器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写存储器操作由访问数据高速缓存实现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1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45" y="12833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现代处理器架构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556EF-2E84-498E-A847-85B63925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25" y="1089758"/>
            <a:ext cx="12240125" cy="19582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F7488B-7589-4B6B-9319-0D4E342BF24E}"/>
              </a:ext>
            </a:extLst>
          </p:cNvPr>
          <p:cNvSpPr txBox="1"/>
          <p:nvPr/>
        </p:nvSpPr>
        <p:spPr>
          <a:xfrm>
            <a:off x="1219202" y="3429000"/>
            <a:ext cx="10427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延迟：一条指令从开始到完成所用的时间。</a:t>
            </a: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发射时间（吞吐量）：两条指令连续发射的时间间隔。</a:t>
            </a:r>
          </a:p>
        </p:txBody>
      </p:sp>
    </p:spTree>
    <p:extLst>
      <p:ext uri="{BB962C8B-B14F-4D97-AF65-F5344CB8AC3E}">
        <p14:creationId xmlns:p14="http://schemas.microsoft.com/office/powerpoint/2010/main" val="12774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45" y="12833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现代处理器架构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F7488B-7589-4B6B-9319-0D4E342BF24E}"/>
              </a:ext>
            </a:extLst>
          </p:cNvPr>
          <p:cNvSpPr txBox="1"/>
          <p:nvPr/>
        </p:nvSpPr>
        <p:spPr>
          <a:xfrm>
            <a:off x="1604212" y="1195138"/>
            <a:ext cx="1042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寄存器重命名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A126E-0A3D-46AE-8EEC-B21C2F725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7" r="57365"/>
          <a:stretch/>
        </p:blipFill>
        <p:spPr>
          <a:xfrm>
            <a:off x="1604212" y="2267608"/>
            <a:ext cx="2191754" cy="337520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4570F37-C6EB-42D6-8694-566E5E4E3943}"/>
              </a:ext>
            </a:extLst>
          </p:cNvPr>
          <p:cNvSpPr/>
          <p:nvPr/>
        </p:nvSpPr>
        <p:spPr>
          <a:xfrm>
            <a:off x="4331620" y="3429000"/>
            <a:ext cx="2191754" cy="802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5EA530-F0D7-44F8-9A19-972351D9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29" y="2946495"/>
            <a:ext cx="4802326" cy="20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45" y="12833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现代处理器架构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F7488B-7589-4B6B-9319-0D4E342BF24E}"/>
              </a:ext>
            </a:extLst>
          </p:cNvPr>
          <p:cNvSpPr txBox="1"/>
          <p:nvPr/>
        </p:nvSpPr>
        <p:spPr>
          <a:xfrm>
            <a:off x="1604212" y="1215190"/>
            <a:ext cx="10427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寄存器重命名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实现方式：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建立一张寄存器对应表，存储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[r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R1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），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R2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的对应关系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在指令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译码时，把 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R2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作为操作数传入执行单元中，对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R2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进行操作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M[2048]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完成赋值任务以后，会形成（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）的结果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所有等待 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R2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的值都会使用 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作为源值转发</a:t>
            </a:r>
          </a:p>
        </p:txBody>
      </p:sp>
    </p:spTree>
    <p:extLst>
      <p:ext uri="{BB962C8B-B14F-4D97-AF65-F5344CB8AC3E}">
        <p14:creationId xmlns:p14="http://schemas.microsoft.com/office/powerpoint/2010/main" val="31940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继续优化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8" y="1493156"/>
            <a:ext cx="65933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void combine(</a:t>
            </a:r>
            <a:r>
              <a:rPr lang="en-US" altLang="zh-CN" sz="2400" dirty="0" err="1">
                <a:latin typeface="Consolas" panose="020B0609020204030204" pitchFamily="49" charset="0"/>
              </a:rPr>
              <a:t>vec_ptr</a:t>
            </a:r>
            <a:r>
              <a:rPr lang="en-US" altLang="zh-CN" sz="2400" dirty="0">
                <a:latin typeface="Consolas" panose="020B0609020204030204" pitchFamily="49" charset="0"/>
              </a:rPr>
              <a:t> v, 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acc = IDENT;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length = </a:t>
            </a:r>
            <a:r>
              <a:rPr lang="en-US" altLang="zh-CN" sz="24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4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*data = </a:t>
            </a:r>
            <a:r>
              <a:rPr lang="en-US" altLang="zh-CN" sz="24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&lt; length;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		acc = acc OP data[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];  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acc;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0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138989" y="1306287"/>
            <a:ext cx="659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	for 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&lt; length;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acc = acc OP data[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E960A-F6BD-422B-BB98-153FFF6F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5" r="41172"/>
          <a:stretch/>
        </p:blipFill>
        <p:spPr>
          <a:xfrm>
            <a:off x="1343275" y="3429000"/>
            <a:ext cx="5025441" cy="19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138989" y="1306287"/>
            <a:ext cx="582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	for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length;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acc = acc OP data[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E960A-F6BD-422B-BB98-153FFF6F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5" r="41172"/>
          <a:stretch/>
        </p:blipFill>
        <p:spPr>
          <a:xfrm>
            <a:off x="5706729" y="1243013"/>
            <a:ext cx="3036220" cy="1183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7571B1-CB93-45D3-AE18-391C43EB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67" y="3007866"/>
            <a:ext cx="6859581" cy="3378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BEB18B-70BC-4C45-8F92-8D18AD03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07" y="2293770"/>
            <a:ext cx="3556334" cy="4421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80220F-DD2D-41C0-931B-69D43EC5D5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t="16891" b="16891"/>
          <a:stretch/>
        </p:blipFill>
        <p:spPr>
          <a:xfrm>
            <a:off x="3837630" y="2589162"/>
            <a:ext cx="4692962" cy="38302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A7D30A-CCBA-4E38-95FD-E6AF6431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044" y="0"/>
            <a:ext cx="315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779200" y="1306287"/>
            <a:ext cx="83258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void combine(</a:t>
            </a:r>
            <a:r>
              <a:rPr lang="en-US" altLang="zh-CN" sz="2000" dirty="0" err="1">
                <a:latin typeface="Consolas" panose="020B0609020204030204" pitchFamily="49" charset="0"/>
              </a:rPr>
              <a:t>vec_ptr</a:t>
            </a:r>
            <a:r>
              <a:rPr lang="en-US" altLang="zh-CN" sz="2000" dirty="0">
                <a:latin typeface="Consolas" panose="020B0609020204030204" pitchFamily="49" charset="0"/>
              </a:rPr>
              <a:t> v, 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acc = IDENT;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length = </a:t>
            </a:r>
            <a:r>
              <a:rPr lang="en-US" altLang="zh-CN" sz="20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0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long limit = length – 1;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*data = </a:t>
            </a:r>
            <a:r>
              <a:rPr lang="en-US" altLang="zh-CN" sz="20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0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2000" dirty="0">
                <a:latin typeface="Consolas" panose="020B0609020204030204" pitchFamily="49" charset="0"/>
              </a:rPr>
              <a:t>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+=2</a:t>
            </a:r>
            <a:r>
              <a:rPr lang="en-US" altLang="zh-CN" sz="2000" dirty="0">
                <a:latin typeface="Consolas" panose="020B0609020204030204" pitchFamily="49" charset="0"/>
              </a:rPr>
              <a:t>)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acc 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latin typeface="Consolas" panose="020B0609020204030204" pitchFamily="49" charset="0"/>
              </a:rPr>
              <a:t>acc OP data[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]) OP data[i+1];</a:t>
            </a: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for (;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&lt; length;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acc = acc OP data[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 = acc;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F25FF-70ED-4BF8-99C7-63E207FC4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04" y="2141377"/>
            <a:ext cx="5867400" cy="1647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9C9F0D-1F20-48E8-93E7-48ECA15E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180975"/>
            <a:ext cx="33813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118271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消除数据依赖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779200" y="953361"/>
            <a:ext cx="832585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void combine(</a:t>
            </a:r>
            <a:r>
              <a:rPr lang="en-US" altLang="zh-CN" sz="2000" dirty="0" err="1">
                <a:latin typeface="Consolas" panose="020B0609020204030204" pitchFamily="49" charset="0"/>
              </a:rPr>
              <a:t>vec_ptr</a:t>
            </a:r>
            <a:r>
              <a:rPr lang="en-US" altLang="zh-CN" sz="2000" dirty="0">
                <a:latin typeface="Consolas" panose="020B0609020204030204" pitchFamily="49" charset="0"/>
              </a:rPr>
              <a:t> v, 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acc0 = IDENT;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acc1 = IDENT;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length = </a:t>
            </a:r>
            <a:r>
              <a:rPr lang="en-US" altLang="zh-CN" sz="20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0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limit = length – 1;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*data = </a:t>
            </a:r>
            <a:r>
              <a:rPr lang="en-US" altLang="zh-CN" sz="20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0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limit;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+=2)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acc0 = acc0 OP data[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		acc1 = acc1 OP data[i+1]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length;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acc0 = acc0 OP data[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= acc0 OP acc1;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3C52B6-DEEE-4021-B159-BDF2CF29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80" y="2438650"/>
            <a:ext cx="7734720" cy="22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779200" y="1306287"/>
            <a:ext cx="83258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void combine(</a:t>
            </a:r>
            <a:r>
              <a:rPr lang="en-US" altLang="zh-CN" sz="2000" dirty="0" err="1">
                <a:latin typeface="Consolas" panose="020B0609020204030204" pitchFamily="49" charset="0"/>
              </a:rPr>
              <a:t>vec_ptr</a:t>
            </a:r>
            <a:r>
              <a:rPr lang="en-US" altLang="zh-CN" sz="2000" dirty="0">
                <a:latin typeface="Consolas" panose="020B0609020204030204" pitchFamily="49" charset="0"/>
              </a:rPr>
              <a:t> v, 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acc = IDENT;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length = </a:t>
            </a:r>
            <a:r>
              <a:rPr lang="en-US" altLang="zh-CN" sz="20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0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limit = length – 1;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*data = </a:t>
            </a:r>
            <a:r>
              <a:rPr lang="en-US" altLang="zh-CN" sz="20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0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limit;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+=2)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acc = (acc OP data[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]) OP data[i+1];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length;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acc = acc OP data[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 = acc;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准备知识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F841A-68FA-49CB-80F0-0BA8FB1F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973" y="1141997"/>
            <a:ext cx="10018713" cy="45740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CPE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：每周期的元素数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一般来说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CPE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越低，程序性能越好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编译器做的优化一定是不会引起矛盾的。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									</a:t>
            </a: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EC06F-2F79-416F-84AD-5A90A6DE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73" y="2554455"/>
            <a:ext cx="5019508" cy="35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循环展开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779200" y="1306287"/>
            <a:ext cx="83258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void combine(</a:t>
            </a:r>
            <a:r>
              <a:rPr lang="en-US" altLang="zh-CN" sz="2000" dirty="0" err="1">
                <a:latin typeface="Consolas" panose="020B0609020204030204" pitchFamily="49" charset="0"/>
              </a:rPr>
              <a:t>vec_ptr</a:t>
            </a:r>
            <a:r>
              <a:rPr lang="en-US" altLang="zh-CN" sz="2000" dirty="0">
                <a:latin typeface="Consolas" panose="020B0609020204030204" pitchFamily="49" charset="0"/>
              </a:rPr>
              <a:t> v, 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acc = IDENT;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length = </a:t>
            </a:r>
            <a:r>
              <a:rPr lang="en-US" altLang="zh-CN" sz="20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0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long limit = length – 1;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data_t</a:t>
            </a:r>
            <a:r>
              <a:rPr lang="en-US" altLang="zh-CN" sz="2000" dirty="0">
                <a:latin typeface="Consolas" panose="020B0609020204030204" pitchFamily="49" charset="0"/>
              </a:rPr>
              <a:t> *data = </a:t>
            </a:r>
            <a:r>
              <a:rPr lang="en-US" altLang="zh-CN" sz="20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0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limit;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+=2)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acc = acc OP (data[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] OP data[i+1]);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for (;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length;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acc = acc OP data[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*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 = acc;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3ED00-FA8C-45B2-92A2-25B029DE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64" y="2534903"/>
            <a:ext cx="7899305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减少循环中的重复计算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F841A-68FA-49CB-80F0-0BA8FB1F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69" y="1398036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4A7AF-A0D3-4B9C-9C11-DA65CA2477E9}"/>
              </a:ext>
            </a:extLst>
          </p:cNvPr>
          <p:cNvSpPr/>
          <p:nvPr/>
        </p:nvSpPr>
        <p:spPr>
          <a:xfrm>
            <a:off x="1235242" y="2335762"/>
            <a:ext cx="9705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void set_row(double *a, double *b</a:t>
            </a:r>
            <a:r>
              <a:rPr lang="en-US" altLang="zh-CN" sz="2400" dirty="0">
                <a:latin typeface="Consolas" panose="020B0609020204030204" pitchFamily="49" charset="0"/>
              </a:rPr>
              <a:t>,long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, 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j;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for (j = 0; j &lt; n; </a:t>
            </a:r>
            <a:r>
              <a:rPr lang="en-US" altLang="zh-CN" sz="2400" dirty="0" err="1">
                <a:latin typeface="Consolas" panose="020B0609020204030204" pitchFamily="49" charset="0"/>
              </a:rPr>
              <a:t>j++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	a[n*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+ j] = b[j];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0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减少循环中的重复计算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F841A-68FA-49CB-80F0-0BA8FB1F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69" y="1398036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4A7AF-A0D3-4B9C-9C11-DA65CA2477E9}"/>
              </a:ext>
            </a:extLst>
          </p:cNvPr>
          <p:cNvSpPr/>
          <p:nvPr/>
        </p:nvSpPr>
        <p:spPr>
          <a:xfrm>
            <a:off x="1235242" y="2335762"/>
            <a:ext cx="9705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void set_row(double *a, double *b</a:t>
            </a:r>
            <a:r>
              <a:rPr lang="en-US" altLang="zh-CN" sz="2400" dirty="0">
                <a:latin typeface="Consolas" panose="020B0609020204030204" pitchFamily="49" charset="0"/>
              </a:rPr>
              <a:t>,long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, long n)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j;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n*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	for (j = 0; j &lt; n; </a:t>
            </a:r>
            <a:r>
              <a:rPr lang="en-US" altLang="zh-CN" sz="2400" dirty="0" err="1">
                <a:latin typeface="Consolas" panose="020B0609020204030204" pitchFamily="49" charset="0"/>
              </a:rPr>
              <a:t>j++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	a[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ni</a:t>
            </a:r>
            <a:r>
              <a:rPr lang="en-US" altLang="zh-CN" sz="2400" dirty="0">
                <a:latin typeface="Consolas" panose="020B0609020204030204" pitchFamily="49" charset="0"/>
              </a:rPr>
              <a:t> + j] = b[j];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4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7" y="1636295"/>
            <a:ext cx="90156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#define IDENT 0				//(#define IDENT 1)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#define OP +					//(#define OP *)</a:t>
            </a:r>
          </a:p>
          <a:p>
            <a:endParaRPr lang="en-US" altLang="zh-CN" sz="2400" dirty="0">
              <a:solidFill>
                <a:schemeClr val="tx2"/>
              </a:solidFill>
              <a:latin typeface="Consolas" panose="020B0609020204030204" pitchFamily="49" charset="0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typedef int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data_t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Consolas" panose="020B0609020204030204" pitchFamily="49" charset="0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typedef struct{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	long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len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data_t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 *data;</a:t>
            </a:r>
            <a:b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</a:b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vec_rec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, *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vec_ptr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Consolas" panose="020B0609020204030204" pitchFamily="49" charset="0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void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get_vec_element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vec_ptr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 v, long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data_t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 &amp;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val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Consolas" panose="020B0609020204030204" pitchFamily="49" charset="0"/>
              <a:ea typeface="Microsoft YaHei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long 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vec_length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vec_ptr</a:t>
            </a:r>
            <a:r>
              <a:rPr lang="en-US" altLang="zh-CN" sz="2400" dirty="0">
                <a:solidFill>
                  <a:schemeClr val="tx2"/>
                </a:solidFill>
                <a:latin typeface="Consolas" panose="020B0609020204030204" pitchFamily="49" charset="0"/>
                <a:ea typeface="Microsoft YaHei Light" panose="020B0502040204020203" pitchFamily="34" charset="-122"/>
              </a:rPr>
              <a:t> v);</a:t>
            </a:r>
          </a:p>
        </p:txBody>
      </p:sp>
    </p:spTree>
    <p:extLst>
      <p:ext uri="{BB962C8B-B14F-4D97-AF65-F5344CB8AC3E}">
        <p14:creationId xmlns:p14="http://schemas.microsoft.com/office/powerpoint/2010/main" val="63396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原始程序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8" y="1636295"/>
            <a:ext cx="6593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void combine(</a:t>
            </a:r>
            <a:r>
              <a:rPr lang="en-US" altLang="zh-CN" sz="2400" dirty="0" err="1">
                <a:latin typeface="Consolas" panose="020B0609020204030204" pitchFamily="49" charset="0"/>
              </a:rPr>
              <a:t>vec_ptr</a:t>
            </a:r>
            <a:r>
              <a:rPr lang="en-US" altLang="zh-CN" sz="2400" dirty="0">
                <a:latin typeface="Consolas" panose="020B0609020204030204" pitchFamily="49" charset="0"/>
              </a:rPr>
              <a:t> v, 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IDENT;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for 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&lt; </a:t>
            </a:r>
            <a:r>
              <a:rPr lang="en-US" altLang="zh-CN" sz="24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400" dirty="0">
                <a:latin typeface="Consolas" panose="020B0609020204030204" pitchFamily="49" charset="0"/>
              </a:rPr>
              <a:t>(v);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++)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get_vec_element</a:t>
            </a:r>
            <a:r>
              <a:rPr lang="en-US" altLang="zh-CN" sz="2400" dirty="0">
                <a:latin typeface="Consolas" panose="020B0609020204030204" pitchFamily="49" charset="0"/>
              </a:rPr>
              <a:t>(v,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, &amp;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);			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OP 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30B2E0-AFFF-4752-9080-9B81B2D9C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647"/>
          <a:stretch/>
        </p:blipFill>
        <p:spPr>
          <a:xfrm>
            <a:off x="6405313" y="5512700"/>
            <a:ext cx="5382543" cy="6479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BD3587-4394-41BA-A7B1-54BF1C70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12" y="6145009"/>
            <a:ext cx="5382544" cy="3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提取重复操作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8" y="1636295"/>
            <a:ext cx="6593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void combine(</a:t>
            </a:r>
            <a:r>
              <a:rPr lang="en-US" altLang="zh-CN" sz="2400" dirty="0" err="1">
                <a:latin typeface="Consolas" panose="020B0609020204030204" pitchFamily="49" charset="0"/>
              </a:rPr>
              <a:t>vec_ptr</a:t>
            </a:r>
            <a:r>
              <a:rPr lang="en-US" altLang="zh-CN" sz="2400" dirty="0">
                <a:latin typeface="Consolas" panose="020B0609020204030204" pitchFamily="49" charset="0"/>
              </a:rPr>
              <a:t> v, 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IDENT;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long length =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vec_length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(v);</a:t>
            </a:r>
            <a:r>
              <a:rPr lang="en-US" altLang="zh-CN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for 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&lt;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 err="1">
                <a:latin typeface="Consolas" panose="020B0609020204030204" pitchFamily="49" charset="0"/>
              </a:rPr>
              <a:t>get_vec_element</a:t>
            </a:r>
            <a:r>
              <a:rPr lang="en-US" altLang="zh-CN" sz="2400" dirty="0">
                <a:latin typeface="Consolas" panose="020B0609020204030204" pitchFamily="49" charset="0"/>
              </a:rPr>
              <a:t>(v,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, &amp;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);			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OP </a:t>
            </a:r>
            <a:r>
              <a:rPr lang="en-US" altLang="zh-CN" sz="2400" dirty="0" err="1">
                <a:latin typeface="Consolas" panose="020B0609020204030204" pitchFamily="49" charset="0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AFCBCA-D779-41DB-AB5D-AA201261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42" y="5646260"/>
            <a:ext cx="5943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减少函数调用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8" y="1636295"/>
            <a:ext cx="6593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void combine(</a:t>
            </a:r>
            <a:r>
              <a:rPr lang="en-US" altLang="zh-CN" sz="2400" dirty="0" err="1">
                <a:latin typeface="Consolas" panose="020B0609020204030204" pitchFamily="49" charset="0"/>
              </a:rPr>
              <a:t>vec_ptr</a:t>
            </a:r>
            <a:r>
              <a:rPr lang="en-US" altLang="zh-CN" sz="2400" dirty="0">
                <a:latin typeface="Consolas" panose="020B0609020204030204" pitchFamily="49" charset="0"/>
              </a:rPr>
              <a:t> v, 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IDENT;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length = </a:t>
            </a:r>
            <a:r>
              <a:rPr lang="en-US" altLang="zh-CN" sz="24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4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*data =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get_vec_start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for 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&lt; length;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=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 OP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data[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2925FB-F899-4135-9624-C82687F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34" y="5525317"/>
            <a:ext cx="7028281" cy="12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BADB-2720-42AB-BC20-3F3375C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56" y="471197"/>
            <a:ext cx="7631697" cy="83509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减少内存读写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068F9F-2ED7-4127-A891-BBDC39A8587C}"/>
              </a:ext>
            </a:extLst>
          </p:cNvPr>
          <p:cNvSpPr txBox="1"/>
          <p:nvPr/>
        </p:nvSpPr>
        <p:spPr>
          <a:xfrm>
            <a:off x="1892968" y="1493156"/>
            <a:ext cx="65933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void combine(</a:t>
            </a:r>
            <a:r>
              <a:rPr lang="en-US" altLang="zh-CN" sz="2400" dirty="0" err="1">
                <a:latin typeface="Consolas" panose="020B0609020204030204" pitchFamily="49" charset="0"/>
              </a:rPr>
              <a:t>vec_ptr</a:t>
            </a:r>
            <a:r>
              <a:rPr lang="en-US" altLang="zh-CN" sz="2400" dirty="0">
                <a:latin typeface="Consolas" panose="020B0609020204030204" pitchFamily="49" charset="0"/>
              </a:rPr>
              <a:t> v, 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acc = IDENT;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long length = </a:t>
            </a:r>
            <a:r>
              <a:rPr lang="en-US" altLang="zh-CN" sz="2400" dirty="0" err="1">
                <a:latin typeface="Consolas" panose="020B0609020204030204" pitchFamily="49" charset="0"/>
              </a:rPr>
              <a:t>vec_length</a:t>
            </a:r>
            <a:r>
              <a:rPr lang="en-US" altLang="zh-CN" sz="2400" dirty="0">
                <a:latin typeface="Consolas" panose="020B0609020204030204" pitchFamily="49" charset="0"/>
              </a:rPr>
              <a:t>(v);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data_t</a:t>
            </a:r>
            <a:r>
              <a:rPr lang="en-US" altLang="zh-CN" sz="2400" dirty="0">
                <a:latin typeface="Consolas" panose="020B0609020204030204" pitchFamily="49" charset="0"/>
              </a:rPr>
              <a:t> *data = </a:t>
            </a:r>
            <a:r>
              <a:rPr lang="en-US" altLang="zh-CN" sz="2400" dirty="0" err="1">
                <a:latin typeface="Consolas" panose="020B0609020204030204" pitchFamily="49" charset="0"/>
              </a:rPr>
              <a:t>get_vec_start</a:t>
            </a:r>
            <a:r>
              <a:rPr lang="en-US" altLang="zh-CN" sz="2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for 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0;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&lt; length;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++)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        	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acc</a:t>
            </a:r>
            <a:r>
              <a:rPr lang="en-US" altLang="zh-CN" sz="2400" dirty="0"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acc</a:t>
            </a:r>
            <a:r>
              <a:rPr lang="en-US" altLang="zh-CN" sz="2400" dirty="0">
                <a:latin typeface="Consolas" panose="020B0609020204030204" pitchFamily="49" charset="0"/>
              </a:rPr>
              <a:t> OP data[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];  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= acc;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D9B92-3EAA-4325-A443-C9C02A05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54" y="5452071"/>
            <a:ext cx="7297503" cy="12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300</TotalTime>
  <Words>377</Words>
  <Application>Microsoft Office PowerPoint</Application>
  <PresentationFormat>宽屏</PresentationFormat>
  <Paragraphs>230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Microsoft YaHei Light</vt:lpstr>
      <vt:lpstr>华文楷体</vt:lpstr>
      <vt:lpstr>Arial</vt:lpstr>
      <vt:lpstr>Consolas</vt:lpstr>
      <vt:lpstr>Corbel</vt:lpstr>
      <vt:lpstr>视差</vt:lpstr>
      <vt:lpstr>优化程序性能</vt:lpstr>
      <vt:lpstr>准备知识</vt:lpstr>
      <vt:lpstr>减少循环中的重复计算</vt:lpstr>
      <vt:lpstr>减少循环中的重复计算</vt:lpstr>
      <vt:lpstr>定义</vt:lpstr>
      <vt:lpstr>原始程序</vt:lpstr>
      <vt:lpstr>提取重复操作</vt:lpstr>
      <vt:lpstr>减少函数调用</vt:lpstr>
      <vt:lpstr>减少内存读写</vt:lpstr>
      <vt:lpstr>现代处理器架构</vt:lpstr>
      <vt:lpstr>现代处理器架构</vt:lpstr>
      <vt:lpstr>现代处理器架构</vt:lpstr>
      <vt:lpstr>现代处理器架构</vt:lpstr>
      <vt:lpstr>继续优化</vt:lpstr>
      <vt:lpstr>循环展开</vt:lpstr>
      <vt:lpstr>循环展开</vt:lpstr>
      <vt:lpstr>循环展开</vt:lpstr>
      <vt:lpstr>消除数据依赖</vt:lpstr>
      <vt:lpstr>循环展开</vt:lpstr>
      <vt:lpstr>循环展开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优化程序性能</dc:title>
  <dc:creator>杨 春序</dc:creator>
  <cp:lastModifiedBy>杨 春序</cp:lastModifiedBy>
  <cp:revision>28</cp:revision>
  <dcterms:created xsi:type="dcterms:W3CDTF">2018-11-07T13:27:49Z</dcterms:created>
  <dcterms:modified xsi:type="dcterms:W3CDTF">2018-11-08T08:57:44Z</dcterms:modified>
</cp:coreProperties>
</file>