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57" r:id="rId4"/>
    <p:sldId id="273" r:id="rId5"/>
    <p:sldId id="259" r:id="rId6"/>
    <p:sldId id="260" r:id="rId7"/>
    <p:sldId id="261" r:id="rId8"/>
    <p:sldId id="262" r:id="rId9"/>
    <p:sldId id="274" r:id="rId10"/>
    <p:sldId id="275" r:id="rId11"/>
    <p:sldId id="276" r:id="rId12"/>
    <p:sldId id="263" r:id="rId13"/>
    <p:sldId id="277" r:id="rId14"/>
    <p:sldId id="265" r:id="rId15"/>
    <p:sldId id="266" r:id="rId16"/>
    <p:sldId id="267" r:id="rId17"/>
    <p:sldId id="268" r:id="rId18"/>
    <p:sldId id="279" r:id="rId19"/>
    <p:sldId id="269" r:id="rId20"/>
    <p:sldId id="280" r:id="rId21"/>
    <p:sldId id="281" r:id="rId22"/>
    <p:sldId id="282" r:id="rId23"/>
    <p:sldId id="270" r:id="rId24"/>
    <p:sldId id="283" r:id="rId25"/>
    <p:sldId id="271" r:id="rId26"/>
    <p:sldId id="272" r:id="rId27"/>
    <p:sldId id="27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B3E9E-5A09-4837-AC92-E3068D48FCE8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2DF08-E2A3-4CA7-94A9-1D630B9E0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416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C6F466-53B8-4EEC-BA42-12C2E36732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44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5FE7-D36F-4CC8-892D-08319E21FA42}" type="datetime1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memory Hierarchy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0B26-7184-4EBB-9F81-FB6E14407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6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ED20-1B39-4787-BE76-D7BECF4C2B1D}" type="datetime1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memory Hierarchy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0B26-7184-4EBB-9F81-FB6E14407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5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ADFD-C95E-4E60-8AE9-EA547B21A5D1}" type="datetime1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memory Hierarchy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0B26-7184-4EBB-9F81-FB6E14407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655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524000" y="3325100"/>
            <a:ext cx="9144000" cy="1341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05991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5708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17C6D8-A8B4-4881-AA3B-1E0771B59F7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531" y="341490"/>
            <a:ext cx="1060269" cy="106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00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BCC42A-FEAC-4C0F-9ABA-76592CEC7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838200" y="1546633"/>
            <a:ext cx="10515600" cy="1341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531" y="341490"/>
            <a:ext cx="1060269" cy="106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90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613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DF1697-DDEE-49B9-B11B-CE44FA23750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圆角矩形 8"/>
          <p:cNvSpPr/>
          <p:nvPr userDrawn="1"/>
        </p:nvSpPr>
        <p:spPr>
          <a:xfrm>
            <a:off x="838200" y="4406536"/>
            <a:ext cx="10515600" cy="11663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531" y="341490"/>
            <a:ext cx="1060269" cy="106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8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C3820-0CA3-48B2-B102-6A1C0763D41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圆角矩形 8"/>
          <p:cNvSpPr/>
          <p:nvPr userDrawn="1"/>
        </p:nvSpPr>
        <p:spPr>
          <a:xfrm>
            <a:off x="838200" y="1546633"/>
            <a:ext cx="10515600" cy="1341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531" y="341490"/>
            <a:ext cx="1060269" cy="106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71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47D26-EA36-4906-A39F-33E1CFE4BE6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圆角矩形 10"/>
          <p:cNvSpPr/>
          <p:nvPr userDrawn="1"/>
        </p:nvSpPr>
        <p:spPr>
          <a:xfrm>
            <a:off x="838200" y="1546633"/>
            <a:ext cx="10515600" cy="1341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531" y="341490"/>
            <a:ext cx="1060269" cy="106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57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90F1A7-DE44-4504-BA34-E1FDB61982D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838200" y="1546633"/>
            <a:ext cx="10515600" cy="1341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531" y="341490"/>
            <a:ext cx="1060269" cy="106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5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4282FE-01E5-452A-9082-64A9D0BCECB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531" y="341490"/>
            <a:ext cx="1060269" cy="106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84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827A2-E398-4838-8453-A58A336429D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531" y="341490"/>
            <a:ext cx="1060269" cy="106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C5F1-12BB-4032-A917-6A3702F4D448}" type="datetime1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memory Hierarchy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0B26-7184-4EBB-9F81-FB6E14407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35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746FB5-CBD0-45C0-BCA4-52F3B01F5F9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531" y="341490"/>
            <a:ext cx="1060269" cy="106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66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421EE-D4AC-4932-86F2-5802115B527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838200" y="1546633"/>
            <a:ext cx="10515600" cy="1341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531" y="341490"/>
            <a:ext cx="1060269" cy="106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7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75272" y="365125"/>
            <a:ext cx="2378527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8A4D4-F087-4CE0-8815-D74FC484E37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272" y="5116694"/>
            <a:ext cx="1060269" cy="1060269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8717280" y="365125"/>
            <a:ext cx="113212" cy="581183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68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28F4-635B-478A-B4E4-8C1980296769}" type="datetime1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memory Hierarchy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0B26-7184-4EBB-9F81-FB6E14407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04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04E0-CE1E-45E7-8D88-6DCA38414DB3}" type="datetime1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memory Hierarchy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0B26-7184-4EBB-9F81-FB6E14407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8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1AA9-D7F0-49CB-A54E-5F7B861DB40A}" type="datetime1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memory Hierarchy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0B26-7184-4EBB-9F81-FB6E14407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4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4BDB-2728-4971-916A-3029634A21AF}" type="datetime1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memory Hierarchy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0B26-7184-4EBB-9F81-FB6E14407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27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CEF6-D8C5-44A6-9638-BAA27257F5B6}" type="datetime1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memory Hierarchy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0B26-7184-4EBB-9F81-FB6E14407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02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BB0B-FEFC-4E58-920C-484822D899EC}" type="datetime1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memory Hierarchy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0B26-7184-4EBB-9F81-FB6E14407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62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6B0D-1A33-41B0-B005-80B82CD5E39D}" type="datetime1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The memory Hierarchy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0B26-7184-4EBB-9F81-FB6E14407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17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26C74-48E0-4C50-98E0-FA9E8EDC822F}" type="datetime1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The memory Hierarchy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C0B26-7184-4EBB-9F81-FB6E14407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92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D51E8-F381-41F8-83D9-73E0C5D05B8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72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45808"/>
            <a:ext cx="9144000" cy="2059917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The memory Hierarchy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67511"/>
            <a:ext cx="9144000" cy="157085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李健</a:t>
            </a:r>
            <a:r>
              <a:rPr lang="zh-CN" altLang="en-US" sz="3200" dirty="0" smtClean="0"/>
              <a:t>正</a:t>
            </a:r>
            <a:r>
              <a:rPr lang="en-US" altLang="zh-CN" sz="3200" dirty="0" smtClean="0"/>
              <a:t>	1600062804</a:t>
            </a:r>
            <a:endParaRPr lang="zh-CN" altLang="en-US" sz="3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8D4365-C876-4AC3-998F-CAE37DD26D8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22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</a:t>
            </a:r>
            <a:r>
              <a:rPr lang="en-US" altLang="zh-CN" dirty="0" smtClean="0"/>
              <a:t>DRAM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为什么将</a:t>
                </a:r>
                <a:r>
                  <a:rPr lang="en-US" altLang="zh-CN" dirty="0" smtClean="0"/>
                  <a:t>DRAM</a:t>
                </a:r>
                <a:r>
                  <a:rPr lang="zh-CN" altLang="en-US" dirty="0" smtClean="0"/>
                  <a:t>组成二维阵列而不是一维数组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为了减少引脚的数量</a:t>
                </a:r>
                <a:endParaRPr lang="en-US" altLang="zh-CN" dirty="0"/>
              </a:p>
              <a:p>
                <a:r>
                  <a:rPr lang="zh-CN" altLang="en-US" dirty="0" smtClean="0"/>
                  <a:t>二维阵列的缺点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两步发送地址，增加访问时间</a:t>
                </a:r>
                <a:endParaRPr lang="en-US" altLang="zh-CN" dirty="0"/>
              </a:p>
              <a:p>
                <a:r>
                  <a:rPr lang="zh-CN" altLang="en-US" dirty="0" smtClean="0"/>
                  <a:t>练习题</a:t>
                </a:r>
                <a:r>
                  <a:rPr lang="en-US" altLang="zh-CN" dirty="0" smtClean="0"/>
                  <a:t>6.1</a:t>
                </a:r>
                <a:r>
                  <a:rPr lang="zh-CN" altLang="en-US" dirty="0" smtClean="0"/>
                  <a:t>：确定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 smtClean="0"/>
                  <a:t>，使得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𝑎𝑑𝑑𝑟</m:t>
                    </m:r>
                  </m:oMath>
                </a14:m>
                <a:r>
                  <a:rPr lang="zh-CN" altLang="en-US" dirty="0" smtClean="0"/>
                  <a:t>引脚数量最少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BCC42A-FEAC-4C0F-9ABA-76592CEC7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9446985"/>
                  </p:ext>
                </p:extLst>
              </p:nvPr>
            </p:nvGraphicFramePr>
            <p:xfrm>
              <a:off x="838200" y="4136390"/>
              <a:ext cx="9986820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4470">
                      <a:extLst>
                        <a:ext uri="{9D8B030D-6E8A-4147-A177-3AD203B41FA5}">
                          <a16:colId xmlns:a16="http://schemas.microsoft.com/office/drawing/2014/main" val="194433449"/>
                        </a:ext>
                      </a:extLst>
                    </a:gridCol>
                    <a:gridCol w="1664470">
                      <a:extLst>
                        <a:ext uri="{9D8B030D-6E8A-4147-A177-3AD203B41FA5}">
                          <a16:colId xmlns:a16="http://schemas.microsoft.com/office/drawing/2014/main" val="447156224"/>
                        </a:ext>
                      </a:extLst>
                    </a:gridCol>
                    <a:gridCol w="1664470">
                      <a:extLst>
                        <a:ext uri="{9D8B030D-6E8A-4147-A177-3AD203B41FA5}">
                          <a16:colId xmlns:a16="http://schemas.microsoft.com/office/drawing/2014/main" val="256732453"/>
                        </a:ext>
                      </a:extLst>
                    </a:gridCol>
                    <a:gridCol w="1664470">
                      <a:extLst>
                        <a:ext uri="{9D8B030D-6E8A-4147-A177-3AD203B41FA5}">
                          <a16:colId xmlns:a16="http://schemas.microsoft.com/office/drawing/2014/main" val="4181088289"/>
                        </a:ext>
                      </a:extLst>
                    </a:gridCol>
                    <a:gridCol w="1664470">
                      <a:extLst>
                        <a:ext uri="{9D8B030D-6E8A-4147-A177-3AD203B41FA5}">
                          <a16:colId xmlns:a16="http://schemas.microsoft.com/office/drawing/2014/main" val="3436358781"/>
                        </a:ext>
                      </a:extLst>
                    </a:gridCol>
                    <a:gridCol w="1664470">
                      <a:extLst>
                        <a:ext uri="{9D8B030D-6E8A-4147-A177-3AD203B41FA5}">
                          <a16:colId xmlns:a16="http://schemas.microsoft.com/office/drawing/2014/main" val="279343692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𝒎𝒂𝒙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9300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5200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2315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128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×8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1557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512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2278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1024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01634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9446985"/>
                  </p:ext>
                </p:extLst>
              </p:nvPr>
            </p:nvGraphicFramePr>
            <p:xfrm>
              <a:off x="838200" y="4136390"/>
              <a:ext cx="9986820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4470">
                      <a:extLst>
                        <a:ext uri="{9D8B030D-6E8A-4147-A177-3AD203B41FA5}">
                          <a16:colId xmlns:a16="http://schemas.microsoft.com/office/drawing/2014/main" val="194433449"/>
                        </a:ext>
                      </a:extLst>
                    </a:gridCol>
                    <a:gridCol w="1664470">
                      <a:extLst>
                        <a:ext uri="{9D8B030D-6E8A-4147-A177-3AD203B41FA5}">
                          <a16:colId xmlns:a16="http://schemas.microsoft.com/office/drawing/2014/main" val="447156224"/>
                        </a:ext>
                      </a:extLst>
                    </a:gridCol>
                    <a:gridCol w="1664470">
                      <a:extLst>
                        <a:ext uri="{9D8B030D-6E8A-4147-A177-3AD203B41FA5}">
                          <a16:colId xmlns:a16="http://schemas.microsoft.com/office/drawing/2014/main" val="256732453"/>
                        </a:ext>
                      </a:extLst>
                    </a:gridCol>
                    <a:gridCol w="1664470">
                      <a:extLst>
                        <a:ext uri="{9D8B030D-6E8A-4147-A177-3AD203B41FA5}">
                          <a16:colId xmlns:a16="http://schemas.microsoft.com/office/drawing/2014/main" val="4181088289"/>
                        </a:ext>
                      </a:extLst>
                    </a:gridCol>
                    <a:gridCol w="1664470">
                      <a:extLst>
                        <a:ext uri="{9D8B030D-6E8A-4147-A177-3AD203B41FA5}">
                          <a16:colId xmlns:a16="http://schemas.microsoft.com/office/drawing/2014/main" val="3436358781"/>
                        </a:ext>
                      </a:extLst>
                    </a:gridCol>
                    <a:gridCol w="1664470">
                      <a:extLst>
                        <a:ext uri="{9D8B030D-6E8A-4147-A177-3AD203B41FA5}">
                          <a16:colId xmlns:a16="http://schemas.microsoft.com/office/drawing/2014/main" val="27934369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66" t="-8333" r="-501832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366" t="-8333" r="-401832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9635" t="-8333" r="-300365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733" t="-8333" r="-201465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0733" t="-8333" r="-101465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00733" t="-8333" r="-1465" b="-5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9300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66" t="-106557" r="-50183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5200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66" t="-206557" r="-50183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2315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66" t="-306557" r="-50183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1557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66" t="-406557" r="-50183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2278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66" t="-506557" r="-50183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01634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846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如果我们需要取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位的数据该怎么办？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连续的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个超单元，每个超单元存储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个超单元分别存储在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芯片上，且地址一样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只需发送一次地址，同时取出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个超单元的内容</a:t>
            </a:r>
            <a:endParaRPr lang="en-US" altLang="zh-CN" dirty="0"/>
          </a:p>
          <a:p>
            <a:pPr lvl="2"/>
            <a:r>
              <a:rPr lang="zh-CN" altLang="en-US" dirty="0" smtClean="0"/>
              <a:t>按顺序组合即可得到</a:t>
            </a:r>
            <a:r>
              <a:rPr lang="en-US" altLang="zh-CN" dirty="0" smtClean="0"/>
              <a:t>64-bit</a:t>
            </a:r>
            <a:r>
              <a:rPr lang="zh-CN" altLang="en-US" dirty="0" smtClean="0"/>
              <a:t>的数据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BCC42A-FEAC-4C0F-9ABA-76592CEC7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248293"/>
              </p:ext>
            </p:extLst>
          </p:nvPr>
        </p:nvGraphicFramePr>
        <p:xfrm>
          <a:off x="1320800" y="2706254"/>
          <a:ext cx="8128000" cy="471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5529798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997341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02527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810978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452473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084538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2561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3885862"/>
                    </a:ext>
                  </a:extLst>
                </a:gridCol>
              </a:tblGrid>
              <a:tr h="47167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8-bit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8-bit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8-bit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8-bit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8-bit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8-bit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8-bit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8-bit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98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内存模块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34026"/>
            <a:ext cx="6144938" cy="435133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BCC42A-FEAC-4C0F-9ABA-76592CEC7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370" y="3315937"/>
            <a:ext cx="5598185" cy="270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3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只读存储器</a:t>
            </a:r>
            <a:r>
              <a:rPr lang="en-US" altLang="zh-CN" dirty="0" smtClean="0"/>
              <a:t>(ROM)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非易失性存储器</a:t>
            </a:r>
            <a:endParaRPr lang="en-US" altLang="zh-CN" dirty="0" smtClean="0"/>
          </a:p>
          <a:p>
            <a:r>
              <a:rPr lang="zh-CN" altLang="en-US" dirty="0" smtClean="0"/>
              <a:t>种类：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PROM</a:t>
            </a:r>
          </a:p>
          <a:p>
            <a:pPr lvl="1"/>
            <a:r>
              <a:rPr lang="en-US" altLang="zh-CN" dirty="0" smtClean="0"/>
              <a:t>EPROM</a:t>
            </a:r>
          </a:p>
          <a:p>
            <a:pPr lvl="1"/>
            <a:r>
              <a:rPr lang="en-US" altLang="zh-CN" dirty="0" smtClean="0"/>
              <a:t>EEPROM</a:t>
            </a:r>
          </a:p>
          <a:p>
            <a:r>
              <a:rPr lang="zh-CN" altLang="en-US" dirty="0"/>
              <a:t>提供</a:t>
            </a:r>
            <a:r>
              <a:rPr lang="zh-CN" altLang="en-US" dirty="0" smtClean="0"/>
              <a:t>少量基本的输入输出函数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BIOS</a:t>
            </a:r>
            <a:r>
              <a:rPr lang="zh-CN" altLang="en-US" dirty="0" smtClean="0"/>
              <a:t>芯片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BCC42A-FEAC-4C0F-9ABA-76592CEC7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33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磁盘构造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5874" y="2049016"/>
            <a:ext cx="5931463" cy="292169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BCC42A-FEAC-4C0F-9ABA-76592CEC7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73" y="1691639"/>
            <a:ext cx="5540201" cy="363645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8200" y="4974336"/>
            <a:ext cx="1987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latter:	</a:t>
            </a:r>
            <a:r>
              <a:rPr lang="zh-CN" altLang="en-US" dirty="0" smtClean="0"/>
              <a:t>盘片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urface:	</a:t>
            </a:r>
            <a:r>
              <a:rPr lang="zh-CN" altLang="en-US" dirty="0" smtClean="0"/>
              <a:t>表面</a:t>
            </a:r>
            <a:endParaRPr lang="en-US" altLang="zh-CN" dirty="0" smtClean="0"/>
          </a:p>
          <a:p>
            <a:r>
              <a:rPr lang="en-US" altLang="zh-CN" dirty="0" smtClean="0"/>
              <a:t>Cylinder:	</a:t>
            </a:r>
            <a:r>
              <a:rPr lang="zh-CN" altLang="en-US" dirty="0" smtClean="0"/>
              <a:t>柱面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501384" y="5038344"/>
            <a:ext cx="2816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Tracks:	</a:t>
            </a:r>
            <a:r>
              <a:rPr lang="zh-CN" altLang="en-US" dirty="0" smtClean="0"/>
              <a:t>磁道</a:t>
            </a:r>
            <a:endParaRPr lang="en-US" altLang="zh-CN" dirty="0" smtClean="0"/>
          </a:p>
          <a:p>
            <a:r>
              <a:rPr lang="en-US" altLang="zh-CN" dirty="0" smtClean="0"/>
              <a:t>Gaps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</a:t>
            </a:r>
            <a:r>
              <a:rPr lang="zh-CN" altLang="en-US" dirty="0" smtClean="0"/>
              <a:t>间隙</a:t>
            </a:r>
            <a:endParaRPr lang="en-US" altLang="zh-CN" dirty="0" smtClean="0"/>
          </a:p>
          <a:p>
            <a:r>
              <a:rPr lang="en-US" altLang="zh-CN" dirty="0" smtClean="0"/>
              <a:t>Sectors:	</a:t>
            </a:r>
            <a:r>
              <a:rPr lang="zh-CN" altLang="en-US" dirty="0" smtClean="0"/>
              <a:t>扇区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3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磁盘容量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记录密度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位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英寸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：磁道一英寸的段中可以放入的位数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磁道密度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道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英寸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：从盘片中心出发半径上一英寸的段内可以有的磁道数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面密度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位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平方英寸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：记录密度与磁道密度的乘积</a:t>
                </a:r>
                <a:endParaRPr lang="en-US" altLang="zh-CN" dirty="0" smtClean="0"/>
              </a:p>
              <a:p>
                <a:r>
                  <a:rPr lang="zh-CN" altLang="en-US" dirty="0"/>
                  <a:t>磁盘</a:t>
                </a:r>
                <a:r>
                  <a:rPr lang="zh-CN" altLang="en-US" dirty="0" smtClean="0"/>
                  <a:t>容量：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磁盘容量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字节数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扇区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平均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扇区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数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磁道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磁道数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表面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表面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数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盘片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盘片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数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磁盘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BCC42A-FEAC-4C0F-9ABA-76592CEC7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21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磁盘操作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00784"/>
            <a:ext cx="6448958" cy="331473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BCC42A-FEAC-4C0F-9ABA-76592CEC7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981" y="1700784"/>
            <a:ext cx="5101019" cy="365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0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磁盘操作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对扇区的访问时间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寻道时间</a:t>
                </a:r>
                <a:r>
                  <a:rPr lang="en-US" altLang="zh-CN" dirty="0" smtClean="0"/>
                  <a:t>(seek time)</a:t>
                </a:r>
              </a:p>
              <a:p>
                <a:pPr lvl="1"/>
                <a:r>
                  <a:rPr lang="zh-CN" altLang="en-US" dirty="0"/>
                  <a:t>旋转</a:t>
                </a:r>
                <a:r>
                  <a:rPr lang="zh-CN" altLang="en-US" dirty="0" smtClean="0"/>
                  <a:t>时间</a:t>
                </a:r>
                <a:r>
                  <a:rPr lang="en-US" altLang="zh-CN" dirty="0" smtClean="0"/>
                  <a:t>(rotational latency)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𝑟𝑜𝑡𝑎𝑡𝑖𝑜𝑛</m:t>
                            </m:r>
                          </m:e>
                        </m:func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𝑅𝑃𝑀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𝑟𝑜𝑡𝑎𝑡𝑖𝑜𝑛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𝑟𝑜𝑡𝑎𝑡𝑖𝑜𝑛</m:t>
                            </m:r>
                          </m:e>
                        </m:func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传送时间</a:t>
                </a:r>
                <a:r>
                  <a:rPr lang="en-US" altLang="zh-CN" dirty="0" smtClean="0"/>
                  <a:t>(transfer time)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𝑡𝑟𝑎𝑛𝑠𝑓𝑒𝑟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𝑅𝑃𝑀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（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平均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扇区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数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磁道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）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BCC42A-FEAC-4C0F-9ABA-76592CEC7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50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访问磁盘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880" y="1825625"/>
            <a:ext cx="6076239" cy="435133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BCC42A-FEAC-4C0F-9ABA-76592CEC7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6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访问磁盘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072" y="1825625"/>
            <a:ext cx="6497856" cy="435133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BCC42A-FEAC-4C0F-9ABA-76592CEC7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52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随机读写存储器（</a:t>
            </a:r>
            <a:r>
              <a:rPr lang="en-US" altLang="zh-CN" dirty="0" smtClean="0"/>
              <a:t>RAM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SRAM</a:t>
            </a:r>
          </a:p>
          <a:p>
            <a:pPr lvl="1"/>
            <a:r>
              <a:rPr lang="en-US" altLang="zh-CN" dirty="0"/>
              <a:t>DRAM</a:t>
            </a:r>
          </a:p>
          <a:p>
            <a:r>
              <a:rPr lang="zh-CN" altLang="en-US" dirty="0" smtClean="0"/>
              <a:t>只读存储器（</a:t>
            </a:r>
            <a:r>
              <a:rPr lang="en-US" altLang="zh-CN" dirty="0" smtClean="0"/>
              <a:t>ROM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硬盘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机械硬盘</a:t>
            </a:r>
            <a:endParaRPr lang="en-US" altLang="zh-CN" dirty="0" smtClean="0"/>
          </a:p>
          <a:p>
            <a:pPr lvl="1"/>
            <a:r>
              <a:rPr lang="zh-CN" altLang="en-US" dirty="0"/>
              <a:t>固态硬盘</a:t>
            </a:r>
            <a:r>
              <a:rPr lang="en-US" altLang="zh-CN" dirty="0" smtClean="0"/>
              <a:t>(SSD)</a:t>
            </a:r>
          </a:p>
          <a:p>
            <a:r>
              <a:rPr lang="zh-CN" altLang="en-US" dirty="0"/>
              <a:t>局部性</a:t>
            </a:r>
            <a:endParaRPr lang="en-US" altLang="zh-CN" dirty="0" smtClean="0"/>
          </a:p>
          <a:p>
            <a:r>
              <a:rPr lang="en-US" altLang="zh-CN" dirty="0" smtClean="0"/>
              <a:t>Cache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A6C3A-70A4-4593-981C-7F5622D7A4E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16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访问磁盘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8860" y="1825625"/>
            <a:ext cx="6234280" cy="435133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BCC42A-FEAC-4C0F-9ABA-76592CEC7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2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访问磁盘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3671" y="1825625"/>
            <a:ext cx="6484658" cy="435133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BCC42A-FEAC-4C0F-9ABA-76592CEC7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9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固态硬盘</a:t>
            </a:r>
            <a:r>
              <a:rPr lang="en-US" altLang="zh-CN" dirty="0" smtClean="0"/>
              <a:t>(SSD)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715" y="1825625"/>
            <a:ext cx="9908570" cy="435133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BCC42A-FEAC-4C0F-9ABA-76592CEC7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8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SSD</a:t>
            </a:r>
            <a:r>
              <a:rPr lang="zh-CN" altLang="en-US" dirty="0"/>
              <a:t>优缺点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更快、耗能低、更结实</a:t>
            </a:r>
            <a:endParaRPr lang="en-US" altLang="zh-CN" dirty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有可能磨损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价格高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BCC42A-FEAC-4C0F-9ABA-76592CEC7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9557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局部性原理：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倾向于引用邻近于其他最近引用过的数据项的数据项，或者最近引用过的数据项本身</a:t>
            </a:r>
            <a:endParaRPr lang="en-US" altLang="zh-CN" dirty="0"/>
          </a:p>
          <a:p>
            <a:r>
              <a:rPr lang="zh-CN" altLang="en-US" dirty="0" smtClean="0"/>
              <a:t>时间局部性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重复引用相同变量的程序具有良好的时间局部性</a:t>
            </a:r>
            <a:endParaRPr lang="en-US" altLang="zh-CN" dirty="0" smtClean="0"/>
          </a:p>
          <a:p>
            <a:r>
              <a:rPr lang="zh-CN" altLang="en-US" dirty="0" smtClean="0"/>
              <a:t>空间局部性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对于步长为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的引用模式的程序，步长越小，空间局部性越好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BCC42A-FEAC-4C0F-9ABA-76592CEC7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243567" y="7376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9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Cache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和主存的速度差距在增大</a:t>
            </a:r>
            <a:endParaRPr lang="en-US" altLang="zh-CN" dirty="0" smtClean="0"/>
          </a:p>
          <a:p>
            <a:r>
              <a:rPr lang="zh-CN" altLang="en-US" dirty="0"/>
              <a:t>良好</a:t>
            </a:r>
            <a:r>
              <a:rPr lang="zh-CN" altLang="en-US" dirty="0" smtClean="0"/>
              <a:t>的程序倾向于展示出良好的局部性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BCC42A-FEAC-4C0F-9ABA-76592CEC7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2938"/>
            <a:ext cx="5384800" cy="293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缓存命中（</a:t>
            </a:r>
            <a:r>
              <a:rPr lang="en-US" altLang="zh-CN" dirty="0" smtClean="0"/>
              <a:t>Hit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缓存不命中（</a:t>
            </a:r>
            <a:r>
              <a:rPr lang="en-US" altLang="zh-CN" dirty="0" smtClean="0"/>
              <a:t>Miss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强制不命中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冲突不命中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容量不命中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BCC42A-FEAC-4C0F-9ABA-76592CEC7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295" y="1995433"/>
            <a:ext cx="7341177" cy="401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1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SRAM vs DRAM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259791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57162889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207442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05281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DRAM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6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存储单元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双稳态触发器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电容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47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集成度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70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3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价格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0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速度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84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刷新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47413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BCC42A-FEAC-4C0F-9ABA-76592CEC7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4908550"/>
            <a:ext cx="101917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访问主存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BCC42A-FEAC-4C0F-9ABA-76592CEC7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811" y="1825625"/>
            <a:ext cx="103943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Read Transaction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BCC42A-FEAC-4C0F-9ABA-76592CEC7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409" y="1764289"/>
            <a:ext cx="10343805" cy="4351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255404"/>
            <a:ext cx="10182225" cy="3619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85" y="2248477"/>
            <a:ext cx="100012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6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Write </a:t>
            </a:r>
            <a:r>
              <a:rPr lang="en-US" altLang="zh-CN" dirty="0"/>
              <a:t>Transaction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225" y="2277269"/>
            <a:ext cx="10115550" cy="344805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BCC42A-FEAC-4C0F-9ABA-76592CEC7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118" y="2134394"/>
            <a:ext cx="9982200" cy="359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118" y="2277269"/>
            <a:ext cx="103727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0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</a:t>
            </a:r>
            <a:r>
              <a:rPr lang="en-US" altLang="zh-CN" dirty="0" smtClean="0"/>
              <a:t>DRAM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5012"/>
            <a:ext cx="8205380" cy="435133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BCC42A-FEAC-4C0F-9ABA-76592CEC7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9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</a:t>
            </a:r>
            <a:r>
              <a:rPr lang="en-US" altLang="zh-CN" dirty="0" smtClean="0"/>
              <a:t>DRAM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807" y="1825625"/>
            <a:ext cx="7366385" cy="435133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BCC42A-FEAC-4C0F-9ABA-76592CEC7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55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</a:t>
            </a:r>
            <a:r>
              <a:rPr lang="en-US" altLang="zh-CN" dirty="0" smtClean="0"/>
              <a:t>DRAM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904" y="1825625"/>
            <a:ext cx="7966191" cy="435133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BCC42A-FEAC-4C0F-9ABA-76592CEC7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2018/11/8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The memory Hierarchy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EDBC5-D752-4C25-9E80-B8736FFA7A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84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594</Words>
  <Application>Microsoft Office PowerPoint</Application>
  <PresentationFormat>宽屏</PresentationFormat>
  <Paragraphs>233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Arial</vt:lpstr>
      <vt:lpstr>Cambria Math</vt:lpstr>
      <vt:lpstr>Office 主题​​</vt:lpstr>
      <vt:lpstr>1_Office 主题​​</vt:lpstr>
      <vt:lpstr>The memory Hierarchy</vt:lpstr>
      <vt:lpstr>回顾顺序</vt:lpstr>
      <vt:lpstr>SRAM vs DRAM</vt:lpstr>
      <vt:lpstr>CPU访问主存</vt:lpstr>
      <vt:lpstr>Memory Read Transaction</vt:lpstr>
      <vt:lpstr>Memory Write Transaction</vt:lpstr>
      <vt:lpstr>传统DRAM</vt:lpstr>
      <vt:lpstr>传统DRAM</vt:lpstr>
      <vt:lpstr>传统DRAM</vt:lpstr>
      <vt:lpstr>传统DRAM</vt:lpstr>
      <vt:lpstr>内存模块</vt:lpstr>
      <vt:lpstr>内存模块</vt:lpstr>
      <vt:lpstr>只读存储器(ROM)</vt:lpstr>
      <vt:lpstr>磁盘构造</vt:lpstr>
      <vt:lpstr>磁盘容量</vt:lpstr>
      <vt:lpstr>磁盘操作</vt:lpstr>
      <vt:lpstr>磁盘操作</vt:lpstr>
      <vt:lpstr>访问磁盘</vt:lpstr>
      <vt:lpstr>访问磁盘</vt:lpstr>
      <vt:lpstr>访问磁盘</vt:lpstr>
      <vt:lpstr>访问磁盘</vt:lpstr>
      <vt:lpstr>固态硬盘(SSD)</vt:lpstr>
      <vt:lpstr>SSD优缺点</vt:lpstr>
      <vt:lpstr>局部性</vt:lpstr>
      <vt:lpstr>Cache</vt:lpstr>
      <vt:lpstr>Cache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memory Hierarchy</dc:title>
  <dc:creator>李 健正</dc:creator>
  <cp:lastModifiedBy>李 健正</cp:lastModifiedBy>
  <cp:revision>28</cp:revision>
  <dcterms:created xsi:type="dcterms:W3CDTF">2018-11-07T16:44:23Z</dcterms:created>
  <dcterms:modified xsi:type="dcterms:W3CDTF">2018-11-08T00:29:40Z</dcterms:modified>
</cp:coreProperties>
</file>