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6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1" r:id="rId20"/>
    <p:sldId id="272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E93F-DE0E-48E6-91DC-BFA1A7393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1688E-36A9-4764-BCA9-4431576A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03685-CCB5-4295-8CCC-561F98A3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0873-7E63-499D-8362-B49CB2C1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98EEB-ED97-4CA9-805F-DB4E614D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2BE2A-8509-42A4-ABFF-7D662077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5E0EF-A823-4C68-ABC7-9E5A30919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8BDE9-0981-4D9D-8430-7AEBEBB2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B29C4-27D6-401F-A405-D8B4EA1D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E8FC9-137E-4DD7-9ABC-2DCA753A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6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33493-5276-4321-AEE1-388BFC3EA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C2202-885C-4FDC-BE40-8DE738CB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2BD46-7670-4275-9916-62AF73E2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EFD8D-DDD2-48AA-AD3B-7FDCFE98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D59EA-2824-47BE-824B-F2FA1B30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C00E-1106-4750-B5BF-97FC624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A1555-9FE2-4889-86F4-883D8FE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691EE-611F-4A8F-88C1-611FA623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CD75B-15B2-48E6-B9D6-AE0BCB01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B033-6944-4D5F-9460-564D909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2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2BE6-CC90-4CFC-8A31-27F85664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EFA2B-D75B-482F-A750-96553F5C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260D4-4B3C-4D42-B83F-A51A8DD3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32FB8-61AE-466C-8047-51254084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F0325-9AF5-424C-BE3C-AD43E061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BADEA-EE64-4177-995D-340A6A12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F6E4B-1F58-4D7B-912A-EE59CB02F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40B1AA-A304-4F09-99C5-AEB0443BE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BFC4D-6BA6-475D-BCD3-1E68BFB5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9B44A-0106-4796-A0F7-E9DF3FC4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0BFAE-CF45-4547-AE59-AF43C6B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6E9A-06A8-480F-BF79-F94D40ED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2B688-5221-4A6C-A7B8-774FE7A2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7965D-D89A-49FF-B48F-3B82617A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15170E-5F2E-482B-A6A6-28D4555E0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C96DC-33D1-4B98-B639-F1347F4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619E51-263F-4F32-BAC2-F6B7C9AE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2CDC9-26C8-44D8-883C-B54A5882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677F3B-3CB2-41CA-87FB-AC9C3C58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B5D03-5A82-4941-93AC-7EF8FE0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E0983D-E978-4EB3-A46E-2B8AD4AF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01ED4C-B2BF-4D29-94ED-07FF49DA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58CA-C05E-4B0B-9842-A907E295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77FF2C-96E4-40E5-8F6A-C1B343A2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DBC40-02B0-41DA-8B2D-4BDBE3F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59EBB-6623-43F4-BB48-C94044FB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2674B-7014-4AAF-8A1C-80CAC525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CEFF6-ACFC-4F74-9D9A-02E8075F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70B0D-1822-4427-BF40-D74FBD20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274AD-8AD6-4EB7-A7E8-6B74B61D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7AC51-9422-4946-AD82-CBFB6FEE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53040-B06F-4C04-A9CD-26E3EBF8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0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4338-9189-4777-B9FF-04BDA3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0F26C8-6C2F-481E-8E0B-206760409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2E862D-E178-41D8-AE81-70B0D12D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BB7EC-0C05-4260-A756-7369B869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C7F3A-C848-4103-882D-A3F1F8E6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F5C19-C9B1-49D7-A8EF-CB41D46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6DC03A-F726-4FC4-A9D0-061C8967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90BB2-E035-4E55-9BB9-C8EF68F1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C8145-434C-4D4C-9E5B-0C58A5A4D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6A38-76D8-476F-9951-20CED2700FF5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4E482-34A4-4DD1-AF66-1427DEA7A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57DE-5726-4ED7-9BB9-31EF5808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25DD-570A-4CE0-A79D-A22CF0628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7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D3AF4-6811-4F33-930E-1F333368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data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13CC8-304D-46B2-A2CF-4FB5E935C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1700012989 </a:t>
            </a:r>
            <a:r>
              <a:rPr lang="zh-CN" altLang="en-US" dirty="0"/>
              <a:t>李维瑄</a:t>
            </a:r>
            <a:endParaRPr lang="en-US" altLang="zh-CN" dirty="0"/>
          </a:p>
          <a:p>
            <a:r>
              <a:rPr lang="en-US" altLang="zh-CN" dirty="0"/>
              <a:t>2018.10.18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4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4801-68ED-42A9-9A24-0A8B96A4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Multi-Level Array</a:t>
            </a:r>
            <a:r>
              <a:rPr lang="zh-CN" altLang="en-US" b="1" dirty="0"/>
              <a:t>（嵌套数组，多层数组）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CCD4D-0E1C-4097-BF8F-A504AB96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多层数组在内存中可以不占用连续的空间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多层数组一般包括两个部分：地址检索和数据域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可以类比于字典</a:t>
            </a:r>
            <a:r>
              <a:rPr lang="en-US" altLang="zh-CN" dirty="0">
                <a:latin typeface="+mn-ea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05534C-BA6D-4D96-ACAF-AAD432400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97" y="4105524"/>
            <a:ext cx="8397860" cy="25110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42A1BD-EFED-4B9A-A875-3A609DD4F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64" y="1824155"/>
            <a:ext cx="5346254" cy="17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BB8E-E183-4FE1-92CB-F0EADB2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Element Access in Multi-Level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FA3E-C646-4DE1-8E69-CAFE4F93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8587"/>
          </a:xfrm>
        </p:spPr>
        <p:txBody>
          <a:bodyPr>
            <a:normAutofit/>
          </a:bodyPr>
          <a:lstStyle/>
          <a:p>
            <a:r>
              <a:rPr lang="en-GB" altLang="zh-CN" dirty="0" err="1"/>
              <a:t>Univ</a:t>
            </a:r>
            <a:r>
              <a:rPr lang="zh-CN" altLang="en-US" dirty="0"/>
              <a:t>指代一个有</a:t>
            </a:r>
            <a:r>
              <a:rPr lang="en-US" altLang="zh-CN" dirty="0"/>
              <a:t>3</a:t>
            </a:r>
            <a:r>
              <a:rPr lang="zh-CN" altLang="en-US" dirty="0"/>
              <a:t>个元素的数组，数组中每个元素是一个指针（</a:t>
            </a:r>
            <a:r>
              <a:rPr lang="en-GB" altLang="zh-CN" dirty="0"/>
              <a:t>8 bytes</a:t>
            </a:r>
            <a:r>
              <a:rPr lang="zh-CN" altLang="en-US" dirty="0"/>
              <a:t>），每个指针指向</a:t>
            </a:r>
            <a:r>
              <a:rPr lang="en-US" altLang="zh-CN" dirty="0"/>
              <a:t>int</a:t>
            </a:r>
            <a:r>
              <a:rPr lang="zh-CN" altLang="en-US" dirty="0"/>
              <a:t>数组</a:t>
            </a:r>
            <a:endParaRPr lang="en-GB" altLang="zh-CN" dirty="0"/>
          </a:p>
          <a:p>
            <a:r>
              <a:rPr lang="zh-CN" altLang="en-US" dirty="0"/>
              <a:t>取值：</a:t>
            </a:r>
            <a:r>
              <a:rPr lang="en-GB" altLang="zh-CN" b="1" dirty="0"/>
              <a:t>Mem[Mem[univ+8*index]+4*digit]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EAB69-D150-43E4-BD6B-84D1A210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3" y="3316456"/>
            <a:ext cx="8377720" cy="32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290EF-25C7-4B82-9815-08169E2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47081-BBD7-4334-8610-841D9409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中，多层数组的调用元素方式与高维数组完全相同，但是在系统中检索元素的方式不同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Nested Array: </a:t>
            </a:r>
            <a:r>
              <a:rPr lang="en-GB" altLang="zh-CN" dirty="0"/>
              <a:t>Mem[pgh+20*index+4*digit]</a:t>
            </a:r>
            <a:endParaRPr lang="en-US" altLang="zh-CN" dirty="0"/>
          </a:p>
          <a:p>
            <a:r>
              <a:rPr lang="en-GB" altLang="zh-CN" b="1" dirty="0"/>
              <a:t>Multi-Level Array: </a:t>
            </a:r>
            <a:r>
              <a:rPr lang="pt-BR" altLang="zh-CN" dirty="0"/>
              <a:t>Mem[Mem[univ+8*index]+4*digit]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04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EFE5-15F9-409A-8B85-2035D710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Structure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04D53-1D1C-4024-9439-F96DED00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结构体在内存中占用一段连续的空间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在结构体中，定义在前的空间分配也在前，编译器不会自动优化分配方式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一种特殊的结构体：链表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DD54BF-9769-41F6-B691-F0F74494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4" y="4172205"/>
            <a:ext cx="3938954" cy="18586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A729B9-93B0-448F-8058-6CB5CDB11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" y="4775939"/>
            <a:ext cx="4704471" cy="18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FADC-9C17-461E-8B44-9873E7AF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Structures &amp; Alignment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539EB-E5D2-4536-BFF0-F336E1FC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Unaligned Data</a:t>
            </a:r>
          </a:p>
          <a:p>
            <a:endParaRPr lang="en-GB" altLang="zh-CN" b="1" dirty="0"/>
          </a:p>
          <a:p>
            <a:endParaRPr lang="en-GB" altLang="zh-CN" b="1" dirty="0"/>
          </a:p>
          <a:p>
            <a:r>
              <a:rPr lang="en-GB" altLang="zh-CN" b="1" dirty="0"/>
              <a:t>Aligned Data</a:t>
            </a:r>
          </a:p>
          <a:p>
            <a:r>
              <a:rPr lang="en-GB" altLang="zh-CN" sz="2400" dirty="0"/>
              <a:t>Primitive data type requires </a:t>
            </a:r>
            <a:r>
              <a:rPr lang="en-GB" altLang="zh-CN" sz="2400" b="1" i="1" dirty="0"/>
              <a:t>K </a:t>
            </a:r>
            <a:r>
              <a:rPr lang="en-GB" altLang="zh-CN" sz="2400" dirty="0"/>
              <a:t>bytes</a:t>
            </a:r>
            <a:r>
              <a:rPr lang="en-US" altLang="zh-CN" sz="2400" dirty="0"/>
              <a:t>; Address must be multiple of </a:t>
            </a:r>
            <a:r>
              <a:rPr lang="en-US" altLang="zh-CN" sz="2400" b="1" i="1" dirty="0"/>
              <a:t>K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14E660-756C-4EBE-BF8C-027E94BF4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30" y="120103"/>
            <a:ext cx="2938670" cy="2067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D57F7E-A7BF-4028-AAF2-D3E4E6A5F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4" y="2284084"/>
            <a:ext cx="7743569" cy="1114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16272D-D1A8-4B96-A7BE-1FCE3A0BC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20209"/>
            <a:ext cx="9698453" cy="23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9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53049-112D-46DA-9B96-41DB5477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Specific Cases of Alignment (x86-64)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28F1F-7128-4B99-9FDA-223E4934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编译器一般保证结构体的开始元素地址是</a:t>
            </a:r>
            <a:r>
              <a:rPr lang="en-US" altLang="zh-CN" dirty="0"/>
              <a:t>8</a:t>
            </a:r>
            <a:r>
              <a:rPr lang="zh-CN" altLang="en-US" dirty="0"/>
              <a:t>的倍数</a:t>
            </a:r>
            <a:r>
              <a:rPr lang="en-US" altLang="zh-CN" dirty="0"/>
              <a:t>(</a:t>
            </a:r>
            <a:r>
              <a:rPr lang="zh-CN" altLang="en-US" dirty="0"/>
              <a:t>在二进制下后三位为</a:t>
            </a:r>
            <a:r>
              <a:rPr lang="en-US" altLang="zh-CN" dirty="0"/>
              <a:t>000)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1</a:t>
            </a:r>
            <a:r>
              <a:rPr lang="zh-CN" altLang="en-US" dirty="0"/>
              <a:t>位数据</a:t>
            </a:r>
            <a:r>
              <a:rPr lang="en-US" altLang="zh-CN" dirty="0"/>
              <a:t>(char)</a:t>
            </a:r>
            <a:r>
              <a:rPr lang="zh-CN" altLang="en-US" dirty="0"/>
              <a:t>：可以在任意位置</a:t>
            </a:r>
            <a:r>
              <a:rPr lang="en-US" altLang="zh-CN" dirty="0"/>
              <a:t>(1</a:t>
            </a:r>
            <a:r>
              <a:rPr lang="zh-CN" altLang="en-US" dirty="0"/>
              <a:t>位对齐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2</a:t>
            </a:r>
            <a:r>
              <a:rPr lang="zh-CN" altLang="en-US" dirty="0"/>
              <a:t>位数据</a:t>
            </a:r>
            <a:r>
              <a:rPr lang="en-US" altLang="zh-CN" dirty="0"/>
              <a:t>(short)</a:t>
            </a:r>
            <a:r>
              <a:rPr lang="zh-CN" altLang="en-US" dirty="0"/>
              <a:t>：地址的二进制表示的最低位为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位对齐）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4</a:t>
            </a:r>
            <a:r>
              <a:rPr lang="zh-CN" altLang="en-US" dirty="0"/>
              <a:t>位数据</a:t>
            </a:r>
            <a:r>
              <a:rPr lang="en-US" altLang="zh-CN" dirty="0"/>
              <a:t>(int, float)</a:t>
            </a:r>
            <a:r>
              <a:rPr lang="zh-CN" altLang="en-US" dirty="0"/>
              <a:t>：地址的二进制表示的最低两位为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位对齐）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8</a:t>
            </a:r>
            <a:r>
              <a:rPr lang="zh-CN" altLang="en-US" dirty="0"/>
              <a:t>位数据</a:t>
            </a:r>
            <a:r>
              <a:rPr lang="en-US" altLang="zh-CN" dirty="0"/>
              <a:t>(long, double, 64</a:t>
            </a:r>
            <a:r>
              <a:rPr lang="zh-CN" altLang="en-US" dirty="0"/>
              <a:t>位机指针</a:t>
            </a:r>
            <a:r>
              <a:rPr lang="en-US" altLang="zh-CN" dirty="0"/>
              <a:t>)</a:t>
            </a:r>
            <a:r>
              <a:rPr lang="zh-CN" altLang="en-US" dirty="0"/>
              <a:t>：地址的二进制表示的最低三位为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位对齐）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struct</a:t>
            </a:r>
            <a:r>
              <a:rPr lang="zh-CN" altLang="en-US" dirty="0"/>
              <a:t>本身：按照对齐要求最高的方式对齐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52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F4DCC-A9B2-4417-8352-EAB9E0C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00FE2-3D1A-4816-BD1D-412100AF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位对齐的含义：开始的地址是</a:t>
            </a:r>
            <a:r>
              <a:rPr lang="en-US" altLang="zh-CN" dirty="0"/>
              <a:t>n</a:t>
            </a:r>
            <a:r>
              <a:rPr lang="zh-CN" altLang="en-US" dirty="0"/>
              <a:t>的倍数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位对齐的目的：访问数据时只会在二进制的后</a:t>
            </a:r>
            <a:r>
              <a:rPr lang="en-US" altLang="zh-CN" dirty="0"/>
              <a:t>1/2/3</a:t>
            </a:r>
            <a:r>
              <a:rPr lang="zh-CN" altLang="en-US" dirty="0"/>
              <a:t>位产生进位，有利于加快读取和存储数据的速度，防止数据跨越两个断片时出现奇怪的</a:t>
            </a:r>
            <a:r>
              <a:rPr lang="en-US" altLang="zh-CN" dirty="0"/>
              <a:t>BUG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51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40A86-9107-4A19-95EC-76B61036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Satisfying Alignment with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7B80B-9487-4FF4-9C84-9040242B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9427"/>
          </a:xfrm>
        </p:spPr>
        <p:txBody>
          <a:bodyPr>
            <a:normAutofit/>
          </a:bodyPr>
          <a:lstStyle/>
          <a:p>
            <a:r>
              <a:rPr lang="zh-CN" altLang="en-US" dirty="0"/>
              <a:t>在结构内：要满足每一个元素的对齐位数</a:t>
            </a:r>
            <a:endParaRPr lang="en-US" altLang="zh-CN" dirty="0"/>
          </a:p>
          <a:p>
            <a:r>
              <a:rPr lang="zh-CN" altLang="en-US" dirty="0"/>
              <a:t>每个结构体都有对齐所需的</a:t>
            </a:r>
            <a:r>
              <a:rPr lang="en-US" altLang="zh-CN" b="1" dirty="0"/>
              <a:t>K </a:t>
            </a:r>
            <a:r>
              <a:rPr lang="zh-CN" altLang="en-US" dirty="0"/>
              <a:t>（结构体中所有元素所需的最大的对齐位数）</a:t>
            </a:r>
            <a:endParaRPr lang="en-US" altLang="zh-CN" dirty="0"/>
          </a:p>
          <a:p>
            <a:r>
              <a:rPr lang="zh-CN" altLang="en-US" dirty="0"/>
              <a:t>结构的初始地址和结构的长度都必须是</a:t>
            </a:r>
            <a:r>
              <a:rPr lang="en-US" altLang="zh-CN" dirty="0"/>
              <a:t>K</a:t>
            </a:r>
            <a:r>
              <a:rPr lang="zh-CN" altLang="en-US" dirty="0"/>
              <a:t>的倍数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8C6D3-24E8-4EC4-B7BE-47FDDDA04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6" y="4062138"/>
            <a:ext cx="8468075" cy="20677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C6F02D-C50C-48FC-9CB3-F11F801AD375}"/>
              </a:ext>
            </a:extLst>
          </p:cNvPr>
          <p:cNvSpPr txBox="1"/>
          <p:nvPr/>
        </p:nvSpPr>
        <p:spPr>
          <a:xfrm>
            <a:off x="9151527" y="4641174"/>
            <a:ext cx="2904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 = 8</a:t>
            </a:r>
          </a:p>
          <a:p>
            <a:r>
              <a:rPr lang="zh-CN" altLang="en-US" sz="2000" dirty="0"/>
              <a:t>初始地址为</a:t>
            </a:r>
            <a:r>
              <a:rPr lang="en-US" altLang="zh-CN" sz="2000" dirty="0"/>
              <a:t>8</a:t>
            </a:r>
            <a:r>
              <a:rPr lang="zh-CN" altLang="en-US" sz="2000" dirty="0"/>
              <a:t>的倍数</a:t>
            </a:r>
            <a:endParaRPr lang="en-US" altLang="zh-CN" sz="2000" dirty="0"/>
          </a:p>
          <a:p>
            <a:r>
              <a:rPr lang="en-US" altLang="zh-CN" sz="2000" dirty="0"/>
              <a:t>Int</a:t>
            </a:r>
            <a:r>
              <a:rPr lang="zh-CN" altLang="en-US" sz="2000" dirty="0"/>
              <a:t>型变量的地址为</a:t>
            </a:r>
            <a:r>
              <a:rPr lang="en-US" altLang="zh-CN" sz="2000" dirty="0"/>
              <a:t>4</a:t>
            </a:r>
            <a:r>
              <a:rPr lang="zh-CN" altLang="en-US" sz="2000" dirty="0"/>
              <a:t>的倍数</a:t>
            </a:r>
            <a:endParaRPr lang="en-US" altLang="zh-CN" sz="2000" dirty="0"/>
          </a:p>
          <a:p>
            <a:r>
              <a:rPr lang="en-US" altLang="zh-CN" sz="2000" dirty="0"/>
              <a:t>Double</a:t>
            </a:r>
            <a:r>
              <a:rPr lang="zh-CN" altLang="en-US" sz="2000" dirty="0"/>
              <a:t>型变量的地址为</a:t>
            </a:r>
            <a:r>
              <a:rPr lang="en-US" altLang="zh-CN" sz="2000" dirty="0"/>
              <a:t>8</a:t>
            </a:r>
            <a:r>
              <a:rPr lang="zh-CN" altLang="en-US" sz="2000" dirty="0"/>
              <a:t>的倍数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35622C-A36D-4BE1-B8F6-ABD4DB0D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05" y="2838204"/>
            <a:ext cx="2476006" cy="17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7440-95F1-445F-8817-CD7EA4D7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Arrays of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A7E5E-C2AB-4504-850F-88540E36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Overall structure length multiple of K</a:t>
            </a:r>
          </a:p>
          <a:p>
            <a:r>
              <a:rPr lang="en-GB" altLang="zh-CN" dirty="0"/>
              <a:t>Satisfy alignment requirement for every element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C1AB30-FD3E-47CF-8760-58960837A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36" y="942536"/>
            <a:ext cx="2593588" cy="17991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127363-A05B-4B00-B519-747102AE7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1" y="3009934"/>
            <a:ext cx="8541809" cy="33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9115D-9094-4D03-A7A3-AEC56CA1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Saving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C435-F057-42A8-AB5E-5BB258E0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在写程序时，将结构体中的元素字长按照从长到短的顺序进行定义，可以节约空间，提高内存的利用率。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B96B48-E40E-44DE-94BE-3D3D967B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6" y="2910802"/>
            <a:ext cx="7007469" cy="1914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0F14C0-F751-4E2C-8032-BF58BD684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2" y="4993120"/>
            <a:ext cx="4714031" cy="14358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5C1769-30EC-466F-9596-23E548E7A665}"/>
              </a:ext>
            </a:extLst>
          </p:cNvPr>
          <p:cNvSpPr txBox="1"/>
          <p:nvPr/>
        </p:nvSpPr>
        <p:spPr>
          <a:xfrm>
            <a:off x="4863318" y="5790086"/>
            <a:ext cx="306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减少了</a:t>
            </a:r>
            <a:r>
              <a:rPr lang="en-US" altLang="zh-CN" sz="2400" dirty="0"/>
              <a:t>4bytes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36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72F8-EC82-4130-860F-9043192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One-dimensional Arrays</a:t>
            </a:r>
            <a:r>
              <a:rPr lang="zh-CN" altLang="en-US" b="1" dirty="0"/>
              <a:t>（一维数组）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419C1-91D4-46BF-B33D-F281BD6E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数组的基本原则：占用内存中一段连续的空间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定义方式：</a:t>
            </a:r>
            <a:r>
              <a:rPr lang="en-US" altLang="zh-CN" dirty="0"/>
              <a:t>T A[n]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</a:t>
            </a:r>
            <a:r>
              <a:rPr lang="zh-CN" altLang="en-US" dirty="0">
                <a:latin typeface="+mn-ea"/>
              </a:rPr>
              <a:t>为数据类型，</a:t>
            </a:r>
            <a:r>
              <a:rPr lang="en-US" altLang="zh-CN" dirty="0"/>
              <a:t>n</a:t>
            </a:r>
            <a:r>
              <a:rPr lang="zh-CN" altLang="en-US" dirty="0">
                <a:latin typeface="+mn-ea"/>
              </a:rPr>
              <a:t>为数组长度，则数组占用内存中连续</a:t>
            </a:r>
            <a:r>
              <a:rPr lang="en-US" altLang="zh-CN" dirty="0"/>
              <a:t>n*</a:t>
            </a:r>
            <a:r>
              <a:rPr lang="en-US" altLang="zh-CN" dirty="0" err="1"/>
              <a:t>sizeof</a:t>
            </a:r>
            <a:r>
              <a:rPr lang="en-US" altLang="zh-CN" dirty="0"/>
              <a:t>(T)</a:t>
            </a:r>
            <a:r>
              <a:rPr lang="zh-CN" altLang="en-US" dirty="0">
                <a:latin typeface="+mn-ea"/>
              </a:rPr>
              <a:t>比特的空间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</a:t>
            </a:r>
            <a:r>
              <a:rPr lang="en-US" altLang="zh-CN" dirty="0"/>
              <a:t>A</a:t>
            </a:r>
            <a:r>
              <a:rPr lang="zh-CN" altLang="en-US" dirty="0"/>
              <a:t>表示数组开始元素的地址，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表示数组中第</a:t>
            </a:r>
            <a:r>
              <a:rPr lang="en-US" altLang="zh-CN" dirty="0" err="1"/>
              <a:t>i</a:t>
            </a:r>
            <a:r>
              <a:rPr lang="zh-CN" altLang="en-US" dirty="0"/>
              <a:t>个元素的值，</a:t>
            </a:r>
            <a:r>
              <a:rPr lang="en-US" altLang="zh-CN" dirty="0"/>
              <a:t>&amp;A[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表示数组中第</a:t>
            </a:r>
            <a:r>
              <a:rPr lang="en-US" altLang="zh-CN" dirty="0" err="1"/>
              <a:t>i</a:t>
            </a:r>
            <a:r>
              <a:rPr lang="zh-CN" altLang="en-US" dirty="0"/>
              <a:t>个元素的地址。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99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38128-F1FA-4534-82FA-912E68FF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9635B-E160-46DB-A897-2737CB27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浮点数寄存器：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64</a:t>
            </a:r>
            <a:r>
              <a:rPr lang="zh-CN" altLang="en-US" dirty="0"/>
              <a:t>位机寄存器</a:t>
            </a:r>
            <a:r>
              <a:rPr lang="en-US" altLang="zh-CN" dirty="0"/>
              <a:t>%ymm0-%ymm15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向</a:t>
            </a:r>
            <a:r>
              <a:rPr lang="en-US" altLang="zh-CN" dirty="0"/>
              <a:t>32</a:t>
            </a:r>
            <a:r>
              <a:rPr lang="zh-CN" altLang="en-US" dirty="0"/>
              <a:t>位机兼容</a:t>
            </a:r>
            <a:r>
              <a:rPr lang="en-US" altLang="zh-CN" dirty="0"/>
              <a:t>%xmm0-%xmm15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不同于整型寄存器，所有的单元都是调用者存储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%ymm0</a:t>
            </a:r>
            <a:r>
              <a:rPr lang="zh-CN" altLang="en-US" dirty="0"/>
              <a:t>作为函数的返回值，相当于整型寄存器的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单元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%ymm0-%ymm7</a:t>
            </a:r>
            <a:r>
              <a:rPr lang="zh-CN" altLang="en-US" dirty="0"/>
              <a:t>作为参数值传入，相当于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en-US" altLang="zh-CN" dirty="0"/>
              <a:t>,%</a:t>
            </a:r>
            <a:r>
              <a:rPr lang="en-US" altLang="zh-CN" dirty="0" err="1"/>
              <a:t>rsi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6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FED76-3281-4BE2-910E-5862C008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3.68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73CDF-2A4C-49D0-BDE5-BE8DE7D7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206" y="1825625"/>
            <a:ext cx="4868594" cy="4351338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AE2C91-1313-45D8-9C70-20635F2E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0" y="1690687"/>
            <a:ext cx="5827015" cy="44844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7D04E9-AD12-4A55-9722-2460DBD3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95" y="2640015"/>
            <a:ext cx="5355985" cy="2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2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B3554-A24C-4428-A5BA-8E9051F0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>
            <a:normAutofit/>
          </a:bodyPr>
          <a:lstStyle/>
          <a:p>
            <a:r>
              <a:rPr lang="zh-CN" altLang="en-US" dirty="0"/>
              <a:t>由</a:t>
            </a:r>
            <a:r>
              <a:rPr lang="en-GB" altLang="zh-CN" dirty="0"/>
              <a:t>8(%</a:t>
            </a:r>
            <a:r>
              <a:rPr lang="en-GB" altLang="zh-CN" dirty="0" err="1"/>
              <a:t>rsi</a:t>
            </a:r>
            <a:r>
              <a:rPr lang="en-GB" altLang="zh-CN" dirty="0"/>
              <a:t>)</a:t>
            </a:r>
            <a:r>
              <a:rPr lang="zh-CN" altLang="en-GB" dirty="0"/>
              <a:t>，</a:t>
            </a:r>
            <a:r>
              <a:rPr lang="zh-CN" altLang="en-US" dirty="0"/>
              <a:t>知</a:t>
            </a:r>
            <a:r>
              <a:rPr lang="en-GB" altLang="zh-CN" dirty="0"/>
              <a:t>str2</a:t>
            </a:r>
            <a:r>
              <a:rPr lang="zh-CN" altLang="en-US" dirty="0"/>
              <a:t>的</a:t>
            </a:r>
            <a:r>
              <a:rPr lang="en-GB" altLang="zh-CN" dirty="0"/>
              <a:t>t</a:t>
            </a:r>
            <a:r>
              <a:rPr lang="zh-CN" altLang="en-US" dirty="0"/>
              <a:t>从第</a:t>
            </a:r>
            <a:r>
              <a:rPr lang="en-US" altLang="zh-CN" dirty="0"/>
              <a:t>8</a:t>
            </a:r>
            <a:r>
              <a:rPr lang="zh-CN" altLang="en-US" dirty="0"/>
              <a:t>位开始，按照</a:t>
            </a:r>
            <a:r>
              <a:rPr lang="en-US" altLang="zh-CN" dirty="0"/>
              <a:t>8</a:t>
            </a:r>
            <a:r>
              <a:rPr lang="zh-CN" altLang="en-US" dirty="0"/>
              <a:t>位对齐，且</a:t>
            </a:r>
            <a:r>
              <a:rPr lang="en-GB" altLang="zh-CN" dirty="0"/>
              <a:t>t</a:t>
            </a:r>
            <a:r>
              <a:rPr lang="zh-CN" altLang="en-US" dirty="0"/>
              <a:t>是</a:t>
            </a:r>
            <a:r>
              <a:rPr lang="en-GB" altLang="zh-CN" dirty="0"/>
              <a:t>int</a:t>
            </a:r>
            <a:r>
              <a:rPr lang="zh-CN" altLang="en-US" dirty="0"/>
              <a:t>型占</a:t>
            </a:r>
            <a:r>
              <a:rPr lang="en-US" altLang="zh-CN" dirty="0"/>
              <a:t>4</a:t>
            </a:r>
            <a:r>
              <a:rPr lang="zh-CN" altLang="en-US" dirty="0"/>
              <a:t>个字节，可得</a:t>
            </a:r>
            <a:r>
              <a:rPr lang="en-US" altLang="zh-CN" dirty="0"/>
              <a:t>4 &lt; </a:t>
            </a:r>
            <a:r>
              <a:rPr lang="en-GB" altLang="zh-CN" dirty="0"/>
              <a:t>B &lt;= 8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GB" altLang="zh-CN" dirty="0"/>
              <a:t>32(%</a:t>
            </a:r>
            <a:r>
              <a:rPr lang="en-GB" altLang="zh-CN" dirty="0" err="1"/>
              <a:t>rsi</a:t>
            </a:r>
            <a:r>
              <a:rPr lang="en-GB" altLang="zh-CN" dirty="0"/>
              <a:t>)</a:t>
            </a:r>
            <a:r>
              <a:rPr lang="zh-CN" altLang="en-GB" dirty="0"/>
              <a:t>，</a:t>
            </a:r>
            <a:r>
              <a:rPr lang="zh-CN" altLang="en-US" dirty="0"/>
              <a:t>知</a:t>
            </a:r>
            <a:r>
              <a:rPr lang="en-GB" altLang="zh-CN" dirty="0"/>
              <a:t>str2</a:t>
            </a:r>
            <a:r>
              <a:rPr lang="zh-CN" altLang="en-US" dirty="0"/>
              <a:t>的</a:t>
            </a:r>
            <a:r>
              <a:rPr lang="en-GB" altLang="zh-CN" dirty="0"/>
              <a:t>u</a:t>
            </a:r>
            <a:r>
              <a:rPr lang="zh-CN" altLang="en-US" dirty="0"/>
              <a:t>从第</a:t>
            </a:r>
            <a:r>
              <a:rPr lang="en-US" altLang="zh-CN" dirty="0"/>
              <a:t>32</a:t>
            </a:r>
            <a:r>
              <a:rPr lang="zh-CN" altLang="en-US" dirty="0"/>
              <a:t>位开始，则</a:t>
            </a:r>
            <a:r>
              <a:rPr lang="en-GB" altLang="zh-CN" dirty="0"/>
              <a:t>s</a:t>
            </a:r>
            <a:r>
              <a:rPr lang="zh-CN" altLang="en-US" dirty="0"/>
              <a:t>占</a:t>
            </a:r>
            <a:r>
              <a:rPr lang="en-US" altLang="zh-CN" dirty="0"/>
              <a:t>20</a:t>
            </a:r>
            <a:r>
              <a:rPr lang="zh-CN" altLang="en-US" dirty="0"/>
              <a:t>个字节，且</a:t>
            </a:r>
            <a:r>
              <a:rPr lang="en-GB" altLang="zh-CN" dirty="0"/>
              <a:t>u</a:t>
            </a:r>
            <a:r>
              <a:rPr lang="zh-CN" altLang="en-US" dirty="0"/>
              <a:t>是</a:t>
            </a:r>
            <a:r>
              <a:rPr lang="en-GB" altLang="zh-CN" dirty="0"/>
              <a:t>long</a:t>
            </a:r>
            <a:r>
              <a:rPr lang="zh-CN" altLang="en-US" dirty="0"/>
              <a:t>型占</a:t>
            </a:r>
            <a:r>
              <a:rPr lang="en-US" altLang="zh-CN" dirty="0"/>
              <a:t>8</a:t>
            </a:r>
            <a:r>
              <a:rPr lang="zh-CN" altLang="en-US" dirty="0"/>
              <a:t>个字节，所以</a:t>
            </a:r>
            <a:r>
              <a:rPr lang="en-US" altLang="zh-CN" dirty="0" err="1"/>
              <a:t>sizeof</a:t>
            </a:r>
            <a:r>
              <a:rPr lang="en-US" altLang="zh-CN" dirty="0"/>
              <a:t>(s[A]) &gt; 20 – 8 = 12</a:t>
            </a:r>
            <a:r>
              <a:rPr lang="zh-CN" altLang="en-US" dirty="0"/>
              <a:t>，可得</a:t>
            </a:r>
            <a:r>
              <a:rPr lang="en-US" altLang="zh-CN" dirty="0"/>
              <a:t>6 &lt; </a:t>
            </a:r>
            <a:r>
              <a:rPr lang="en-GB" altLang="zh-CN" dirty="0"/>
              <a:t>A &lt;= 10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GB" altLang="zh-CN" dirty="0"/>
              <a:t>184(%</a:t>
            </a:r>
            <a:r>
              <a:rPr lang="en-GB" altLang="zh-CN" dirty="0" err="1"/>
              <a:t>rdi</a:t>
            </a:r>
            <a:r>
              <a:rPr lang="en-GB" altLang="zh-CN" dirty="0"/>
              <a:t>)</a:t>
            </a:r>
            <a:r>
              <a:rPr lang="zh-CN" altLang="en-GB" dirty="0"/>
              <a:t>，</a:t>
            </a:r>
            <a:r>
              <a:rPr lang="zh-CN" altLang="en-US" dirty="0"/>
              <a:t>知</a:t>
            </a:r>
            <a:r>
              <a:rPr lang="en-GB" altLang="zh-CN" dirty="0"/>
              <a:t>str1</a:t>
            </a:r>
            <a:r>
              <a:rPr lang="zh-CN" altLang="en-US" dirty="0"/>
              <a:t>的</a:t>
            </a:r>
            <a:r>
              <a:rPr lang="en-GB" altLang="zh-CN" dirty="0"/>
              <a:t>y</a:t>
            </a:r>
            <a:r>
              <a:rPr lang="zh-CN" altLang="en-US" dirty="0"/>
              <a:t>从第</a:t>
            </a:r>
            <a:r>
              <a:rPr lang="en-US" altLang="zh-CN" dirty="0"/>
              <a:t>184</a:t>
            </a:r>
            <a:r>
              <a:rPr lang="zh-CN" altLang="en-US" dirty="0"/>
              <a:t>位开始，所以</a:t>
            </a:r>
            <a:r>
              <a:rPr lang="en-US" altLang="zh-CN" dirty="0"/>
              <a:t>184 – 8 &lt; </a:t>
            </a:r>
            <a:r>
              <a:rPr lang="en-GB" altLang="zh-CN" dirty="0"/>
              <a:t>A * B * 4 &lt;= 184</a:t>
            </a:r>
            <a:r>
              <a:rPr lang="zh-CN" altLang="en-GB" dirty="0"/>
              <a:t>，</a:t>
            </a:r>
            <a:r>
              <a:rPr lang="zh-CN" altLang="en-US" dirty="0"/>
              <a:t>可得</a:t>
            </a:r>
            <a:r>
              <a:rPr lang="en-US" altLang="zh-CN" dirty="0"/>
              <a:t>44 &lt; </a:t>
            </a:r>
            <a:r>
              <a:rPr lang="en-GB" altLang="zh-CN" dirty="0"/>
              <a:t>A * B &lt;= 46</a:t>
            </a:r>
            <a:r>
              <a:rPr lang="zh-CN" altLang="en-GB" dirty="0"/>
              <a:t>。</a:t>
            </a:r>
            <a:endParaRPr lang="en-US" altLang="zh-CN" dirty="0"/>
          </a:p>
          <a:p>
            <a:r>
              <a:rPr lang="zh-CN" altLang="en-US" dirty="0"/>
              <a:t>解得</a:t>
            </a:r>
            <a:r>
              <a:rPr lang="en-GB" altLang="zh-CN" dirty="0"/>
              <a:t>A = 9, B = 5</a:t>
            </a:r>
            <a:r>
              <a:rPr lang="zh-CN" altLang="en-GB" dirty="0"/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01322B-A009-42E8-9DB9-38CB1C859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8410"/>
            <a:ext cx="5382918" cy="28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7A17D-A956-4528-AD1B-6CD22767D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8F766-FB00-4BCB-A6B9-4753915BC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3801-816E-4274-B525-55D8B1E4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F1EA7-667F-420B-B79B-853EE028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38" y="4417255"/>
            <a:ext cx="3053862" cy="175970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声明多个数组时，编译器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不保证</a:t>
            </a:r>
            <a:r>
              <a:rPr lang="zh-CN" altLang="en-US" dirty="0">
                <a:latin typeface="+mn-ea"/>
              </a:rPr>
              <a:t>它们占用的内存空间是连续的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6AD38-E292-4CE9-9AD6-8D6FDB54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237"/>
            <a:ext cx="7206251" cy="45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799E7-DB25-466F-8A91-4D067695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Array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FA54B-465E-451E-AA9B-D994E722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开始元素的地址存放在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需要访问的元素下标</a:t>
            </a:r>
            <a:r>
              <a:rPr lang="en-US" altLang="zh-CN" dirty="0" err="1"/>
              <a:t>i</a:t>
            </a:r>
            <a:r>
              <a:rPr lang="zh-CN" altLang="en-US" dirty="0"/>
              <a:t>存放在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返回值</a:t>
            </a:r>
            <a:r>
              <a:rPr lang="en-US" altLang="zh-CN" dirty="0"/>
              <a:t>(32</a:t>
            </a:r>
            <a:r>
              <a:rPr lang="zh-CN" altLang="en-US" dirty="0"/>
              <a:t>位</a:t>
            </a:r>
            <a:r>
              <a:rPr lang="en-US" altLang="zh-CN" dirty="0"/>
              <a:t>int)</a:t>
            </a:r>
            <a:r>
              <a:rPr lang="zh-CN" altLang="en-US" dirty="0"/>
              <a:t>存在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movl</a:t>
            </a:r>
            <a:r>
              <a:rPr lang="en-US" altLang="zh-CN" dirty="0"/>
              <a:t> (%rdi,%rsi,4),%</a:t>
            </a:r>
            <a:r>
              <a:rPr lang="en-US" altLang="zh-CN" dirty="0" err="1"/>
              <a:t>eax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说明该数据存放的位置为</a:t>
            </a:r>
            <a:r>
              <a:rPr lang="en-US" altLang="zh-CN" dirty="0"/>
              <a:t>Mem[&amp;a + </a:t>
            </a:r>
            <a:r>
              <a:rPr lang="en-US" altLang="zh-CN" dirty="0" err="1"/>
              <a:t>i</a:t>
            </a:r>
            <a:r>
              <a:rPr lang="en-US" altLang="zh-CN" dirty="0"/>
              <a:t>*4]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33560-C1A4-4293-9C72-8E5DAE6A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Array Access</a:t>
            </a:r>
            <a:endParaRPr lang="zh-CN" altLang="en-US" b="1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79735E0-D576-417D-89D2-B273B0C4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63539" cy="4560287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8D6980-2BE5-4734-A6DF-A667AF5553DE}"/>
              </a:ext>
            </a:extLst>
          </p:cNvPr>
          <p:cNvSpPr txBox="1"/>
          <p:nvPr/>
        </p:nvSpPr>
        <p:spPr>
          <a:xfrm>
            <a:off x="6644309" y="3604592"/>
            <a:ext cx="288897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取值</a:t>
            </a:r>
            <a:endParaRPr lang="en-US" altLang="zh-CN" sz="2300" dirty="0"/>
          </a:p>
          <a:p>
            <a:r>
              <a:rPr lang="zh-CN" altLang="en-US" sz="2300" dirty="0"/>
              <a:t>取地址</a:t>
            </a:r>
            <a:endParaRPr lang="en-US" altLang="zh-CN" sz="2300" dirty="0"/>
          </a:p>
          <a:p>
            <a:r>
              <a:rPr lang="zh-CN" altLang="en-US" sz="2300" dirty="0"/>
              <a:t>取地址</a:t>
            </a:r>
            <a:endParaRPr lang="en-US" altLang="zh-CN" sz="2300" dirty="0"/>
          </a:p>
          <a:p>
            <a:r>
              <a:rPr lang="zh-CN" altLang="en-US" sz="2300" dirty="0"/>
              <a:t>取地址</a:t>
            </a:r>
            <a:endParaRPr lang="en-US" altLang="zh-CN" sz="2300" dirty="0"/>
          </a:p>
          <a:p>
            <a:endParaRPr lang="en-US" altLang="zh-CN" sz="2300" dirty="0"/>
          </a:p>
          <a:p>
            <a:r>
              <a:rPr lang="zh-CN" altLang="en-US" sz="2300" dirty="0"/>
              <a:t>取值</a:t>
            </a:r>
            <a:endParaRPr lang="en-US" altLang="zh-CN" sz="2300" dirty="0"/>
          </a:p>
          <a:p>
            <a:r>
              <a:rPr lang="zh-CN" altLang="en-US" sz="2300" dirty="0"/>
              <a:t>取地址</a:t>
            </a:r>
          </a:p>
        </p:txBody>
      </p:sp>
    </p:spTree>
    <p:extLst>
      <p:ext uri="{BB962C8B-B14F-4D97-AF65-F5344CB8AC3E}">
        <p14:creationId xmlns:p14="http://schemas.microsoft.com/office/powerpoint/2010/main" val="66152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25F17-AC3F-425C-BCB9-267B603C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Multi-dimensional (Nested) Arrays</a:t>
            </a:r>
            <a:r>
              <a:rPr lang="zh-CN" altLang="en-US" b="1" dirty="0"/>
              <a:t>（多维数组）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2287A-07DD-4466-9477-FA1680DB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135" cy="4351338"/>
          </a:xfrm>
        </p:spPr>
        <p:txBody>
          <a:bodyPr>
            <a:normAutofit/>
          </a:bodyPr>
          <a:lstStyle/>
          <a:p>
            <a:r>
              <a:rPr lang="zh-CN" altLang="en-US" b="1" dirty="0"/>
              <a:t>定义</a:t>
            </a:r>
            <a:r>
              <a:rPr lang="en-GB" altLang="zh-CN" b="1" dirty="0"/>
              <a:t>: </a:t>
            </a:r>
            <a:r>
              <a:rPr lang="en-GB" altLang="zh-CN" i="1" dirty="0"/>
              <a:t>T </a:t>
            </a:r>
            <a:r>
              <a:rPr lang="en-GB" altLang="zh-CN" b="1" dirty="0"/>
              <a:t>A</a:t>
            </a:r>
            <a:r>
              <a:rPr lang="en-GB" altLang="zh-CN" dirty="0"/>
              <a:t>[</a:t>
            </a:r>
            <a:r>
              <a:rPr lang="en-GB" altLang="zh-CN" i="1" dirty="0"/>
              <a:t>R</a:t>
            </a:r>
            <a:r>
              <a:rPr lang="en-GB" altLang="zh-CN" dirty="0"/>
              <a:t>][</a:t>
            </a:r>
            <a:r>
              <a:rPr lang="en-GB" altLang="zh-CN" i="1" dirty="0"/>
              <a:t>C</a:t>
            </a:r>
            <a:r>
              <a:rPr lang="en-GB" altLang="zh-CN" dirty="0"/>
              <a:t>]</a:t>
            </a:r>
            <a:r>
              <a:rPr lang="zh-CN" altLang="en-US" dirty="0"/>
              <a:t>（以二维数组为例）</a:t>
            </a:r>
            <a:endParaRPr lang="en-GB" altLang="zh-CN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T</a:t>
            </a:r>
            <a:r>
              <a:rPr lang="zh-CN" altLang="en-US" sz="2400" dirty="0"/>
              <a:t>为数据类型，</a:t>
            </a:r>
            <a:r>
              <a:rPr lang="en-US" altLang="zh-CN" sz="2400" dirty="0"/>
              <a:t>R,</a:t>
            </a: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zh-CN" altLang="en-US" sz="2400" dirty="0"/>
              <a:t>为数组行数和列数）</a:t>
            </a:r>
            <a:endParaRPr lang="en-US" altLang="zh-CN" sz="2400" dirty="0"/>
          </a:p>
          <a:p>
            <a:r>
              <a:rPr lang="zh-CN" altLang="en-US" b="1" dirty="0"/>
              <a:t>数组占用的空间</a:t>
            </a:r>
            <a:r>
              <a:rPr lang="en-US" altLang="zh-CN" b="1" dirty="0"/>
              <a:t>: </a:t>
            </a:r>
            <a:r>
              <a:rPr lang="en-GB" altLang="zh-CN" i="1" dirty="0"/>
              <a:t>R </a:t>
            </a:r>
            <a:r>
              <a:rPr lang="en-GB" altLang="zh-CN" dirty="0"/>
              <a:t>* </a:t>
            </a:r>
            <a:r>
              <a:rPr lang="en-GB" altLang="zh-CN" i="1" dirty="0"/>
              <a:t>C </a:t>
            </a:r>
            <a:r>
              <a:rPr lang="en-GB" altLang="zh-CN" dirty="0"/>
              <a:t>* </a:t>
            </a:r>
            <a:r>
              <a:rPr lang="en-GB" altLang="zh-CN" i="1" dirty="0"/>
              <a:t>K </a:t>
            </a:r>
            <a:r>
              <a:rPr lang="en-GB" altLang="zh-CN" dirty="0"/>
              <a:t>bytes </a:t>
            </a:r>
          </a:p>
          <a:p>
            <a:r>
              <a:rPr lang="en-GB" altLang="zh-CN" sz="2400" dirty="0"/>
              <a:t>(</a:t>
            </a:r>
            <a:r>
              <a:rPr lang="en-GB" altLang="zh-CN" sz="2400" i="1" dirty="0"/>
              <a:t>K</a:t>
            </a:r>
            <a:r>
              <a:rPr lang="en-GB" altLang="zh-CN" sz="2400" dirty="0"/>
              <a:t> = </a:t>
            </a:r>
            <a:r>
              <a:rPr lang="en-GB" altLang="zh-CN" sz="2400" dirty="0" err="1"/>
              <a:t>sizeof</a:t>
            </a:r>
            <a:r>
              <a:rPr lang="en-GB" altLang="zh-CN" sz="2400" dirty="0"/>
              <a:t>(</a:t>
            </a:r>
            <a:r>
              <a:rPr lang="en-GB" altLang="zh-CN" sz="2400" i="1" dirty="0"/>
              <a:t>T</a:t>
            </a:r>
            <a:r>
              <a:rPr lang="en-GB" altLang="zh-CN" sz="2400" dirty="0"/>
              <a:t>) )</a:t>
            </a:r>
            <a:endParaRPr lang="en-GB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9AA66-604C-4F61-A2C9-37D67492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27" y="1276050"/>
            <a:ext cx="3839111" cy="215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770335-219A-4A36-9734-2AAABA958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2" y="4092827"/>
            <a:ext cx="9766088" cy="16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2A657-D7A2-49C9-95A5-54826B77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Nested Array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E4122-2190-478C-938F-D9EEA7BE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1297C8-F4E3-4779-B6BB-D997D8B42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76784"/>
            <a:ext cx="10677940" cy="45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9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6155-2058-44E6-969F-0631E9F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Nested Array Row &amp; Element Access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8B600-1255-4E83-B43F-6AF4AD58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行的起始地址：</a:t>
            </a:r>
            <a:r>
              <a:rPr lang="en-GB" altLang="zh-CN" b="1" dirty="0"/>
              <a:t>A </a:t>
            </a:r>
            <a:r>
              <a:rPr lang="en-GB" altLang="zh-CN" dirty="0"/>
              <a:t>+</a:t>
            </a:r>
            <a:r>
              <a:rPr lang="en-GB" altLang="zh-CN" b="1" dirty="0"/>
              <a:t> </a:t>
            </a:r>
            <a:r>
              <a:rPr lang="en-GB" altLang="zh-CN" i="1" dirty="0" err="1"/>
              <a:t>i</a:t>
            </a:r>
            <a:r>
              <a:rPr lang="en-GB" altLang="zh-CN" i="1" dirty="0"/>
              <a:t> </a:t>
            </a:r>
            <a:r>
              <a:rPr lang="en-GB" altLang="zh-CN" dirty="0"/>
              <a:t>* (</a:t>
            </a:r>
            <a:r>
              <a:rPr lang="en-GB" altLang="zh-CN" i="1" dirty="0"/>
              <a:t>C </a:t>
            </a:r>
            <a:r>
              <a:rPr lang="en-GB" altLang="zh-CN" dirty="0"/>
              <a:t>* </a:t>
            </a:r>
            <a:r>
              <a:rPr lang="en-GB" altLang="zh-CN" i="1" dirty="0"/>
              <a:t>K</a:t>
            </a:r>
            <a:r>
              <a:rPr lang="en-GB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的地址：</a:t>
            </a:r>
            <a:r>
              <a:rPr lang="pl-PL" altLang="zh-CN" b="1" dirty="0"/>
              <a:t>A + </a:t>
            </a:r>
            <a:r>
              <a:rPr lang="pl-PL" altLang="zh-CN" i="1" dirty="0"/>
              <a:t>i </a:t>
            </a:r>
            <a:r>
              <a:rPr lang="pl-PL" altLang="zh-CN" dirty="0"/>
              <a:t>* (</a:t>
            </a:r>
            <a:r>
              <a:rPr lang="pl-PL" altLang="zh-CN" i="1" dirty="0"/>
              <a:t>C </a:t>
            </a:r>
            <a:r>
              <a:rPr lang="pl-PL" altLang="zh-CN" dirty="0"/>
              <a:t>* </a:t>
            </a:r>
            <a:r>
              <a:rPr lang="pl-PL" altLang="zh-CN" i="1" dirty="0"/>
              <a:t>K</a:t>
            </a:r>
            <a:r>
              <a:rPr lang="pl-PL" altLang="zh-CN" dirty="0"/>
              <a:t>) + </a:t>
            </a:r>
            <a:r>
              <a:rPr lang="pl-PL" altLang="zh-CN" i="1" dirty="0"/>
              <a:t>j </a:t>
            </a:r>
            <a:r>
              <a:rPr lang="pl-PL" altLang="zh-CN" dirty="0"/>
              <a:t>* </a:t>
            </a:r>
            <a:r>
              <a:rPr lang="pl-PL" altLang="zh-CN" i="1" dirty="0"/>
              <a:t>K = A + </a:t>
            </a:r>
            <a:r>
              <a:rPr lang="pl-PL" altLang="zh-CN" dirty="0"/>
              <a:t>(</a:t>
            </a:r>
            <a:r>
              <a:rPr lang="pl-PL" altLang="zh-CN" i="1" dirty="0"/>
              <a:t>i * C + j</a:t>
            </a:r>
            <a:r>
              <a:rPr lang="pl-PL" altLang="zh-CN" dirty="0"/>
              <a:t>)</a:t>
            </a:r>
            <a:r>
              <a:rPr lang="pl-PL" altLang="zh-CN" i="1" dirty="0"/>
              <a:t>* 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7AD5AD-9E9F-42DA-882E-ECFEF7480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6721"/>
            <a:ext cx="9734676" cy="29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3A918-0D96-4BE3-BF70-4B5C18F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Nested Array Element Access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9D147-237A-4D64-B664-1E9F927D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地址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pgh</a:t>
            </a:r>
            <a:r>
              <a:rPr lang="en-US" altLang="zh-CN" dirty="0"/>
              <a:t> + 20*index + 4*dig </a:t>
            </a:r>
            <a:r>
              <a:rPr lang="en-GB" altLang="zh-CN" dirty="0"/>
              <a:t>= </a:t>
            </a:r>
            <a:r>
              <a:rPr lang="en-GB" altLang="zh-CN" dirty="0" err="1"/>
              <a:t>pgh</a:t>
            </a:r>
            <a:r>
              <a:rPr lang="en-GB" altLang="zh-CN" dirty="0"/>
              <a:t> + 4*(5*index + dig)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84245E-4CD9-4539-A475-AE1DBB99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" y="2898743"/>
            <a:ext cx="9076175" cy="30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宋体-Times New Roma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1065</Words>
  <Application>Microsoft Office PowerPoint</Application>
  <PresentationFormat>宽屏</PresentationFormat>
  <Paragraphs>93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Times New Roman</vt:lpstr>
      <vt:lpstr>Office 主题​​</vt:lpstr>
      <vt:lpstr>Machine data</vt:lpstr>
      <vt:lpstr>One-dimensional Arrays（一维数组）</vt:lpstr>
      <vt:lpstr>PowerPoint 演示文稿</vt:lpstr>
      <vt:lpstr>Array Access</vt:lpstr>
      <vt:lpstr>Array Access</vt:lpstr>
      <vt:lpstr>Multi-dimensional (Nested) Arrays（多维数组）</vt:lpstr>
      <vt:lpstr>Nested Array Example</vt:lpstr>
      <vt:lpstr>Nested Array Row &amp; Element Access</vt:lpstr>
      <vt:lpstr>Nested Array Element Access Code</vt:lpstr>
      <vt:lpstr>Multi-Level Array（嵌套数组，多层数组）</vt:lpstr>
      <vt:lpstr>Element Access in Multi-Level Array</vt:lpstr>
      <vt:lpstr>PowerPoint 演示文稿</vt:lpstr>
      <vt:lpstr>Structure Representation</vt:lpstr>
      <vt:lpstr>Structures &amp; Alignment</vt:lpstr>
      <vt:lpstr>Specific Cases of Alignment (x86-64)</vt:lpstr>
      <vt:lpstr>PowerPoint 演示文稿</vt:lpstr>
      <vt:lpstr>Satisfying Alignment with Structures</vt:lpstr>
      <vt:lpstr>Arrays of Structures</vt:lpstr>
      <vt:lpstr>Saving Space</vt:lpstr>
      <vt:lpstr>PowerPoint 演示文稿</vt:lpstr>
      <vt:lpstr>习题3.68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data</dc:title>
  <dc:creator>李 维瑄</dc:creator>
  <cp:lastModifiedBy>李 维瑄</cp:lastModifiedBy>
  <cp:revision>25</cp:revision>
  <dcterms:created xsi:type="dcterms:W3CDTF">2018-10-17T02:12:43Z</dcterms:created>
  <dcterms:modified xsi:type="dcterms:W3CDTF">2018-10-18T09:30:06Z</dcterms:modified>
</cp:coreProperties>
</file>