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407EDC-743A-46C0-8299-54E3A5061D35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A3A6-EE84-43B2-B239-E7B16DEB5A7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56A2-1F29-4267-8CF6-8CCC65F96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基础：编写相当多的程序</a:t>
            </a:r>
            <a:endParaRPr lang="en-US" altLang="zh-CN" dirty="0"/>
          </a:p>
          <a:p>
            <a:r>
              <a:rPr lang="zh-CN" altLang="en-US" dirty="0"/>
              <a:t>过程：很多时候并非必要，但提供很有价值的功能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56A2-1F29-4267-8CF6-8CCC65F969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590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72455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2767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739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7458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2396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6182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41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9604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9649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758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8A0F6-FFBC-495A-A823-88567C58ED4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C6D92C9-9402-44A3-9885-01BC69F7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D566-13AE-4641-B94B-5C3A8159A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Machine Prog: Procedures</a:t>
            </a:r>
            <a:br>
              <a:rPr lang="en-US" altLang="zh-CN" b="0" dirty="0"/>
            </a:br>
            <a:r>
              <a:rPr lang="zh-CN" altLang="en-US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机器级编程：过程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E79A4-BFF0-4BED-A0E3-E3E7E2F5B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513" y="5559552"/>
            <a:ext cx="7315200" cy="914400"/>
          </a:xfrm>
        </p:spPr>
        <p:txBody>
          <a:bodyPr/>
          <a:lstStyle/>
          <a:p>
            <a:pPr algn="r"/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李宇轩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2018.10.18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3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B4976-6316-45F1-AFD2-DAA3622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栈帧</a:t>
            </a:r>
            <a:endParaRPr lang="zh-CN" altLang="en-US" sz="4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6CF42D-E90C-4AF8-BAD4-CA50275A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4" y="2026048"/>
            <a:ext cx="6980525" cy="3505504"/>
          </a:xfrm>
        </p:spPr>
      </p:pic>
    </p:spTree>
    <p:extLst>
      <p:ext uri="{BB962C8B-B14F-4D97-AF65-F5344CB8AC3E}">
        <p14:creationId xmlns:p14="http://schemas.microsoft.com/office/powerpoint/2010/main" val="367206781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5299-2B13-4821-9662-D4615C5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递归过程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D0558-9751-46C1-B652-EA3FD0D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使用寄存器与内存的约定规则使得过程可以递归地调用其自身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每个未完成调用的过程都有其私有空间来存储自身的局部变量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在这种机制下，过程调用自身与调用其它过程本质上是一样的，因此可以完成更复杂的情况，如相互递归调用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058685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F75A5-A498-44DC-9789-F1B06B1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3BD32-8481-496E-A87D-49ADD15E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09" y="592494"/>
            <a:ext cx="4469363" cy="51206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一个具有通用结构的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函数如下：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long </a:t>
            </a:r>
            <a:r>
              <a:rPr lang="en-US" altLang="zh-CN" dirty="0" err="1"/>
              <a:t>rfun</a:t>
            </a:r>
            <a:r>
              <a:rPr lang="en-US" altLang="zh-CN" dirty="0"/>
              <a:t>(unsigned long x)  {</a:t>
            </a:r>
          </a:p>
          <a:p>
            <a:pPr marL="0" indent="0">
              <a:buNone/>
            </a:pPr>
            <a:r>
              <a:rPr lang="en-US" altLang="zh-CN" dirty="0"/>
              <a:t>	if  (________)</a:t>
            </a:r>
          </a:p>
          <a:p>
            <a:pPr marL="0" indent="0">
              <a:buNone/>
            </a:pPr>
            <a:r>
              <a:rPr lang="en-US" altLang="zh-CN" dirty="0"/>
              <a:t>	        return  ________ ;</a:t>
            </a:r>
          </a:p>
          <a:p>
            <a:pPr marL="0" indent="0">
              <a:buNone/>
            </a:pPr>
            <a:r>
              <a:rPr lang="en-US" altLang="zh-CN" dirty="0"/>
              <a:t>	unsigned long </a:t>
            </a:r>
            <a:r>
              <a:rPr lang="en-US" altLang="zh-CN" dirty="0" err="1"/>
              <a:t>nx</a:t>
            </a:r>
            <a:r>
              <a:rPr lang="en-US" altLang="zh-CN" dirty="0"/>
              <a:t>=_________ ;</a:t>
            </a:r>
          </a:p>
          <a:p>
            <a:pPr marL="0" indent="0">
              <a:buNone/>
            </a:pPr>
            <a:r>
              <a:rPr lang="en-US" altLang="zh-CN" dirty="0"/>
              <a:t>	long </a:t>
            </a:r>
            <a:r>
              <a:rPr lang="en-US" altLang="zh-CN" dirty="0" err="1"/>
              <a:t>rv</a:t>
            </a:r>
            <a:r>
              <a:rPr lang="en-US" altLang="zh-CN" dirty="0"/>
              <a:t> = </a:t>
            </a:r>
            <a:r>
              <a:rPr lang="en-US" altLang="zh-CN" dirty="0" err="1"/>
              <a:t>rfun</a:t>
            </a:r>
            <a:r>
              <a:rPr lang="en-US" altLang="zh-CN" dirty="0"/>
              <a:t>(</a:t>
            </a:r>
            <a:r>
              <a:rPr lang="en-US" altLang="zh-CN" dirty="0" err="1"/>
              <a:t>nx</a:t>
            </a:r>
            <a:r>
              <a:rPr lang="en-US" altLang="zh-CN" dirty="0"/>
              <a:t>) ;</a:t>
            </a:r>
          </a:p>
          <a:p>
            <a:pPr marL="0" indent="0">
              <a:buNone/>
            </a:pPr>
            <a:r>
              <a:rPr lang="en-US" altLang="zh-CN" dirty="0"/>
              <a:t>	return _________ ;</a:t>
            </a:r>
          </a:p>
          <a:p>
            <a:pPr marL="0" indent="0">
              <a:buNone/>
            </a:pPr>
            <a:r>
              <a:rPr lang="en-US" altLang="zh-CN" dirty="0"/>
              <a:t>     }</a:t>
            </a:r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7180F8-2643-4C07-9EAB-3CC4F0E3EF2A}"/>
              </a:ext>
            </a:extLst>
          </p:cNvPr>
          <p:cNvSpPr txBox="1">
            <a:spLocks/>
          </p:cNvSpPr>
          <p:nvPr/>
        </p:nvSpPr>
        <p:spPr>
          <a:xfrm>
            <a:off x="7977672" y="368559"/>
            <a:ext cx="2960741" cy="589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GCC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产生如下汇编代码：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rfun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(unsigned long x)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x in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rfun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movq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,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  $0 ,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testq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 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,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je               .L2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shrq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    $2 ,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call         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rfun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addq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 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,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.L2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popq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    %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  ret    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1CA548D-52CF-4B93-B8B5-FB80040374D5}"/>
              </a:ext>
            </a:extLst>
          </p:cNvPr>
          <p:cNvSpPr txBox="1">
            <a:spLocks/>
          </p:cNvSpPr>
          <p:nvPr/>
        </p:nvSpPr>
        <p:spPr>
          <a:xfrm>
            <a:off x="3604726" y="4945069"/>
            <a:ext cx="4469363" cy="198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问：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rfun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存储在被调用者保存寄存器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rbx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中的值是什么？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并填写上述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代码中缺失的表达式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45623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F75A5-A498-44DC-9789-F1B06B1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练习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7180F8-2643-4C07-9EAB-3CC4F0E3EF2A}"/>
              </a:ext>
            </a:extLst>
          </p:cNvPr>
          <p:cNvSpPr txBox="1">
            <a:spLocks/>
          </p:cNvSpPr>
          <p:nvPr/>
        </p:nvSpPr>
        <p:spPr>
          <a:xfrm>
            <a:off x="7473819" y="153955"/>
            <a:ext cx="2960741" cy="538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%r15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%r14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3(%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%r13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4(%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%r12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5(%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rbp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6(%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7(%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rdx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movq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rdx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8(%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$0 , %</a:t>
            </a:r>
            <a:r>
              <a:rPr lang="en-US" altLang="zh-CN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        Q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1CA548D-52CF-4B93-B8B5-FB80040374D5}"/>
              </a:ext>
            </a:extLst>
          </p:cNvPr>
          <p:cNvSpPr txBox="1">
            <a:spLocks/>
          </p:cNvSpPr>
          <p:nvPr/>
        </p:nvSpPr>
        <p:spPr>
          <a:xfrm>
            <a:off x="6935753" y="5235329"/>
            <a:ext cx="4469363" cy="18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问：哪些局部值存储在被调用者保存寄存器中？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些保存在栈上？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解释为什么不把所有局部值都存储在被调用者保存寄存器中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3A7431A-D590-498E-B370-F30C3772C841}"/>
              </a:ext>
            </a:extLst>
          </p:cNvPr>
          <p:cNvSpPr txBox="1">
            <a:spLocks/>
          </p:cNvSpPr>
          <p:nvPr/>
        </p:nvSpPr>
        <p:spPr>
          <a:xfrm>
            <a:off x="3975012" y="310288"/>
            <a:ext cx="2960741" cy="632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一个函数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生成名为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a0-a7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的局部变量，然后调用函数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，没有参数。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GCC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的第一部分产生如下汇编代码：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long P (long 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 in %</a:t>
            </a:r>
            <a:r>
              <a:rPr kumimoji="0" lang="en-US" altLang="zh-CN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rdi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pushq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%r15</a:t>
            </a:r>
          </a:p>
          <a:p>
            <a:pPr marL="0" lv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%r14</a:t>
            </a:r>
          </a:p>
          <a:p>
            <a:pPr marL="0" lv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%r13</a:t>
            </a: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%r12</a:t>
            </a:r>
            <a:endParaRPr lang="en-US" altLang="zh-CN" sz="1900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</a:t>
            </a: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rbp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%</a:t>
            </a: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endParaRPr lang="en-US" altLang="zh-CN" sz="19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$24 , %</a:t>
            </a: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</a:t>
            </a:r>
            <a:endParaRPr lang="en-US" altLang="zh-CN" sz="19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40BAD2"/>
              </a:buClr>
              <a:buNone/>
            </a:pP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movq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&amp;</a:t>
            </a: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rdi</a:t>
            </a:r>
            <a:r>
              <a:rPr lang="en-US" altLang="zh-CN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%</a:t>
            </a:r>
            <a:r>
              <a:rPr lang="en-US" altLang="zh-CN" sz="19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rbx</a:t>
            </a:r>
            <a:endParaRPr lang="en-US" altLang="zh-CN" sz="19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3010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927E-7108-4A82-8A3B-C9E753DF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123837"/>
            <a:ext cx="6990080" cy="460118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谢谢！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30DE99-F03B-4FDE-8C02-463C4F364319}"/>
              </a:ext>
            </a:extLst>
          </p:cNvPr>
          <p:cNvSpPr/>
          <p:nvPr/>
        </p:nvSpPr>
        <p:spPr>
          <a:xfrm>
            <a:off x="2979166" y="765974"/>
            <a:ext cx="7577074" cy="5319866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0D73D-3869-4BA8-862B-BFEAE484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03364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8BB4C-90D0-4ECF-AB80-B5AF62E3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过程 </a:t>
            </a:r>
            <a: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Procedure</a:t>
            </a:r>
            <a:endParaRPr lang="zh-CN" altLang="en-US" sz="4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2C16D-AC5F-46EF-A664-99FC0FA4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机器级编程基础：数据、指令、控制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过程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封装代码的方式，用一组指定的参数和一个可选的返回值实现某种功能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作用：隐藏具体实现提高安全性，提供清晰的接口，提高程序可读性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机器级实现：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传递控制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传递数据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分配（释放）内存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实现方法（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x86-64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）：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02920" lvl="1" indent="0">
              <a:lnSpc>
                <a:spcPct val="100000"/>
              </a:lnSpc>
              <a:buNone/>
            </a:pP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特殊指令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使用寄存器的约定规则</a:t>
            </a:r>
            <a:r>
              <a:rPr lang="en-US" altLang="zh-CN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使用内存的约定规则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37556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7820BE6C-FAA9-483B-B1CD-1823B75710DC}"/>
              </a:ext>
            </a:extLst>
          </p:cNvPr>
          <p:cNvSpPr/>
          <p:nvPr/>
        </p:nvSpPr>
        <p:spPr>
          <a:xfrm>
            <a:off x="349560" y="391013"/>
            <a:ext cx="3168081" cy="624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98A3D8-CA7F-4DD6-909D-5738570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585117E-1484-4F77-85B7-E0EE24C99B5A}"/>
              </a:ext>
            </a:extLst>
          </p:cNvPr>
          <p:cNvGrpSpPr/>
          <p:nvPr/>
        </p:nvGrpSpPr>
        <p:grpSpPr>
          <a:xfrm>
            <a:off x="2133811" y="1667163"/>
            <a:ext cx="7473422" cy="3514530"/>
            <a:chOff x="3946849" y="1614197"/>
            <a:chExt cx="7473422" cy="35145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C7FE86-6FDE-4058-9E96-10144AD110EE}"/>
                </a:ext>
              </a:extLst>
            </p:cNvPr>
            <p:cNvSpPr/>
            <p:nvPr/>
          </p:nvSpPr>
          <p:spPr>
            <a:xfrm>
              <a:off x="6696271" y="1614197"/>
              <a:ext cx="1548882" cy="5318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过程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57128C-3F6A-4B1E-82FA-2BFFBEAFEE88}"/>
                </a:ext>
              </a:extLst>
            </p:cNvPr>
            <p:cNvSpPr/>
            <p:nvPr/>
          </p:nvSpPr>
          <p:spPr>
            <a:xfrm>
              <a:off x="3946849" y="1614197"/>
              <a:ext cx="1548882" cy="5318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抽象机制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77A1F4B-71D2-493B-B343-F1ED03B5AC84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5495731" y="1880119"/>
              <a:ext cx="12005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11CD44-9DC1-44B8-96DE-A2C2FC906207}"/>
                </a:ext>
              </a:extLst>
            </p:cNvPr>
            <p:cNvSpPr/>
            <p:nvPr/>
          </p:nvSpPr>
          <p:spPr>
            <a:xfrm>
              <a:off x="3946849" y="3041781"/>
              <a:ext cx="1548882" cy="531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传递控制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28B809-E217-4EDD-9EEC-C7C6A66943F4}"/>
                </a:ext>
              </a:extLst>
            </p:cNvPr>
            <p:cNvSpPr/>
            <p:nvPr/>
          </p:nvSpPr>
          <p:spPr>
            <a:xfrm>
              <a:off x="3946849" y="3819332"/>
              <a:ext cx="1548882" cy="531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传递数据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741571-910F-4EF4-AC8F-7C5657EEBFCB}"/>
                </a:ext>
              </a:extLst>
            </p:cNvPr>
            <p:cNvSpPr/>
            <p:nvPr/>
          </p:nvSpPr>
          <p:spPr>
            <a:xfrm>
              <a:off x="3946849" y="4596883"/>
              <a:ext cx="1548882" cy="531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管理内存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20FC9BD7-FE5A-4DBC-BF84-D2FE988B7F89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5400000">
              <a:off x="5370545" y="2271227"/>
              <a:ext cx="1939213" cy="168884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670B6CC-6607-4006-AA94-839EC2EAF15A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5495731" y="3307703"/>
              <a:ext cx="16888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3FF94899-B6C7-48A6-8D5E-516A35CA14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0545" y="3048779"/>
              <a:ext cx="1939213" cy="168884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8CF1385-7978-4958-BB6C-A9DC8BAD59B5}"/>
                </a:ext>
              </a:extLst>
            </p:cNvPr>
            <p:cNvSpPr/>
            <p:nvPr/>
          </p:nvSpPr>
          <p:spPr>
            <a:xfrm>
              <a:off x="9007813" y="3032352"/>
              <a:ext cx="2412458" cy="5318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特殊指令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3DA0346-24DB-404E-861B-AD9430E8B2A5}"/>
                </a:ext>
              </a:extLst>
            </p:cNvPr>
            <p:cNvSpPr/>
            <p:nvPr/>
          </p:nvSpPr>
          <p:spPr>
            <a:xfrm>
              <a:off x="9007812" y="3814617"/>
              <a:ext cx="2412459" cy="5318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寄存器使用约定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327BFEB-C719-44CF-AE48-55396C5D9004}"/>
                </a:ext>
              </a:extLst>
            </p:cNvPr>
            <p:cNvSpPr/>
            <p:nvPr/>
          </p:nvSpPr>
          <p:spPr>
            <a:xfrm>
              <a:off x="9020320" y="4596883"/>
              <a:ext cx="2399951" cy="5318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内存使用约定</a:t>
              </a: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D6AD270A-AFBD-41B3-A265-531041452282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16200000" flipH="1">
              <a:off x="7427520" y="2500247"/>
              <a:ext cx="1928278" cy="123230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F874454-3B49-4EC5-A869-63DCCB387F07}"/>
                </a:ext>
              </a:extLst>
            </p:cNvPr>
            <p:cNvCxnSpPr>
              <a:cxnSpLocks/>
            </p:cNvCxnSpPr>
            <p:nvPr/>
          </p:nvCxnSpPr>
          <p:spPr>
            <a:xfrm>
              <a:off x="7791061" y="3307703"/>
              <a:ext cx="121675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37C08456-EEA1-4CF6-9A98-0A80E810F1F1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6200000" flipH="1">
              <a:off x="7425196" y="3267681"/>
              <a:ext cx="1945434" cy="12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2D94EDB-6BB0-453E-87D7-579B7AAE9E5F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9607233" y="4915771"/>
            <a:ext cx="520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4C3270E-D427-4163-A114-505F59E5116F}"/>
              </a:ext>
            </a:extLst>
          </p:cNvPr>
          <p:cNvSpPr/>
          <p:nvPr/>
        </p:nvSpPr>
        <p:spPr>
          <a:xfrm>
            <a:off x="10127995" y="4649849"/>
            <a:ext cx="1207752" cy="53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栈帧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48A2BA-CD27-4752-B117-52D661ABE211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>
            <a:off x="6432115" y="1933085"/>
            <a:ext cx="1242615" cy="914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B137E62-5AAC-4AD9-9AEF-12A2B8D19A1E}"/>
              </a:ext>
            </a:extLst>
          </p:cNvPr>
          <p:cNvSpPr/>
          <p:nvPr/>
        </p:nvSpPr>
        <p:spPr>
          <a:xfrm>
            <a:off x="7674730" y="1676307"/>
            <a:ext cx="1452545" cy="5318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递归过程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44088FA-FA57-41BB-9B6F-B25B784C6CE7}"/>
              </a:ext>
            </a:extLst>
          </p:cNvPr>
          <p:cNvSpPr txBox="1"/>
          <p:nvPr/>
        </p:nvSpPr>
        <p:spPr>
          <a:xfrm>
            <a:off x="4933720" y="2531614"/>
            <a:ext cx="41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A2C8ADF-2876-4310-B982-595FDEC120F5}"/>
              </a:ext>
            </a:extLst>
          </p:cNvPr>
          <p:cNvSpPr txBox="1"/>
          <p:nvPr/>
        </p:nvSpPr>
        <p:spPr>
          <a:xfrm>
            <a:off x="5978023" y="2531614"/>
            <a:ext cx="41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0FFD080-1C50-4427-8576-9DF592AA0C7D}"/>
              </a:ext>
            </a:extLst>
          </p:cNvPr>
          <p:cNvSpPr txBox="1"/>
          <p:nvPr/>
        </p:nvSpPr>
        <p:spPr>
          <a:xfrm>
            <a:off x="6652476" y="1557531"/>
            <a:ext cx="8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309AA2E-EF18-4959-B064-C591ADC0F0C4}"/>
              </a:ext>
            </a:extLst>
          </p:cNvPr>
          <p:cNvSpPr txBox="1"/>
          <p:nvPr/>
        </p:nvSpPr>
        <p:spPr>
          <a:xfrm>
            <a:off x="4042069" y="1553646"/>
            <a:ext cx="8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</a:t>
            </a:r>
          </a:p>
        </p:txBody>
      </p:sp>
    </p:spTree>
    <p:extLst>
      <p:ext uri="{BB962C8B-B14F-4D97-AF65-F5344CB8AC3E}">
        <p14:creationId xmlns:p14="http://schemas.microsoft.com/office/powerpoint/2010/main" val="154892255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93A6-497E-4625-8BB6-424A2A8A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栈结构</a:t>
            </a:r>
            <a:b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Stack Structure</a:t>
            </a:r>
            <a:endParaRPr lang="zh-CN" altLang="en-US" sz="4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EEFF87-5892-42F9-9181-4EE64A2D67C8}"/>
              </a:ext>
            </a:extLst>
          </p:cNvPr>
          <p:cNvGrpSpPr/>
          <p:nvPr/>
        </p:nvGrpSpPr>
        <p:grpSpPr>
          <a:xfrm>
            <a:off x="7780490" y="1634396"/>
            <a:ext cx="3863515" cy="3300142"/>
            <a:chOff x="5306181" y="1352939"/>
            <a:chExt cx="6095227" cy="48777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FB443AD-0E53-4500-AD20-1C410CB85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8" t="8007"/>
            <a:stretch/>
          </p:blipFill>
          <p:spPr>
            <a:xfrm>
              <a:off x="5980922" y="1933267"/>
              <a:ext cx="5420486" cy="429743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F49B7E-D5C1-4B8F-A68B-D7A39D254EF9}"/>
                </a:ext>
              </a:extLst>
            </p:cNvPr>
            <p:cNvSpPr/>
            <p:nvPr/>
          </p:nvSpPr>
          <p:spPr>
            <a:xfrm>
              <a:off x="5306181" y="1352939"/>
              <a:ext cx="2808515" cy="361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296EA-5B77-4FAE-837A-BCE54C1D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452" y="373318"/>
            <a:ext cx="4508793" cy="610221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过程调用的关键特性：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后进先出的规则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在栈上为过程分配</a:t>
            </a:r>
            <a:r>
              <a:rPr lang="zh-CN" altLang="en-US" sz="24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临时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空间：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zh-CN" altLang="en-US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“栈帧”（</a:t>
            </a:r>
            <a:r>
              <a:rPr lang="en-US" altLang="zh-CN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stack frame</a:t>
            </a:r>
            <a:r>
              <a:rPr lang="zh-CN" altLang="en-US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400" dirty="0">
              <a:solidFill>
                <a:srgbClr val="00B0F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调用时分配，返回时释放</a:t>
            </a:r>
            <a:endParaRPr lang="en-US" altLang="zh-CN" dirty="0">
              <a:solidFill>
                <a:srgbClr val="00B0F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运行时栈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临时空间，位于内存中较高地址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由高地址向低地址增长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栈指针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指向栈顶元素（当前栈中最低地址）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指令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pushq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Src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-=8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movq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压入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popq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Dest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movq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+=8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弹出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7005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6B62B-26EC-476D-B15B-043FC9C9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2F94F-8281-466E-8787-F6DBE271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从过程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跳转到过程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Q</a:t>
            </a:r>
          </a:p>
          <a:p>
            <a:pPr lvl="1"/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设置为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Q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的起始地址，并记录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Q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返回后继续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的执行的代码位置（即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中调用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Q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的语句的下一条语句的地址，称为</a:t>
            </a:r>
            <a:r>
              <a:rPr lang="zh-CN" altLang="en-US" sz="20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返回地址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从过程</a:t>
            </a:r>
            <a:r>
              <a:rPr lang="en-US" altLang="zh-CN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Q</a:t>
            </a:r>
            <a:r>
              <a:rPr lang="zh-CN" altLang="en-US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返回过程</a:t>
            </a:r>
            <a:r>
              <a:rPr lang="en-US" altLang="zh-CN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P</a:t>
            </a:r>
          </a:p>
          <a:p>
            <a:pPr lvl="1"/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根据记录的返回地址设置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</a:p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实现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在栈上分配空间存储</a:t>
            </a:r>
            <a:r>
              <a:rPr lang="zh-CN" altLang="en-US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返回地址（</a:t>
            </a:r>
            <a:r>
              <a:rPr lang="en-US" altLang="zh-CN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 Address</a:t>
            </a:r>
            <a:r>
              <a:rPr lang="zh-CN" altLang="en-US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，当被调用函数返回时弹出返回地址，并将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设置为返回地址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指令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call Label/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Operand  	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设置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并将返回地址压入栈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ret 		 	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从栈中弹出返回地址并设置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</a:p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“过程控制流”（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Procedure Control Flow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07356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2666C-4988-44DA-8AA1-482D8AB2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17C8-9233-46C6-8EE3-01832E80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4966823" cy="512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调用时传递参数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前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个参数：使用约定的寄存器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7~n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个参数：在栈上分配空间存储参数，记为</a:t>
            </a:r>
            <a:r>
              <a:rPr lang="zh-CN" altLang="en-US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“参数构造区”（</a:t>
            </a:r>
            <a:r>
              <a:rPr lang="en-US" altLang="zh-CN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Argument Build</a:t>
            </a:r>
            <a:r>
              <a:rPr lang="zh-CN" altLang="en-US" sz="20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000" dirty="0">
              <a:solidFill>
                <a:srgbClr val="00B0F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存放在调用者的栈帧中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参数</a:t>
            </a:r>
            <a:r>
              <a:rPr lang="en-US" altLang="zh-CN" sz="18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8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位于顶部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，所有数据大小向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的倍数对齐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在存储和使用栈帧中的参数时，往往用“相对于栈指针偏移量为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k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的地方”来代表，即</a:t>
            </a:r>
            <a:r>
              <a:rPr lang="en-US" altLang="zh-CN" sz="18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k(%</a:t>
            </a:r>
            <a:r>
              <a:rPr lang="en-US" altLang="zh-CN" sz="1800" dirty="0" err="1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r>
              <a:rPr lang="en-US" altLang="zh-CN" sz="18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返回时传递返回值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使用约定的寄存器：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sz="20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rax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808DF-8274-42F8-85DF-9418049A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36" y="308034"/>
            <a:ext cx="2192694" cy="3698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8ACF2E-B1FD-4A0C-A97B-164F5332C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90" y="4006339"/>
            <a:ext cx="1732960" cy="24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3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A943-0A28-4786-B0D6-9A18D71B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分配</a:t>
            </a:r>
            <a:b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（释放）</a:t>
            </a:r>
            <a:b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D093-1922-49E5-9EED-A279CF06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当过程需要超出寄存器大小的本地存储空间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本地数据较多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对局部变量使用了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&amp;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局部变量是数组或结构，需要支持通过引用被访问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在栈上分配空间存储局部变量等本地数据，记为</a:t>
            </a:r>
            <a:r>
              <a:rPr lang="zh-CN" altLang="en-US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“局部变量”（</a:t>
            </a:r>
            <a:r>
              <a:rPr lang="en-US" altLang="zh-CN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Local Variables</a:t>
            </a:r>
            <a:r>
              <a:rPr lang="zh-CN" altLang="en-US" sz="24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200" dirty="0">
              <a:solidFill>
                <a:srgbClr val="00B0F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k(%</a:t>
            </a:r>
            <a:r>
              <a:rPr lang="en-US" altLang="zh-CN" sz="22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r>
              <a:rPr lang="en-US" altLang="zh-CN" sz="22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520148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29E0-7DEF-4B5E-BDE0-A931332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被保存的</a:t>
            </a:r>
            <a:br>
              <a:rPr lang="en-US" altLang="zh-CN" sz="4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09938-25BF-4D1E-941F-02ACE99A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寄存器：所有过程</a:t>
            </a:r>
            <a:r>
              <a:rPr lang="zh-CN" altLang="en-US" sz="2400" dirty="0">
                <a:solidFill>
                  <a:srgbClr val="FF99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共享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的资源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被调用的过程可能修改调用者存储在寄存器中的数据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寄存器使用惯例（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x86-64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被调用者保存 寄存器：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sz="20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rbx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sz="20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rbp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%r12~%r15</a:t>
            </a: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被调用者不可修改；若要使用，须在栈上分配空间存储</a:t>
            </a:r>
            <a:r>
              <a:rPr lang="zh-CN" altLang="en-US" sz="18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寄存器数值（</a:t>
            </a:r>
            <a:r>
              <a:rPr lang="en-US" altLang="zh-CN" sz="18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Saved Registers</a:t>
            </a:r>
            <a:r>
              <a:rPr lang="zh-CN" altLang="en-US" sz="1800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，返回时弹出旧值进行恢复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调用者保存 寄存器：其他，除栈指针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en-US" altLang="zh-CN" sz="20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rsp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任何过程均可修改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140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FCE19-DC4E-43A7-BF4F-DB5D3B8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栈帧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26D98E-2E78-46D0-A3B8-51EFCABC7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10" y="1114520"/>
            <a:ext cx="3208298" cy="46105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4C5AB2-F6DE-4AD9-B4C6-142E3AA7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97" y="547172"/>
            <a:ext cx="1780186" cy="56203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981EB4-635A-48E3-9881-A197842B27D2}"/>
              </a:ext>
            </a:extLst>
          </p:cNvPr>
          <p:cNvSpPr/>
          <p:nvPr/>
        </p:nvSpPr>
        <p:spPr>
          <a:xfrm>
            <a:off x="5535810" y="2434324"/>
            <a:ext cx="1780203" cy="3309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D4C162-D5B6-45D5-967F-00F0D897C81F}"/>
              </a:ext>
            </a:extLst>
          </p:cNvPr>
          <p:cNvSpPr/>
          <p:nvPr/>
        </p:nvSpPr>
        <p:spPr>
          <a:xfrm>
            <a:off x="5357326" y="2938175"/>
            <a:ext cx="1780203" cy="3033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BB3E2-8BAD-49D3-A59E-ED2A55736292}"/>
              </a:ext>
            </a:extLst>
          </p:cNvPr>
          <p:cNvSpPr/>
          <p:nvPr/>
        </p:nvSpPr>
        <p:spPr>
          <a:xfrm>
            <a:off x="5462056" y="3438054"/>
            <a:ext cx="1780203" cy="3033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DB8BBE-49ED-43AF-8F60-DC0F9B770437}"/>
              </a:ext>
            </a:extLst>
          </p:cNvPr>
          <p:cNvSpPr/>
          <p:nvPr/>
        </p:nvSpPr>
        <p:spPr>
          <a:xfrm>
            <a:off x="5391579" y="4921620"/>
            <a:ext cx="1780203" cy="3033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035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1614</TotalTime>
  <Words>866</Words>
  <Application>Microsoft Office PowerPoint</Application>
  <PresentationFormat>宽屏</PresentationFormat>
  <Paragraphs>138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UI</vt:lpstr>
      <vt:lpstr>等线</vt:lpstr>
      <vt:lpstr>方正姚体</vt:lpstr>
      <vt:lpstr>幼圆</vt:lpstr>
      <vt:lpstr>Arial</vt:lpstr>
      <vt:lpstr>Corbel</vt:lpstr>
      <vt:lpstr>Wingdings</vt:lpstr>
      <vt:lpstr>Wingdings 2</vt:lpstr>
      <vt:lpstr>框架</vt:lpstr>
      <vt:lpstr>Machine Prog: Procedures 机器级编程：过程</vt:lpstr>
      <vt:lpstr>过程 Procedure</vt:lpstr>
      <vt:lpstr>PowerPoint 演示文稿</vt:lpstr>
      <vt:lpstr>栈结构 Stack Structure</vt:lpstr>
      <vt:lpstr>传递控制</vt:lpstr>
      <vt:lpstr>传递数据</vt:lpstr>
      <vt:lpstr>分配 （释放） 内存</vt:lpstr>
      <vt:lpstr>被保存的 寄存器</vt:lpstr>
      <vt:lpstr>栈帧</vt:lpstr>
      <vt:lpstr>栈帧</vt:lpstr>
      <vt:lpstr>递归过程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Prog: Procedures 机器级编程：过程</dc:title>
  <dc:creator>李 宇轩</dc:creator>
  <cp:lastModifiedBy>李 宇轩</cp:lastModifiedBy>
  <cp:revision>145</cp:revision>
  <dcterms:created xsi:type="dcterms:W3CDTF">2018-10-15T13:29:06Z</dcterms:created>
  <dcterms:modified xsi:type="dcterms:W3CDTF">2018-10-18T10:17:37Z</dcterms:modified>
</cp:coreProperties>
</file>