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33"/>
  </p:notesMasterIdLst>
  <p:sldIdLst>
    <p:sldId id="256" r:id="rId2"/>
    <p:sldId id="257" r:id="rId3"/>
    <p:sldId id="285" r:id="rId4"/>
    <p:sldId id="258" r:id="rId5"/>
    <p:sldId id="259" r:id="rId6"/>
    <p:sldId id="262" r:id="rId7"/>
    <p:sldId id="265" r:id="rId8"/>
    <p:sldId id="263" r:id="rId9"/>
    <p:sldId id="264" r:id="rId10"/>
    <p:sldId id="286" r:id="rId11"/>
    <p:sldId id="260" r:id="rId12"/>
    <p:sldId id="269" r:id="rId13"/>
    <p:sldId id="261" r:id="rId14"/>
    <p:sldId id="267" r:id="rId15"/>
    <p:sldId id="268" r:id="rId16"/>
    <p:sldId id="270" r:id="rId17"/>
    <p:sldId id="273" r:id="rId18"/>
    <p:sldId id="287" r:id="rId19"/>
    <p:sldId id="281" r:id="rId20"/>
    <p:sldId id="266" r:id="rId21"/>
    <p:sldId id="271" r:id="rId22"/>
    <p:sldId id="274" r:id="rId23"/>
    <p:sldId id="277" r:id="rId24"/>
    <p:sldId id="275" r:id="rId25"/>
    <p:sldId id="278" r:id="rId26"/>
    <p:sldId id="276" r:id="rId27"/>
    <p:sldId id="279" r:id="rId28"/>
    <p:sldId id="282" r:id="rId29"/>
    <p:sldId id="280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F19A2-C0C2-402D-958B-3B72F648EE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87F3-B561-4119-A44D-004EC8D53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6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A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信号名字的大小写，大写为刚刚发出，小写为完成运算未保存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B87F3-B561-4119-A44D-004EC8D531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1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效果相当于插入</a:t>
            </a:r>
            <a:r>
              <a:rPr lang="en-US" altLang="zh-CN" dirty="0" err="1" smtClean="0"/>
              <a:t>nop</a:t>
            </a:r>
            <a:endParaRPr lang="en-US" altLang="zh-CN" dirty="0" smtClean="0"/>
          </a:p>
          <a:p>
            <a:r>
              <a:rPr lang="zh-CN" altLang="en-US" dirty="0" smtClean="0"/>
              <a:t>降低吞吐率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ea typeface="微软雅黑" panose="020B0503020204020204" pitchFamily="34" charset="-122"/>
                <a:cs typeface="+mn-ea"/>
                <a:sym typeface="+mn-lt"/>
              </a:rPr>
              <a:t>Stalling instruction held back in decode stage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ea typeface="微软雅黑" panose="020B0503020204020204" pitchFamily="34" charset="-122"/>
                <a:cs typeface="+mn-ea"/>
                <a:sym typeface="+mn-lt"/>
              </a:rPr>
              <a:t>Following instruction stays in fetch stage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ea typeface="微软雅黑" panose="020B0503020204020204" pitchFamily="34" charset="-122"/>
                <a:cs typeface="+mn-ea"/>
                <a:sym typeface="+mn-lt"/>
              </a:rPr>
              <a:t>Bubbles injected into execute stage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B87F3-B561-4119-A44D-004EC8D531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4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8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8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5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6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2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4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Signika Negative" pitchFamily="2" charset="0"/>
              </a:rPr>
              <a:t>Processor </a:t>
            </a:r>
            <a:r>
              <a:rPr lang="en-US" altLang="zh-CN" sz="6000" b="1" dirty="0" err="1">
                <a:solidFill>
                  <a:schemeClr val="tx2">
                    <a:lumMod val="75000"/>
                  </a:schemeClr>
                </a:solidFill>
                <a:latin typeface="Signika Negative" pitchFamily="2" charset="0"/>
              </a:rPr>
              <a:t>Arch:Pipelined</a:t>
            </a:r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Signika Negative" pitchFamily="2" charset="0"/>
              </a:rPr>
              <a:t/>
            </a:r>
            <a:b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Signika Negative" pitchFamily="2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Presented by </a:t>
            </a:r>
            <a:r>
              <a:rPr lang="en-US" altLang="zh-CN" dirty="0"/>
              <a:t>Z</a:t>
            </a:r>
            <a:r>
              <a:rPr lang="en-US" altLang="zh-CN" dirty="0" smtClean="0"/>
              <a:t>hao 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ufeng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·</a:t>
            </a:r>
            <a:r>
              <a:rPr lang="zh-CN" altLang="en-US" dirty="0" smtClean="0"/>
              <a:t>冒险及处理方法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4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数据冒险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暂停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转发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加载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使用冒险（</a:t>
            </a:r>
            <a:r>
              <a:rPr lang="en-US" altLang="zh-CN" sz="2400" dirty="0" smtClean="0"/>
              <a:t>load/use hazard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控制冒险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02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数据冒险的类型</a:t>
            </a:r>
            <a:r>
              <a:rPr lang="en-US" altLang="zh-CN" dirty="0" smtClean="0"/>
              <a:t>(p298)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程序寄存器：可能发生，读写不同阶段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程序计数器：可能发生，（一般会出现控制冒险）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内存：仅在程序修改自身时发生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假设不能修改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条件码寄存器：不会发生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状态寄存器：异常发生后异常处理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2763060"/>
            <a:ext cx="100800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0x000: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$10,%edx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0x006: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$3,%eax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0x00c: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addl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edx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,%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eax</a:t>
            </a:r>
            <a:endParaRPr lang="en-US" altLang="zh-CN" sz="2000" kern="0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0x00e: halt</a:t>
            </a:r>
            <a:endParaRPr lang="en-US" altLang="zh-CN" sz="2000" b="1" kern="0" dirty="0" smtClean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20638"/>
              </p:ext>
            </p:extLst>
          </p:nvPr>
        </p:nvGraphicFramePr>
        <p:xfrm>
          <a:off x="3904128" y="2305050"/>
          <a:ext cx="7200000" cy="2340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2496312"/>
            <a:ext cx="1008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0x000: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$10,%edx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0x006: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$3,%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eax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(bubble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en-US" altLang="zh-CN" sz="2000" kern="0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0x00c: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addl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edx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,%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eax</a:t>
            </a:r>
            <a:endParaRPr lang="en-US" altLang="zh-CN" sz="2000" kern="0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0x00e: halt</a:t>
            </a:r>
            <a:endParaRPr lang="en-US" altLang="zh-CN" sz="2000" b="1" kern="0" dirty="0" smtClean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55502"/>
              </p:ext>
            </p:extLst>
          </p:nvPr>
        </p:nvGraphicFramePr>
        <p:xfrm>
          <a:off x="3833088" y="2084832"/>
          <a:ext cx="7920000" cy="374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035396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8873"/>
            <a:ext cx="10908792" cy="3212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26" y="3324382"/>
            <a:ext cx="3353562" cy="35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6786"/>
            <a:ext cx="960120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24" y="2473261"/>
            <a:ext cx="4046220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4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流水线的控制机制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Stall</a:t>
            </a:r>
            <a:r>
              <a:rPr lang="zh-CN" altLang="en-US" dirty="0" smtClean="0"/>
              <a:t>：寄存器保持以前的状态，阻塞流水线阶段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Bubble</a:t>
            </a:r>
            <a:r>
              <a:rPr lang="zh-CN" altLang="en-US" dirty="0" smtClean="0"/>
              <a:t>： 寄存器设置成固定的复位配置（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INOP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destE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destM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srcB</a:t>
            </a:r>
            <a:r>
              <a:rPr lang="zh-CN" altLang="en-US" dirty="0" smtClean="0"/>
              <a:t>设为常数</a:t>
            </a:r>
            <a:r>
              <a:rPr lang="en-US" altLang="zh-CN" dirty="0" smtClean="0"/>
              <a:t>RNONE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两</a:t>
            </a:r>
            <a:r>
              <a:rPr lang="zh-CN" altLang="en-US" dirty="0" smtClean="0"/>
              <a:t>个信号同时为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时报错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2024" r="14228" b="1008"/>
          <a:stretch/>
        </p:blipFill>
        <p:spPr>
          <a:xfrm>
            <a:off x="6044418" y="2286000"/>
            <a:ext cx="4782077" cy="42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流水线</a:t>
            </a:r>
            <a:r>
              <a:rPr lang="zh-CN" altLang="en-US" sz="2400" dirty="0"/>
              <a:t>的意义</a:t>
            </a:r>
            <a:r>
              <a:rPr lang="zh-CN" altLang="en-US" sz="2400" dirty="0" smtClean="0"/>
              <a:t>及硬件准备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 smtClean="0"/>
              <a:t>冒险及处理手段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流水线控制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21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66627" y="0"/>
            <a:ext cx="9079059" cy="68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使用冒险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代价：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个时间周期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2036"/>
              </p:ext>
            </p:extLst>
          </p:nvPr>
        </p:nvGraphicFramePr>
        <p:xfrm>
          <a:off x="1024131" y="2286000"/>
          <a:ext cx="9720069" cy="16276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Trigger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08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Load/Use Hazard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E_icode</a:t>
                      </a:r>
                      <a:r>
                        <a:rPr lang="en-US" altLang="zh-CN" sz="2000" dirty="0" smtClean="0"/>
                        <a:t> in { IMRMOVL, IPOPL } &amp;&amp;</a:t>
                      </a:r>
                    </a:p>
                    <a:p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E_dstM</a:t>
                      </a:r>
                      <a:r>
                        <a:rPr lang="en-US" altLang="zh-CN" sz="2000" dirty="0" smtClean="0"/>
                        <a:t> in { </a:t>
                      </a:r>
                      <a:r>
                        <a:rPr lang="en-US" altLang="zh-CN" sz="2000" dirty="0" err="1" smtClean="0"/>
                        <a:t>d_srcA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d_srcB</a:t>
                      </a:r>
                      <a:r>
                        <a:rPr lang="en-US" altLang="zh-CN" sz="2000" dirty="0" smtClean="0"/>
                        <a:t> 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29" y="3172973"/>
            <a:ext cx="4699255" cy="36850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3" y="0"/>
            <a:ext cx="10863072" cy="32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035396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0"/>
            <a:ext cx="10277475" cy="2962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214" y="2962275"/>
            <a:ext cx="2683002" cy="38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分支预测错误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损失两个时间周期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52696"/>
              </p:ext>
            </p:extLst>
          </p:nvPr>
        </p:nvGraphicFramePr>
        <p:xfrm>
          <a:off x="1024128" y="2286000"/>
          <a:ext cx="9976102" cy="1709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Trigger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95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Mispredicted</a:t>
                      </a:r>
                      <a:r>
                        <a:rPr lang="en-US" altLang="zh-CN" sz="2000" dirty="0" smtClean="0"/>
                        <a:t>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E_icode</a:t>
                      </a:r>
                      <a:r>
                        <a:rPr lang="en-US" altLang="zh-CN" sz="2000" dirty="0" smtClean="0"/>
                        <a:t> = IJXX &amp; !</a:t>
                      </a:r>
                      <a:r>
                        <a:rPr lang="en-US" altLang="zh-CN" sz="2000" dirty="0" err="1" smtClean="0"/>
                        <a:t>e_Cnd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分支预测错误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2286000"/>
            <a:ext cx="10080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0x000: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xorl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eax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,%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eax</a:t>
            </a:r>
            <a:endParaRPr lang="en-US" altLang="zh-CN" sz="2000" kern="0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0x002: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jne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t # 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Not 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taken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0x011: t: </a:t>
            </a:r>
            <a:r>
              <a:rPr lang="en-US" altLang="zh-CN" sz="2000" kern="0" dirty="0" err="1" smtClean="0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 $3,%edx # Target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  <a:endParaRPr lang="en-US" altLang="zh-CN" sz="2000" kern="0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0x017: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$4,%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ecx # 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Should not </a:t>
            </a: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execute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 smtClean="0">
                <a:ea typeface="微软雅黑" panose="020B0503020204020204" pitchFamily="34" charset="-122"/>
                <a:cs typeface="+mn-ea"/>
                <a:sym typeface="+mn-lt"/>
              </a:rPr>
              <a:t>0x007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irmovl</a:t>
            </a: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 $1,%eax # Fall through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ea typeface="微软雅黑" panose="020B0503020204020204" pitchFamily="34" charset="-122"/>
                <a:cs typeface="+mn-ea"/>
                <a:sym typeface="+mn-lt"/>
              </a:rPr>
              <a:t>0x00d: </a:t>
            </a:r>
            <a:r>
              <a:rPr lang="en-US" altLang="zh-CN" sz="2000" kern="0" dirty="0" err="1">
                <a:ea typeface="微软雅黑" panose="020B0503020204020204" pitchFamily="34" charset="-122"/>
                <a:cs typeface="+mn-ea"/>
                <a:sym typeface="+mn-lt"/>
              </a:rPr>
              <a:t>nop</a:t>
            </a:r>
            <a:endParaRPr lang="en-US" altLang="zh-CN" sz="2000" kern="0" dirty="0" smtClean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02695"/>
              </p:ext>
            </p:extLst>
          </p:nvPr>
        </p:nvGraphicFramePr>
        <p:xfrm>
          <a:off x="4525656" y="1905818"/>
          <a:ext cx="7200000" cy="4212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(D)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ret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4128" y="2084832"/>
            <a:ext cx="100800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0x026: ret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(bubble)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0x027: irmovl $1,%eax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smtClean="0">
                <a:ea typeface="微软雅黑" panose="020B0503020204020204" pitchFamily="34" charset="-122"/>
                <a:cs typeface="+mn-ea"/>
                <a:sym typeface="+mn-lt"/>
              </a:rPr>
              <a:t>0x00b: irmovl $5,%esi # Return</a:t>
            </a:r>
            <a:endParaRPr lang="en-US" altLang="zh-CN" sz="2000" kern="0" dirty="0" smtClean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57766"/>
              </p:ext>
            </p:extLst>
          </p:nvPr>
        </p:nvGraphicFramePr>
        <p:xfrm>
          <a:off x="4444164" y="1686543"/>
          <a:ext cx="6480000" cy="3276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(D)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(D)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(D)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13101"/>
              </p:ext>
            </p:extLst>
          </p:nvPr>
        </p:nvGraphicFramePr>
        <p:xfrm>
          <a:off x="1024128" y="5040000"/>
          <a:ext cx="9900000" cy="16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Trigger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Processing 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2000" dirty="0" smtClean="0"/>
                        <a:t>IRET in { D_icode, E_icode, M_icode 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16905"/>
              </p:ext>
            </p:extLst>
          </p:nvPr>
        </p:nvGraphicFramePr>
        <p:xfrm>
          <a:off x="934164" y="2151648"/>
          <a:ext cx="9900000" cy="37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Trigger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Load/Use Hazard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E_icode</a:t>
                      </a:r>
                      <a:r>
                        <a:rPr lang="en-US" altLang="zh-CN" sz="2000" dirty="0" smtClean="0"/>
                        <a:t> in { IMRMOVL, IPOPL } &amp;&amp; </a:t>
                      </a:r>
                      <a:r>
                        <a:rPr lang="en-US" altLang="zh-CN" sz="2000" dirty="0" err="1" smtClean="0"/>
                        <a:t>E_dstM</a:t>
                      </a:r>
                      <a:r>
                        <a:rPr lang="en-US" altLang="zh-CN" sz="2000" dirty="0" smtClean="0"/>
                        <a:t> in { </a:t>
                      </a:r>
                      <a:r>
                        <a:rPr lang="en-US" altLang="zh-CN" sz="2000" dirty="0" err="1" smtClean="0"/>
                        <a:t>d_srcA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d_srcB</a:t>
                      </a:r>
                      <a:r>
                        <a:rPr lang="en-US" altLang="zh-CN" sz="2000" dirty="0" smtClean="0"/>
                        <a:t> 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Mispredicted</a:t>
                      </a:r>
                      <a:r>
                        <a:rPr lang="en-US" altLang="zh-CN" sz="2000" dirty="0" smtClean="0"/>
                        <a:t>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E_icode</a:t>
                      </a:r>
                      <a:r>
                        <a:rPr lang="en-US" altLang="zh-CN" sz="2000" dirty="0" smtClean="0"/>
                        <a:t> = IJXX &amp; !</a:t>
                      </a:r>
                      <a:r>
                        <a:rPr lang="en-US" altLang="zh-CN" sz="2000" dirty="0" err="1" smtClean="0"/>
                        <a:t>e_Cnd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Processing 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2000" dirty="0" smtClean="0"/>
                        <a:t>IRET in { D_icode, E_icode, M_icode 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5" y="2084832"/>
            <a:ext cx="11539918" cy="23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·</a:t>
            </a:r>
            <a:r>
              <a:rPr lang="zh-CN" altLang="en-US" dirty="0" smtClean="0"/>
              <a:t>准备阶段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结论：不需要处理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1859"/>
              </p:ext>
            </p:extLst>
          </p:nvPr>
        </p:nvGraphicFramePr>
        <p:xfrm>
          <a:off x="1024128" y="2286000"/>
          <a:ext cx="6963154" cy="266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07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Mispredicted</a:t>
                      </a:r>
                      <a:r>
                        <a:rPr lang="en-US" altLang="zh-CN" sz="2000" dirty="0" smtClean="0"/>
                        <a:t>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Processing 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82" y="2659895"/>
            <a:ext cx="3826224" cy="19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49884"/>
              </p:ext>
            </p:extLst>
          </p:nvPr>
        </p:nvGraphicFramePr>
        <p:xfrm>
          <a:off x="1024128" y="2285999"/>
          <a:ext cx="6995158" cy="32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3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3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Load/Use Hazard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66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Processing 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3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stall</a:t>
                      </a:r>
                      <a:r>
                        <a:rPr lang="en-US" altLang="zh-CN" sz="2000" b="1" baseline="0" dirty="0" smtClean="0"/>
                        <a:t> + bubble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Expected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stall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bubble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normal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5862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86" y="2876267"/>
            <a:ext cx="4197456" cy="2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流水线的意义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0" y="2084832"/>
            <a:ext cx="5080261" cy="1905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41" y="2084832"/>
            <a:ext cx="6985359" cy="1905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7042" y="4191098"/>
                <a:ext cx="10080000" cy="250857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0" kern="0" dirty="0" smtClean="0">
                    <a:ea typeface="微软雅黑" panose="020B0503020204020204" pitchFamily="34" charset="-122"/>
                    <a:cs typeface="+mn-ea"/>
                    <a:sym typeface="+mn-lt"/>
                  </a:rPr>
                  <a:t>延迟</a:t>
                </a:r>
                <a14:m>
                  <m:oMath xmlns:m="http://schemas.openxmlformats.org/officeDocument/2006/math">
                    <m:r>
                      <a:rPr lang="zh-CN" altLang="en-US" sz="24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：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𝐷𝑎𝑙𝑎𝑦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𝑝𝑠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)=</m:t>
                    </m:r>
                    <m:sSub>
                      <m:sSub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⋯</m:t>
                    </m:r>
                  </m:oMath>
                </a14:m>
                <a:endParaRPr lang="en-US" altLang="zh-CN" sz="2400" b="0" kern="0" dirty="0" smtClean="0">
                  <a:latin typeface="微软雅黑" panose="020B0503020204020204" pitchFamily="34" charset="-122"/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𝑇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𝑝𝑠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4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max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⁡{</m:t>
                      </m:r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⋯}+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kern="0" dirty="0" smtClean="0">
                  <a:latin typeface="微软雅黑" panose="020B0503020204020204" pitchFamily="34" charset="-122"/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𝑇h𝑟𝑜𝑢𝑔h𝑝𝑢𝑡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𝐺𝐼𝑃𝑆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1000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sz="2400" b="0" kern="0" dirty="0" smtClean="0">
                  <a:latin typeface="微软雅黑" panose="020B0503020204020204" pitchFamily="34" charset="-122"/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altLang="zh-CN" sz="2400" b="0" kern="0" dirty="0" smtClean="0">
                  <a:latin typeface="微软雅黑" panose="020B0503020204020204" pitchFamily="34" charset="-122"/>
                  <a:ea typeface="Cambria Math" panose="02040503050406030204" pitchFamily="18" charset="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2" y="4191098"/>
                <a:ext cx="10080000" cy="2508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3016" r="4790" b="3123"/>
          <a:stretch/>
        </p:blipFill>
        <p:spPr>
          <a:xfrm>
            <a:off x="-1" y="-1"/>
            <a:ext cx="5201729" cy="6808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08830" y="1540438"/>
            <a:ext cx="2337322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 smtClean="0">
                <a:ea typeface="微软雅黑" panose="020B0503020204020204" pitchFamily="34" charset="-122"/>
                <a:cs typeface="+mn-ea"/>
                <a:sym typeface="+mn-lt"/>
              </a:rPr>
              <a:t>PC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 smtClean="0">
                <a:ea typeface="微软雅黑" panose="020B0503020204020204" pitchFamily="34" charset="-122"/>
                <a:cs typeface="+mn-ea"/>
                <a:sym typeface="+mn-lt"/>
              </a:rPr>
              <a:t>Registers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 smtClean="0">
                <a:ea typeface="微软雅黑" panose="020B0503020204020204" pitchFamily="34" charset="-122"/>
                <a:cs typeface="+mn-ea"/>
                <a:sym typeface="+mn-lt"/>
              </a:rPr>
              <a:t>Select 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 smtClean="0">
                <a:ea typeface="微软雅黑" panose="020B0503020204020204" pitchFamily="34" charset="-122"/>
                <a:cs typeface="+mn-ea"/>
                <a:sym typeface="+mn-lt"/>
              </a:rPr>
              <a:t>Feedback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19267" y="22024"/>
            <a:ext cx="5472024" cy="6858001"/>
            <a:chOff x="5019267" y="22024"/>
            <a:chExt cx="5472024" cy="68580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67" y="22024"/>
              <a:ext cx="5472024" cy="683597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379208" y="3758184"/>
              <a:ext cx="658368" cy="8138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06896" y="6066209"/>
              <a:ext cx="658368" cy="8138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79208" y="1377696"/>
              <a:ext cx="971743" cy="8991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来源：</a:t>
            </a:r>
            <a:r>
              <a:rPr lang="en-US" altLang="zh-CN" sz="2400" dirty="0" err="1" smtClean="0"/>
              <a:t>F_predPC</a:t>
            </a:r>
            <a:r>
              <a:rPr lang="en-US" altLang="zh-CN" sz="2400" dirty="0" smtClean="0"/>
              <a:t>,  </a:t>
            </a:r>
            <a:r>
              <a:rPr lang="en-US" altLang="zh-CN" sz="2400" dirty="0" err="1" smtClean="0"/>
              <a:t>M_valA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W_valM</a:t>
            </a:r>
            <a:endParaRPr lang="en-US" altLang="zh-CN" sz="2400" dirty="0"/>
          </a:p>
          <a:p>
            <a:r>
              <a:rPr lang="zh-CN" altLang="en-US" sz="2400" dirty="0"/>
              <a:t>策略</a:t>
            </a:r>
            <a:r>
              <a:rPr lang="zh-CN" altLang="en-US" sz="2400" dirty="0" smtClean="0"/>
              <a:t>：总是选择条件分支，遇到</a:t>
            </a:r>
            <a:r>
              <a:rPr lang="en-US" altLang="zh-CN" sz="2400" dirty="0" smtClean="0"/>
              <a:t>ret</a:t>
            </a:r>
            <a:r>
              <a:rPr lang="zh-CN" altLang="en-US" sz="2400" dirty="0" smtClean="0"/>
              <a:t>暂停直到</a:t>
            </a:r>
            <a:r>
              <a:rPr lang="en-US" altLang="zh-CN" sz="2400" dirty="0" smtClean="0"/>
              <a:t>ret</a:t>
            </a:r>
            <a:r>
              <a:rPr lang="zh-CN" altLang="en-US" sz="2400" dirty="0" smtClean="0"/>
              <a:t>指令通过写回阶段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72846" r="4733"/>
          <a:stretch/>
        </p:blipFill>
        <p:spPr>
          <a:xfrm>
            <a:off x="1024128" y="3255264"/>
            <a:ext cx="8202168" cy="305409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606040" y="5623560"/>
            <a:ext cx="1719072" cy="576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48144" y="4864608"/>
            <a:ext cx="1264920" cy="758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PC</a:t>
            </a:r>
            <a:r>
              <a:rPr lang="zh-CN" altLang="en-US" dirty="0" smtClean="0"/>
              <a:t>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dirty="0" smtClean="0">
                <a:latin typeface="Arial" charset="0"/>
              </a:rPr>
              <a:t>流水线数据通路中的转移预测策略为总是预测跳转。如果转移预测错误，需要恢复流水线，并从正确的目标地址开始取值。其中，用来判断转移预测是否正确的信号是_①_和_②__，用来获得正确的目标地址的信号是_③_。</a:t>
            </a:r>
            <a:endParaRPr lang="zh-CN" altLang="zh-CN" sz="2400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24128" y="4113015"/>
            <a:ext cx="54286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A．① M_icode  ②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M_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③ M_valA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B．① W_icode  ②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M_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③ M_valA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C．① W_icode  ②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M_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③ W_valM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D．① M_icode  ②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M_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③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W_valM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7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" y="786384"/>
            <a:ext cx="12180521" cy="54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的替换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Fact</a:t>
            </a:r>
            <a:r>
              <a:rPr lang="zh-CN" altLang="en-US" sz="2400" dirty="0" smtClean="0"/>
              <a:t>：只有</a:t>
            </a:r>
            <a:r>
              <a:rPr lang="en-US" altLang="zh-CN" sz="2400" dirty="0" smtClean="0"/>
              <a:t>call</a:t>
            </a:r>
            <a:r>
              <a:rPr lang="zh-CN" altLang="en-US" sz="2400" dirty="0" smtClean="0"/>
              <a:t>和跳转指令需要</a:t>
            </a:r>
            <a:r>
              <a:rPr lang="en-US" altLang="zh-CN" sz="2400" dirty="0" err="1" smtClean="0"/>
              <a:t>valP</a:t>
            </a:r>
            <a:r>
              <a:rPr lang="zh-CN" altLang="en-US" sz="2400" dirty="0" smtClean="0"/>
              <a:t>，而这两条指令不需要</a:t>
            </a:r>
            <a:r>
              <a:rPr lang="en-US" altLang="zh-CN" sz="2400" dirty="0" err="1" smtClean="0"/>
              <a:t>valA</a:t>
            </a:r>
            <a:endParaRPr lang="en-US" altLang="zh-CN" sz="2400" dirty="0" smtClean="0"/>
          </a:p>
          <a:p>
            <a:r>
              <a:rPr lang="zh-CN" altLang="en-US" sz="2400" dirty="0" smtClean="0"/>
              <a:t>优化：从</a:t>
            </a:r>
            <a:r>
              <a:rPr lang="en-US" altLang="zh-CN" sz="2400" dirty="0" err="1" smtClean="0"/>
              <a:t>valP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valA</a:t>
            </a:r>
            <a:r>
              <a:rPr lang="zh-CN" altLang="en-US" sz="2400" dirty="0" smtClean="0"/>
              <a:t>中选择一个传递下去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07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1526</TotalTime>
  <Words>990</Words>
  <Application>Microsoft Office PowerPoint</Application>
  <PresentationFormat>宽屏</PresentationFormat>
  <Paragraphs>385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Signika Negative</vt:lpstr>
      <vt:lpstr>等线</vt:lpstr>
      <vt:lpstr>华文仿宋</vt:lpstr>
      <vt:lpstr>微软雅黑</vt:lpstr>
      <vt:lpstr>Arial</vt:lpstr>
      <vt:lpstr>Cambria Math</vt:lpstr>
      <vt:lpstr>Tw Cen MT</vt:lpstr>
      <vt:lpstr>Tw Cen MT Condensed</vt:lpstr>
      <vt:lpstr>Wingdings 3</vt:lpstr>
      <vt:lpstr>积分</vt:lpstr>
      <vt:lpstr>Processor Arch:Pipelined </vt:lpstr>
      <vt:lpstr>概览</vt:lpstr>
      <vt:lpstr>一·准备阶段</vt:lpstr>
      <vt:lpstr>流水线的意义</vt:lpstr>
      <vt:lpstr>PowerPoint 演示文稿</vt:lpstr>
      <vt:lpstr>pc选择</vt:lpstr>
      <vt:lpstr>Select PC的过程</vt:lpstr>
      <vt:lpstr>PowerPoint 演示文稿</vt:lpstr>
      <vt:lpstr>译码阶段——valp的替换</vt:lpstr>
      <vt:lpstr>二·冒险及处理方法</vt:lpstr>
      <vt:lpstr>冒险</vt:lpstr>
      <vt:lpstr>数据冒险的类型(p298)</vt:lpstr>
      <vt:lpstr>暂停</vt:lpstr>
      <vt:lpstr>暂停</vt:lpstr>
      <vt:lpstr>转发</vt:lpstr>
      <vt:lpstr>PowerPoint 演示文稿</vt:lpstr>
      <vt:lpstr>PowerPoint 演示文稿</vt:lpstr>
      <vt:lpstr>流水线控制</vt:lpstr>
      <vt:lpstr>流水线的控制机制</vt:lpstr>
      <vt:lpstr>PowerPoint 演示文稿</vt:lpstr>
      <vt:lpstr>加载/使用冒险</vt:lpstr>
      <vt:lpstr>PowerPoint 演示文稿</vt:lpstr>
      <vt:lpstr>转发</vt:lpstr>
      <vt:lpstr>PowerPoint 演示文稿</vt:lpstr>
      <vt:lpstr>分支预测错误</vt:lpstr>
      <vt:lpstr>分支预测错误</vt:lpstr>
      <vt:lpstr>处理ret</vt:lpstr>
      <vt:lpstr>小结</vt:lpstr>
      <vt:lpstr>组合情况</vt:lpstr>
      <vt:lpstr>组合A</vt:lpstr>
      <vt:lpstr>组合B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Arch:Pipelined</dc:title>
  <dc:creator>赵 旭峰</dc:creator>
  <cp:lastModifiedBy>赵 旭峰</cp:lastModifiedBy>
  <cp:revision>33</cp:revision>
  <dcterms:created xsi:type="dcterms:W3CDTF">2018-10-31T07:01:24Z</dcterms:created>
  <dcterms:modified xsi:type="dcterms:W3CDTF">2018-11-01T08:28:38Z</dcterms:modified>
</cp:coreProperties>
</file>